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Default Extension="wdp" ContentType="image/vnd.ms-photo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308" r:id="rId2"/>
    <p:sldId id="309" r:id="rId3"/>
    <p:sldId id="258" r:id="rId4"/>
    <p:sldId id="257" r:id="rId5"/>
    <p:sldId id="321" r:id="rId6"/>
    <p:sldId id="322" r:id="rId7"/>
    <p:sldId id="277" r:id="rId8"/>
    <p:sldId id="323" r:id="rId9"/>
    <p:sldId id="296" r:id="rId10"/>
    <p:sldId id="295" r:id="rId11"/>
    <p:sldId id="332" r:id="rId12"/>
    <p:sldId id="324" r:id="rId13"/>
    <p:sldId id="325" r:id="rId14"/>
    <p:sldId id="326" r:id="rId15"/>
    <p:sldId id="316" r:id="rId16"/>
    <p:sldId id="337" r:id="rId17"/>
    <p:sldId id="305" r:id="rId18"/>
    <p:sldId id="328" r:id="rId19"/>
    <p:sldId id="271" r:id="rId20"/>
    <p:sldId id="303" r:id="rId21"/>
    <p:sldId id="334" r:id="rId22"/>
    <p:sldId id="273" r:id="rId23"/>
    <p:sldId id="274" r:id="rId24"/>
    <p:sldId id="329" r:id="rId25"/>
    <p:sldId id="330" r:id="rId26"/>
    <p:sldId id="331" r:id="rId27"/>
    <p:sldId id="300" r:id="rId28"/>
    <p:sldId id="281" r:id="rId29"/>
  </p:sldIdLst>
  <p:sldSz cx="7559675" cy="7559675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381" userDrawn="1">
          <p15:clr>
            <a:srgbClr val="A4A3A4"/>
          </p15:clr>
        </p15:guide>
        <p15:guide id="2" pos="23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FF"/>
    <a:srgbClr val="8FDEE3"/>
    <a:srgbClr val="5DFB61"/>
    <a:srgbClr val="FFFFFF"/>
    <a:srgbClr val="7E79D9"/>
    <a:srgbClr val="05BAFF"/>
    <a:srgbClr val="0099FF"/>
    <a:srgbClr val="C3D445"/>
    <a:srgbClr val="000000"/>
    <a:srgbClr val="81D78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0958" autoAdjust="0"/>
    <p:restoredTop sz="94955" autoAdjust="0"/>
  </p:normalViewPr>
  <p:slideViewPr>
    <p:cSldViewPr>
      <p:cViewPr>
        <p:scale>
          <a:sx n="100" d="100"/>
          <a:sy n="100" d="100"/>
        </p:scale>
        <p:origin x="-1128" y="624"/>
      </p:cViewPr>
      <p:guideLst>
        <p:guide orient="horz" pos="2381"/>
        <p:guide pos="2381"/>
      </p:guideLst>
    </p:cSldViewPr>
  </p:slideViewPr>
  <p:outlineViewPr>
    <p:cViewPr>
      <p:scale>
        <a:sx n="33" d="100"/>
        <a:sy n="33" d="100"/>
      </p:scale>
      <p:origin x="0" y="-588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Office%20PowerPoint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\\Server\&#1054;&#1073;&#1084;&#1077;&#1085;\Ekonomika\&#1050;&#1086;&#1079;&#1083;&#1086;&#1074;&#1072;\&#1050;&#1085;&#1080;&#1075;&#1072;1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\&#1054;&#1073;&#1084;&#1077;&#1085;\Ekonomika\&#1050;&#1086;&#1079;&#1083;&#1086;&#1074;&#1072;\&#1050;&#1085;&#1080;&#1075;&#1072;1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\&#1054;&#1073;&#1084;&#1077;&#1085;\Ekonomika\&#1050;&#1086;&#1079;&#1083;&#1086;&#1074;&#1072;\&#1050;&#1085;&#1080;&#1075;&#1072;1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\&#1054;&#1073;&#1084;&#1077;&#1085;\Ekonomika\&#1050;&#1086;&#1079;&#1083;&#1086;&#1074;&#1072;\&#1050;&#1085;&#1080;&#1075;&#1072;1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\&#1054;&#1073;&#1084;&#1077;&#1085;\Ekonomika\&#1050;&#1086;&#1079;&#1083;&#1086;&#1074;&#1072;\&#1050;&#1085;&#1080;&#1075;&#1072;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4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0659367213606486"/>
          <c:y val="0.12107356983037307"/>
          <c:w val="0.66911017667590256"/>
          <c:h val="0.87690853733912733"/>
        </c:manualLayout>
      </c:layout>
      <c:pie3DChart>
        <c:varyColors val="1"/>
        <c:dLbls>
          <c:showVal val="1"/>
        </c:dLbls>
      </c:pie3DChart>
      <c:spPr>
        <a:noFill/>
        <a:ln w="25400"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 sz="900"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view3D>
      <c:rotX val="40"/>
      <c:rotY val="30"/>
      <c:depthPercent val="100"/>
      <c:perspective val="10"/>
    </c:view3D>
    <c:plotArea>
      <c:layout/>
      <c:pie3DChart>
        <c:varyColors val="1"/>
        <c:dLbls>
          <c:showPercent val="1"/>
        </c:dLbls>
      </c:pie3DChart>
    </c:plotArea>
    <c:legend>
      <c:legendPos val="t"/>
      <c:layout/>
      <c:txPr>
        <a:bodyPr/>
        <a:lstStyle/>
        <a:p>
          <a:pPr algn="l">
            <a:defRPr lang="ru-RU" sz="1100" b="0" i="0" u="none" strike="noStrike" kern="1200" baseline="0">
              <a:solidFill>
                <a:sysClr val="windowText" lastClr="000000"/>
              </a:solidFill>
              <a:latin typeface="Open Sans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ln>
      <a:solidFill>
        <a:srgbClr val="05BAFF">
          <a:alpha val="94000"/>
        </a:srgbClr>
      </a:solidFill>
    </a:ln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2.3421668465263897E-2"/>
          <c:y val="0"/>
          <c:w val="0.69764925116144771"/>
          <c:h val="0.99077606027136034"/>
        </c:manualLayout>
      </c:layout>
      <c:pie3DChart>
        <c:varyColors val="1"/>
        <c:ser>
          <c:idx val="0"/>
          <c:order val="0"/>
          <c:dLbls>
            <c:showVal val="1"/>
            <c:showLeaderLines val="1"/>
          </c:dLbls>
          <c:cat>
            <c:strRef>
              <c:f>[Книга1.xlsx]Лист4!$B$2:$B$9</c:f>
              <c:strCache>
                <c:ptCount val="8"/>
                <c:pt idx="0">
                  <c:v>госуправление</c:v>
                </c:pt>
                <c:pt idx="1">
                  <c:v>водоснабжение</c:v>
                </c:pt>
                <c:pt idx="2">
                  <c:v>транспорт</c:v>
                </c:pt>
                <c:pt idx="3">
                  <c:v>торговля</c:v>
                </c:pt>
                <c:pt idx="4">
                  <c:v>здравоохранение</c:v>
                </c:pt>
                <c:pt idx="5">
                  <c:v>образование</c:v>
                </c:pt>
                <c:pt idx="6">
                  <c:v>электроэнергия</c:v>
                </c:pt>
                <c:pt idx="7">
                  <c:v>прочие</c:v>
                </c:pt>
              </c:strCache>
            </c:strRef>
          </c:cat>
          <c:val>
            <c:numRef>
              <c:f>[Книга1.xlsx]Лист4!$C$2:$C$9</c:f>
              <c:numCache>
                <c:formatCode>General</c:formatCode>
                <c:ptCount val="8"/>
                <c:pt idx="0">
                  <c:v>7.6</c:v>
                </c:pt>
                <c:pt idx="1">
                  <c:v>6.2</c:v>
                </c:pt>
                <c:pt idx="2">
                  <c:v>21.6</c:v>
                </c:pt>
                <c:pt idx="3">
                  <c:v>7.1</c:v>
                </c:pt>
                <c:pt idx="4">
                  <c:v>31.2</c:v>
                </c:pt>
                <c:pt idx="5">
                  <c:v>14.4</c:v>
                </c:pt>
                <c:pt idx="6">
                  <c:v>9.8000000000000007</c:v>
                </c:pt>
                <c:pt idx="7">
                  <c:v>2.1</c:v>
                </c:pt>
              </c:numCache>
            </c:numRef>
          </c:val>
        </c:ser>
      </c:pie3DChart>
    </c:plotArea>
    <c:legend>
      <c:legendPos val="r"/>
      <c:layout/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spPr>
            <a:ln>
              <a:noFill/>
            </a:ln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/>
                      <a:t>Промышленность
8,2%</a:t>
                    </a:r>
                  </a:p>
                </c:rich>
              </c:tx>
              <c:showCatName val="1"/>
              <c:showPercent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/>
                      <a:t>Строительство
7,7%</a:t>
                    </a:r>
                  </a:p>
                </c:rich>
              </c:tx>
              <c:showCatName val="1"/>
              <c:showPercent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/>
                      <a:t>Оптовая и розничная торговля
38,2%</a:t>
                    </a:r>
                  </a:p>
                </c:rich>
              </c:tx>
              <c:showCatName val="1"/>
              <c:showPercent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/>
                      <a:t>Сельское хозяйство
8,5%</a:t>
                    </a:r>
                  </a:p>
                </c:rich>
              </c:tx>
              <c:showCatName val="1"/>
              <c:showPercent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/>
                      <a:t>Транспортировка и хранение
21,3</a:t>
                    </a:r>
                    <a:r>
                      <a:rPr lang="ru-RU" baseline="0"/>
                      <a:t> %</a:t>
                    </a:r>
                    <a:endParaRPr lang="ru-RU"/>
                  </a:p>
                </c:rich>
              </c:tx>
              <c:showCatName val="1"/>
              <c:showPercent val="1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ru-RU"/>
                      <a:t>Прочие виды
16,1%</a:t>
                    </a:r>
                  </a:p>
                </c:rich>
              </c:tx>
              <c:showCatName val="1"/>
              <c:showPercent val="1"/>
            </c:dLbl>
            <c:showCatName val="1"/>
            <c:showPercent val="1"/>
            <c:showLeaderLines val="1"/>
          </c:dLbls>
          <c:cat>
            <c:strRef>
              <c:f>[Книга1.xlsx]Лист1!$B$4:$B$9</c:f>
              <c:strCache>
                <c:ptCount val="6"/>
                <c:pt idx="0">
                  <c:v>Промышленность</c:v>
                </c:pt>
                <c:pt idx="1">
                  <c:v>Строительство</c:v>
                </c:pt>
                <c:pt idx="2">
                  <c:v>Оптовая и розничная торговля</c:v>
                </c:pt>
                <c:pt idx="3">
                  <c:v>Сельское хозяйство</c:v>
                </c:pt>
                <c:pt idx="4">
                  <c:v>Транспортировка и хранение</c:v>
                </c:pt>
                <c:pt idx="5">
                  <c:v>Прочие виды</c:v>
                </c:pt>
              </c:strCache>
            </c:strRef>
          </c:cat>
          <c:val>
            <c:numRef>
              <c:f>[Книга1.xlsx]Лист1!$C$4:$C$9</c:f>
              <c:numCache>
                <c:formatCode>0.00%</c:formatCode>
                <c:ptCount val="6"/>
                <c:pt idx="0">
                  <c:v>8.2000000000000003E-2</c:v>
                </c:pt>
                <c:pt idx="1">
                  <c:v>7.6999999999999999E-2</c:v>
                </c:pt>
                <c:pt idx="2">
                  <c:v>0.38200000000000017</c:v>
                </c:pt>
                <c:pt idx="3">
                  <c:v>8.5000000000000006E-2</c:v>
                </c:pt>
                <c:pt idx="4">
                  <c:v>0.21300000000000008</c:v>
                </c:pt>
                <c:pt idx="5">
                  <c:v>0.161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pieChart>
        <c:varyColors val="1"/>
        <c:ser>
          <c:idx val="0"/>
          <c:order val="0"/>
          <c:explosion val="23"/>
          <c:cat>
            <c:strRef>
              <c:f>Лист1!$B$3:$B$7</c:f>
              <c:strCache>
                <c:ptCount val="5"/>
                <c:pt idx="0">
                  <c:v>Производство текстильных изделий</c:v>
                </c:pt>
                <c:pt idx="1">
                  <c:v>Производство готовых металлических изделий</c:v>
                </c:pt>
                <c:pt idx="2">
                  <c:v>Производство резиновых и пластмассовых изделий</c:v>
                </c:pt>
                <c:pt idx="3">
                  <c:v>Производство напитков</c:v>
                </c:pt>
                <c:pt idx="4">
                  <c:v>Обеспечение электрической энергией, газом и паром, кондиционирование воздуха </c:v>
                </c:pt>
              </c:strCache>
            </c:strRef>
          </c:cat>
          <c:val>
            <c:numRef>
              <c:f>Лист1!$C$3:$C$7</c:f>
              <c:numCache>
                <c:formatCode>0.0</c:formatCode>
                <c:ptCount val="5"/>
                <c:pt idx="0">
                  <c:v>8.2000000000000011</c:v>
                </c:pt>
                <c:pt idx="1">
                  <c:v>1.9000000000000001</c:v>
                </c:pt>
                <c:pt idx="2">
                  <c:v>1.4</c:v>
                </c:pt>
                <c:pt idx="3">
                  <c:v>84.6</c:v>
                </c:pt>
                <c:pt idx="4">
                  <c:v>3.9</c:v>
                </c:pt>
              </c:numCache>
            </c:numRef>
          </c:val>
        </c:ser>
        <c:firstSliceAng val="0"/>
      </c:pieChart>
    </c:plotArea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6213836735529574"/>
          <c:y val="5.6849850136553047E-2"/>
          <c:w val="0.72451321635511456"/>
          <c:h val="0.73978987757958747"/>
        </c:manualLayout>
      </c:layout>
      <c:pieChart>
        <c:varyColors val="1"/>
        <c:dLbls>
          <c:showVal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999510478141147"/>
          <c:y val="0.84464055881081579"/>
          <c:w val="0.64384712676990463"/>
          <c:h val="0.15047438143093431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6213836735529574"/>
          <c:y val="5.6849850136553047E-2"/>
          <c:w val="0.72451321635511257"/>
          <c:h val="0.7397898775795814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3175">
              <a:solidFill>
                <a:schemeClr val="accent5">
                  <a:lumMod val="50000"/>
                </a:schemeClr>
              </a:solidFill>
            </a:ln>
          </c:spPr>
          <c:explosion val="5"/>
          <c:dPt>
            <c:idx val="0"/>
            <c:spPr>
              <a:solidFill>
                <a:srgbClr val="0070C0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9DD-4903-8301-36BE8AE14F30}"/>
              </c:ext>
            </c:extLst>
          </c:dPt>
          <c:dPt>
            <c:idx val="1"/>
            <c:spPr>
              <a:solidFill>
                <a:srgbClr val="E3DE4C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9DD-4903-8301-36BE8AE14F30}"/>
              </c:ext>
            </c:extLst>
          </c:dPt>
          <c:dLbls>
            <c:dLbl>
              <c:idx val="0"/>
              <c:layout>
                <c:manualLayout>
                  <c:x val="-0.23794776770834991"/>
                  <c:y val="3.154426946978965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62,3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9DD-4903-8301-36BE8AE14F30}"/>
                </c:ext>
              </c:extLst>
            </c:dLbl>
            <c:dLbl>
              <c:idx val="1"/>
              <c:layout>
                <c:manualLayout>
                  <c:x val="0.26828209235010508"/>
                  <c:y val="-7.078464700255929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37,7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9DD-4903-8301-36BE8AE14F30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70AD47"/>
                </a:solidFill>
              </a:ln>
              <a:effectLst>
                <a:outerShdw blurRad="50800" dist="38100" dir="2700000" algn="ctr" rotWithShape="0">
                  <a:schemeClr val="accent6">
                    <a:lumMod val="75000"/>
                    <a:alpha val="40000"/>
                  </a:scheme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Растениеводство</c:v>
                </c:pt>
                <c:pt idx="1">
                  <c:v>Животноводство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0.54100000000000004</c:v>
                </c:pt>
                <c:pt idx="1">
                  <c:v>0.45900000000000002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9DD-4903-8301-36BE8AE14F30}"/>
            </c:ext>
          </c:extLst>
        </c:ser>
        <c:dLbls>
          <c:showVal val="1"/>
        </c:dLbls>
        <c:firstSliceAng val="0"/>
      </c:pieChart>
      <c:spPr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957228297384947"/>
          <c:y val="0.7948430048258226"/>
          <c:w val="0.64384446701689357"/>
          <c:h val="0.18115074976986134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explosion val="25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/>
                      <a:t>25,4</a:t>
                    </a:r>
                    <a:r>
                      <a:rPr lang="ru-RU" baseline="0"/>
                      <a:t> млн. руб.</a:t>
                    </a:r>
                    <a:endParaRPr lang="en-US"/>
                  </a:p>
                </c:rich>
              </c:tx>
              <c:showPercent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/>
                      <a:t>32,0</a:t>
                    </a:r>
                    <a:r>
                      <a:rPr lang="ru-RU" baseline="0"/>
                      <a:t> млн. руб.</a:t>
                    </a:r>
                    <a:endParaRPr lang="en-US"/>
                  </a:p>
                </c:rich>
              </c:tx>
              <c:showPercent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/>
                      <a:t>34,9</a:t>
                    </a:r>
                    <a:r>
                      <a:rPr lang="ru-RU" baseline="0"/>
                      <a:t> млн. руб.</a:t>
                    </a:r>
                    <a:endParaRPr lang="en-US"/>
                  </a:p>
                </c:rich>
              </c:tx>
              <c:showPercent val="1"/>
            </c:dLbl>
            <c:dLbl>
              <c:idx val="3"/>
              <c:layout>
                <c:manualLayout>
                  <c:x val="8.4111792434554168E-3"/>
                  <c:y val="-6.1345795978735912E-3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0,3</a:t>
                    </a:r>
                    <a:r>
                      <a:rPr lang="ru-RU" baseline="0"/>
                      <a:t> млн. руб.</a:t>
                    </a:r>
                    <a:endParaRPr lang="en-US"/>
                  </a:p>
                </c:rich>
              </c:tx>
              <c:showPercent val="1"/>
            </c:dLbl>
            <c:dLbl>
              <c:idx val="4"/>
              <c:layout>
                <c:manualLayout>
                  <c:x val="-0.13811003301193922"/>
                  <c:y val="6.3774799512647529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0,1</a:t>
                    </a:r>
                    <a:r>
                      <a:rPr lang="ru-RU" baseline="0"/>
                      <a:t> млн. руб.</a:t>
                    </a:r>
                    <a:endParaRPr lang="en-US"/>
                  </a:p>
                </c:rich>
              </c:tx>
              <c:showPercent val="1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ru-RU"/>
                      <a:t>169,7</a:t>
                    </a:r>
                    <a:r>
                      <a:rPr lang="ru-RU" baseline="0"/>
                      <a:t> млн. руб.</a:t>
                    </a:r>
                    <a:endParaRPr lang="en-US"/>
                  </a:p>
                </c:rich>
              </c:tx>
              <c:showPercent val="1"/>
            </c:dLbl>
            <c:showPercent val="1"/>
            <c:showLeaderLines val="1"/>
          </c:dLbls>
          <c:cat>
            <c:strRef>
              <c:f>Лист2!$B$3:$B$8</c:f>
              <c:strCache>
                <c:ptCount val="6"/>
                <c:pt idx="0">
                  <c:v>Национальная экономика </c:v>
                </c:pt>
                <c:pt idx="1">
                  <c:v>Культура</c:v>
                </c:pt>
                <c:pt idx="2">
                  <c:v>Общегосударственные расходы</c:v>
                </c:pt>
                <c:pt idx="3">
                  <c:v>Физическая культура и спорт</c:v>
                </c:pt>
                <c:pt idx="4">
                  <c:v>Социальная политика</c:v>
                </c:pt>
                <c:pt idx="5">
                  <c:v>Образование</c:v>
                </c:pt>
              </c:strCache>
            </c:strRef>
          </c:cat>
          <c:val>
            <c:numRef>
              <c:f>Лист2!$C$3:$C$8</c:f>
              <c:numCache>
                <c:formatCode>0.0</c:formatCode>
                <c:ptCount val="6"/>
                <c:pt idx="0">
                  <c:v>25.4</c:v>
                </c:pt>
                <c:pt idx="1">
                  <c:v>32</c:v>
                </c:pt>
                <c:pt idx="2">
                  <c:v>34.9</c:v>
                </c:pt>
                <c:pt idx="3">
                  <c:v>0.3000000000000001</c:v>
                </c:pt>
                <c:pt idx="4">
                  <c:v>0.1</c:v>
                </c:pt>
                <c:pt idx="5">
                  <c:v>169.7</c:v>
                </c:pt>
              </c:numCache>
            </c:numRef>
          </c:val>
        </c:ser>
        <c:dLbls>
          <c:showPercent val="1"/>
        </c:dLbls>
      </c:pie3DChart>
    </c:plotArea>
    <c:legend>
      <c:legendPos val="r"/>
      <c:layout>
        <c:manualLayout>
          <c:xMode val="edge"/>
          <c:yMode val="edge"/>
          <c:x val="0.71456121582530152"/>
          <c:y val="0.15273148148148188"/>
          <c:w val="0.27048544520516377"/>
          <c:h val="0.65839331284513303"/>
        </c:manualLayout>
      </c:layout>
    </c:legend>
    <c:plotVisOnly val="1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5.650169754919681E-2"/>
                  <c:y val="2.3931456432366313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Налоговые и неналоговые доходы; </a:t>
                    </a:r>
                    <a:r>
                      <a:rPr lang="ru-RU" dirty="0" smtClean="0"/>
                      <a:t>84.6 млн. руб.</a:t>
                    </a:r>
                    <a:endParaRPr lang="ru-RU" dirty="0"/>
                  </a:p>
                </c:rich>
              </c:tx>
              <c:showVal val="1"/>
              <c:showCatName val="1"/>
            </c:dLbl>
            <c:dLbl>
              <c:idx val="1"/>
              <c:layout>
                <c:manualLayout>
                  <c:x val="0.25603984309509142"/>
                  <c:y val="-0.1964726809907246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Безвозмездные поступления; </a:t>
                    </a:r>
                    <a:r>
                      <a:rPr lang="ru-RU" dirty="0" smtClean="0"/>
                      <a:t>286 млн. руб.</a:t>
                    </a:r>
                    <a:endParaRPr lang="ru-RU" dirty="0"/>
                  </a:p>
                </c:rich>
              </c:tx>
              <c:showVal val="1"/>
              <c:showCatName val="1"/>
            </c:dLbl>
            <c:showVal val="1"/>
            <c:showCatName val="1"/>
          </c:dLbls>
          <c:cat>
            <c:strRef>
              <c:f>Лист3!$B$3:$B$4</c:f>
              <c:strCache>
                <c:ptCount val="2"/>
                <c:pt idx="0">
                  <c:v>Налоговые и неналоговые доходы</c:v>
                </c:pt>
                <c:pt idx="1">
                  <c:v>Безвозмездные поступления</c:v>
                </c:pt>
              </c:strCache>
            </c:strRef>
          </c:cat>
          <c:val>
            <c:numRef>
              <c:f>Лист3!$C$3:$C$4</c:f>
              <c:numCache>
                <c:formatCode>General</c:formatCode>
                <c:ptCount val="2"/>
                <c:pt idx="0">
                  <c:v>84.6</c:v>
                </c:pt>
                <c:pt idx="1">
                  <c:v>286</c:v>
                </c:pt>
              </c:numCache>
            </c:numRef>
          </c:val>
        </c:ser>
        <c:dLbls>
          <c:showVal val="1"/>
          <c:showCatName val="1"/>
        </c:dLbls>
        <c:firstSliceAng val="0"/>
      </c:pieChart>
    </c:plotArea>
    <c:plotVisOnly val="1"/>
  </c:chart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351" cy="4976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728" y="1"/>
            <a:ext cx="2946351" cy="4976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71B3DC-399D-44FA-8619-304EA245A766}" type="datetimeFigureOut">
              <a:rPr lang="ru-RU" smtClean="0"/>
              <a:pPr/>
              <a:t>18.03.2022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724025" y="1241425"/>
            <a:ext cx="33496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928" y="4777086"/>
            <a:ext cx="5437821" cy="390852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959"/>
            <a:ext cx="2946351" cy="49767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728" y="9428959"/>
            <a:ext cx="2946351" cy="49767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23618-DF07-46CB-B655-B5123BD5FC9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40731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724025" y="1241425"/>
            <a:ext cx="3349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92077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724025" y="1241425"/>
            <a:ext cx="3349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05750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724025" y="1241425"/>
            <a:ext cx="3349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26093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724025" y="1241425"/>
            <a:ext cx="3349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673992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724025" y="1241425"/>
            <a:ext cx="3349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763992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724025" y="1241425"/>
            <a:ext cx="3349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132451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724025" y="1241425"/>
            <a:ext cx="3349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135653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724025" y="1241425"/>
            <a:ext cx="3349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028292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724025" y="1241425"/>
            <a:ext cx="3349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38514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724025" y="1241425"/>
            <a:ext cx="3349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0540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724025" y="1241425"/>
            <a:ext cx="3349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54746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724025" y="1241425"/>
            <a:ext cx="3349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22681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724025" y="1241425"/>
            <a:ext cx="3349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47919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724025" y="1241425"/>
            <a:ext cx="3349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41236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724025" y="1241425"/>
            <a:ext cx="3349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23745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724025" y="1241425"/>
            <a:ext cx="3349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677353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724025" y="1241425"/>
            <a:ext cx="33496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14095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237199"/>
            <a:ext cx="6425724" cy="2631887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3970582"/>
            <a:ext cx="5669756" cy="182517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18.03.2022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74214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18.03.2022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75527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4" y="402485"/>
            <a:ext cx="1630055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9" y="402485"/>
            <a:ext cx="4795669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18.03.2022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91032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18.03.2022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45908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1884671"/>
            <a:ext cx="6520220" cy="3144614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5059035"/>
            <a:ext cx="6520220" cy="165367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18.03.2022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64561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012414"/>
            <a:ext cx="3212862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012414"/>
            <a:ext cx="3212862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18.03.2022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39480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402484"/>
            <a:ext cx="6520220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1853171"/>
            <a:ext cx="319809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2761381"/>
            <a:ext cx="3198096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7" y="1853171"/>
            <a:ext cx="3213847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7" y="2761381"/>
            <a:ext cx="3213847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18.03.2022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31561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18.03.2022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16225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18.03.2022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66862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03978"/>
            <a:ext cx="2438192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8" y="1088457"/>
            <a:ext cx="3827085" cy="5372269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2267902"/>
            <a:ext cx="2438192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18.03.2022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2286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03978"/>
            <a:ext cx="2438192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8" y="1088457"/>
            <a:ext cx="3827085" cy="5372269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2267902"/>
            <a:ext cx="2438192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18.03.2022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27437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402484"/>
            <a:ext cx="6520220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012414"/>
            <a:ext cx="6520220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9" y="7006702"/>
            <a:ext cx="170092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4F4B1-7501-4FBD-9D17-2142E827AE0D}" type="datetimeFigureOut">
              <a:rPr lang="ru-RU" smtClean="0"/>
              <a:pPr/>
              <a:t>18.03.2022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7006702"/>
            <a:ext cx="255139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1" y="7006702"/>
            <a:ext cx="170092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25693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8" Type="http://schemas.openxmlformats.org/officeDocument/2006/relationships/image" Target="../media/image71.png"/><Relationship Id="rId3" Type="http://schemas.openxmlformats.org/officeDocument/2006/relationships/image" Target="../media/image14.png"/><Relationship Id="rId21" Type="http://schemas.openxmlformats.org/officeDocument/2006/relationships/image" Target="../media/image72.png"/><Relationship Id="rId7" Type="http://schemas.openxmlformats.org/officeDocument/2006/relationships/image" Target="../media/image66.png"/><Relationship Id="rId17" Type="http://schemas.microsoft.com/office/2007/relationships/hdphoto" Target="../media/hdphoto9.wdp"/><Relationship Id="rId25" Type="http://schemas.openxmlformats.org/officeDocument/2006/relationships/chart" Target="../charts/chart4.xml"/><Relationship Id="rId2" Type="http://schemas.openxmlformats.org/officeDocument/2006/relationships/image" Target="../media/image62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24" Type="http://schemas.openxmlformats.org/officeDocument/2006/relationships/image" Target="../media/image74.png"/><Relationship Id="rId5" Type="http://schemas.openxmlformats.org/officeDocument/2006/relationships/image" Target="../media/image64.png"/><Relationship Id="rId23" Type="http://schemas.openxmlformats.org/officeDocument/2006/relationships/image" Target="../media/image73.png"/><Relationship Id="rId10" Type="http://schemas.openxmlformats.org/officeDocument/2006/relationships/image" Target="../media/image69.png"/><Relationship Id="rId19" Type="http://schemas.openxmlformats.org/officeDocument/2006/relationships/image" Target="../media/image48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2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mailto:invest-smolensk@yandex.ru" TargetMode="External"/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hyperlink" Target="mailto:ofp@smolinvest.com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7.png"/><Relationship Id="rId18" Type="http://schemas.openxmlformats.org/officeDocument/2006/relationships/image" Target="../media/image92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microsoft.com/office/2007/relationships/hdphoto" Target="../media/hdphoto2.wdp"/><Relationship Id="rId17" Type="http://schemas.openxmlformats.org/officeDocument/2006/relationships/image" Target="../media/image9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90.png"/><Relationship Id="rId20" Type="http://schemas.openxmlformats.org/officeDocument/2006/relationships/chart" Target="../charts/chart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openxmlformats.org/officeDocument/2006/relationships/image" Target="../media/image86.png"/><Relationship Id="rId5" Type="http://schemas.openxmlformats.org/officeDocument/2006/relationships/image" Target="../media/image81.png"/><Relationship Id="rId15" Type="http://schemas.openxmlformats.org/officeDocument/2006/relationships/image" Target="../media/image89.png"/><Relationship Id="rId10" Type="http://schemas.openxmlformats.org/officeDocument/2006/relationships/image" Target="../media/image14.png"/><Relationship Id="rId19" Type="http://schemas.openxmlformats.org/officeDocument/2006/relationships/image" Target="../media/image1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8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4.png"/><Relationship Id="rId18" Type="http://schemas.openxmlformats.org/officeDocument/2006/relationships/image" Target="../media/image103.png"/><Relationship Id="rId3" Type="http://schemas.openxmlformats.org/officeDocument/2006/relationships/image" Target="../media/image93.png"/><Relationship Id="rId21" Type="http://schemas.openxmlformats.org/officeDocument/2006/relationships/image" Target="../media/image16.png"/><Relationship Id="rId7" Type="http://schemas.openxmlformats.org/officeDocument/2006/relationships/image" Target="../media/image97.png"/><Relationship Id="rId12" Type="http://schemas.microsoft.com/office/2007/relationships/hdphoto" Target="../media/hdphoto9.wdp"/><Relationship Id="rId17" Type="http://schemas.openxmlformats.org/officeDocument/2006/relationships/chart" Target="../charts/chart6.xml"/><Relationship Id="rId2" Type="http://schemas.openxmlformats.org/officeDocument/2006/relationships/notesSlide" Target="../notesSlides/notesSlide9.xml"/><Relationship Id="rId16" Type="http://schemas.microsoft.com/office/2007/relationships/hdphoto" Target="../media/hdphoto10.wdp"/><Relationship Id="rId20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11" Type="http://schemas.openxmlformats.org/officeDocument/2006/relationships/image" Target="../media/image100.png"/><Relationship Id="rId5" Type="http://schemas.openxmlformats.org/officeDocument/2006/relationships/image" Target="../media/image95.png"/><Relationship Id="rId15" Type="http://schemas.openxmlformats.org/officeDocument/2006/relationships/image" Target="../media/image102.png"/><Relationship Id="rId10" Type="http://schemas.microsoft.com/office/2007/relationships/hdphoto" Target="../media/hdphoto8.wdp"/><Relationship Id="rId19" Type="http://schemas.microsoft.com/office/2007/relationships/hdphoto" Target="../media/hdphoto11.wdp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1.png"/><Relationship Id="rId22" Type="http://schemas.openxmlformats.org/officeDocument/2006/relationships/chart" Target="../charts/char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5.png"/><Relationship Id="rId7" Type="http://schemas.microsoft.com/office/2007/relationships/hdphoto" Target="../media/hdphoto1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png"/><Relationship Id="rId11" Type="http://schemas.openxmlformats.org/officeDocument/2006/relationships/image" Target="../media/image16.png"/><Relationship Id="rId5" Type="http://schemas.openxmlformats.org/officeDocument/2006/relationships/image" Target="../media/image14.png"/><Relationship Id="rId10" Type="http://schemas.openxmlformats.org/officeDocument/2006/relationships/image" Target="../media/image109.png"/><Relationship Id="rId4" Type="http://schemas.microsoft.com/office/2007/relationships/hdphoto" Target="../media/hdphoto12.wdp"/><Relationship Id="rId9" Type="http://schemas.openxmlformats.org/officeDocument/2006/relationships/image" Target="../media/image10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4.png"/><Relationship Id="rId7" Type="http://schemas.openxmlformats.org/officeDocument/2006/relationships/image" Target="../media/image1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5" Type="http://schemas.openxmlformats.org/officeDocument/2006/relationships/image" Target="../media/image111.png"/><Relationship Id="rId10" Type="http://schemas.openxmlformats.org/officeDocument/2006/relationships/image" Target="../media/image115.jpeg"/><Relationship Id="rId4" Type="http://schemas.openxmlformats.org/officeDocument/2006/relationships/image" Target="../media/image110.png"/><Relationship Id="rId9" Type="http://schemas.openxmlformats.org/officeDocument/2006/relationships/image" Target="../media/image1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Relationship Id="rId1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27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5" Type="http://schemas.microsoft.com/office/2007/relationships/hdphoto" Target="../media/hdphoto2.wdp"/><Relationship Id="rId10" Type="http://schemas.openxmlformats.org/officeDocument/2006/relationships/image" Target="../media/image130.jpeg"/><Relationship Id="rId4" Type="http://schemas.openxmlformats.org/officeDocument/2006/relationships/image" Target="../media/image18.png"/><Relationship Id="rId9" Type="http://schemas.openxmlformats.org/officeDocument/2006/relationships/image" Target="../media/image1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13" Type="http://schemas.openxmlformats.org/officeDocument/2006/relationships/image" Target="../media/image16.png"/><Relationship Id="rId3" Type="http://schemas.microsoft.com/office/2007/relationships/hdphoto" Target="../media/hdphoto6.wdp"/><Relationship Id="rId7" Type="http://schemas.openxmlformats.org/officeDocument/2006/relationships/image" Target="../media/image134.jpeg"/><Relationship Id="rId12" Type="http://schemas.openxmlformats.org/officeDocument/2006/relationships/image" Target="../media/image71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png"/><Relationship Id="rId11" Type="http://schemas.openxmlformats.org/officeDocument/2006/relationships/image" Target="../media/image138.jpeg"/><Relationship Id="rId5" Type="http://schemas.openxmlformats.org/officeDocument/2006/relationships/image" Target="../media/image132.png"/><Relationship Id="rId10" Type="http://schemas.openxmlformats.org/officeDocument/2006/relationships/image" Target="../media/image137.jpeg"/><Relationship Id="rId4" Type="http://schemas.openxmlformats.org/officeDocument/2006/relationships/image" Target="../media/image14.png"/><Relationship Id="rId9" Type="http://schemas.openxmlformats.org/officeDocument/2006/relationships/image" Target="../media/image1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9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40.png"/><Relationship Id="rId10" Type="http://schemas.openxmlformats.org/officeDocument/2006/relationships/image" Target="../media/image16.png"/><Relationship Id="rId4" Type="http://schemas.microsoft.com/office/2007/relationships/hdphoto" Target="../media/hdphoto12.wdp"/><Relationship Id="rId9" Type="http://schemas.openxmlformats.org/officeDocument/2006/relationships/image" Target="../media/image1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39.png"/><Relationship Id="rId7" Type="http://schemas.openxmlformats.org/officeDocument/2006/relationships/image" Target="../media/image145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jpeg"/><Relationship Id="rId11" Type="http://schemas.openxmlformats.org/officeDocument/2006/relationships/image" Target="../media/image149.png"/><Relationship Id="rId5" Type="http://schemas.openxmlformats.org/officeDocument/2006/relationships/image" Target="../media/image14.png"/><Relationship Id="rId10" Type="http://schemas.openxmlformats.org/officeDocument/2006/relationships/image" Target="../media/image148.png"/><Relationship Id="rId4" Type="http://schemas.microsoft.com/office/2007/relationships/hdphoto" Target="../media/hdphoto12.wdp"/><Relationship Id="rId9" Type="http://schemas.openxmlformats.org/officeDocument/2006/relationships/image" Target="../media/image1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13" Type="http://schemas.openxmlformats.org/officeDocument/2006/relationships/image" Target="../media/image160.png"/><Relationship Id="rId3" Type="http://schemas.openxmlformats.org/officeDocument/2006/relationships/image" Target="../media/image153.jpeg"/><Relationship Id="rId7" Type="http://schemas.openxmlformats.org/officeDocument/2006/relationships/image" Target="../media/image156.png"/><Relationship Id="rId12" Type="http://schemas.microsoft.com/office/2007/relationships/hdphoto" Target="../media/hdphoto14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5.png"/><Relationship Id="rId11" Type="http://schemas.openxmlformats.org/officeDocument/2006/relationships/image" Target="../media/image159.png"/><Relationship Id="rId5" Type="http://schemas.openxmlformats.org/officeDocument/2006/relationships/image" Target="../media/image14.png"/><Relationship Id="rId10" Type="http://schemas.openxmlformats.org/officeDocument/2006/relationships/image" Target="../media/image158.png"/><Relationship Id="rId4" Type="http://schemas.openxmlformats.org/officeDocument/2006/relationships/image" Target="../media/image154.png"/><Relationship Id="rId9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9.png"/><Relationship Id="rId18" Type="http://schemas.openxmlformats.org/officeDocument/2006/relationships/image" Target="../media/image172.png"/><Relationship Id="rId3" Type="http://schemas.openxmlformats.org/officeDocument/2006/relationships/image" Target="../media/image161.png"/><Relationship Id="rId7" Type="http://schemas.openxmlformats.org/officeDocument/2006/relationships/image" Target="../media/image165.png"/><Relationship Id="rId12" Type="http://schemas.openxmlformats.org/officeDocument/2006/relationships/image" Target="../media/image168.png"/><Relationship Id="rId17" Type="http://schemas.microsoft.com/office/2007/relationships/hdphoto" Target="../media/hdphoto14.wdp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59.png"/><Relationship Id="rId20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png"/><Relationship Id="rId11" Type="http://schemas.openxmlformats.org/officeDocument/2006/relationships/image" Target="../media/image167.png"/><Relationship Id="rId5" Type="http://schemas.openxmlformats.org/officeDocument/2006/relationships/image" Target="../media/image163.png"/><Relationship Id="rId15" Type="http://schemas.openxmlformats.org/officeDocument/2006/relationships/image" Target="../media/image171.png"/><Relationship Id="rId10" Type="http://schemas.microsoft.com/office/2007/relationships/hdphoto" Target="../media/hdphoto2.wdp"/><Relationship Id="rId19" Type="http://schemas.openxmlformats.org/officeDocument/2006/relationships/image" Target="../media/image16.png"/><Relationship Id="rId4" Type="http://schemas.openxmlformats.org/officeDocument/2006/relationships/image" Target="../media/image162.jpeg"/><Relationship Id="rId9" Type="http://schemas.openxmlformats.org/officeDocument/2006/relationships/image" Target="../media/image166.png"/><Relationship Id="rId14" Type="http://schemas.openxmlformats.org/officeDocument/2006/relationships/image" Target="../media/image1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hyperlink" Target="mailto:smolregion67@yandex.ru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jpeg"/><Relationship Id="rId3" Type="http://schemas.openxmlformats.org/officeDocument/2006/relationships/image" Target="../media/image32.png"/><Relationship Id="rId7" Type="http://schemas.openxmlformats.org/officeDocument/2006/relationships/image" Target="../media/image14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16.png"/><Relationship Id="rId5" Type="http://schemas.openxmlformats.org/officeDocument/2006/relationships/image" Target="../media/image18.png"/><Relationship Id="rId10" Type="http://schemas.openxmlformats.org/officeDocument/2006/relationships/image" Target="../media/image36.png"/><Relationship Id="rId4" Type="http://schemas.microsoft.com/office/2007/relationships/hdphoto" Target="../media/hdphoto2.wdp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png"/><Relationship Id="rId3" Type="http://schemas.openxmlformats.org/officeDocument/2006/relationships/image" Target="../media/image14.png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image" Target="../media/image40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microsoft.com/office/2007/relationships/hdphoto" Target="../media/hdphoto5.wdp"/><Relationship Id="rId10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chart" Target="../charts/chart2.xml"/><Relationship Id="rId3" Type="http://schemas.openxmlformats.org/officeDocument/2006/relationships/chart" Target="../charts/chart1.xml"/><Relationship Id="rId7" Type="http://schemas.openxmlformats.org/officeDocument/2006/relationships/image" Target="../media/image49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53.png"/><Relationship Id="rId5" Type="http://schemas.microsoft.com/office/2007/relationships/hdphoto" Target="../media/hdphoto2.wdp"/><Relationship Id="rId15" Type="http://schemas.openxmlformats.org/officeDocument/2006/relationships/chart" Target="../charts/chart3.xml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Relationship Id="rId1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8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microsoft.com/office/2007/relationships/hdphoto" Target="../media/hdphoto2.wdp"/><Relationship Id="rId9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41" y="1647857"/>
            <a:ext cx="4800600" cy="47434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" y="195111"/>
            <a:ext cx="7560818" cy="77771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-41564" y="299833"/>
            <a:ext cx="7559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Инвестиционный паспорт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698130" y="1087244"/>
            <a:ext cx="6055490" cy="5786405"/>
            <a:chOff x="698130" y="1087242"/>
            <a:chExt cx="6055490" cy="5786405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7200" y="5213164"/>
              <a:ext cx="1660483" cy="1660483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30" y="3196056"/>
              <a:ext cx="1667052" cy="1667052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7167" y="3244752"/>
              <a:ext cx="1696453" cy="1696453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2742" y="1709520"/>
              <a:ext cx="1684421" cy="1684421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1037" y="4726130"/>
              <a:ext cx="1684421" cy="1684421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632173" y="3059758"/>
              <a:ext cx="409053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317B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Муниципальное </a:t>
              </a:r>
            </a:p>
            <a:p>
              <a:pPr algn="ctr"/>
              <a:r>
                <a:rPr lang="ru-RU" sz="2000" b="1" dirty="0">
                  <a:solidFill>
                    <a:srgbClr val="317B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образование</a:t>
              </a:r>
            </a:p>
            <a:p>
              <a:pPr algn="ctr"/>
              <a:r>
                <a:rPr lang="ru-RU" sz="2000" b="1" dirty="0">
                  <a:solidFill>
                    <a:srgbClr val="317B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«</a:t>
              </a:r>
              <a:r>
                <a:rPr lang="ru-RU" sz="2000" b="1" dirty="0" err="1">
                  <a:solidFill>
                    <a:srgbClr val="317B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Краснинский</a:t>
              </a:r>
              <a:r>
                <a:rPr lang="ru-RU" sz="2000" b="1" dirty="0">
                  <a:solidFill>
                    <a:srgbClr val="317B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район»</a:t>
              </a:r>
            </a:p>
            <a:p>
              <a:pPr algn="ctr"/>
              <a:r>
                <a:rPr lang="ru-RU" sz="2000" b="1" dirty="0">
                  <a:solidFill>
                    <a:srgbClr val="317B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Смоленской области</a:t>
              </a:r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4260" y="4710467"/>
              <a:ext cx="1667052" cy="1667052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844" y="1087242"/>
              <a:ext cx="1684422" cy="1684422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0287" y="1738860"/>
              <a:ext cx="1655081" cy="1655081"/>
            </a:xfrm>
            <a:prstGeom prst="rect">
              <a:avLst/>
            </a:prstGeom>
          </p:spPr>
        </p:pic>
      </p:grpSp>
      <p:sp>
        <p:nvSpPr>
          <p:cNvPr id="4" name="Прямоугольник 3"/>
          <p:cNvSpPr/>
          <p:nvPr/>
        </p:nvSpPr>
        <p:spPr>
          <a:xfrm>
            <a:off x="2872558" y="4708531"/>
            <a:ext cx="16191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2022 </a:t>
            </a:r>
            <a:r>
              <a:rPr lang="ru-RU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год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54602" y="6197602"/>
            <a:ext cx="250507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72174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9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2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95900" y="7190343"/>
            <a:ext cx="467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10</a:t>
            </a: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54392952"/>
              </p:ext>
            </p:extLst>
          </p:nvPr>
        </p:nvGraphicFramePr>
        <p:xfrm>
          <a:off x="168295" y="1043535"/>
          <a:ext cx="7224722" cy="2042623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4222952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001770">
                  <a:extLst>
                    <a:ext uri="{9D8B030D-6E8A-4147-A177-3AD203B41FA5}">
                      <a16:colId xmlns="" xmlns:a16="http://schemas.microsoft.com/office/drawing/2014/main" val="1779954494"/>
                    </a:ext>
                  </a:extLst>
                </a:gridCol>
              </a:tblGrid>
              <a:tr h="53217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67-11-29</a:t>
                      </a:r>
                    </a:p>
                  </a:txBody>
                  <a:tcPr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151044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</a:t>
                      </a:r>
                    </a:p>
                    <a:p>
                      <a:pPr marL="85725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Краснинский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район,</a:t>
                      </a:r>
                      <a:r>
                        <a:rPr lang="ru-RU" sz="1100" kern="12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Мерлинское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сельское поселение,  северо-западнее д. Никулино;</a:t>
                      </a:r>
                    </a:p>
                    <a:p>
                      <a:pPr marL="85725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Москвы: 445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км;</a:t>
                      </a:r>
                    </a:p>
                    <a:p>
                      <a:pPr marL="85725" indent="0" algn="l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Смоленска: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40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км;</a:t>
                      </a:r>
                    </a:p>
                    <a:p>
                      <a:pPr marL="85725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</a:t>
                      </a:r>
                      <a:r>
                        <a:rPr lang="ru-RU" sz="1100" dirty="0" err="1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пгт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 Красный: 5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км.</a:t>
                      </a:r>
                    </a:p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5780204"/>
                  </a:ext>
                </a:extLst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89842989"/>
              </p:ext>
            </p:extLst>
          </p:nvPr>
        </p:nvGraphicFramePr>
        <p:xfrm>
          <a:off x="185968" y="5897021"/>
          <a:ext cx="5826119" cy="25908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64819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161300">
                  <a:extLst>
                    <a:ext uri="{9D8B030D-6E8A-4147-A177-3AD203B41FA5}">
                      <a16:colId xmlns="" xmlns:a16="http://schemas.microsoft.com/office/drawing/2014/main" val="1772052304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Подъездные</a:t>
                      </a:r>
                      <a:r>
                        <a:rPr lang="ru-RU" sz="11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пути</a:t>
                      </a:r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автодорога Красный–Смоленск</a:t>
                      </a:r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примыкает к участку</a:t>
                      </a:r>
                      <a:endParaRPr lang="ru-RU" sz="900" kern="12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2403812"/>
              </p:ext>
            </p:extLst>
          </p:nvPr>
        </p:nvGraphicFramePr>
        <p:xfrm>
          <a:off x="179437" y="6156101"/>
          <a:ext cx="5832648" cy="576064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246371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586277">
                  <a:extLst>
                    <a:ext uri="{9D8B030D-6E8A-4147-A177-3AD203B41FA5}">
                      <a16:colId xmlns="" xmlns:a16="http://schemas.microsoft.com/office/drawing/2014/main" val="1575495227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Условия предоставления</a:t>
                      </a:r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аренда - аукцион, начальная цена  9,2 тыс.руб. в год;</a:t>
                      </a:r>
                    </a:p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покупка - аукцион, начальная цена  1156 тыс.руб..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3795292"/>
              </p:ext>
            </p:extLst>
          </p:nvPr>
        </p:nvGraphicFramePr>
        <p:xfrm>
          <a:off x="168296" y="3088317"/>
          <a:ext cx="7224723" cy="10515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451303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2016224">
                  <a:extLst>
                    <a:ext uri="{9D8B030D-6E8A-4147-A177-3AD203B41FA5}">
                      <a16:colId xmlns="" xmlns:a16="http://schemas.microsoft.com/office/drawing/2014/main" val="3330051727"/>
                    </a:ext>
                  </a:extLst>
                </a:gridCol>
                <a:gridCol w="3757196">
                  <a:extLst>
                    <a:ext uri="{9D8B030D-6E8A-4147-A177-3AD203B41FA5}">
                      <a16:colId xmlns="" xmlns:a16="http://schemas.microsoft.com/office/drawing/2014/main" val="2995895153"/>
                    </a:ext>
                  </a:extLst>
                </a:gridCol>
              </a:tblGrid>
              <a:tr h="0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Характеристика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участка</a:t>
                      </a:r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Площадь</a:t>
                      </a:r>
                      <a:endParaRPr lang="ru-RU" sz="900" b="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68 га</a:t>
                      </a:r>
                      <a:endParaRPr lang="ru-RU" sz="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Категория</a:t>
                      </a:r>
                      <a:r>
                        <a:rPr lang="ru-RU" sz="900" b="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земли</a:t>
                      </a:r>
                      <a:endParaRPr lang="ru-RU" sz="900" b="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земли сельскохозяйственного назначения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139576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Форма собственности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муниципальная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собственность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173342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Приоритетное направление использования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для сельскохозяйственного производства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63465543"/>
              </p:ext>
            </p:extLst>
          </p:nvPr>
        </p:nvGraphicFramePr>
        <p:xfrm>
          <a:off x="168296" y="4136801"/>
          <a:ext cx="6923910" cy="174498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235277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1440160">
                  <a:extLst>
                    <a:ext uri="{9D8B030D-6E8A-4147-A177-3AD203B41FA5}">
                      <a16:colId xmlns="" xmlns:a16="http://schemas.microsoft.com/office/drawing/2014/main" val="2407449417"/>
                    </a:ext>
                  </a:extLst>
                </a:gridCol>
                <a:gridCol w="4248473">
                  <a:extLst>
                    <a:ext uri="{9D8B030D-6E8A-4147-A177-3AD203B41FA5}">
                      <a16:colId xmlns="" xmlns:a16="http://schemas.microsoft.com/office/drawing/2014/main" val="2693098453"/>
                    </a:ext>
                  </a:extLst>
                </a:gridCol>
              </a:tblGrid>
              <a:tr h="383867">
                <a:tc rowSpan="4"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Инженерные 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коммуникации</a:t>
                      </a: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Электроснабжение</a:t>
                      </a:r>
                      <a:endParaRPr lang="ru-RU" sz="95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ближайший</a:t>
                      </a:r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центр питания</a:t>
                      </a:r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ПС Красный 110/35/10 на расстоянии 6,5 км по прямой до границы</a:t>
                      </a:r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земельного участка</a:t>
                      </a: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 Резерв мощности для технологического присоединения составляет 6,49 МВА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383867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Газоснабжение</a:t>
                      </a:r>
                    </a:p>
                    <a:p>
                      <a:pPr algn="l"/>
                      <a:endParaRPr lang="ru-RU" sz="95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ГВД  проходит по северной и восточной сторонам земельного участка, (труба диаметром 63 мм). Сроки осуществления техприсоединения - 18 месяцев. Ориентировочная стоимость</a:t>
                      </a:r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- 1,4 млн.руб. (за 1 км).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113957651"/>
                  </a:ext>
                </a:extLst>
              </a:tr>
              <a:tr h="279176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5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Водоснабжение</a:t>
                      </a:r>
                      <a:endParaRPr lang="ru-RU" sz="95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точка подключения </a:t>
                      </a:r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на расстоянии </a:t>
                      </a: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500 м. Срок осуществления тех. присоединения - 1 месяц, максимальная мощность - 10 куб.м /час Ориентировочная стоимость</a:t>
                      </a:r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– 50 тыс.руб. 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180301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5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Водоотведение</a:t>
                      </a:r>
                      <a:endParaRPr lang="ru-RU" sz="95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локальное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032109891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09" y="1080700"/>
            <a:ext cx="2880320" cy="1979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833914" y="168863"/>
            <a:ext cx="11400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Краснинский 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36368" y="439581"/>
            <a:ext cx="41870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48" y="97032"/>
            <a:ext cx="704466" cy="8995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6082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9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2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12117" y="7190343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12</a:t>
            </a: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85667597"/>
              </p:ext>
            </p:extLst>
          </p:nvPr>
        </p:nvGraphicFramePr>
        <p:xfrm>
          <a:off x="168295" y="1082366"/>
          <a:ext cx="7200068" cy="1984585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4254484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2945584">
                  <a:extLst>
                    <a:ext uri="{9D8B030D-6E8A-4147-A177-3AD203B41FA5}">
                      <a16:colId xmlns="" xmlns:a16="http://schemas.microsoft.com/office/drawing/2014/main" val="1779954494"/>
                    </a:ext>
                  </a:extLst>
                </a:gridCol>
              </a:tblGrid>
              <a:tr h="51666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67-11-32</a:t>
                      </a:r>
                    </a:p>
                  </a:txBody>
                  <a:tcPr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146642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</a:t>
                      </a:r>
                    </a:p>
                    <a:p>
                      <a:pPr marL="180975" marR="0" indent="-180975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   Краснинский район, п. Красный,  ул. Ленина 18,</a:t>
                      </a:r>
                      <a:r>
                        <a:rPr lang="ru-RU" sz="1100" kern="12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Times New Roman"/>
                          <a:ea typeface="Times New Roman"/>
                        </a:rPr>
                        <a:t>67:11:0010408:26, 67:11:0010408:112</a:t>
                      </a:r>
                      <a:endParaRPr lang="ru-RU" sz="1100" kern="12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indent="0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  - расстояние до г. Москвы: 450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км;</a:t>
                      </a:r>
                    </a:p>
                    <a:p>
                      <a:pPr marL="0" indent="0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  - расстояние до г. Смоленска: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45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км.</a:t>
                      </a:r>
                    </a:p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5780204"/>
                  </a:ext>
                </a:extLst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49978820"/>
              </p:ext>
            </p:extLst>
          </p:nvPr>
        </p:nvGraphicFramePr>
        <p:xfrm>
          <a:off x="179439" y="5851539"/>
          <a:ext cx="5931421" cy="3962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08358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323063">
                  <a:extLst>
                    <a:ext uri="{9D8B030D-6E8A-4147-A177-3AD203B41FA5}">
                      <a16:colId xmlns="" xmlns:a16="http://schemas.microsoft.com/office/drawing/2014/main" val="1772052304"/>
                    </a:ext>
                  </a:extLst>
                </a:gridCol>
              </a:tblGrid>
              <a:tr h="285752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Подъездные</a:t>
                      </a:r>
                      <a:r>
                        <a:rPr lang="ru-RU" sz="11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пути</a:t>
                      </a:r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latin typeface="Times New Roman"/>
                          <a:ea typeface="Times New Roman"/>
                        </a:rPr>
                        <a:t>п</a:t>
                      </a:r>
                      <a:r>
                        <a:rPr lang="ru-RU" sz="900" dirty="0" smtClean="0">
                          <a:latin typeface="Times New Roman"/>
                          <a:ea typeface="Times New Roman"/>
                        </a:rPr>
                        <a:t>одъезд к площадке представляет собой грунтовую дорогу, доступен в любой сезон и для любого транспорта</a:t>
                      </a:r>
                      <a:r>
                        <a:rPr lang="ru-RU" sz="1000" b="1" dirty="0" smtClean="0">
                          <a:latin typeface="Times New Roman"/>
                          <a:ea typeface="Times New Roman"/>
                        </a:rPr>
                        <a:t> </a:t>
                      </a:r>
                      <a:endParaRPr lang="ru-RU" sz="900" kern="12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67322590"/>
              </p:ext>
            </p:extLst>
          </p:nvPr>
        </p:nvGraphicFramePr>
        <p:xfrm>
          <a:off x="179437" y="6351605"/>
          <a:ext cx="5832648" cy="285752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333060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499588">
                  <a:extLst>
                    <a:ext uri="{9D8B030D-6E8A-4147-A177-3AD203B41FA5}">
                      <a16:colId xmlns="" xmlns:a16="http://schemas.microsoft.com/office/drawing/2014/main" val="1575495227"/>
                    </a:ext>
                  </a:extLst>
                </a:gridCol>
              </a:tblGrid>
              <a:tr h="285752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Условия предоставления</a:t>
                      </a:r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выкуп: от 3 000 000. руб.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97290927"/>
              </p:ext>
            </p:extLst>
          </p:nvPr>
        </p:nvGraphicFramePr>
        <p:xfrm>
          <a:off x="168296" y="3120702"/>
          <a:ext cx="7211943" cy="10515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802986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1952573">
                  <a:extLst>
                    <a:ext uri="{9D8B030D-6E8A-4147-A177-3AD203B41FA5}">
                      <a16:colId xmlns="" xmlns:a16="http://schemas.microsoft.com/office/drawing/2014/main" val="3330051727"/>
                    </a:ext>
                  </a:extLst>
                </a:gridCol>
                <a:gridCol w="3456384">
                  <a:extLst>
                    <a:ext uri="{9D8B030D-6E8A-4147-A177-3AD203B41FA5}">
                      <a16:colId xmlns="" xmlns:a16="http://schemas.microsoft.com/office/drawing/2014/main" val="2995895153"/>
                    </a:ext>
                  </a:extLst>
                </a:gridCol>
              </a:tblGrid>
              <a:tr h="0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Характеристика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участка</a:t>
                      </a:r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Площадь</a:t>
                      </a:r>
                      <a:endParaRPr lang="ru-RU" sz="900" b="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0,5225 га</a:t>
                      </a:r>
                      <a:endParaRPr lang="ru-RU" sz="900" kern="12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Категория</a:t>
                      </a:r>
                      <a:r>
                        <a:rPr lang="ru-RU" sz="900" b="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земли</a:t>
                      </a:r>
                      <a:endParaRPr lang="ru-RU" sz="900" b="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земли населенных пунктов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1139576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Форма собственности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муниципальная собственность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Приоритетное направление использования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для размещения объектов  легкой промышленности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44274656"/>
              </p:ext>
            </p:extLst>
          </p:nvPr>
        </p:nvGraphicFramePr>
        <p:xfrm>
          <a:off x="168296" y="4176045"/>
          <a:ext cx="6923620" cy="1612626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235277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1368152">
                  <a:extLst>
                    <a:ext uri="{9D8B030D-6E8A-4147-A177-3AD203B41FA5}">
                      <a16:colId xmlns="" xmlns:a16="http://schemas.microsoft.com/office/drawing/2014/main" val="2407449417"/>
                    </a:ext>
                  </a:extLst>
                </a:gridCol>
                <a:gridCol w="4320191">
                  <a:extLst>
                    <a:ext uri="{9D8B030D-6E8A-4147-A177-3AD203B41FA5}">
                      <a16:colId xmlns="" xmlns:a16="http://schemas.microsoft.com/office/drawing/2014/main" val="2693098453"/>
                    </a:ext>
                  </a:extLst>
                </a:gridCol>
              </a:tblGrid>
              <a:tr h="228298">
                <a:tc rowSpan="4"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Инженерные 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коммуникации</a:t>
                      </a: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5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Электроснабжение</a:t>
                      </a:r>
                      <a:endParaRPr lang="ru-RU" sz="95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kern="120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подключено ,  15 кВт  </a:t>
                      </a:r>
                      <a:endParaRPr lang="ru-RU" sz="900" kern="12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486054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5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Газоснабжение</a:t>
                      </a:r>
                      <a:endParaRPr lang="ru-RU" sz="95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точка подключения к газопроводу СД на расстоянии  200 м (труба диаметром 63 мм). Сроки осуществления тех. присоединения - 2 месяца. Ориентировочная стоимость технологического присоединения к газовым сетям - 1,4 млн.руб. (за 1 км).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113957651"/>
                  </a:ext>
                </a:extLst>
              </a:tr>
              <a:tr h="370566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5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Водоснабжение</a:t>
                      </a:r>
                      <a:endParaRPr lang="ru-RU" sz="95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точка подключения на расстоянии 100 м. Срок подключения – 1 месяц. Стоимость подключения – 75</a:t>
                      </a:r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тыс.руб.</a:t>
                      </a:r>
                      <a:endParaRPr lang="ru-RU" sz="900" kern="12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353494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5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Водоотведение</a:t>
                      </a:r>
                      <a:endParaRPr lang="ru-RU" sz="95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точка подключения на расстоянии 100 м. Срок подключения – 2 месяца. Стоимость подключения – 75</a:t>
                      </a:r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тыс.руб.</a:t>
                      </a:r>
                      <a:endParaRPr lang="ru-RU" sz="900" kern="12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32109891"/>
                  </a:ext>
                </a:extLst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833914" y="168863"/>
            <a:ext cx="11400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Краснинский 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36368" y="439581"/>
            <a:ext cx="41870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48" y="97032"/>
            <a:ext cx="704466" cy="899517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1407" y="1136633"/>
            <a:ext cx="2286016" cy="18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13923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04976" y="5223493"/>
            <a:ext cx="1018111" cy="10181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61031" y="318012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Малое предпринимательство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3915" y="154887"/>
            <a:ext cx="10583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Краснинский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5366" y="4768644"/>
            <a:ext cx="1601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Промышленность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7910" y="6253149"/>
            <a:ext cx="1102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Оптовая и розничная</a:t>
            </a:r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торговля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22515" y="6351605"/>
            <a:ext cx="1206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Сельское хозяйство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08400" y="6351605"/>
            <a:ext cx="1571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Транспортировка и хранение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3352" y="5233173"/>
            <a:ext cx="976936" cy="97693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248" y="3739098"/>
            <a:ext cx="974743" cy="97307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3231" y="5249250"/>
            <a:ext cx="991395" cy="99139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5306" y="5183933"/>
            <a:ext cx="1058566" cy="105856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31AFE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2579" y="5199442"/>
            <a:ext cx="1060876" cy="106087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198" y="3691345"/>
            <a:ext cx="1062406" cy="106240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7253" y="5233173"/>
            <a:ext cx="1070126" cy="107012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36631"/>
            <a:ext cx="2858359" cy="90124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028" y="2338311"/>
            <a:ext cx="651064" cy="6224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9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15401" y="1153677"/>
            <a:ext cx="4444274" cy="106491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075845" y="1270444"/>
            <a:ext cx="4552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Структура субъектов малого и среднего предпринимательства по сферам деятельности, %</a:t>
            </a:r>
            <a:endParaRPr lang="ru-RU" sz="1600" b="1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69606" y="6218576"/>
            <a:ext cx="777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Прочие</a:t>
            </a:r>
          </a:p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виды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1990" y="5205561"/>
            <a:ext cx="991395" cy="99139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8912" y="5182954"/>
            <a:ext cx="1060876" cy="106087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947919" y="5398475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149</a:t>
            </a:r>
            <a:endParaRPr lang="ru-RU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628914" y="5427002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33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065589" y="5351473"/>
            <a:ext cx="785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83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494349" y="5422912"/>
            <a:ext cx="714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63</a:t>
            </a:r>
            <a:endParaRPr lang="ru-RU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48" y="97032"/>
            <a:ext cx="704466" cy="899517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1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36631"/>
            <a:ext cx="2858359" cy="901249"/>
          </a:xfrm>
          <a:prstGeom prst="rect">
            <a:avLst/>
          </a:prstGeom>
        </p:spPr>
      </p:pic>
      <p:sp>
        <p:nvSpPr>
          <p:cNvPr id="47" name="Прямоугольник 46"/>
          <p:cNvSpPr/>
          <p:nvPr/>
        </p:nvSpPr>
        <p:spPr>
          <a:xfrm flipH="1">
            <a:off x="-1" y="1136631"/>
            <a:ext cx="29225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Число субъектов </a:t>
            </a:r>
          </a:p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малого и среднего </a:t>
            </a:r>
          </a:p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предпринимательства</a:t>
            </a:r>
            <a:endParaRPr lang="ru-RU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267853" y="2493953"/>
            <a:ext cx="1226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85B8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390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03516" y="3927956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32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3123" y="3680499"/>
            <a:ext cx="1060196" cy="1060196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5325" y="3708399"/>
            <a:ext cx="992023" cy="992023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2208201" y="3922713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 flipV="1">
            <a:off x="1851011" y="4739115"/>
            <a:ext cx="1285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922449" y="4779969"/>
            <a:ext cx="15001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Строительство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65" name="Диаграмма 64"/>
          <p:cNvGraphicFramePr/>
          <p:nvPr/>
        </p:nvGraphicFramePr>
        <p:xfrm>
          <a:off x="3636961" y="2493953"/>
          <a:ext cx="3643338" cy="2524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5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5" y="3059757"/>
            <a:ext cx="2232034" cy="129309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61031" y="156239"/>
            <a:ext cx="5498644" cy="768091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551" y="3275782"/>
            <a:ext cx="636602" cy="8221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2" y="132466"/>
            <a:ext cx="549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Государственная поддержка субъектов малого и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среднего предпринимательства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Смоленской области</a:t>
            </a:r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58889" y="1127500"/>
            <a:ext cx="7315200" cy="1572219"/>
          </a:xfrm>
        </p:spPr>
        <p:txBody>
          <a:bodyPr>
            <a:noAutofit/>
          </a:bodyPr>
          <a:lstStyle/>
          <a:p>
            <a:pPr marL="0" indent="358775" algn="just">
              <a:buNone/>
            </a:pPr>
            <a:r>
              <a:rPr lang="ru-RU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Реализация государственной политики в сфере развития малого и среднего предпринимательства осуществляется в рамках подпрограммы </a:t>
            </a:r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«Развитие малого и среднего предпринимательства в Смоленской области на </a:t>
            </a:r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2014-2030 </a:t>
            </a:r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годы»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областной государственной программы «Экономическое развитие Смоленской области», включая создание благоприятного предпринимательского и инвестиционного климата на </a:t>
            </a:r>
            <a:r>
              <a:rPr lang="ru-RU" sz="15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2014-2030 </a:t>
            </a:r>
            <a:r>
              <a:rPr lang="ru-RU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гг.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09" y="3059757"/>
            <a:ext cx="2376264" cy="1296144"/>
          </a:xfrm>
          <a:prstGeom prst="rect">
            <a:avLst/>
          </a:prstGeom>
        </p:spPr>
      </p:pic>
      <p:sp>
        <p:nvSpPr>
          <p:cNvPr id="22" name="Объект 9"/>
          <p:cNvSpPr txBox="1">
            <a:spLocks/>
          </p:cNvSpPr>
          <p:nvPr/>
        </p:nvSpPr>
        <p:spPr>
          <a:xfrm>
            <a:off x="4571925" y="3152525"/>
            <a:ext cx="2232248" cy="2355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Возмещение до 50% затрат на уплату первого взноса (аванса) по договорам лизинга оборудования с российскими лизинговыми организациями</a:t>
            </a: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2555701" y="3752691"/>
            <a:ext cx="575850" cy="0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3779409" y="3752690"/>
            <a:ext cx="636603" cy="0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155119" y="7190343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14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653" y="5786649"/>
            <a:ext cx="287820" cy="2502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123653" y="5405827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Департамент инвестиционного развития Смоленской области</a:t>
            </a:r>
          </a:p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214014, г. Смоленск, ул. Энгельса, д. 23</a:t>
            </a:r>
          </a:p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Сайт: 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dep.smolinvest.com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invest-smolensk@yandex.ru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9"/>
              </a:rPr>
              <a:t>ofp@smolinvest.com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445" y="3152526"/>
            <a:ext cx="2232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Возмещение до 50% затрат на технологическое</a:t>
            </a:r>
          </a:p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присоединение к объектам электро-сетевого хозяйства мощностью до 1,5 МВт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048074" y="3512566"/>
            <a:ext cx="2952327" cy="318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33914" y="168863"/>
            <a:ext cx="11400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Краснинский 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36368" y="439581"/>
            <a:ext cx="41870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48" y="97032"/>
            <a:ext cx="704466" cy="8995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2314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5" descr="C:\Users\User\Desktop\6543\Пр-во и распр-е воды, электроэнергии и газ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9956" y="5386702"/>
            <a:ext cx="1003527" cy="1003527"/>
          </a:xfrm>
          <a:prstGeom prst="rect">
            <a:avLst/>
          </a:prstGeom>
          <a:noFill/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791" y="4067869"/>
            <a:ext cx="1008111" cy="99334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4" descr="C:\Users\User\Desktop\6543\Пр-во резиновых и пластмассовых изделий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94367" y="2856521"/>
            <a:ext cx="1000132" cy="1000132"/>
          </a:xfrm>
          <a:prstGeom prst="rect">
            <a:avLst/>
          </a:prstGeom>
          <a:noFill/>
        </p:spPr>
      </p:pic>
      <p:pic>
        <p:nvPicPr>
          <p:cNvPr id="58" name="Picture 2" descr="https://docviewer.yandex.ru/view/0/htmlimage?id=3lyzh-hqyatfylsimxh0b6nsnghsqrhn90271uecf8rb07ogb9kihhde1i5k6e3kwz67l2dcb1clgqyeoze1ol2ovjd6gpkckni4c0np&amp;name=image-jQaCoP3bWI5LRPKrC8.png&amp;dsid=d3d211589ba28f8bf7c42ee22c2ae18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9804" y="1120962"/>
            <a:ext cx="966314" cy="966314"/>
          </a:xfrm>
          <a:prstGeom prst="rect">
            <a:avLst/>
          </a:prstGeom>
          <a:noFill/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895" y="5422911"/>
            <a:ext cx="1071456" cy="10714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773" y="2771725"/>
            <a:ext cx="1152128" cy="11521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77CA82">
                <a:tint val="45000"/>
                <a:satMod val="40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07" y="971527"/>
            <a:ext cx="1072183" cy="10721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341" y="1079119"/>
            <a:ext cx="1072183" cy="107218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061031" y="156239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0584" y="307196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Промышленный комплекс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082424" y="7190343"/>
            <a:ext cx="47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15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458218" y="1829222"/>
            <a:ext cx="7374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7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11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8" y="3853819"/>
            <a:ext cx="2615631" cy="539782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122606" y="3845850"/>
            <a:ext cx="2707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Структура промышленного производства</a:t>
            </a: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13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6" y="1075286"/>
            <a:ext cx="2631730" cy="602976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460589" y="1059236"/>
            <a:ext cx="1928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Число предприятий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B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806052" y="1664913"/>
            <a:ext cx="731005" cy="695748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15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6" y="2583857"/>
            <a:ext cx="2631730" cy="670017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375978" y="2592225"/>
            <a:ext cx="22163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</a:t>
            </a:r>
            <a:r>
              <a:rPr lang="ru-RU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работающих</a:t>
            </a:r>
            <a:endParaRPr lang="ru-RU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09649" y="3291097"/>
            <a:ext cx="253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204 </a:t>
            </a:r>
            <a:r>
              <a:rPr lang="ru-RU" sz="1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1200" dirty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чел.</a:t>
            </a:r>
            <a:endParaRPr lang="ru-RU" sz="800" dirty="0">
              <a:solidFill>
                <a:srgbClr val="265F9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7" name="Рисунок 7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08" y="3218670"/>
            <a:ext cx="581235" cy="61172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800613" y="1293373"/>
            <a:ext cx="15712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Производство текстильных </a:t>
            </a:r>
          </a:p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изделий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696827" y="2267671"/>
            <a:ext cx="29775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«КрасТекс»</a:t>
            </a:r>
          </a:p>
          <a:p>
            <a:pPr algn="ctr"/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«Гусинская крутильная фабрика»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761493" y="1975051"/>
            <a:ext cx="15792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76,7 млн</a:t>
            </a:r>
            <a:r>
              <a:rPr lang="ru-RU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руб.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067248" y="1289956"/>
            <a:ext cx="15712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Производство готовых металлических изделий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436023" y="2267669"/>
            <a:ext cx="23350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</a:t>
            </a:r>
            <a:r>
              <a:rPr lang="ru-RU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ВестКомпани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997400" y="1982846"/>
            <a:ext cx="15711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17,6 </a:t>
            </a:r>
            <a:r>
              <a:rPr lang="ru-RU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млн. руб.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4190886" y="2838648"/>
            <a:ext cx="27600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Производство резиновых и пластмассовых изделий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263682" y="3538918"/>
            <a:ext cx="26144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«КрасХольц»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4810363" y="3227140"/>
            <a:ext cx="1521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13,1 </a:t>
            </a:r>
            <a:r>
              <a:rPr lang="ru-RU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млн. руб.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4499920" y="4128908"/>
            <a:ext cx="21602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Производство напитков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4499918" y="4689723"/>
            <a:ext cx="27428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«Белорусская производственная компания»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4643935" y="4391249"/>
            <a:ext cx="2064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789,9 млн</a:t>
            </a:r>
            <a:r>
              <a:rPr lang="ru-RU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руб.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3922713" y="5280035"/>
            <a:ext cx="275743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Обеспечение электрической энергией, газом и паром; кондиционирование воздуха 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982376" y="6137291"/>
            <a:ext cx="25835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МУП 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«ЖКХ Красный»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МУП «Надежда»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4563932" y="5848327"/>
            <a:ext cx="14602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36,7 </a:t>
            </a:r>
            <a:r>
              <a:rPr lang="ru-RU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млн. руб.</a:t>
            </a:r>
          </a:p>
        </p:txBody>
      </p:sp>
      <p:pic>
        <p:nvPicPr>
          <p:cNvPr id="62" name="Picture 3" descr="C:\Users\User\Desktop\6543\Металлургическое пр-во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356033" y="1035553"/>
            <a:ext cx="944084" cy="944084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rgbClr val="8BDCDE">
                <a:tint val="45000"/>
                <a:satMod val="40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781" y="3995861"/>
            <a:ext cx="1152128" cy="1152128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833914" y="168863"/>
            <a:ext cx="11400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Краснинский 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36368" y="439581"/>
            <a:ext cx="41870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48" y="97032"/>
            <a:ext cx="704466" cy="899517"/>
          </a:xfrm>
          <a:prstGeom prst="rect">
            <a:avLst/>
          </a:prstGeom>
        </p:spPr>
      </p:pic>
      <p:graphicFrame>
        <p:nvGraphicFramePr>
          <p:cNvPr id="56" name="Диаграмма 55"/>
          <p:cNvGraphicFramePr/>
          <p:nvPr/>
        </p:nvGraphicFramePr>
        <p:xfrm>
          <a:off x="279376" y="4565655"/>
          <a:ext cx="2643206" cy="2143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</p:spTree>
    <p:extLst>
      <p:ext uri="{BB962C8B-B14F-4D97-AF65-F5344CB8AC3E}">
        <p14:creationId xmlns="" xmlns:p14="http://schemas.microsoft.com/office/powerpoint/2010/main" val="113939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607" y="1647133"/>
            <a:ext cx="1196713" cy="11967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731" y="3208335"/>
            <a:ext cx="1150671" cy="115067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093" y="3208333"/>
            <a:ext cx="1132196" cy="11321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59" y="3208335"/>
            <a:ext cx="1109027" cy="11090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152" y="1672241"/>
            <a:ext cx="1172146" cy="117214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978" y="1673961"/>
            <a:ext cx="1167767" cy="116776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796" y="5178924"/>
            <a:ext cx="3329273" cy="71095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1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6" y="1119765"/>
            <a:ext cx="2457946" cy="62907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061031" y="156239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0736" y="315442"/>
            <a:ext cx="5498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Сельское хозяйство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53" y="1844663"/>
            <a:ext cx="703970" cy="703970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984371" y="1965597"/>
            <a:ext cx="851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17 </a:t>
            </a:r>
            <a:endParaRPr lang="ru-RU" sz="28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>
          <a:blip r:embed="rId15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55" y="2709834"/>
            <a:ext cx="2449953" cy="504138"/>
          </a:xfrm>
          <a:prstGeom prst="rect">
            <a:avLst/>
          </a:prstGeom>
        </p:spPr>
      </p:pic>
      <p:graphicFrame>
        <p:nvGraphicFramePr>
          <p:cNvPr id="79" name="Диаграмма 78"/>
          <p:cNvGraphicFramePr/>
          <p:nvPr>
            <p:extLst>
              <p:ext uri="{D42A27DB-BD31-4B8C-83A1-F6EECF244321}">
                <p14:modId xmlns="" xmlns:p14="http://schemas.microsoft.com/office/powerpoint/2010/main" val="293603350"/>
              </p:ext>
            </p:extLst>
          </p:nvPr>
        </p:nvGraphicFramePr>
        <p:xfrm>
          <a:off x="-333632" y="3211299"/>
          <a:ext cx="3180462" cy="3094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76853" y="2720866"/>
            <a:ext cx="2437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Структура сельского хозяйства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2936981" y="1037747"/>
            <a:ext cx="4595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Производство основных видов продукции во всех категориях хозяйств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8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1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773" y="5178924"/>
            <a:ext cx="3363853" cy="141840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539707" y="4790146"/>
            <a:ext cx="45409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Основные задачи на период до </a:t>
            </a:r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2023 </a:t>
            </a:r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года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990" y="5271927"/>
            <a:ext cx="253843" cy="26785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155119" y="7190343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16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94964" y="1144301"/>
            <a:ext cx="1801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Число предприятий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685" y="5939096"/>
            <a:ext cx="253843" cy="2678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26185" y="5211227"/>
            <a:ext cx="372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Стимулирование инновационной деятельности и инновационного развития агропромышленного комплекса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53631" y="1884388"/>
            <a:ext cx="125483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5381</a:t>
            </a:r>
            <a:endParaRPr lang="ru-RU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129463" y="5877973"/>
            <a:ext cx="2901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Вовлечение в оборот неиспользуемых земель сельскохозяйственного назначения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833848" y="2825363"/>
            <a:ext cx="1478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зерно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676073" y="1871350"/>
            <a:ext cx="109517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9456</a:t>
            </a:r>
            <a:endParaRPr lang="ru-RU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280268" y="1880400"/>
            <a:ext cx="86754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944</a:t>
            </a:r>
            <a:endParaRPr lang="ru-RU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465359" y="2841571"/>
            <a:ext cx="1478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картофель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044871" y="2827099"/>
            <a:ext cx="1478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овощи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890048" y="4345941"/>
            <a:ext cx="1478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молоко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493433" y="4320212"/>
            <a:ext cx="14287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мясо скота и птицы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157133" y="4359894"/>
            <a:ext cx="13509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яйца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065457" y="3351212"/>
            <a:ext cx="11430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3329</a:t>
            </a:r>
            <a:endParaRPr lang="ru-RU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  <a:endParaRPr lang="ru-RU" sz="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565655" y="3351211"/>
            <a:ext cx="128588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469 </a:t>
            </a:r>
            <a:endParaRPr lang="ru-RU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  <a:endParaRPr lang="ru-RU" sz="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208729" y="3351211"/>
            <a:ext cx="121444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2076</a:t>
            </a:r>
            <a:endParaRPr lang="ru-RU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тыс. шт.</a:t>
            </a:r>
            <a:endParaRPr lang="ru-RU" sz="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33914" y="168863"/>
            <a:ext cx="11400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Краснинский 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36368" y="439581"/>
            <a:ext cx="41870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48" y="97032"/>
            <a:ext cx="704466" cy="899517"/>
          </a:xfrm>
          <a:prstGeom prst="rect">
            <a:avLst/>
          </a:prstGeom>
        </p:spPr>
      </p:pic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="" xmlns:p14="http://schemas.microsoft.com/office/powerpoint/2010/main" val="1757038765"/>
              </p:ext>
            </p:extLst>
          </p:nvPr>
        </p:nvGraphicFramePr>
        <p:xfrm>
          <a:off x="-324619" y="3275781"/>
          <a:ext cx="3024336" cy="3174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</p:spTree>
    <p:extLst>
      <p:ext uri="{BB962C8B-B14F-4D97-AF65-F5344CB8AC3E}">
        <p14:creationId xmlns="" xmlns:p14="http://schemas.microsoft.com/office/powerpoint/2010/main" val="138110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EE59D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853" y="967629"/>
            <a:ext cx="3558903" cy="3186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61031" y="156239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6830" y="186057"/>
            <a:ext cx="6007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5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Государственная поддержка сельхозтоваропроизводителей (субсидии)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18555" y="7190343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17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8" y="967630"/>
            <a:ext cx="3600400" cy="3036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51845" y="954977"/>
            <a:ext cx="3578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Животноводство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98" y="3350412"/>
            <a:ext cx="3524490" cy="382535"/>
          </a:xfrm>
          <a:prstGeom prst="rect">
            <a:avLst/>
          </a:prstGeom>
          <a:solidFill>
            <a:srgbClr val="FFFF00">
              <a:alpha val="66000"/>
            </a:srgbClr>
          </a:solidFill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AEFFDE">
                <a:tint val="45000"/>
                <a:satMod val="40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10" y="1300368"/>
            <a:ext cx="3525745" cy="1979501"/>
          </a:xfrm>
          <a:prstGeom prst="rect">
            <a:avLst/>
          </a:prstGeom>
        </p:spPr>
      </p:pic>
      <p:grpSp>
        <p:nvGrpSpPr>
          <p:cNvPr id="2" name="Группа 7"/>
          <p:cNvGrpSpPr/>
          <p:nvPr/>
        </p:nvGrpSpPr>
        <p:grpSpPr>
          <a:xfrm>
            <a:off x="182083" y="1340282"/>
            <a:ext cx="7224374" cy="4316778"/>
            <a:chOff x="-25920073" y="-19676215"/>
            <a:chExt cx="31912919" cy="30680767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rgbClr val="AEE696">
                  <a:tint val="45000"/>
                  <a:satMod val="400000"/>
                </a:srgbClr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681" y="-19676215"/>
              <a:ext cx="15786527" cy="14049692"/>
            </a:xfrm>
            <a:prstGeom prst="rect">
              <a:avLst/>
            </a:prstGeom>
          </p:spPr>
        </p:pic>
        <p:sp>
          <p:nvSpPr>
            <p:cNvPr id="31" name="Объект 31"/>
            <p:cNvSpPr txBox="1">
              <a:spLocks/>
            </p:cNvSpPr>
            <p:nvPr/>
          </p:nvSpPr>
          <p:spPr>
            <a:xfrm>
              <a:off x="517" y="3891376"/>
              <a:ext cx="2351711" cy="291251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188984" indent="-188984" algn="l" defTabSz="755934" rtl="0" eaLnBrk="1" latinLnBrk="0" hangingPunct="1">
                <a:lnSpc>
                  <a:spcPct val="90000"/>
                </a:lnSpc>
                <a:spcBef>
                  <a:spcPts val="827"/>
                </a:spcBef>
                <a:buFont typeface="Arial" panose="020B0604020202020204" pitchFamily="34" charset="0"/>
                <a:buChar char="•"/>
                <a:defRPr sz="23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66951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44918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65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22885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4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00853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4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78820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4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56787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4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34754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4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12722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4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180975" algn="just">
                <a:lnSpc>
                  <a:spcPct val="100000"/>
                </a:lnSpc>
                <a:spcBef>
                  <a:spcPts val="0"/>
                </a:spcBef>
                <a:buFont typeface="+mj-lt"/>
                <a:buAutoNum type="arabicPeriod"/>
              </a:pPr>
              <a:endParaRPr lang="ru-RU" sz="80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rgbClr val="AEE696">
                  <a:tint val="45000"/>
                  <a:satMod val="400000"/>
                </a:srgbClr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920073" y="-1849773"/>
              <a:ext cx="15578366" cy="12854325"/>
            </a:xfrm>
            <a:prstGeom prst="rect">
              <a:avLst/>
            </a:prstGeom>
          </p:spPr>
        </p:pic>
      </p:grpSp>
      <p:pic>
        <p:nvPicPr>
          <p:cNvPr id="43" name="Рисунок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884" y="5831579"/>
            <a:ext cx="1050043" cy="974441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833914" y="168863"/>
            <a:ext cx="11400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Краснинский 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36368" y="439581"/>
            <a:ext cx="41870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48" y="97032"/>
            <a:ext cx="704466" cy="899517"/>
          </a:xfrm>
          <a:prstGeom prst="rect">
            <a:avLst/>
          </a:prstGeom>
        </p:spPr>
      </p:pic>
      <p:sp>
        <p:nvSpPr>
          <p:cNvPr id="53" name="Объект 31"/>
          <p:cNvSpPr>
            <a:spLocks noGrp="1"/>
          </p:cNvSpPr>
          <p:nvPr/>
        </p:nvSpPr>
        <p:spPr>
          <a:xfrm>
            <a:off x="236367" y="1437131"/>
            <a:ext cx="3327445" cy="23326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endParaRPr lang="ru-RU" sz="850" spc="-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Объект 31"/>
          <p:cNvSpPr txBox="1">
            <a:spLocks/>
          </p:cNvSpPr>
          <p:nvPr/>
        </p:nvSpPr>
        <p:spPr>
          <a:xfrm>
            <a:off x="2518067" y="1286394"/>
            <a:ext cx="2323871" cy="2360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endParaRPr lang="ru-RU" sz="850" spc="-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07428" y="965769"/>
            <a:ext cx="3168353" cy="325673"/>
          </a:xfrm>
        </p:spPr>
        <p:txBody>
          <a:bodyPr>
            <a:normAutofit/>
          </a:bodyPr>
          <a:lstStyle/>
          <a:p>
            <a:pPr algn="ctr" defTabSz="457200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Растениеводство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0" y="0"/>
            <a:ext cx="75596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масличных культур</a:t>
            </a:r>
            <a:r>
              <a:rPr kumimoji="0" lang="ru-RU" altLang="zh-CN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147989" y="2411685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182083" y="3349216"/>
            <a:ext cx="3506372" cy="400110"/>
          </a:xfrm>
          <a:prstGeom prst="rect">
            <a:avLst/>
          </a:prstGeom>
          <a:solidFill>
            <a:srgbClr val="5DFB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Модернизация объектов</a:t>
            </a:r>
          </a:p>
          <a:p>
            <a:pPr algn="ctr"/>
            <a:r>
              <a:rPr lang="ru-RU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АПК и приобретение с/х </a:t>
            </a:r>
            <a:r>
              <a:rPr lang="ru-RU" sz="1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техники</a:t>
            </a:r>
            <a:endParaRPr lang="ru-RU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3947175" y="3347567"/>
            <a:ext cx="3297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Региональный проект «Поддержка малых форм хозяйствования и развития кооперации»</a:t>
            </a:r>
            <a:endParaRPr lang="ru-RU" dirty="0"/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AEFFDE">
                <a:tint val="45000"/>
                <a:satMod val="40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844" y="3809378"/>
            <a:ext cx="3569939" cy="535364"/>
          </a:xfrm>
          <a:prstGeom prst="rect">
            <a:avLst/>
          </a:prstGeom>
          <a:ln>
            <a:solidFill>
              <a:srgbClr val="5DFB61"/>
            </a:solidFill>
            <a:prstDash val="dash"/>
          </a:ln>
        </p:spPr>
      </p:pic>
      <p:grpSp>
        <p:nvGrpSpPr>
          <p:cNvPr id="44" name="Группа 7"/>
          <p:cNvGrpSpPr/>
          <p:nvPr/>
        </p:nvGrpSpPr>
        <p:grpSpPr>
          <a:xfrm>
            <a:off x="182083" y="6006102"/>
            <a:ext cx="3525746" cy="735651"/>
            <a:chOff x="-753464" y="1770663"/>
            <a:chExt cx="5856624" cy="5033230"/>
          </a:xfrm>
        </p:grpSpPr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rgbClr val="AEE696">
                  <a:tint val="45000"/>
                  <a:satMod val="400000"/>
                </a:srgbClr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3464" y="1770663"/>
              <a:ext cx="5856624" cy="4265801"/>
            </a:xfrm>
            <a:prstGeom prst="rect">
              <a:avLst/>
            </a:prstGeom>
          </p:spPr>
        </p:pic>
        <p:sp>
          <p:nvSpPr>
            <p:cNvPr id="48" name="Объект 31"/>
            <p:cNvSpPr txBox="1">
              <a:spLocks/>
            </p:cNvSpPr>
            <p:nvPr/>
          </p:nvSpPr>
          <p:spPr>
            <a:xfrm>
              <a:off x="517" y="3891376"/>
              <a:ext cx="2351711" cy="291251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188984" indent="-188984" algn="l" defTabSz="755934" rtl="0" eaLnBrk="1" latinLnBrk="0" hangingPunct="1">
                <a:lnSpc>
                  <a:spcPct val="90000"/>
                </a:lnSpc>
                <a:spcBef>
                  <a:spcPts val="827"/>
                </a:spcBef>
                <a:buFont typeface="Arial" panose="020B0604020202020204" pitchFamily="34" charset="0"/>
                <a:buChar char="•"/>
                <a:defRPr sz="23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66951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44918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65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22885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4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00853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4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78820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4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56787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4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34754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4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12722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4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180975" algn="just">
                <a:lnSpc>
                  <a:spcPct val="100000"/>
                </a:lnSpc>
                <a:spcBef>
                  <a:spcPts val="0"/>
                </a:spcBef>
                <a:buFont typeface="+mj-lt"/>
                <a:buAutoNum type="arabicPeriod"/>
              </a:pPr>
              <a:endParaRPr lang="ru-RU" sz="80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182083" y="1291153"/>
            <a:ext cx="3486422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755934"/>
            <a:r>
              <a:rPr lang="ru-RU" sz="7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1.Субсидии на возмещение части затрат на обеспечение прироста сельскохозяйственной продукции собственного производства в рамках приоритетной </a:t>
            </a:r>
            <a:r>
              <a:rPr lang="ru-RU" sz="75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подотрасли</a:t>
            </a:r>
            <a:r>
              <a:rPr lang="ru-RU" sz="7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агропромышленного комплекса</a:t>
            </a:r>
            <a:endParaRPr lang="en-US" sz="7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defTabSz="755934"/>
            <a:r>
              <a:rPr lang="ru-RU" sz="7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2.Субсидии на возмещение части затрат на проведение комплекса агротехнологических работ.</a:t>
            </a:r>
          </a:p>
          <a:p>
            <a:pPr algn="just" defTabSz="755934"/>
            <a:r>
              <a:rPr lang="ru-RU" sz="7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3.Субсидии на возмещение части затрат на приобретение элитных семян.</a:t>
            </a:r>
          </a:p>
          <a:p>
            <a:pPr algn="just" defTabSz="755934"/>
            <a:r>
              <a:rPr lang="ru-RU" sz="7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4.Субсидии по возмещению производителям зерновых культур части затрат на производство и реализацию зерновых культур.</a:t>
            </a:r>
          </a:p>
          <a:p>
            <a:pPr algn="just" defTabSz="755934"/>
            <a:r>
              <a:rPr lang="ru-RU" sz="7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5.Субсидии на закладку и (или) уход за многолетними </a:t>
            </a:r>
            <a:r>
              <a:rPr lang="ru-RU" sz="7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насаждениями</a:t>
            </a:r>
            <a:r>
              <a:rPr lang="ru-RU" sz="7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algn="just" defTabSz="755934"/>
            <a:r>
              <a:rPr lang="ru-RU" sz="7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6.Субсидии на проведение </a:t>
            </a:r>
            <a:r>
              <a:rPr lang="ru-RU" sz="75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культуртехнических</a:t>
            </a:r>
            <a:r>
              <a:rPr lang="ru-RU" sz="7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мероприятий на выбывших сельскохозяйственных угодьях, вовлекаемых в сельскохозяйственный оборот</a:t>
            </a:r>
          </a:p>
          <a:p>
            <a:pPr algn="just" defTabSz="755934"/>
            <a:r>
              <a:rPr lang="ru-RU" sz="7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7.Субсидии на стимулирование увеличения производства </a:t>
            </a:r>
          </a:p>
          <a:p>
            <a:pPr algn="just" defTabSz="755934"/>
            <a:r>
              <a:rPr lang="ru-RU" sz="7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масличных культур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813366" y="1363660"/>
            <a:ext cx="3573717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750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1.Субсидии на повышение продуктивности в молочном скотоводстве</a:t>
            </a:r>
            <a:endParaRPr lang="ru-RU" sz="750" b="1" dirty="0">
              <a:solidFill>
                <a:schemeClr val="dk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ru-RU" sz="750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2.Субсидии на поддержку племенного животноводства</a:t>
            </a:r>
            <a:endParaRPr lang="ru-RU" sz="7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ru-RU" sz="750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3.Субсидии на содержание товарного поголовья молочных коров</a:t>
            </a:r>
            <a:endParaRPr lang="ru-RU" sz="7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ru-RU" sz="750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4.Субсидии на содержание высокопродуктивного поголовья молочных коров</a:t>
            </a:r>
            <a:endParaRPr lang="ru-RU" sz="7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ru-RU" sz="750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5.Субсидии на возмещение части затрат на реализованную товарную рыбу, произведенную в Смоленской области</a:t>
            </a:r>
            <a:endParaRPr lang="ru-RU" sz="7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ru-RU" sz="750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6.Субсидии на приобретение племенного молодняка</a:t>
            </a:r>
            <a:endParaRPr lang="ru-RU" sz="7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ru-RU" sz="750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7.Субсидии на закупку сырого молока на территории Смоленской области для производства молочной продукции</a:t>
            </a:r>
            <a:endParaRPr lang="ru-RU" sz="7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ru-RU" sz="750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8.Субсидии на приобретение молока сырого для переработки и последующей  реализации</a:t>
            </a:r>
            <a:endParaRPr lang="ru-RU" sz="7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just"/>
            <a:r>
              <a:rPr lang="ru-RU" sz="750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9.Субсидии на обеспечение прироста сельскохозяйственной продукции собственного производства в рамках приоритетной </a:t>
            </a:r>
            <a:r>
              <a:rPr lang="ru-RU" sz="750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подотрасли</a:t>
            </a:r>
            <a:r>
              <a:rPr lang="ru-RU" sz="750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агропромышленного комплекса</a:t>
            </a:r>
            <a:endParaRPr lang="ru-RU" sz="7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82083" y="3884881"/>
            <a:ext cx="345734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750" dirty="0">
                <a:latin typeface="Open Sans" panose="020B0606030504020204" pitchFamily="34" charset="0"/>
              </a:rPr>
              <a:t>1.Субсидии на возмещение части </a:t>
            </a:r>
            <a:r>
              <a:rPr lang="ru-RU" sz="750" dirty="0" smtClean="0">
                <a:latin typeface="Open Sans" panose="020B0606030504020204" pitchFamily="34" charset="0"/>
              </a:rPr>
              <a:t>прямых понесенных </a:t>
            </a:r>
            <a:r>
              <a:rPr lang="ru-RU" sz="750" dirty="0">
                <a:latin typeface="Open Sans" panose="020B0606030504020204" pitchFamily="34" charset="0"/>
              </a:rPr>
              <a:t>затрат на создание и (</a:t>
            </a:r>
            <a:r>
              <a:rPr lang="ru-RU" sz="750" dirty="0" smtClean="0">
                <a:latin typeface="Open Sans" panose="020B0606030504020204" pitchFamily="34" charset="0"/>
              </a:rPr>
              <a:t>или) модернизацию объектов агропромышленного </a:t>
            </a:r>
            <a:r>
              <a:rPr lang="ru-RU" sz="750" dirty="0">
                <a:latin typeface="Open Sans" panose="020B0606030504020204" pitchFamily="34" charset="0"/>
              </a:rPr>
              <a:t>комплекса</a:t>
            </a:r>
            <a:r>
              <a:rPr lang="ru-RU" sz="75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endParaRPr lang="ru-RU" sz="750" dirty="0"/>
          </a:p>
          <a:p>
            <a:pPr algn="just">
              <a:spcAft>
                <a:spcPts val="0"/>
              </a:spcAft>
            </a:pPr>
            <a:r>
              <a:rPr lang="ru-RU" sz="750" dirty="0">
                <a:latin typeface="Open Sans" panose="020B0606030504020204" pitchFamily="34" charset="0"/>
              </a:rPr>
              <a:t>2.Субсидии на возмещение части </a:t>
            </a:r>
            <a:r>
              <a:rPr lang="ru-RU" sz="750" dirty="0" smtClean="0">
                <a:latin typeface="Open Sans" panose="020B0606030504020204" pitchFamily="34" charset="0"/>
              </a:rPr>
              <a:t>затрат на </a:t>
            </a:r>
            <a:r>
              <a:rPr lang="ru-RU" sz="750" dirty="0">
                <a:latin typeface="Open Sans" panose="020B0606030504020204" pitchFamily="34" charset="0"/>
              </a:rPr>
              <a:t>технологическое присоединение </a:t>
            </a:r>
            <a:r>
              <a:rPr lang="ru-RU" sz="750" dirty="0" smtClean="0">
                <a:latin typeface="Open Sans" panose="020B0606030504020204" pitchFamily="34" charset="0"/>
              </a:rPr>
              <a:t>к объектам </a:t>
            </a:r>
            <a:r>
              <a:rPr lang="ru-RU" sz="750" dirty="0">
                <a:latin typeface="Open Sans" panose="020B0606030504020204" pitchFamily="34" charset="0"/>
              </a:rPr>
              <a:t>электросетевого хозяйства.</a:t>
            </a:r>
            <a:endParaRPr lang="ru-RU" sz="750" dirty="0"/>
          </a:p>
          <a:p>
            <a:pPr>
              <a:spcAft>
                <a:spcPts val="0"/>
              </a:spcAft>
            </a:pPr>
            <a:r>
              <a:rPr lang="ru-RU" sz="750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3.Субсидии на приобретение </a:t>
            </a:r>
            <a:r>
              <a:rPr lang="ru-RU" sz="750" dirty="0" smtClean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сельскохозяйственной</a:t>
            </a:r>
            <a:r>
              <a:rPr lang="ru-RU" sz="750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750" dirty="0" smtClean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промышленной техники </a:t>
            </a:r>
            <a:r>
              <a:rPr lang="ru-RU" sz="750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производства </a:t>
            </a:r>
            <a:r>
              <a:rPr lang="ru-RU" sz="750" dirty="0" err="1" smtClean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сельскохозяйствен</a:t>
            </a:r>
            <a:r>
              <a:rPr lang="ru-RU" sz="750" dirty="0" smtClean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-ной </a:t>
            </a:r>
            <a:r>
              <a:rPr lang="ru-RU" sz="750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продукции.</a:t>
            </a:r>
            <a:endParaRPr lang="ru-RU" sz="7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750" dirty="0">
                <a:latin typeface="Open Sans" panose="020B0606030504020204" pitchFamily="34" charset="0"/>
              </a:rPr>
              <a:t>4.Субсидии на возмещение части затрат</a:t>
            </a:r>
            <a:r>
              <a:rPr lang="ru-RU" sz="750" dirty="0" smtClean="0">
                <a:latin typeface="Open Sans" panose="020B0606030504020204" pitchFamily="34" charset="0"/>
              </a:rPr>
              <a:t>, связанных </a:t>
            </a:r>
            <a:r>
              <a:rPr lang="ru-RU" sz="750" dirty="0">
                <a:latin typeface="Open Sans" panose="020B0606030504020204" pitchFamily="34" charset="0"/>
              </a:rPr>
              <a:t>с разработкой </a:t>
            </a:r>
            <a:r>
              <a:rPr lang="ru-RU" sz="750" dirty="0" smtClean="0">
                <a:latin typeface="Open Sans" panose="020B0606030504020204" pitchFamily="34" charset="0"/>
              </a:rPr>
              <a:t>проектно-сметной </a:t>
            </a:r>
            <a:r>
              <a:rPr lang="ru-RU" sz="750" dirty="0">
                <a:latin typeface="Open Sans" panose="020B0606030504020204" pitchFamily="34" charset="0"/>
              </a:rPr>
              <a:t>документации на создание </a:t>
            </a:r>
            <a:r>
              <a:rPr lang="ru-RU" sz="750" dirty="0" smtClean="0">
                <a:latin typeface="Open Sans" panose="020B0606030504020204" pitchFamily="34" charset="0"/>
              </a:rPr>
              <a:t>и (или</a:t>
            </a:r>
            <a:r>
              <a:rPr lang="ru-RU" sz="750" dirty="0">
                <a:latin typeface="Open Sans" panose="020B0606030504020204" pitchFamily="34" charset="0"/>
              </a:rPr>
              <a:t>) модернизацию </a:t>
            </a:r>
            <a:r>
              <a:rPr lang="ru-RU" sz="750" dirty="0" smtClean="0">
                <a:latin typeface="Open Sans" panose="020B0606030504020204" pitchFamily="34" charset="0"/>
              </a:rPr>
              <a:t>молочно-товарных ферм</a:t>
            </a:r>
            <a:r>
              <a:rPr lang="ru-RU" sz="750" dirty="0">
                <a:latin typeface="Open Sans" panose="020B0606030504020204" pitchFamily="34" charset="0"/>
              </a:rPr>
              <a:t>, и проведение </a:t>
            </a:r>
            <a:r>
              <a:rPr lang="ru-RU" sz="750" dirty="0" smtClean="0">
                <a:latin typeface="Open Sans" panose="020B0606030504020204" pitchFamily="34" charset="0"/>
              </a:rPr>
              <a:t>инженерных изысканий</a:t>
            </a:r>
            <a:r>
              <a:rPr lang="ru-RU" sz="750" dirty="0">
                <a:latin typeface="Open Sans" panose="020B0606030504020204" pitchFamily="34" charset="0"/>
              </a:rPr>
              <a:t>, выполняемых в целях </a:t>
            </a:r>
            <a:r>
              <a:rPr lang="ru-RU" sz="750" dirty="0" smtClean="0">
                <a:latin typeface="Open Sans" panose="020B0606030504020204" pitchFamily="34" charset="0"/>
              </a:rPr>
              <a:t>подготовки </a:t>
            </a:r>
            <a:r>
              <a:rPr lang="ru-RU" sz="750" dirty="0">
                <a:latin typeface="Open Sans" panose="020B0606030504020204" pitchFamily="34" charset="0"/>
              </a:rPr>
              <a:t>данной проектной </a:t>
            </a:r>
            <a:r>
              <a:rPr lang="ru-RU" sz="750" dirty="0" smtClean="0">
                <a:latin typeface="Open Sans" panose="020B0606030504020204" pitchFamily="34" charset="0"/>
              </a:rPr>
              <a:t> документации</a:t>
            </a:r>
            <a:endParaRPr lang="ru-RU" sz="750" dirty="0"/>
          </a:p>
          <a:p>
            <a:pPr algn="just">
              <a:spcAft>
                <a:spcPts val="0"/>
              </a:spcAft>
            </a:pPr>
            <a:r>
              <a:rPr lang="ru-RU" sz="750" kern="1600" dirty="0"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5.Субсидии на возмещение части </a:t>
            </a:r>
            <a:r>
              <a:rPr lang="ru-RU" sz="750" kern="1600" dirty="0" smtClean="0"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прямых </a:t>
            </a:r>
            <a:r>
              <a:rPr lang="ru-RU" sz="750" kern="1600" dirty="0"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понесенных затрат на создание и (или</a:t>
            </a:r>
            <a:r>
              <a:rPr lang="ru-RU" sz="750" kern="1600" dirty="0" smtClean="0"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модернизацию объектов агропромышленного </a:t>
            </a:r>
            <a:r>
              <a:rPr lang="ru-RU" sz="750" kern="1600" dirty="0"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комплекса</a:t>
            </a:r>
            <a:endParaRPr lang="ru-RU" sz="750" b="1" kern="160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 rot="10800000" flipV="1">
            <a:off x="3796014" y="3801651"/>
            <a:ext cx="353917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750" kern="1600" dirty="0" smtClean="0"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1.Гранты «</a:t>
            </a:r>
            <a:r>
              <a:rPr lang="ru-RU" sz="750" kern="1600" dirty="0" err="1" smtClean="0"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sz="750" kern="1600" dirty="0" smtClean="0"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крестьянским (фермерским) хозяйствам на их создание и (или) развитие</a:t>
            </a:r>
            <a:endParaRPr lang="ru-RU" sz="750" b="1" kern="1600" dirty="0" smtClean="0"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750" kern="1600" dirty="0" smtClean="0"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2.Субсидии СПК на возмещение части затрат, связанных с их развитием</a:t>
            </a:r>
            <a:endParaRPr lang="ru-RU" sz="750" b="1" kern="160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752565" y="4417525"/>
            <a:ext cx="3582623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 err="1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Грантовая</a:t>
            </a:r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поддержка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pSp>
        <p:nvGrpSpPr>
          <p:cNvPr id="50" name="Группа 7"/>
          <p:cNvGrpSpPr/>
          <p:nvPr/>
        </p:nvGrpSpPr>
        <p:grpSpPr>
          <a:xfrm>
            <a:off x="3804461" y="4738124"/>
            <a:ext cx="3617322" cy="1112509"/>
            <a:chOff x="-1398539" y="519298"/>
            <a:chExt cx="7613172" cy="6284595"/>
          </a:xfrm>
        </p:grpSpPr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rgbClr val="AEE696">
                  <a:tint val="45000"/>
                  <a:satMod val="400000"/>
                </a:srgbClr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98539" y="519298"/>
              <a:ext cx="7613172" cy="5394585"/>
            </a:xfrm>
            <a:prstGeom prst="rect">
              <a:avLst/>
            </a:prstGeom>
          </p:spPr>
        </p:pic>
        <p:sp>
          <p:nvSpPr>
            <p:cNvPr id="55" name="Объект 31"/>
            <p:cNvSpPr txBox="1">
              <a:spLocks/>
            </p:cNvSpPr>
            <p:nvPr/>
          </p:nvSpPr>
          <p:spPr>
            <a:xfrm>
              <a:off x="517" y="3891376"/>
              <a:ext cx="2351711" cy="291251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188984" indent="-188984" algn="l" defTabSz="755934" rtl="0" eaLnBrk="1" latinLnBrk="0" hangingPunct="1">
                <a:lnSpc>
                  <a:spcPct val="90000"/>
                </a:lnSpc>
                <a:spcBef>
                  <a:spcPts val="827"/>
                </a:spcBef>
                <a:buFont typeface="Arial" panose="020B0604020202020204" pitchFamily="34" charset="0"/>
                <a:buChar char="•"/>
                <a:defRPr sz="23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66951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44918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65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22885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4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00853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4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78820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4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56787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4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34754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4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12722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4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180975" algn="just">
                <a:lnSpc>
                  <a:spcPct val="100000"/>
                </a:lnSpc>
                <a:spcBef>
                  <a:spcPts val="0"/>
                </a:spcBef>
                <a:buFont typeface="+mj-lt"/>
                <a:buAutoNum type="arabicPeriod"/>
              </a:pPr>
              <a:endParaRPr lang="ru-RU" sz="80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173175" y="5693081"/>
            <a:ext cx="3506372" cy="276999"/>
          </a:xfrm>
          <a:prstGeom prst="rect">
            <a:avLst/>
          </a:prstGeom>
          <a:solidFill>
            <a:srgbClr val="8FDE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С/х страхование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810698" y="4749031"/>
            <a:ext cx="3534099" cy="91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800" kern="1600" dirty="0"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1.Гранты</a:t>
            </a:r>
            <a:r>
              <a:rPr lang="ru-RU" sz="750" kern="1600" dirty="0"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развитие семейных ферм </a:t>
            </a:r>
            <a:r>
              <a:rPr lang="ru-RU" sz="750" kern="1600" dirty="0" smtClean="0"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базе </a:t>
            </a:r>
            <a:r>
              <a:rPr lang="ru-RU" sz="750" kern="1600" dirty="0"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крестьянских (</a:t>
            </a:r>
            <a:r>
              <a:rPr lang="ru-RU" sz="750" kern="1600" dirty="0" smtClean="0"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фермерских) хозяйств, включая </a:t>
            </a:r>
            <a:r>
              <a:rPr lang="ru-RU" sz="750" kern="1600" dirty="0"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индивидуальных предпринимателей</a:t>
            </a:r>
            <a:endParaRPr lang="ru-RU" sz="750" b="1" kern="1600" dirty="0"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750" kern="1600" dirty="0"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2.Гранты на развитие </a:t>
            </a:r>
            <a:r>
              <a:rPr lang="ru-RU" sz="800" kern="1600" dirty="0"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материально</a:t>
            </a:r>
            <a:r>
              <a:rPr lang="ru-RU" sz="750" kern="1600" dirty="0"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50" kern="1600" dirty="0" smtClean="0"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технической </a:t>
            </a:r>
            <a:r>
              <a:rPr lang="ru-RU" sz="750" kern="1600" dirty="0"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базы</a:t>
            </a:r>
            <a:endParaRPr lang="ru-RU" sz="750" b="1" kern="1600" dirty="0"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750" dirty="0">
                <a:solidFill>
                  <a:srgbClr val="000000"/>
                </a:solidFill>
                <a:latin typeface="Open Sans" panose="020B0606030504020204" pitchFamily="34" charset="0"/>
              </a:rPr>
              <a:t>3.Субсидии субъектам МСП, </a:t>
            </a:r>
            <a:r>
              <a:rPr lang="ru-RU" sz="750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заключившим договор </a:t>
            </a:r>
            <a:r>
              <a:rPr lang="ru-RU" sz="750" dirty="0">
                <a:solidFill>
                  <a:srgbClr val="000000"/>
                </a:solidFill>
                <a:latin typeface="Open Sans" panose="020B0606030504020204" pitchFamily="34" charset="0"/>
              </a:rPr>
              <a:t>(договоры) лизинга </a:t>
            </a:r>
            <a:endParaRPr lang="ru-RU" sz="750" dirty="0" smtClean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algn="just"/>
            <a:r>
              <a:rPr lang="ru-RU" sz="750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оборудования в целях </a:t>
            </a:r>
            <a:r>
              <a:rPr lang="ru-RU" sz="750" dirty="0">
                <a:solidFill>
                  <a:srgbClr val="000000"/>
                </a:solidFill>
                <a:latin typeface="Open Sans" panose="020B0606030504020204" pitchFamily="34" charset="0"/>
              </a:rPr>
              <a:t>создания, и (или) развития, и (или) </a:t>
            </a:r>
            <a:r>
              <a:rPr lang="ru-RU" sz="750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модернизации производства </a:t>
            </a:r>
            <a:r>
              <a:rPr lang="ru-RU" sz="750" dirty="0">
                <a:solidFill>
                  <a:srgbClr val="000000"/>
                </a:solidFill>
                <a:latin typeface="Open Sans" panose="020B0606030504020204" pitchFamily="34" charset="0"/>
              </a:rPr>
              <a:t>товаров (работ, </a:t>
            </a:r>
            <a:r>
              <a:rPr lang="ru-RU" sz="750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услуг</a:t>
            </a:r>
            <a:r>
              <a:rPr lang="ru-RU" sz="750" dirty="0">
                <a:solidFill>
                  <a:srgbClr val="000000"/>
                </a:solidFill>
                <a:latin typeface="Open Sans" panose="020B0606030504020204" pitchFamily="34" charset="0"/>
              </a:rPr>
              <a:t>), на возмещение части затрат на </a:t>
            </a:r>
            <a:r>
              <a:rPr lang="ru-RU" sz="750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уплату </a:t>
            </a:r>
            <a:r>
              <a:rPr lang="ru-RU" sz="750" dirty="0" smtClean="0">
                <a:solidFill>
                  <a:srgbClr val="000000"/>
                </a:solidFill>
                <a:latin typeface="Open Sans" panose="020B0606030504020204" pitchFamily="34" charset="0"/>
                <a:ea typeface="Calibri" panose="020F0502020204030204" pitchFamily="34" charset="0"/>
              </a:rPr>
              <a:t>первого </a:t>
            </a:r>
            <a:r>
              <a:rPr lang="ru-RU" sz="750" dirty="0">
                <a:solidFill>
                  <a:srgbClr val="000000"/>
                </a:solidFill>
                <a:latin typeface="Open Sans" panose="020B0606030504020204" pitchFamily="34" charset="0"/>
                <a:ea typeface="Calibri" panose="020F0502020204030204" pitchFamily="34" charset="0"/>
              </a:rPr>
              <a:t>взноса (аванса</a:t>
            </a:r>
            <a:r>
              <a:rPr lang="ru-RU" sz="75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ru-RU" sz="750" dirty="0"/>
          </a:p>
        </p:txBody>
      </p:sp>
      <p:sp>
        <p:nvSpPr>
          <p:cNvPr id="23" name="Прямоугольник 22"/>
          <p:cNvSpPr/>
          <p:nvPr/>
        </p:nvSpPr>
        <p:spPr>
          <a:xfrm rot="10800000" flipV="1">
            <a:off x="182082" y="6044810"/>
            <a:ext cx="34974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800" kern="1600" dirty="0" smtClean="0"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1.Субсидии на возмещение части затрат на уплату страховой премии, начисленной по договору сельскохозяйственного</a:t>
            </a:r>
            <a:endParaRPr lang="ru-RU" sz="800" b="1" kern="1600" dirty="0" smtClean="0"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800" kern="1600" dirty="0" smtClean="0"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страхования</a:t>
            </a:r>
            <a:endParaRPr lang="ru-RU" sz="800" b="1" kern="1600" dirty="0" smtClean="0"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800" kern="1600" dirty="0" smtClean="0"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2.Льготное кредитование</a:t>
            </a:r>
            <a:endParaRPr lang="ru-RU" sz="800" b="1" kern="160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343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9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3" y="308776"/>
            <a:ext cx="5467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Транспорт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48683" y="7190343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18</a:t>
            </a:r>
          </a:p>
        </p:txBody>
      </p:sp>
      <p:pic>
        <p:nvPicPr>
          <p:cNvPr id="21505" name="Picture 1" descr="C:\Users\User\Desktop\6543\МО Краснинский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4257" y="971525"/>
            <a:ext cx="4348628" cy="4752528"/>
          </a:xfrm>
          <a:prstGeom prst="rect">
            <a:avLst/>
          </a:prstGeom>
          <a:noFill/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28" y="5226311"/>
            <a:ext cx="3065650" cy="91511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427909" y="3491807"/>
            <a:ext cx="1433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28" name="Picture 6" descr="http://tomnosti.info/dorogi-kak-i-pochemu-4/foto/174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179439" y="1009066"/>
            <a:ext cx="1008111" cy="997917"/>
          </a:xfrm>
          <a:prstGeom prst="ellipse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71970" y="4721286"/>
            <a:ext cx="3115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Автодороги в муниципальной собственности: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67469" y="6216819"/>
            <a:ext cx="5400600" cy="646331"/>
          </a:xfrm>
          <a:prstGeom prst="rect">
            <a:avLst/>
          </a:prstGeom>
          <a:noFill/>
          <a:ln>
            <a:solidFill>
              <a:srgbClr val="78A45A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 территории Краснинского района пройдет трансконтинентальная автомагистраль  Шанхай-Гамбург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(начало строительства 2024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г.)</a:t>
            </a:r>
            <a:endParaRPr lang="ru-RU" sz="1000" dirty="0">
              <a:solidFill>
                <a:schemeClr val="accent5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28" y="2369775"/>
            <a:ext cx="421582" cy="47524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69" y="3203774"/>
            <a:ext cx="407256" cy="576064"/>
          </a:xfrm>
          <a:prstGeom prst="rect">
            <a:avLst/>
          </a:prstGeom>
        </p:spPr>
      </p:pic>
      <p:sp>
        <p:nvSpPr>
          <p:cNvPr id="49" name="Прямоугольник 48"/>
          <p:cNvSpPr/>
          <p:nvPr/>
        </p:nvSpPr>
        <p:spPr>
          <a:xfrm>
            <a:off x="744123" y="3285818"/>
            <a:ext cx="3128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Р-135 Смоленск-Красный-Гусино с выездом на М-1 «Беларусь»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744123" y="2457000"/>
            <a:ext cx="17395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M-1 «Беларусь»  </a:t>
            </a: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34" y="4287122"/>
            <a:ext cx="356086" cy="437338"/>
          </a:xfrm>
          <a:prstGeom prst="rect">
            <a:avLst/>
          </a:prstGeom>
        </p:spPr>
      </p:pic>
      <p:sp>
        <p:nvSpPr>
          <p:cNvPr id="53" name="Прямоугольник 52"/>
          <p:cNvSpPr/>
          <p:nvPr/>
        </p:nvSpPr>
        <p:spPr>
          <a:xfrm>
            <a:off x="750228" y="4351047"/>
            <a:ext cx="28910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Москва–Смоленск–Брест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331565" y="1105047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Общая протяженность дорог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236368" y="1304546"/>
            <a:ext cx="879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743,4 км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152989" y="2057725"/>
            <a:ext cx="408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ru-RU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400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автодорога федерального значения</a:t>
            </a:r>
            <a:r>
              <a:rPr lang="ru-RU" sz="1500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79438" y="2803002"/>
            <a:ext cx="3513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/>
            <a:r>
              <a:rPr lang="ru-RU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ru-RU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400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автодорога регионального значения: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-7345" y="3851845"/>
            <a:ext cx="3581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ru-RU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500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железнодорожная магистраль: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36779" y="5677733"/>
            <a:ext cx="2586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236A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117 км </a:t>
            </a:r>
            <a:r>
              <a:rPr lang="ru-RU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асфальтобетонные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01265" y="5304379"/>
            <a:ext cx="2621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236A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436,8 км  </a:t>
            </a:r>
            <a:r>
              <a:rPr lang="ru-RU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грунтовые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33914" y="168863"/>
            <a:ext cx="11400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Краснинский 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36368" y="439581"/>
            <a:ext cx="41870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67" name="Рисунок 6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48" y="97032"/>
            <a:ext cx="704466" cy="8995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090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1031" y="156239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1991" y="320067"/>
            <a:ext cx="5416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Связь</a:t>
            </a:r>
            <a:endParaRPr lang="ru-RU" sz="2200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71155" y="7169985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28326" y="1630353"/>
            <a:ext cx="1917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организация, оказывающая услуги связи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21300" y="1198930"/>
            <a:ext cx="444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497CB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 flipH="1">
            <a:off x="6510166" y="2972543"/>
            <a:ext cx="806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497CB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  <a:endParaRPr lang="ru-RU" sz="3200" b="1" dirty="0">
              <a:solidFill>
                <a:srgbClr val="497CB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78903" y="3424732"/>
            <a:ext cx="1398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почтовых отделений связи</a:t>
            </a:r>
          </a:p>
        </p:txBody>
      </p:sp>
      <p:sp>
        <p:nvSpPr>
          <p:cNvPr id="17" name="TextBox 16"/>
          <p:cNvSpPr txBox="1"/>
          <p:nvPr/>
        </p:nvSpPr>
        <p:spPr>
          <a:xfrm flipH="1">
            <a:off x="727538" y="3123914"/>
            <a:ext cx="495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497CB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8298" y="3543472"/>
            <a:ext cx="1529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оператора сотой связи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14168" y="5279869"/>
            <a:ext cx="216258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Активно работает сеть Интернет, спутниковое телерадиовещание</a:t>
            </a:r>
            <a:endParaRPr lang="ru-RU" sz="1400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ru-RU" sz="1100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343" y="1286282"/>
            <a:ext cx="1237827" cy="12378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556" y="1452360"/>
            <a:ext cx="959403" cy="9594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343" y="5181518"/>
            <a:ext cx="1251611" cy="125161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526" y="3141643"/>
            <a:ext cx="1186215" cy="118621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493" y="3105128"/>
            <a:ext cx="1223035" cy="122303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418" y="3105128"/>
            <a:ext cx="1237827" cy="123782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719" y="3105128"/>
            <a:ext cx="1237827" cy="123782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221" y="5191831"/>
            <a:ext cx="1237827" cy="123782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580362" y="1510817"/>
            <a:ext cx="288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Смоленский районно-линейный  технический цех  Смоленского филиала  Смоленского ГЦТЭТ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49" y="3642041"/>
            <a:ext cx="1720322" cy="12403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5319">
            <a:off x="2539557" y="4741206"/>
            <a:ext cx="969094" cy="12403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5319">
            <a:off x="4325805" y="2716099"/>
            <a:ext cx="969094" cy="12403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02" y="4573159"/>
            <a:ext cx="454160" cy="453208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84" y="4127069"/>
            <a:ext cx="427934" cy="440771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17" y="5397247"/>
            <a:ext cx="452779" cy="45399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59" y="5064279"/>
            <a:ext cx="481090" cy="352158"/>
          </a:xfrm>
          <a:prstGeom prst="rect">
            <a:avLst/>
          </a:prstGeom>
        </p:spPr>
      </p:pic>
      <p:sp>
        <p:nvSpPr>
          <p:cNvPr id="43" name="Прямоугольник 42"/>
          <p:cNvSpPr/>
          <p:nvPr/>
        </p:nvSpPr>
        <p:spPr>
          <a:xfrm>
            <a:off x="731789" y="4195372"/>
            <a:ext cx="1754373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«МТС»</a:t>
            </a:r>
          </a:p>
          <a:p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«Билайн»</a:t>
            </a:r>
          </a:p>
          <a:p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«Теле-2»</a:t>
            </a:r>
          </a:p>
          <a:p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«Мегафон»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33914" y="168863"/>
            <a:ext cx="11400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Краснинский 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36368" y="439581"/>
            <a:ext cx="41870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48" y="97032"/>
            <a:ext cx="704466" cy="8995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4068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864" y="2151993"/>
            <a:ext cx="970916" cy="98501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E1FFDD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57" y="1565259"/>
            <a:ext cx="4357718" cy="2071702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61031" y="156239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9665" y="313299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Строительство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16712" y="7190343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30027" y="1115541"/>
            <a:ext cx="2372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Социальная сфера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8" y="1126792"/>
            <a:ext cx="2795137" cy="93696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7" y="3212256"/>
            <a:ext cx="2795137" cy="93696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12417" y="4200289"/>
            <a:ext cx="2559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3,6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тыс. кв. м</a:t>
            </a:r>
            <a:r>
              <a:rPr lang="ru-RU" sz="1600" dirty="0">
                <a:solidFill>
                  <a:srgbClr val="418FC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</a:t>
            </a:r>
            <a:endParaRPr lang="ru-RU" sz="1600" dirty="0">
              <a:solidFill>
                <a:srgbClr val="418FC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8523" y="2144979"/>
            <a:ext cx="12498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404,5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тыс. кв. м</a:t>
            </a:r>
            <a:r>
              <a:rPr lang="ru-RU" sz="1600" dirty="0">
                <a:solidFill>
                  <a:srgbClr val="418FC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</a:t>
            </a:r>
            <a:endParaRPr lang="ru-RU" sz="1600" dirty="0">
              <a:solidFill>
                <a:srgbClr val="418FC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973970" y="2266219"/>
            <a:ext cx="1064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,7%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16540" y="1272111"/>
            <a:ext cx="2098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Общая площадь </a:t>
            </a:r>
          </a:p>
          <a:p>
            <a:pPr algn="ctr"/>
            <a:r>
              <a:rPr lang="ru-RU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жилищного фонда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66151" y="3396541"/>
            <a:ext cx="2332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Количество введенного</a:t>
            </a:r>
          </a:p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 эксплуатацию жилья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157872" y="1691606"/>
            <a:ext cx="4265303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ctr"/>
            <a:r>
              <a:rPr lang="ru-RU" sz="1100" dirty="0" smtClean="0"/>
              <a:t>В рамках реализации федерального проекта «Чистая вода» в 2021 году разработана и прошла государственную экспертизу проектно-сметная документация на объект «Реконструкция системы централизованного водоснабжения п.Красный со строительством станции обезжелезивания». В рамках реализации программы «Развитие сельского хозяйства и регулирование рынков сельскохозяйственной продукции, сырья и продовольствия в Смоленской области» построен и введен в эксплуатацию объект «Газоснабжение жилой зоны в </a:t>
            </a:r>
            <a:r>
              <a:rPr lang="ru-RU" sz="1100" dirty="0" err="1" smtClean="0"/>
              <a:t>д.Двуполяны</a:t>
            </a:r>
            <a:r>
              <a:rPr lang="ru-RU" sz="1100" dirty="0" smtClean="0"/>
              <a:t>, д.Глубокое </a:t>
            </a:r>
            <a:r>
              <a:rPr lang="ru-RU" sz="1100" dirty="0" err="1" smtClean="0"/>
              <a:t>Краснинского</a:t>
            </a:r>
            <a:r>
              <a:rPr lang="ru-RU" sz="1100" dirty="0" smtClean="0"/>
              <a:t> района Смоленской области»протяженностью 6,69 км.</a:t>
            </a:r>
          </a:p>
          <a:p>
            <a:pPr indent="355600" algn="ctr"/>
            <a:endParaRPr lang="ru-RU" sz="1200" dirty="0"/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41940" y="2543607"/>
            <a:ext cx="393612" cy="191262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3203773" y="3995863"/>
            <a:ext cx="38164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r>
              <a:rPr lang="ru-RU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08333" y="3708399"/>
            <a:ext cx="3845554" cy="207413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8" name="TextBox 37"/>
          <p:cNvSpPr txBox="1"/>
          <p:nvPr/>
        </p:nvSpPr>
        <p:spPr>
          <a:xfrm>
            <a:off x="1934377" y="2612195"/>
            <a:ext cx="103876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уровню </a:t>
            </a: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2019 </a:t>
            </a:r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года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87" y="4924934"/>
            <a:ext cx="3089054" cy="185808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0" name="TextBox 39"/>
          <p:cNvSpPr txBox="1"/>
          <p:nvPr/>
        </p:nvSpPr>
        <p:spPr>
          <a:xfrm>
            <a:off x="833914" y="168863"/>
            <a:ext cx="11400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Краснинский 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36368" y="439581"/>
            <a:ext cx="41870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48" y="97032"/>
            <a:ext cx="704466" cy="8995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3246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/>
          <p:nvPr/>
        </p:nvPicPr>
        <p:blipFill>
          <a:blip r:embed="rId2" cstate="print"/>
          <a:srcRect l="38319" t="15860" r="26798" b="34409"/>
          <a:stretch>
            <a:fillRect/>
          </a:stretch>
        </p:blipFill>
        <p:spPr bwMode="auto">
          <a:xfrm>
            <a:off x="419753" y="1416271"/>
            <a:ext cx="2160000" cy="2160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9"/>
            <a:ext cx="5498644" cy="76809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61031" y="245178"/>
            <a:ext cx="549864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5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Обращение Главы муниципального образования «Краснинский район» Смоленской области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99717" y="1691085"/>
            <a:ext cx="455827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Искренне и сердечно приветствую Вас от имени жителей муниципального образования «Краснинский район» Смоленской области! </a:t>
            </a:r>
          </a:p>
          <a:p>
            <a:pPr indent="361950" algn="just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нашем районе живут трудолюбивые люди, которые всегда рады видеть Вас как гостя и как партнера. Мы открыты для взаимовыгодного сотрудничества в любой отрасли и сфере жизни нашего района. Практика последних лет подсказывает нам, что развитие экономики во многом зависит от состояния собственного производства и инвестиций. </a:t>
            </a:r>
          </a:p>
          <a:p>
            <a:pPr indent="361950" algn="just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Удобное географическое положение, наличие свободных земель и трудовых ресурсов, развитая инфраструктура способствуют размещению на территории района промышленных и сельскохозяйственных производств, логистических центров, объектов транспортной и туристической инфраструктуры, сопутствующих сфер обслуживания.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2184" y="3709834"/>
            <a:ext cx="2422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Архипенков </a:t>
            </a:r>
          </a:p>
          <a:p>
            <a:pPr algn="ctr"/>
            <a:r>
              <a:rPr lang="ru-RU" sz="1400" dirty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Сергей Валентинович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139879" y="1248973"/>
            <a:ext cx="2049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Дорогие друзья!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7139" y="5868071"/>
            <a:ext cx="6123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Добро  пожаловать  в  </a:t>
            </a:r>
            <a:r>
              <a:rPr lang="ru-RU" sz="1400" dirty="0" err="1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Краснинский</a:t>
            </a:r>
            <a:r>
              <a:rPr lang="ru-RU" sz="1400" dirty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 район!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85919" y="4859959"/>
            <a:ext cx="66398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Администрация муниципального образования «Краснинский район» Смоленской области приглашает всех желающих к взаимовыгодному и заинтересованному сотрудничеству. Искренне готовы рассмотреть любые интересные предложения, оказать помощь и содействие в их  реализации. 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71" y="1391330"/>
            <a:ext cx="2209882" cy="220988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33914" y="168863"/>
            <a:ext cx="11400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Краснинский 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36368" y="439581"/>
            <a:ext cx="41870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48" y="97032"/>
            <a:ext cx="704466" cy="8995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6979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5119" y="7190343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21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87" y="1177153"/>
            <a:ext cx="2422382" cy="84835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61031" y="156239"/>
            <a:ext cx="5498644" cy="76809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42759" y="1177453"/>
            <a:ext cx="2452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Количество предприятий </a:t>
            </a:r>
          </a:p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розничной торговли</a:t>
            </a:r>
            <a:endParaRPr lang="ru-RU" sz="14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459564" y="2081426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418FC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127</a:t>
            </a:r>
            <a:endParaRPr lang="ru-RU" sz="2800" dirty="0">
              <a:solidFill>
                <a:srgbClr val="418FCA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489133" y="1534562"/>
            <a:ext cx="2130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Общественное питание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251454" y="4797493"/>
            <a:ext cx="217731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Обеспеченность населения торговыми площадями</a:t>
            </a:r>
          </a:p>
          <a:p>
            <a:pPr algn="ctr"/>
            <a:r>
              <a:rPr lang="ru-RU" sz="16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 </a:t>
            </a:r>
            <a:r>
              <a:rPr lang="ru-RU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 </a:t>
            </a:r>
            <a:r>
              <a:rPr lang="ru-RU" sz="16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тыс. чел.</a:t>
            </a: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226" y="4307331"/>
            <a:ext cx="1452636" cy="1452636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5739362" y="4514371"/>
            <a:ext cx="13388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745,9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кв.м.</a:t>
            </a: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79" y="2765472"/>
            <a:ext cx="2422382" cy="689006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417179" y="2810015"/>
            <a:ext cx="2422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Оборот розничной торговли</a:t>
            </a:r>
            <a:endParaRPr lang="ru-RU" sz="14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385317" y="3624493"/>
            <a:ext cx="12859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2289,5</a:t>
            </a:r>
            <a:endParaRPr lang="ru-RU" sz="28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6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млн</a:t>
            </a:r>
            <a:r>
              <a:rPr lang="ru-RU" sz="14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 руб.</a:t>
            </a:r>
            <a:endParaRPr lang="ru-RU" sz="1400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6" name="Picture 2" descr="http://www.dekor3d.ru/upload/iblock/378/378124e25a3161f32210a5ae5fe9182d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4333" y="3672108"/>
            <a:ext cx="612512" cy="6157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4964734" y="3162499"/>
            <a:ext cx="2130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Бытовое обслуживание</a:t>
            </a:r>
          </a:p>
        </p:txBody>
      </p:sp>
      <p:pic>
        <p:nvPicPr>
          <p:cNvPr id="58" name="Picture 2" descr="http://fbm.ru/wp-content/uploads/2015/10/52321671830b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750" r="5916"/>
          <a:stretch/>
        </p:blipFill>
        <p:spPr bwMode="auto">
          <a:xfrm>
            <a:off x="3515475" y="2737947"/>
            <a:ext cx="1393521" cy="1393521"/>
          </a:xfrm>
          <a:prstGeom prst="ellipse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735" y="2718708"/>
            <a:ext cx="1470345" cy="1470345"/>
          </a:xfrm>
          <a:prstGeom prst="rect">
            <a:avLst/>
          </a:prstGeom>
        </p:spPr>
      </p:pic>
      <p:pic>
        <p:nvPicPr>
          <p:cNvPr id="60" name="Picture 4" descr="http://images.aif.ru/008/168/416a502890c5bbef90211e8644c3977d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010" t="288" r="18606" b="-288"/>
          <a:stretch/>
        </p:blipFill>
        <p:spPr bwMode="auto">
          <a:xfrm>
            <a:off x="5703074" y="1160970"/>
            <a:ext cx="1393521" cy="1393521"/>
          </a:xfrm>
          <a:prstGeom prst="ellipse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183" y="1122557"/>
            <a:ext cx="1470345" cy="1470345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5940079" y="1521215"/>
            <a:ext cx="9529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80370" y="3069159"/>
            <a:ext cx="8996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4" name="Picture 8" descr="http://www.infovoronezh.ru/images/News/604755735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00" y="4778071"/>
            <a:ext cx="2524159" cy="16554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81" y="2081424"/>
            <a:ext cx="651064" cy="622400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2044339" y="347908"/>
            <a:ext cx="5532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Потребительский рынок товаров и услуг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33914" y="168863"/>
            <a:ext cx="11400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Краснинский 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36368" y="439581"/>
            <a:ext cx="41870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48" y="97032"/>
            <a:ext cx="704466" cy="8995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2039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9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2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Финансовая деятельность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95473" y="720636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91609" y="1065193"/>
            <a:ext cx="3871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Финансовые организации, осуществляющие </a:t>
            </a:r>
            <a:r>
              <a:rPr lang="ru-RU" sz="1400" b="1" dirty="0">
                <a:solidFill>
                  <a:srgbClr val="3298B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деятель</a:t>
            </a:r>
            <a:r>
              <a:rPr lang="ru-RU" sz="14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ность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51615420"/>
              </p:ext>
            </p:extLst>
          </p:nvPr>
        </p:nvGraphicFramePr>
        <p:xfrm>
          <a:off x="236368" y="1839586"/>
          <a:ext cx="3183428" cy="868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3428">
                  <a:extLst>
                    <a:ext uri="{9D8B030D-6E8A-4147-A177-3AD203B41FA5}">
                      <a16:colId xmlns="" xmlns:a16="http://schemas.microsoft.com/office/drawing/2014/main" val="271249730"/>
                    </a:ext>
                  </a:extLst>
                </a:gridCol>
              </a:tblGrid>
              <a:tr h="24815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24577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Банки</a:t>
                      </a:r>
                      <a:endParaRPr lang="ru-RU" sz="1200" dirty="0">
                        <a:solidFill>
                          <a:srgbClr val="245776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46570374"/>
                  </a:ext>
                </a:extLst>
              </a:tr>
              <a:tr h="537665"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Дополнительный офис 8609/038 Смоленского отделения №8609  </a:t>
                      </a:r>
                      <a:br>
                        <a:rPr lang="ru-RU" sz="1100" kern="12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ru-RU" sz="1100" kern="12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ПАО «Сбербанк России»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61350664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347791" y="1069923"/>
            <a:ext cx="42118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80975" algn="l"/>
              </a:tabLst>
            </a:pPr>
            <a:r>
              <a:rPr lang="ru-RU" sz="16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Структура доходов, млн. руб</a:t>
            </a:r>
            <a:r>
              <a:rPr lang="ru-RU" sz="14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6499" y="4351341"/>
            <a:ext cx="421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Структура расходов, млн. руб.</a:t>
            </a: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69711669"/>
              </p:ext>
            </p:extLst>
          </p:nvPr>
        </p:nvGraphicFramePr>
        <p:xfrm>
          <a:off x="236369" y="2708268"/>
          <a:ext cx="3183429" cy="14773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3429">
                  <a:extLst>
                    <a:ext uri="{9D8B030D-6E8A-4147-A177-3AD203B41FA5}">
                      <a16:colId xmlns="" xmlns:a16="http://schemas.microsoft.com/office/drawing/2014/main" val="271249730"/>
                    </a:ext>
                  </a:extLst>
                </a:gridCol>
              </a:tblGrid>
              <a:tr h="228615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24577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Страховые компании</a:t>
                      </a:r>
                      <a:endParaRPr lang="ru-RU" sz="1200" dirty="0">
                        <a:solidFill>
                          <a:srgbClr val="245776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46570374"/>
                  </a:ext>
                </a:extLst>
              </a:tr>
              <a:tr h="1202994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Страховая компания «Росгосстрах» </a:t>
                      </a:r>
                    </a:p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Страховая компания «Согаз-Мед»</a:t>
                      </a:r>
                    </a:p>
                    <a:p>
                      <a:pPr marL="0" marR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Страховая компания </a:t>
                      </a:r>
                      <a:r>
                        <a:rPr lang="ru-RU" sz="1100" kern="12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ОАО «Альфа страхование» </a:t>
                      </a:r>
                      <a:br>
                        <a:rPr lang="ru-RU" sz="1100" kern="12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Страховая</a:t>
                      </a:r>
                      <a:r>
                        <a:rPr lang="ru-RU" sz="1100" baseline="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группа  «СОГАЗ»</a:t>
                      </a:r>
                      <a:endParaRPr lang="ru-RU" sz="1100" dirty="0" smtClean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lvl="1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Офис филиала ОАО «Макс-М»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61350664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833914" y="168863"/>
            <a:ext cx="11400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Краснинский 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6368" y="439581"/>
            <a:ext cx="41870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48" y="97032"/>
            <a:ext cx="704466" cy="899517"/>
          </a:xfrm>
          <a:prstGeom prst="rect">
            <a:avLst/>
          </a:prstGeom>
        </p:spPr>
      </p:pic>
      <p:graphicFrame>
        <p:nvGraphicFramePr>
          <p:cNvPr id="16" name="Диаграмма 15"/>
          <p:cNvGraphicFramePr/>
          <p:nvPr/>
        </p:nvGraphicFramePr>
        <p:xfrm>
          <a:off x="493689" y="4494217"/>
          <a:ext cx="6858048" cy="2571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2851143" y="1493821"/>
          <a:ext cx="4708532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="" xmlns:p14="http://schemas.microsoft.com/office/powerpoint/2010/main" val="196427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B0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40594"/>
            <a:ext cx="6012182" cy="978196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outerShdw blurRad="50800" dist="50800" dir="5400000" sx="99000" sy="99000" algn="ctr" rotWithShape="0">
              <a:srgbClr val="000000">
                <a:alpha val="0"/>
              </a:srgbClr>
            </a:outerShdw>
            <a:reflection stA="97000" endPos="0" dist="508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57045"/>
            <a:ext cx="7559674" cy="1069785"/>
          </a:xfrm>
          <a:prstGeom prst="rect">
            <a:avLst/>
          </a:prstGeom>
          <a:ln>
            <a:noFill/>
            <a:prstDash val="lgDash"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61031" y="156239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1194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Образование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5119" y="7190343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4031" y="2564427"/>
            <a:ext cx="147092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Муниципальных </a:t>
            </a:r>
          </a:p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образовательных </a:t>
            </a:r>
          </a:p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учреждений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29846" y="2606489"/>
            <a:ext cx="14582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Учреждений дошкольного образования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59070" y="2586791"/>
            <a:ext cx="12107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Учреждений общего образования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238831" y="2605096"/>
            <a:ext cx="20535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Учреждений дополнительного образования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20702" y="3228967"/>
            <a:ext cx="1503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Общее </a:t>
            </a:r>
          </a:p>
          <a:p>
            <a:pPr algn="ctr"/>
            <a:r>
              <a:rPr lang="ru-RU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образование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77748" y="3296094"/>
            <a:ext cx="53819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средних общеобразовательных школ</a:t>
            </a:r>
          </a:p>
          <a:p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«Смоленская специальная (коррекционная) школа-интернат III-IV видов для слабовидящих детей»</a:t>
            </a:r>
          </a:p>
          <a:p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1FFFF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434532"/>
            <a:ext cx="7380237" cy="998658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35509" y="4459897"/>
            <a:ext cx="1947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Дополнительное </a:t>
            </a:r>
          </a:p>
          <a:p>
            <a:pPr algn="ctr"/>
            <a:r>
              <a:rPr lang="ru-RU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образование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06053" y="5706528"/>
            <a:ext cx="1956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Дошкольное</a:t>
            </a:r>
          </a:p>
          <a:p>
            <a:pPr algn="ctr"/>
            <a:r>
              <a:rPr lang="ru-RU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образование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79" y="1072119"/>
            <a:ext cx="1503758" cy="1501632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265" y="1070332"/>
            <a:ext cx="1518609" cy="151646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798" y="1088035"/>
            <a:ext cx="1503758" cy="150163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276" y="1088037"/>
            <a:ext cx="1518609" cy="1516461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91985" y="3817171"/>
            <a:ext cx="2002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Численность школьников</a:t>
            </a:r>
          </a:p>
          <a:p>
            <a:pPr algn="ctr"/>
            <a:r>
              <a:rPr lang="ru-RU" sz="16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912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чел.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00670" y="1476374"/>
            <a:ext cx="5847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7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231760" y="1489744"/>
            <a:ext cx="7868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59C0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012184" y="1467361"/>
            <a:ext cx="4732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83618" y="1431731"/>
            <a:ext cx="7634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43E3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12</a:t>
            </a:r>
            <a:endParaRPr lang="ru-RU" sz="4400" b="1" dirty="0">
              <a:solidFill>
                <a:srgbClr val="43E3E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14917" y="4472196"/>
            <a:ext cx="53162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150000"/>
              </a:lnSpc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«Центр дополнительного образования и воспитательной работы»</a:t>
            </a:r>
          </a:p>
          <a:p>
            <a:pPr hangingPunct="0">
              <a:lnSpc>
                <a:spcPct val="150000"/>
              </a:lnSpc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«Детско – юношеская спортивная школа»</a:t>
            </a:r>
          </a:p>
          <a:p>
            <a:pPr hangingPunct="0">
              <a:lnSpc>
                <a:spcPct val="150000"/>
              </a:lnSpc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«Детская школа искусств  п.Красный»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259070" y="5870630"/>
            <a:ext cx="4125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детских сада 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3301" y="5002136"/>
            <a:ext cx="2290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Обучаются  </a:t>
            </a:r>
            <a:r>
              <a:rPr lang="ru-RU" sz="16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770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чел.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33914" y="168863"/>
            <a:ext cx="11400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Краснинский 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36368" y="439581"/>
            <a:ext cx="41870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48" y="97032"/>
            <a:ext cx="704466" cy="8995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5889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8E8A8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45" y="4771215"/>
            <a:ext cx="5647899" cy="1586977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outerShdw blurRad="50800" dist="50800" dir="5400000" sx="99000" sy="99000" algn="ctr" rotWithShape="0">
              <a:srgbClr val="000000">
                <a:alpha val="0"/>
              </a:srgbClr>
            </a:outerShdw>
            <a:reflection stA="97000" endPos="0" dist="508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61031" y="156239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1952"/>
            <a:ext cx="5388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Здравоохранение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5119" y="7190343"/>
            <a:ext cx="41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24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50955570"/>
              </p:ext>
            </p:extLst>
          </p:nvPr>
        </p:nvGraphicFramePr>
        <p:xfrm>
          <a:off x="156263" y="1005984"/>
          <a:ext cx="3680544" cy="20624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0380">
                  <a:extLst>
                    <a:ext uri="{9D8B030D-6E8A-4147-A177-3AD203B41FA5}">
                      <a16:colId xmlns="" xmlns:a16="http://schemas.microsoft.com/office/drawing/2014/main" val="2891352032"/>
                    </a:ext>
                  </a:extLst>
                </a:gridCol>
                <a:gridCol w="710164">
                  <a:extLst>
                    <a:ext uri="{9D8B030D-6E8A-4147-A177-3AD203B41FA5}">
                      <a16:colId xmlns="" xmlns:a16="http://schemas.microsoft.com/office/drawing/2014/main" val="264918717"/>
                    </a:ext>
                  </a:extLst>
                </a:gridCol>
              </a:tblGrid>
              <a:tr h="411800">
                <a:tc gridSpan="2">
                  <a:txBody>
                    <a:bodyPr/>
                    <a:lstStyle/>
                    <a:p>
                      <a:pPr algn="ctr"/>
                      <a:r>
                        <a:rPr lang="ru-RU" cap="all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Сеть медицинских учреждений</a:t>
                      </a:r>
                      <a:endParaRPr lang="ru-RU" cap="all" baseline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rgbClr val="59C0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5983299"/>
                  </a:ext>
                </a:extLst>
              </a:tr>
              <a:tr h="506709"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Участковые</a:t>
                      </a:r>
                      <a:r>
                        <a:rPr lang="ru-RU" sz="1400" baseline="0" dirty="0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больницы</a:t>
                      </a:r>
                      <a:endParaRPr lang="ru-RU" sz="1400" kern="1200" dirty="0">
                        <a:solidFill>
                          <a:srgbClr val="245776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99FF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19</a:t>
                      </a: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22429711"/>
                  </a:ext>
                </a:extLst>
              </a:tr>
              <a:tr h="67058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Лечебно-профилактические учреждения</a:t>
                      </a:r>
                      <a:endParaRPr lang="ru-RU" sz="1400" dirty="0">
                        <a:solidFill>
                          <a:srgbClr val="245776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99FF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</a:t>
                      </a:r>
                      <a:endParaRPr lang="ru-RU" sz="1800" dirty="0">
                        <a:solidFill>
                          <a:srgbClr val="0099FF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91556949"/>
                  </a:ext>
                </a:extLst>
              </a:tr>
              <a:tr h="47335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ЦРБ</a:t>
                      </a:r>
                      <a:endParaRPr lang="ru-RU" sz="1400" dirty="0">
                        <a:solidFill>
                          <a:srgbClr val="245776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99FF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</a:t>
                      </a:r>
                      <a:endParaRPr lang="ru-RU" sz="1800" dirty="0">
                        <a:solidFill>
                          <a:srgbClr val="0099FF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7906224"/>
                  </a:ext>
                </a:extLst>
              </a:tr>
            </a:tbl>
          </a:graphicData>
        </a:graphic>
      </p:graphicFrame>
      <p:pic>
        <p:nvPicPr>
          <p:cNvPr id="11" name="Picture 2" descr="http://misanec.ru/wp-content/uploads/2016/01/What-we-do-health-18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543" y="1005987"/>
            <a:ext cx="3401910" cy="21776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333" y="3305594"/>
            <a:ext cx="1167990" cy="11679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088" y="3315708"/>
            <a:ext cx="1178099" cy="11780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5" y="3315708"/>
            <a:ext cx="1157877" cy="115787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14140" y="3673924"/>
            <a:ext cx="1009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0099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Количество</a:t>
            </a:r>
          </a:p>
          <a:p>
            <a:r>
              <a:rPr lang="ru-RU" sz="1200" dirty="0">
                <a:solidFill>
                  <a:srgbClr val="0099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коек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49187" y="3604673"/>
            <a:ext cx="99257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99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</a:t>
            </a:r>
          </a:p>
          <a:p>
            <a:r>
              <a:rPr lang="ru-RU" sz="1100" dirty="0">
                <a:solidFill>
                  <a:srgbClr val="0099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врачей в</a:t>
            </a:r>
          </a:p>
          <a:p>
            <a:r>
              <a:rPr lang="ru-RU" sz="1100" dirty="0">
                <a:solidFill>
                  <a:srgbClr val="0099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районе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94499" y="3491554"/>
            <a:ext cx="11977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Обеспеченность</a:t>
            </a:r>
          </a:p>
          <a:p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медицинскими</a:t>
            </a:r>
          </a:p>
          <a:p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работниками</a:t>
            </a:r>
          </a:p>
          <a:p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(на 10 тыс. чел.) 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850" y="4948920"/>
            <a:ext cx="861777" cy="100647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9173" y="4948922"/>
            <a:ext cx="542377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Краснинская ЦРБ является многопрофильным больнично-поликлиническим комплексом. В своем составе она имеет поликлинику,  стационар, отделение скорой медицинской помощи, Гусинскую врачебную амбулаторию, фельдшерско-акушерские пункты.</a:t>
            </a:r>
          </a:p>
          <a:p>
            <a:pPr algn="just"/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52" y="3281382"/>
            <a:ext cx="1200867" cy="120086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07939" y="3565525"/>
            <a:ext cx="928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36</a:t>
            </a:r>
            <a:endParaRPr lang="ru-RU" sz="2000" dirty="0">
              <a:solidFill>
                <a:srgbClr val="A3E9E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192" y="3299189"/>
            <a:ext cx="1200867" cy="120086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713901" y="3494478"/>
            <a:ext cx="69923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F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23</a:t>
            </a:r>
            <a:endParaRPr lang="ru-RU" sz="3200" b="1" dirty="0">
              <a:solidFill>
                <a:srgbClr val="007F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2000" dirty="0">
                <a:solidFill>
                  <a:srgbClr val="00B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чел.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32" y="3283245"/>
            <a:ext cx="1200867" cy="120086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071715" y="3473655"/>
            <a:ext cx="69922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61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33914" y="168863"/>
            <a:ext cx="11400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Краснинский 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36368" y="439581"/>
            <a:ext cx="41870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48" y="97032"/>
            <a:ext cx="704466" cy="8995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5713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78" y="1176950"/>
            <a:ext cx="1658624" cy="16562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9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3" y="308776"/>
            <a:ext cx="5422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Спорт</a:t>
            </a:r>
            <a:endParaRPr lang="ru-RU" sz="2800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5119" y="7190343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25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52" y="4711895"/>
            <a:ext cx="1662582" cy="166023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54" y="2905194"/>
            <a:ext cx="1701550" cy="169914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03774" y="2651668"/>
            <a:ext cx="3537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32C45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43 </a:t>
            </a:r>
            <a:r>
              <a:rPr lang="ru-RU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спортивных объекта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771725" y="3319946"/>
            <a:ext cx="41764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Крупный:        </a:t>
            </a:r>
            <a:r>
              <a:rPr lang="ru-R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Стадион «Восток»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88304" y="3966130"/>
            <a:ext cx="3286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</a:t>
            </a:r>
            <a:r>
              <a:rPr lang="ru-RU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 спортивная школа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259074" y="4462657"/>
            <a:ext cx="39741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</a:t>
            </a:r>
            <a:r>
              <a:rPr lang="ru-RU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Детско</a:t>
            </a:r>
            <a:r>
              <a:rPr lang="ru-R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–юношеская спортивная школа»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904313" y="2121065"/>
            <a:ext cx="16244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59C0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</a:t>
            </a:r>
            <a:r>
              <a:rPr lang="ru-RU" sz="2800" b="1" dirty="0" smtClean="0">
                <a:solidFill>
                  <a:srgbClr val="59C0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654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ru-RU" sz="2800" dirty="0">
              <a:solidFill>
                <a:srgbClr val="59C05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42323" y="1143707"/>
            <a:ext cx="3929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 населения, занимающаяся физкультурой и спортом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88302" y="5293505"/>
            <a:ext cx="30957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2021 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г. проведено</a:t>
            </a:r>
          </a:p>
          <a:p>
            <a:pPr algn="ctr"/>
            <a:r>
              <a:rPr lang="ru-RU" sz="2800" b="1" dirty="0" smtClean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108</a:t>
            </a:r>
            <a:r>
              <a:rPr lang="ru-RU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спортивно-массовых мероприятий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3914" y="168863"/>
            <a:ext cx="11400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Краснинский 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36368" y="439581"/>
            <a:ext cx="41870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48" y="97032"/>
            <a:ext cx="704466" cy="8995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3052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FAO\инвестпаспорт\ИНВЕСТИЦИОННЫЙ ПАСПОРТ\ДК Центральный.JPG"/>
          <p:cNvPicPr>
            <a:picLocks noChangeAspect="1" noChangeArrowheads="1"/>
          </p:cNvPicPr>
          <p:nvPr/>
        </p:nvPicPr>
        <p:blipFill rotWithShape="1">
          <a:blip r:embed="rId3" cstate="print"/>
          <a:srcRect l="18371" r="16295"/>
          <a:stretch/>
        </p:blipFill>
        <p:spPr bwMode="auto">
          <a:xfrm>
            <a:off x="461628" y="4002385"/>
            <a:ext cx="955485" cy="955485"/>
          </a:xfrm>
          <a:prstGeom prst="ellipse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28" y="3989429"/>
            <a:ext cx="968441" cy="9684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61031" y="156239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2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Культура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121735" y="7190343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26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26" y="5350994"/>
            <a:ext cx="991512" cy="99151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03" y="1202794"/>
            <a:ext cx="994249" cy="994249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7545" y="2189208"/>
            <a:ext cx="1686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ru-RU" sz="1200" dirty="0"/>
              <a:t>Городской парк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-4620" y="4967889"/>
            <a:ext cx="19863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dirty="0"/>
              <a:t>Дома культуры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83230" y="6385369"/>
            <a:ext cx="14026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Библиотеки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38459" y="5492807"/>
            <a:ext cx="8354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7727" y="1356480"/>
            <a:ext cx="366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53687" y="4119704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</a:t>
            </a:r>
            <a:endParaRPr lang="ru-RU" sz="4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139343" y="4446159"/>
            <a:ext cx="4746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</a:t>
            </a:r>
            <a:r>
              <a:rPr lang="ru-RU" sz="2400" b="1" dirty="0" smtClean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51 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клубных формированиях занимаются </a:t>
            </a:r>
            <a:r>
              <a:rPr lang="ru-RU" sz="2400" b="1" dirty="0" smtClean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468 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человек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815608" y="3633051"/>
            <a:ext cx="5536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</a:t>
            </a:r>
            <a:r>
              <a:rPr lang="ru-RU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2020 </a:t>
            </a:r>
            <a:r>
              <a:rPr lang="ru-R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г. проведено</a:t>
            </a:r>
          </a:p>
          <a:p>
            <a:pPr algn="ctr"/>
            <a:r>
              <a:rPr lang="ru-RU" sz="1600" b="1" dirty="0" smtClean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2185 </a:t>
            </a:r>
            <a:r>
              <a:rPr lang="ru-R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мероприятий в сфере </a:t>
            </a:r>
            <a:r>
              <a:rPr lang="ru-RU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культуры, </a:t>
            </a:r>
          </a:p>
          <a:p>
            <a:pPr algn="ctr"/>
            <a:r>
              <a:rPr lang="ru-RU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том числе  352 в режиме </a:t>
            </a:r>
            <a:r>
              <a:rPr lang="ru-RU" sz="1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онлайн</a:t>
            </a:r>
            <a:endParaRPr lang="ru-RU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851013" y="5354317"/>
            <a:ext cx="48811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библиотеках зарегистрировано </a:t>
            </a:r>
            <a:r>
              <a:rPr lang="ru-RU" sz="2400" b="1" dirty="0" smtClean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9571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читателей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endParaRPr lang="ru-RU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книговыдача</a:t>
            </a:r>
            <a:r>
              <a:rPr lang="ru-RU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400" b="1" dirty="0" smtClean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164018 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экземпляра</a:t>
            </a:r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13" y="2587559"/>
            <a:ext cx="994254" cy="994254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412831" y="3644850"/>
            <a:ext cx="10402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Музеи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81217" y="2752287"/>
            <a:ext cx="698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33914" y="168863"/>
            <a:ext cx="11400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Краснинский 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36368" y="439581"/>
            <a:ext cx="41870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48" y="97032"/>
            <a:ext cx="704466" cy="899517"/>
          </a:xfrm>
          <a:prstGeom prst="rect">
            <a:avLst/>
          </a:prstGeom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87114" y="1458073"/>
            <a:ext cx="2849696" cy="1509999"/>
          </a:xfrm>
          <a:prstGeom prst="roundRect">
            <a:avLst/>
          </a:prstGeom>
          <a:noFill/>
          <a:ln w="38100">
            <a:solidFill>
              <a:srgbClr val="7CD9E0"/>
            </a:solidFill>
            <a:miter lim="800000"/>
            <a:headEnd/>
            <a:tailEnd/>
          </a:ln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rgbClr val="76C981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705" y="1072498"/>
            <a:ext cx="2862179" cy="50164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456434" y="1036162"/>
            <a:ext cx="3194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Краснинский краеведческий музей им.супругов Ерашовых</a:t>
            </a:r>
          </a:p>
        </p:txBody>
      </p:sp>
      <p:pic>
        <p:nvPicPr>
          <p:cNvPr id="44" name="Picture 4"/>
          <p:cNvPicPr>
            <a:picLocks noChangeAspect="1" noChangeArrowheads="1"/>
          </p:cNvPicPr>
          <p:nvPr/>
        </p:nvPicPr>
        <p:blipFill rotWithShape="1">
          <a:blip r:embed="rId13" cstate="print"/>
          <a:srcRect r="14956"/>
          <a:stretch/>
        </p:blipFill>
        <p:spPr bwMode="auto">
          <a:xfrm>
            <a:off x="2034985" y="1606407"/>
            <a:ext cx="2611796" cy="1548142"/>
          </a:xfrm>
          <a:prstGeom prst="roundRect">
            <a:avLst/>
          </a:prstGeom>
          <a:noFill/>
          <a:ln w="38100">
            <a:solidFill>
              <a:srgbClr val="7CD9E0"/>
            </a:solidFill>
            <a:miter lim="800000"/>
            <a:headEnd/>
            <a:tailEnd/>
          </a:ln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rgbClr val="76C981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73" y="2968070"/>
            <a:ext cx="2780687" cy="50164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1309741" y="3067909"/>
            <a:ext cx="3258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dirty="0"/>
              <a:t>Районный Дом культуры</a:t>
            </a:r>
          </a:p>
        </p:txBody>
      </p:sp>
    </p:spTree>
    <p:extLst>
      <p:ext uri="{BB962C8B-B14F-4D97-AF65-F5344CB8AC3E}">
        <p14:creationId xmlns="" xmlns:p14="http://schemas.microsoft.com/office/powerpoint/2010/main" val="222045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2860" y="1323068"/>
            <a:ext cx="3200424" cy="1623782"/>
          </a:xfrm>
          <a:prstGeom prst="roundRect">
            <a:avLst/>
          </a:prstGeom>
          <a:noFill/>
          <a:ln w="38100">
            <a:solidFill>
              <a:srgbClr val="7CD9E0"/>
            </a:solidFill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7594" y="2809718"/>
            <a:ext cx="2749813" cy="1759992"/>
          </a:xfrm>
          <a:prstGeom prst="roundRect">
            <a:avLst/>
          </a:prstGeom>
          <a:noFill/>
          <a:ln w="38100">
            <a:solidFill>
              <a:srgbClr val="7CD9E0"/>
            </a:solidFill>
            <a:miter lim="800000"/>
            <a:headEnd/>
            <a:tailEnd/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06" y="3894442"/>
            <a:ext cx="968789" cy="96878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35" y="2357622"/>
            <a:ext cx="974903" cy="9635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39" y="971527"/>
            <a:ext cx="946298" cy="9675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61031" y="156239"/>
            <a:ext cx="5498644" cy="7680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61031" y="317132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Туризм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20516" y="7190343"/>
            <a:ext cx="505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27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52090" y="1099118"/>
            <a:ext cx="5847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1…</a:t>
            </a:r>
            <a:endParaRPr lang="ru-RU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-56314" y="1895798"/>
            <a:ext cx="15466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Средства размещения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349561" y="2518972"/>
            <a:ext cx="7966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73…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-110058" y="3297795"/>
            <a:ext cx="154665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Объекты культурного наследия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317430" y="4075992"/>
            <a:ext cx="6697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50…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-92641" y="4844077"/>
            <a:ext cx="154665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Объекты археологического наследия</a:t>
            </a:r>
          </a:p>
        </p:txBody>
      </p:sp>
      <p:pic>
        <p:nvPicPr>
          <p:cNvPr id="79" name="Рисунок 78"/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887" y="5011146"/>
            <a:ext cx="2611724" cy="54327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493822" y="4994285"/>
            <a:ext cx="2857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Приоритетные направления: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298061" y="2289191"/>
            <a:ext cx="850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фото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79285" y="1682855"/>
            <a:ext cx="2783743" cy="1499191"/>
          </a:xfrm>
          <a:prstGeom prst="roundRect">
            <a:avLst/>
          </a:prstGeom>
          <a:noFill/>
          <a:ln w="38100">
            <a:solidFill>
              <a:srgbClr val="7CD9E0"/>
            </a:solidFill>
            <a:miter lim="800000"/>
            <a:headEnd/>
            <a:tailEnd/>
          </a:ln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3821" y="5280035"/>
            <a:ext cx="489396" cy="489396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261" y="6423045"/>
            <a:ext cx="486825" cy="486825"/>
          </a:xfrm>
          <a:prstGeom prst="rect">
            <a:avLst/>
          </a:prstGeom>
        </p:spPr>
      </p:pic>
      <p:sp>
        <p:nvSpPr>
          <p:cNvPr id="62" name="Прямоугольник 61"/>
          <p:cNvSpPr/>
          <p:nvPr/>
        </p:nvSpPr>
        <p:spPr>
          <a:xfrm>
            <a:off x="2065325" y="5351475"/>
            <a:ext cx="23574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Культурно-познавательный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4912244" y="5784113"/>
            <a:ext cx="18052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4" name="Рисунок 6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823" y="5851541"/>
            <a:ext cx="512831" cy="512831"/>
          </a:xfrm>
          <a:prstGeom prst="rect">
            <a:avLst/>
          </a:prstGeom>
        </p:spPr>
      </p:pic>
      <p:sp>
        <p:nvSpPr>
          <p:cNvPr id="65" name="Прямоугольник 64"/>
          <p:cNvSpPr/>
          <p:nvPr/>
        </p:nvSpPr>
        <p:spPr>
          <a:xfrm>
            <a:off x="2136765" y="6565921"/>
            <a:ext cx="23574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Религиозный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2065325" y="5922978"/>
            <a:ext cx="42148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Сельский и экологический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296679" y="3034548"/>
            <a:ext cx="3109116" cy="1616451"/>
          </a:xfrm>
          <a:prstGeom prst="roundRect">
            <a:avLst/>
          </a:prstGeom>
          <a:noFill/>
          <a:ln w="38100">
            <a:solidFill>
              <a:srgbClr val="7CD9E0"/>
            </a:solidFill>
            <a:miter lim="800000"/>
            <a:headEnd/>
            <a:tailEnd/>
          </a:ln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rgbClr val="76C981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17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941" y="4506752"/>
            <a:ext cx="2785229" cy="478465"/>
          </a:xfrm>
          <a:prstGeom prst="rect">
            <a:avLst/>
          </a:prstGeom>
        </p:spPr>
      </p:pic>
      <p:sp>
        <p:nvSpPr>
          <p:cNvPr id="81" name="Прямоугольник 80"/>
          <p:cNvSpPr/>
          <p:nvPr/>
        </p:nvSpPr>
        <p:spPr>
          <a:xfrm>
            <a:off x="4602996" y="4620082"/>
            <a:ext cx="25305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Церковь Спаса Преображения</a:t>
            </a: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rgbClr val="76C981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17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689" y="1144535"/>
            <a:ext cx="2597325" cy="478465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1403666" y="1240281"/>
            <a:ext cx="2336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dirty="0">
                <a:effectLst/>
              </a:rPr>
              <a:t>Аллея Славы</a:t>
            </a:r>
          </a:p>
        </p:txBody>
      </p:sp>
      <p:pic>
        <p:nvPicPr>
          <p:cNvPr id="67" name="Рисунок 66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rgbClr val="76C981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17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270" y="1477891"/>
            <a:ext cx="2310656" cy="478465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074640" y="1565587"/>
            <a:ext cx="2336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dirty="0">
                <a:effectLst/>
              </a:rPr>
              <a:t>Агроусадьба «Мироедово»</a:t>
            </a:r>
          </a:p>
        </p:txBody>
      </p:sp>
      <p:pic>
        <p:nvPicPr>
          <p:cNvPr id="69" name="Рисунок 68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rgbClr val="76C981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17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187" y="4290314"/>
            <a:ext cx="2601418" cy="478465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1361187" y="4300923"/>
            <a:ext cx="2530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Церковь Державной иконы Божией Матери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-25636" y="6473147"/>
            <a:ext cx="15402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Церкви и храмы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55" y="5470640"/>
            <a:ext cx="974622" cy="994948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487238" y="5691611"/>
            <a:ext cx="725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33914" y="168863"/>
            <a:ext cx="11400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Краснинский 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36368" y="439581"/>
            <a:ext cx="41870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48" y="97032"/>
            <a:ext cx="704466" cy="899517"/>
          </a:xfrm>
          <a:prstGeom prst="rect">
            <a:avLst/>
          </a:prstGeom>
        </p:spPr>
      </p:pic>
      <p:sp>
        <p:nvSpPr>
          <p:cNvPr id="43" name="Прямоугольник 42"/>
          <p:cNvSpPr/>
          <p:nvPr/>
        </p:nvSpPr>
        <p:spPr>
          <a:xfrm>
            <a:off x="4708531" y="5137161"/>
            <a:ext cx="22145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Событийный туризм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55" y="5565789"/>
            <a:ext cx="266700" cy="23346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55" y="5994417"/>
            <a:ext cx="266700" cy="233469"/>
          </a:xfrm>
          <a:prstGeom prst="rect">
            <a:avLst/>
          </a:prstGeom>
        </p:spPr>
      </p:pic>
      <p:sp>
        <p:nvSpPr>
          <p:cNvPr id="46" name="Прямоугольник 45"/>
          <p:cNvSpPr/>
          <p:nvPr/>
        </p:nvSpPr>
        <p:spPr>
          <a:xfrm>
            <a:off x="4851407" y="5422913"/>
            <a:ext cx="2571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июля – Фольклорный праздник «</a:t>
            </a:r>
            <a:r>
              <a:rPr lang="ru-R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Купалье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4922845" y="5922979"/>
            <a:ext cx="23574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суббота августа – День рождения поселка Красный</a:t>
            </a:r>
          </a:p>
        </p:txBody>
      </p:sp>
    </p:spTree>
    <p:extLst>
      <p:ext uri="{BB962C8B-B14F-4D97-AF65-F5344CB8AC3E}">
        <p14:creationId xmlns="" xmlns:p14="http://schemas.microsoft.com/office/powerpoint/2010/main" val="77019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1031" y="156239"/>
            <a:ext cx="5498644" cy="7680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61031" y="317132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SWOT</a:t>
            </a:r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- анализ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13866518"/>
              </p:ext>
            </p:extLst>
          </p:nvPr>
        </p:nvGraphicFramePr>
        <p:xfrm>
          <a:off x="251447" y="1115541"/>
          <a:ext cx="6624735" cy="483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12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87344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462507"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solidFill>
                            <a:srgbClr val="0070C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Сильные стороны</a:t>
                      </a:r>
                      <a:endParaRPr lang="ru-RU" sz="1600" dirty="0" smtClean="0">
                        <a:solidFill>
                          <a:srgbClr val="0070C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0070C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</a:t>
                      </a:r>
                      <a:endParaRPr lang="ru-RU" sz="1600" baseline="0" dirty="0" smtClean="0">
                        <a:solidFill>
                          <a:srgbClr val="0070C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6FCECE"/>
                    </a:solidFill>
                  </a:tcPr>
                </a:tc>
                <a:tc>
                  <a:txBody>
                    <a:bodyPr/>
                    <a:lstStyle/>
                    <a:p>
                      <a:pPr marL="177800" lvl="0" indent="-95250" algn="l">
                        <a:spcAft>
                          <a:spcPts val="0"/>
                        </a:spcAft>
                        <a:buFont typeface="Wingdings" pitchFamily="2" charset="2"/>
                        <a:buChar char="§"/>
                        <a:tabLst>
                          <a:tab pos="450850" algn="l"/>
                          <a:tab pos="534988" algn="l"/>
                        </a:tabLst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Удачное положение действующих и проектируемых транспортных магистралей</a:t>
                      </a:r>
                    </a:p>
                    <a:p>
                      <a:pPr marL="177800" lvl="0" indent="-95250" algn="l">
                        <a:spcAft>
                          <a:spcPts val="0"/>
                        </a:spcAft>
                        <a:buFont typeface="Wingdings" pitchFamily="2" charset="2"/>
                        <a:buChar char="§"/>
                        <a:tabLst>
                          <a:tab pos="450850" algn="l"/>
                          <a:tab pos="534988" algn="l"/>
                        </a:tabLst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Большое количество свободных мощностей</a:t>
                      </a:r>
                    </a:p>
                    <a:p>
                      <a:pPr marL="177800" lvl="0" indent="-95250" algn="l">
                        <a:spcAft>
                          <a:spcPts val="0"/>
                        </a:spcAft>
                        <a:buFont typeface="Wingdings" pitchFamily="2" charset="2"/>
                        <a:buChar char="§"/>
                        <a:tabLst>
                          <a:tab pos="450850" algn="l"/>
                          <a:tab pos="534988" algn="l"/>
                        </a:tabLst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Выгодное географическое положение</a:t>
                      </a:r>
                    </a:p>
                    <a:p>
                      <a:pPr marL="177800" lvl="0" indent="-95250" algn="l">
                        <a:spcAft>
                          <a:spcPts val="0"/>
                        </a:spcAft>
                        <a:buFont typeface="Wingdings" pitchFamily="2" charset="2"/>
                        <a:buChar char="§"/>
                        <a:tabLst>
                          <a:tab pos="450850" algn="l"/>
                          <a:tab pos="534988" algn="l"/>
                        </a:tabLst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Возможность создания крупных логистических центров</a:t>
                      </a:r>
                    </a:p>
                    <a:p>
                      <a:pPr marL="177800" lvl="0" indent="-95250" algn="l">
                        <a:spcAft>
                          <a:spcPts val="0"/>
                        </a:spcAft>
                        <a:buFont typeface="Wingdings" pitchFamily="2" charset="2"/>
                        <a:buChar char="§"/>
                        <a:tabLst>
                          <a:tab pos="450850" algn="l"/>
                          <a:tab pos="534988" algn="l"/>
                        </a:tabLst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Относительная близость к московской агломерации и Республике Беларусь</a:t>
                      </a:r>
                    </a:p>
                    <a:p>
                      <a:pPr marL="177800" lvl="0" indent="-95250" algn="l">
                        <a:spcAft>
                          <a:spcPts val="0"/>
                        </a:spcAft>
                        <a:buFont typeface="Wingdings" pitchFamily="2" charset="2"/>
                        <a:buChar char="§"/>
                        <a:tabLst>
                          <a:tab pos="450850" algn="l"/>
                          <a:tab pos="534988" algn="l"/>
                        </a:tabLst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Развитая транспортная инфраструктура </a:t>
                      </a:r>
                    </a:p>
                    <a:p>
                      <a:pPr marL="177800" lvl="0" indent="-95250" algn="l">
                        <a:spcAft>
                          <a:spcPts val="0"/>
                        </a:spcAft>
                        <a:buFont typeface="Wingdings" pitchFamily="2" charset="2"/>
                        <a:buChar char="§"/>
                        <a:tabLst>
                          <a:tab pos="450850" algn="l"/>
                          <a:tab pos="534988" algn="l"/>
                        </a:tabLst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Наличие магистральных газопроводов</a:t>
                      </a:r>
                    </a:p>
                    <a:p>
                      <a:pPr marL="177800" lvl="0" indent="-95250" algn="l">
                        <a:spcAft>
                          <a:spcPts val="0"/>
                        </a:spcAft>
                        <a:buFont typeface="Wingdings" pitchFamily="2" charset="2"/>
                        <a:buChar char="§"/>
                        <a:tabLst>
                          <a:tab pos="450850" algn="l"/>
                          <a:tab pos="534988" algn="l"/>
                        </a:tabLst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Наличие объектов культурного наследия</a:t>
                      </a:r>
                    </a:p>
                    <a:p>
                      <a:pPr marL="177800" lvl="0" indent="-95250" algn="l">
                        <a:spcAft>
                          <a:spcPts val="0"/>
                        </a:spcAft>
                        <a:buFont typeface="Wingdings" pitchFamily="2" charset="2"/>
                        <a:buChar char="§"/>
                        <a:tabLst>
                          <a:tab pos="450850" algn="l"/>
                          <a:tab pos="534988" algn="l"/>
                        </a:tabLst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Экологически чистые территории</a:t>
                      </a:r>
                    </a:p>
                    <a:p>
                      <a:pPr marL="177800" lvl="0" indent="-95250" algn="l">
                        <a:spcAft>
                          <a:spcPts val="0"/>
                        </a:spcAft>
                        <a:buFont typeface="Wingdings" pitchFamily="2" charset="2"/>
                        <a:buChar char="§"/>
                        <a:tabLst>
                          <a:tab pos="450850" algn="l"/>
                          <a:tab pos="534988" algn="l"/>
                        </a:tabLst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Наличие рекреационных зон</a:t>
                      </a:r>
                    </a:p>
                    <a:p>
                      <a:pPr marL="177800" lvl="0" indent="-95250" algn="l">
                        <a:spcAft>
                          <a:spcPts val="0"/>
                        </a:spcAft>
                        <a:buFont typeface="Wingdings" pitchFamily="2" charset="2"/>
                        <a:buChar char="§"/>
                        <a:tabLst>
                          <a:tab pos="450850" algn="l"/>
                          <a:tab pos="534988" algn="l"/>
                        </a:tabLst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Высокий сельскохозяйственный потенциал</a:t>
                      </a:r>
                    </a:p>
                  </a:txBody>
                  <a:tcPr marL="68580" marR="68580" marT="0" marB="0">
                    <a:solidFill>
                      <a:srgbClr val="6FCEC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08228"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solidFill>
                            <a:srgbClr val="0070C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Слабые стороны</a:t>
                      </a:r>
                      <a:endParaRPr lang="ru-RU" sz="1600" b="1" dirty="0" smtClean="0">
                        <a:solidFill>
                          <a:srgbClr val="0070C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ctr"/>
                      <a:r>
                        <a:rPr lang="en-US" sz="1600" b="1" baseline="0" dirty="0" smtClean="0">
                          <a:solidFill>
                            <a:srgbClr val="0070C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</a:t>
                      </a:r>
                      <a:endParaRPr lang="ru-RU" sz="1600" b="1" baseline="0" dirty="0" smtClean="0">
                        <a:solidFill>
                          <a:srgbClr val="0070C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8FDEE3"/>
                    </a:solidFill>
                  </a:tcPr>
                </a:tc>
                <a:tc>
                  <a:txBody>
                    <a:bodyPr/>
                    <a:lstStyle/>
                    <a:p>
                      <a:pPr marL="82550" lvl="0" indent="0">
                        <a:buFont typeface="Wingdings" pitchFamily="2" charset="2"/>
                        <a:buChar char="§"/>
                      </a:pPr>
                      <a:r>
                        <a:rPr lang="ru-RU" sz="900" b="0" kern="1200" baseline="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Неблагоприятная демографическая ситуация</a:t>
                      </a:r>
                    </a:p>
                    <a:p>
                      <a:pPr marL="82550" lvl="0" indent="0" algn="l">
                        <a:buFont typeface="Wingdings" pitchFamily="2" charset="2"/>
                        <a:buChar char="§"/>
                      </a:pPr>
                      <a:r>
                        <a:rPr lang="ru-RU" sz="900" b="0" kern="1200" baseline="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Слабое развитие инфраструктуры: дорог, гостиниц, объектов массового отдыха</a:t>
                      </a:r>
                    </a:p>
                    <a:p>
                      <a:pPr marL="82550" lvl="0" indent="0">
                        <a:buFont typeface="Wingdings" pitchFamily="2" charset="2"/>
                        <a:buChar char="§"/>
                      </a:pPr>
                      <a:r>
                        <a:rPr lang="ru-RU" sz="900" b="0" kern="1200" baseline="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Слабость инновационной составляющей в промышленности</a:t>
                      </a:r>
                    </a:p>
                    <a:p>
                      <a:pPr marL="82550" lvl="0" indent="0">
                        <a:buFont typeface="Wingdings" pitchFamily="2" charset="2"/>
                        <a:buChar char="§"/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Низкие доходы жителей </a:t>
                      </a:r>
                    </a:p>
                    <a:p>
                      <a:pPr marL="82550" lvl="0" indent="0">
                        <a:buFont typeface="Wingdings" pitchFamily="2" charset="2"/>
                        <a:buChar char="§"/>
                      </a:pPr>
                      <a:r>
                        <a:rPr lang="ru-RU" sz="900" b="0" kern="1200" baseline="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Низкий уровень бюджетной обеспеченности жителей района</a:t>
                      </a:r>
                    </a:p>
                  </a:txBody>
                  <a:tcPr>
                    <a:solidFill>
                      <a:srgbClr val="8FDEE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06259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70C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Возможности</a:t>
                      </a: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rgbClr val="0070C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</a:t>
                      </a:r>
                      <a:endParaRPr lang="ru-RU" sz="1600" b="1" dirty="0">
                        <a:solidFill>
                          <a:srgbClr val="0070C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E8E8A8"/>
                    </a:solidFill>
                  </a:tcPr>
                </a:tc>
                <a:tc>
                  <a:txBody>
                    <a:bodyPr/>
                    <a:lstStyle/>
                    <a:p>
                      <a:pPr marL="177800" lvl="0" indent="-95250" algn="l">
                        <a:spcAft>
                          <a:spcPts val="0"/>
                        </a:spcAft>
                        <a:buFont typeface="Wingdings" pitchFamily="2" charset="2"/>
                        <a:buChar char="§"/>
                        <a:tabLst>
                          <a:tab pos="160020" algn="l"/>
                        </a:tabLst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Наличие платежеспособных рынков сбыта для местных производителей</a:t>
                      </a:r>
                    </a:p>
                    <a:p>
                      <a:pPr marL="177800" lvl="0" indent="-95250" algn="l">
                        <a:spcAft>
                          <a:spcPts val="0"/>
                        </a:spcAft>
                        <a:buFont typeface="Wingdings" pitchFamily="2" charset="2"/>
                        <a:buChar char="§"/>
                        <a:tabLst>
                          <a:tab pos="160020" algn="l"/>
                        </a:tabLst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Развитие туристического и культурно-досугового бизнеса </a:t>
                      </a:r>
                    </a:p>
                    <a:p>
                      <a:pPr marL="177800" lvl="0" indent="-95250" algn="l">
                        <a:spcAft>
                          <a:spcPts val="0"/>
                        </a:spcAft>
                        <a:buFont typeface="Wingdings" pitchFamily="2" charset="2"/>
                        <a:buChar char="§"/>
                        <a:tabLst>
                          <a:tab pos="160020" algn="l"/>
                        </a:tabLst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Организация логистических  центров</a:t>
                      </a:r>
                    </a:p>
                    <a:p>
                      <a:pPr marL="177800" lvl="0" indent="-95250" algn="l">
                        <a:spcAft>
                          <a:spcPts val="0"/>
                        </a:spcAft>
                        <a:buFont typeface="Wingdings" pitchFamily="2" charset="2"/>
                        <a:buChar char="§"/>
                        <a:tabLst>
                          <a:tab pos="160020" algn="l"/>
                        </a:tabLst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Внедрение инновационных технологий</a:t>
                      </a:r>
                    </a:p>
                    <a:p>
                      <a:pPr marL="177800" lvl="0" indent="-95250" algn="l">
                        <a:spcAft>
                          <a:spcPts val="0"/>
                        </a:spcAft>
                        <a:buFont typeface="Wingdings" pitchFamily="2" charset="2"/>
                        <a:buChar char="§"/>
                        <a:tabLst>
                          <a:tab pos="160020" algn="l"/>
                        </a:tabLst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Вовлечение в хозяйственный оборот неиспользуемых угодий</a:t>
                      </a:r>
                    </a:p>
                    <a:p>
                      <a:pPr marL="177800" lvl="0" indent="-95250" algn="l">
                        <a:spcAft>
                          <a:spcPts val="0"/>
                        </a:spcAft>
                        <a:buFont typeface="Wingdings" pitchFamily="2" charset="2"/>
                        <a:buChar char="§"/>
                        <a:tabLst>
                          <a:tab pos="160020" algn="l"/>
                        </a:tabLst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Возможности локализации производства для белорусского бизнеса</a:t>
                      </a:r>
                    </a:p>
                    <a:p>
                      <a:pPr marL="177800" lvl="0" indent="-95250" algn="l">
                        <a:spcAft>
                          <a:spcPts val="0"/>
                        </a:spcAft>
                        <a:buFont typeface="Wingdings" pitchFamily="2" charset="2"/>
                        <a:buChar char="§"/>
                        <a:tabLst>
                          <a:tab pos="160020" algn="l"/>
                        </a:tabLst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Эффективное использование территориальных ресурсов в муниципальной собственности (земли, недвижимость) </a:t>
                      </a:r>
                    </a:p>
                    <a:p>
                      <a:pPr marL="177800" lvl="0" indent="-95250" algn="l">
                        <a:spcAft>
                          <a:spcPts val="0"/>
                        </a:spcAft>
                        <a:buFont typeface="Wingdings" pitchFamily="2" charset="2"/>
                        <a:buChar char="§"/>
                        <a:tabLst>
                          <a:tab pos="160020" algn="l"/>
                        </a:tabLst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Наличие в районе перспективных инвестиционных  площадок</a:t>
                      </a:r>
                    </a:p>
                    <a:p>
                      <a:pPr marL="177800" lvl="0" indent="-95250" algn="l">
                        <a:spcAft>
                          <a:spcPts val="0"/>
                        </a:spcAft>
                        <a:buFont typeface="Wingdings" pitchFamily="2" charset="2"/>
                        <a:buChar char="§"/>
                        <a:tabLst>
                          <a:tab pos="160020" algn="l"/>
                        </a:tabLst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Развитие специализированных видов туризма (охота, рыболовство, пешие маршруты выходного дня), вовлечение местных жителей в обслуживание различных сфер туристической деятельности</a:t>
                      </a:r>
                    </a:p>
                    <a:p>
                      <a:pPr marL="177800" lvl="0" indent="-95250" algn="l">
                        <a:spcAft>
                          <a:spcPts val="0"/>
                        </a:spcAft>
                        <a:buFont typeface="Wingdings" pitchFamily="2" charset="2"/>
                        <a:buChar char="§"/>
                        <a:tabLst>
                          <a:tab pos="160020" algn="l"/>
                        </a:tabLst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Расширение рынка продукции местных производителей</a:t>
                      </a:r>
                    </a:p>
                    <a:p>
                      <a:pPr marL="177800" lvl="0" indent="-95250" algn="l">
                        <a:spcAft>
                          <a:spcPts val="0"/>
                        </a:spcAft>
                        <a:buFont typeface="Wingdings" pitchFamily="2" charset="2"/>
                        <a:buChar char="§"/>
                        <a:tabLst>
                          <a:tab pos="160020" algn="l"/>
                        </a:tabLst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Развитие кредитно-сбытовой кооперации  </a:t>
                      </a:r>
                    </a:p>
                  </a:txBody>
                  <a:tcPr marL="68580" marR="68580" marT="0" marB="0">
                    <a:solidFill>
                      <a:srgbClr val="E8E8A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87502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70C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Угрозы</a:t>
                      </a: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rgbClr val="0070C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</a:t>
                      </a:r>
                      <a:endParaRPr lang="ru-RU" sz="1600" b="1" dirty="0">
                        <a:solidFill>
                          <a:srgbClr val="0070C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FBFBB7"/>
                    </a:solidFill>
                  </a:tcPr>
                </a:tc>
                <a:tc>
                  <a:txBody>
                    <a:bodyPr/>
                    <a:lstStyle/>
                    <a:p>
                      <a:pPr marL="177800" lvl="0" indent="-95250" algn="l">
                        <a:buFont typeface="Wingdings" pitchFamily="2" charset="2"/>
                        <a:buChar char="§"/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Старение населения</a:t>
                      </a:r>
                    </a:p>
                    <a:p>
                      <a:pPr marL="177800" lvl="0" indent="-95250" algn="l">
                        <a:buFont typeface="Wingdings" pitchFamily="2" charset="2"/>
                        <a:buChar char="§"/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Отток из района способной, творческой молодежи</a:t>
                      </a:r>
                    </a:p>
                    <a:p>
                      <a:pPr marL="177800" indent="-95250" algn="l">
                        <a:buFont typeface="Wingdings" pitchFamily="2" charset="2"/>
                        <a:buChar char="§"/>
                      </a:pPr>
                      <a:r>
                        <a:rPr lang="ru-RU" sz="900" b="0" kern="12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Значительная доля жителей с низкими доходами</a:t>
                      </a:r>
                      <a:endParaRPr lang="ru-RU" sz="900" b="0" kern="1200" dirty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FBFBB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121735" y="7208861"/>
            <a:ext cx="54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3914" y="168863"/>
            <a:ext cx="11400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Краснинский 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6368" y="439581"/>
            <a:ext cx="41870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48" y="97032"/>
            <a:ext cx="704466" cy="8995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9571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52" t="7485" r="9452" b="8220"/>
          <a:stretch/>
        </p:blipFill>
        <p:spPr>
          <a:xfrm>
            <a:off x="98383" y="1396689"/>
            <a:ext cx="7302878" cy="51194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12117" y="7193735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29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84096" y="1279509"/>
            <a:ext cx="33441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ГЛАВА МУНИЦИПАЛЬНОГО ОБРАЗОВАНИЯ </a:t>
            </a:r>
            <a:br>
              <a:rPr lang="ru-RU" sz="1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«КРАСНИНСКИЙ РАЙОН» СМОЛЕНСКОЙ ОБЛАСТИ: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4096" y="3779837"/>
            <a:ext cx="338865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И.О. НАЧАЛЬНИКА </a:t>
            </a:r>
            <a:r>
              <a:rPr lang="ru-RU" sz="1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ОТДЕЛА ЭКОНОМИКИ, КОМПЛЕКСНОГО РАЗВИТИЯ И МУНИЦИПАЛЬНОГО ИМУЩЕСТВА  АДМИНИСТРАЦИИ МУНИЦИПАЛЬНОГО ОБРАЗОВАНИЯ «КРАСНИНСКИЙ РАЙОН» СМОЛЕНСКОЙ ОБЛАСТИ: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011955" y="1763634"/>
            <a:ext cx="2583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cap="all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Департамент инвестиционного развития Смоленской области</a:t>
            </a:r>
            <a:r>
              <a:rPr lang="ru-RU" sz="1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011954" y="3996081"/>
            <a:ext cx="25835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cap="all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«Корпорация инвестиционного развития»</a:t>
            </a:r>
            <a:r>
              <a:rPr lang="ru-RU" sz="1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5461" y="2267671"/>
            <a:ext cx="34563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Архипенков</a:t>
            </a:r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Сергей Валентинович</a:t>
            </a:r>
          </a:p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 (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itchFamily="2" charset="2"/>
              </a:rPr>
              <a:t>48145) 4-21-02</a:t>
            </a:r>
          </a:p>
          <a:p>
            <a:pPr algn="ctr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</a:t>
            </a:r>
            <a:r>
              <a:rPr lang="en-US" sz="1400" u="sng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krasniy</a:t>
            </a:r>
            <a:r>
              <a:rPr lang="en-US" sz="1400" u="sng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@admin-smolensk.ru</a:t>
            </a:r>
            <a:endParaRPr lang="ru-RU" sz="1400" u="sng" dirty="0">
              <a:solidFill>
                <a:srgbClr val="0000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Сайт:</a:t>
            </a:r>
            <a:r>
              <a:rPr lang="en-US" sz="1400" u="sng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u="sng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krasniy</a:t>
            </a:r>
            <a:r>
              <a:rPr lang="ru-RU" sz="1400" u="sng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en-US" sz="1400" u="sng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admin-smolensk.ru</a:t>
            </a:r>
            <a:endParaRPr lang="ru-RU" sz="1400" dirty="0">
              <a:solidFill>
                <a:srgbClr val="0000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36368" y="5415085"/>
            <a:ext cx="3811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Горбатенкова</a:t>
            </a:r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Ирина Геннадьевна</a:t>
            </a:r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 (48145) 4-27-23</a:t>
            </a:r>
          </a:p>
          <a:p>
            <a:pPr algn="ctr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</a:t>
            </a:r>
            <a:r>
              <a:rPr lang="en-US" sz="14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ekonom_krasn</a:t>
            </a:r>
            <a:r>
              <a:rPr lang="en-US" sz="14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@admin-smolensk.ru</a:t>
            </a:r>
            <a:endParaRPr lang="ru-RU" sz="1400" dirty="0">
              <a:solidFill>
                <a:srgbClr val="0000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757857" y="2706690"/>
            <a:ext cx="35503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 (4812) 20-55-20</a:t>
            </a:r>
          </a:p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Факс: (4812) 20-55-39</a:t>
            </a:r>
          </a:p>
          <a:p>
            <a:pPr algn="ctr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</a:t>
            </a:r>
            <a:r>
              <a:rPr lang="en-US" sz="1400" u="sng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sz="14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smolinvest67@smolinvest.com</a:t>
            </a:r>
            <a:endParaRPr lang="ru-RU" sz="1400" dirty="0">
              <a:solidFill>
                <a:srgbClr val="0000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Сайт: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der-invest.admin-smolensk.ru</a:t>
            </a:r>
            <a:endParaRPr lang="ru-RU" sz="1400" dirty="0">
              <a:solidFill>
                <a:srgbClr val="0000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849170" y="4837687"/>
            <a:ext cx="3016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 (4812) 77-00-22</a:t>
            </a:r>
          </a:p>
          <a:p>
            <a:pPr algn="ctr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</a:t>
            </a:r>
            <a:r>
              <a:rPr lang="en-US" sz="14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smolregion67@yandex.ru</a:t>
            </a:r>
            <a:endParaRPr lang="ru-RU" sz="1400" dirty="0">
              <a:solidFill>
                <a:srgbClr val="0000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Сайт: </a:t>
            </a:r>
            <a:r>
              <a:rPr lang="en-US" sz="14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corp.smolinvest.com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61031" y="156239"/>
            <a:ext cx="5498644" cy="76809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61031" y="317132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Контакты</a:t>
            </a:r>
            <a:endParaRPr lang="ru-RU" sz="2800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3914" y="168863"/>
            <a:ext cx="11400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Краснинский 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6368" y="439581"/>
            <a:ext cx="41870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48" y="97032"/>
            <a:ext cx="704466" cy="8995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9648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трелка вправо 39"/>
          <p:cNvSpPr/>
          <p:nvPr/>
        </p:nvSpPr>
        <p:spPr>
          <a:xfrm>
            <a:off x="4475168" y="5314915"/>
            <a:ext cx="812936" cy="143148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Стрелка вправо 35"/>
          <p:cNvSpPr/>
          <p:nvPr/>
        </p:nvSpPr>
        <p:spPr>
          <a:xfrm>
            <a:off x="2867749" y="5314915"/>
            <a:ext cx="812936" cy="143148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Стрелка вправо 2"/>
          <p:cNvSpPr/>
          <p:nvPr/>
        </p:nvSpPr>
        <p:spPr>
          <a:xfrm>
            <a:off x="1238763" y="5300775"/>
            <a:ext cx="812936" cy="143148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Овал 33"/>
          <p:cNvSpPr/>
          <p:nvPr/>
        </p:nvSpPr>
        <p:spPr>
          <a:xfrm>
            <a:off x="5288104" y="4916190"/>
            <a:ext cx="942420" cy="912323"/>
          </a:xfrm>
          <a:prstGeom prst="ellipse">
            <a:avLst/>
          </a:prstGeom>
          <a:solidFill>
            <a:srgbClr val="A2D7D7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Овал 32"/>
          <p:cNvSpPr/>
          <p:nvPr/>
        </p:nvSpPr>
        <p:spPr>
          <a:xfrm>
            <a:off x="3685824" y="4917934"/>
            <a:ext cx="942420" cy="912323"/>
          </a:xfrm>
          <a:prstGeom prst="ellipse">
            <a:avLst/>
          </a:prstGeom>
          <a:solidFill>
            <a:srgbClr val="D4EA8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Овал 31"/>
          <p:cNvSpPr/>
          <p:nvPr/>
        </p:nvSpPr>
        <p:spPr>
          <a:xfrm>
            <a:off x="2055510" y="4917935"/>
            <a:ext cx="942420" cy="912323"/>
          </a:xfrm>
          <a:prstGeom prst="ellipse">
            <a:avLst/>
          </a:prstGeom>
          <a:solidFill>
            <a:srgbClr val="77DAFF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Овал 1"/>
          <p:cNvSpPr/>
          <p:nvPr/>
        </p:nvSpPr>
        <p:spPr>
          <a:xfrm>
            <a:off x="545661" y="4917936"/>
            <a:ext cx="942420" cy="912323"/>
          </a:xfrm>
          <a:prstGeom prst="ellipse">
            <a:avLst/>
          </a:prstGeom>
          <a:solidFill>
            <a:srgbClr val="C0C96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1031" y="156239"/>
            <a:ext cx="5498644" cy="768091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2061031" y="312566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Историческая справка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91775" y="5143268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1165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61366" y="5872822"/>
            <a:ext cx="16136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Первое упоминание о  Красном в Ипатьевской летописи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667437" y="5867593"/>
            <a:ext cx="17750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Указом Екатерины 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Красный получил звание уездного города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467834" y="5867595"/>
            <a:ext cx="1378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Образование Краснинского района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941074" y="5863777"/>
            <a:ext cx="1646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Красный – районный центр Смоленской области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023003" y="5155659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1775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641370" y="5143267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1929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243650" y="5143267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1965</a:t>
            </a: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8" y="1135667"/>
            <a:ext cx="1690011" cy="1690011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069" y="1173004"/>
            <a:ext cx="1690011" cy="1690011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74" y="3340536"/>
            <a:ext cx="3978693" cy="1167866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313" y="1306768"/>
            <a:ext cx="3981521" cy="1378138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sp>
        <p:nvSpPr>
          <p:cNvPr id="59" name="TextBox 58"/>
          <p:cNvSpPr txBox="1"/>
          <p:nvPr/>
        </p:nvSpPr>
        <p:spPr>
          <a:xfrm>
            <a:off x="3427313" y="1401858"/>
            <a:ext cx="39910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Красный - один из древнейших населенных пунктов Смоленщины, его история насчитывает более восьми веков. Первое упоминание о Красном в письменных источниках датируется XII веком. Во все века Красный был и остается западными воротами на пути к Смоленску. 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77261" y="3460616"/>
            <a:ext cx="39419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В  1812 г. уездный город Красный стал известен не только в России, но и во всем мире масштабными сражениями русской армии с войсками французского императора Наполеона Бонапарта.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829639" y="1787176"/>
            <a:ext cx="105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фото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25596" y="1749839"/>
            <a:ext cx="105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фото</a:t>
            </a:r>
          </a:p>
        </p:txBody>
      </p:sp>
      <p:pic>
        <p:nvPicPr>
          <p:cNvPr id="74" name="Рисунок 7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698" y="2975728"/>
            <a:ext cx="1690011" cy="1690011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279" y="3013065"/>
            <a:ext cx="1690011" cy="1690011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6094849" y="3627237"/>
            <a:ext cx="105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фото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590806" y="3589900"/>
            <a:ext cx="105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фото</a:t>
            </a:r>
          </a:p>
        </p:txBody>
      </p:sp>
      <p:pic>
        <p:nvPicPr>
          <p:cNvPr id="78" name="Рисунок 77" descr="https://docviewer.yandex.ru/view/0/htmlimage?id=17elt-7udv850dnivq383n6h3cea7v49p00webka93o72k756yd4zndunfmymkt293hplovf9juzccknrir3jpn09uejayxuaaqpfsnud&amp;name=image-5EjE0hYJoJdMaSR7tT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3043" y="1099281"/>
            <a:ext cx="1800000" cy="1797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Рисунок 78" descr="https://docviewer.yandex.ru/view/0/htmlimage?id=17ege-4856mcvxu7xyd2er0fu6ycke9e553bxctwffuy36qfr72yz863xbdzwdy3hcyvxjkvbmflfhy95x7jueo2nqq6kcnhhhc0nqug5&amp;name=image-AEM8vVmLPJ71dzbrTX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32673" y="1167004"/>
            <a:ext cx="1766814" cy="17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Рисунок 79" descr="https://docviewer.yandex.ru/view/0/htmlimage?id=17e3r-hwlio2numnur0ui5v8fne1ky1jwgmw0984lkegxcygtip59us27rd94xuwjtz3p83fuuu3rfmxlq9cytwc0rvy72nkhfrjsyuez&amp;name=image-ktY2TqnFaLp8j2K5pJ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97650" y="2964227"/>
            <a:ext cx="1692000" cy="1689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Рисунок 80" descr="https://docviewer.yandex.ru/view/0/htmlimage?id=17e18-dghqd3g9pa5rh9kj5ns3i2x0wypyi0it91gfivyx2lk865tvr4wyj7bjra9u6cm054wvppdgjsrut6zmm2rccf051irusd0dwvu&amp;name=image-H8JsIm14a1HyH7bRFo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88569" y="3018007"/>
            <a:ext cx="1692000" cy="168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" name="TextBox 81"/>
          <p:cNvSpPr txBox="1"/>
          <p:nvPr/>
        </p:nvSpPr>
        <p:spPr>
          <a:xfrm>
            <a:off x="833914" y="168863"/>
            <a:ext cx="11400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Краснинский 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236368" y="439581"/>
            <a:ext cx="41870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84" name="Рисунок 8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48" y="97032"/>
            <a:ext cx="704466" cy="8995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2579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1031" y="156239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8547"/>
            <a:ext cx="5457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Краснинский район сегодня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069778" y="3658702"/>
            <a:ext cx="10518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63056" y="6197332"/>
            <a:ext cx="2762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45" descr="https://docviewer.yandex.ru/view/0/htmlimage?id=6pa6-83dz608gb47dwjgg9ymz6ij13kzq5vmc0zwmjyhz8gn20yv1vva9x16ll2x45806v5fh8iij8ulpzjbwc3bqvrt2jy73j4nibz9&amp;name=image-68mfiuOmUrokCVTLPR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079" y="971527"/>
            <a:ext cx="1409075" cy="1395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3" descr="C:\Users\Home\Desktop\паспорт 2018 рабочий\1 Приложение к Методическим рекомендациям\Карты. Общие\Общие карты муниципальных образований\Краснинский р-н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1143" y="2136763"/>
            <a:ext cx="4429156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90" y="4215289"/>
            <a:ext cx="1207289" cy="30462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834" y="5580037"/>
            <a:ext cx="1823557" cy="792088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1177624" y="2766164"/>
            <a:ext cx="1176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Население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089834" y="1698182"/>
            <a:ext cx="1761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Общая площадь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55120" y="3671839"/>
            <a:ext cx="2367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Городские поселения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027761" y="4791206"/>
            <a:ext cx="20716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Сельские поселения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255935" y="1989533"/>
            <a:ext cx="14291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1 507,67</a:t>
            </a:r>
            <a:r>
              <a:rPr lang="ru-RU" sz="16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кв. км.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463840" y="3895757"/>
            <a:ext cx="9381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</a:t>
            </a:r>
            <a:endParaRPr lang="ru-RU" sz="16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045615" y="3025004"/>
            <a:ext cx="15833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11,6</a:t>
            </a:r>
            <a:r>
              <a:rPr lang="ru-RU" sz="16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16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тыс. чел.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540737" y="5075980"/>
            <a:ext cx="924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</a:t>
            </a: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85" y="3639439"/>
            <a:ext cx="814919" cy="814919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52" y="4612099"/>
            <a:ext cx="802911" cy="802911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91" y="1630576"/>
            <a:ext cx="814323" cy="814323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1275834" y="5652045"/>
            <a:ext cx="150645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1. </a:t>
            </a:r>
            <a:r>
              <a:rPr lang="ru-RU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Гусинское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2. </a:t>
            </a:r>
            <a:r>
              <a:rPr lang="ru-RU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Малеевское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3. </a:t>
            </a:r>
            <a:r>
              <a:rPr lang="ru-RU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Мерлинское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14" y="2624359"/>
            <a:ext cx="838421" cy="838421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1380640" y="4238241"/>
            <a:ext cx="11965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Краснинское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33914" y="168863"/>
            <a:ext cx="11400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Краснинский 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36368" y="439581"/>
            <a:ext cx="41870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48" y="97032"/>
            <a:ext cx="704466" cy="8995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6288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1" y="5049756"/>
            <a:ext cx="2501235" cy="1106346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9" y="3131765"/>
            <a:ext cx="2736304" cy="1224136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41" y="1375241"/>
            <a:ext cx="2563139" cy="1128245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61031" y="156239"/>
            <a:ext cx="5498644" cy="768091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114658" y="317132"/>
            <a:ext cx="5391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Природные ресурсы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79437" y="3163288"/>
            <a:ext cx="26642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2438" algn="just"/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Краснинский район расположен в пределах Смоленско-Краснинской возвышенности. Почвы в районе дерново-среднеподзолистые, формирующиеся на лёссовидных суглинках, песках и супесях. 29,3 % территории  района занимают леса.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63231" y="5160220"/>
            <a:ext cx="25805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2438" algn="just"/>
            <a:r>
              <a:rPr lang="ru-RU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Климат умеренно континентальный со сравнительно теплым летом и умеренно холодной зимой. Наиболее холодный месяц – январь, наиболее теплый – июль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80753" y="1424764"/>
            <a:ext cx="26629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/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 северной части Краснинского района протекает река  Днепр с притоками Чужовка, Лихмань, Дубравка, Моховка, Зебревица, Гусинка, Березина, Радомка, Ольшанка</a:t>
            </a: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8" y="2826873"/>
            <a:ext cx="432047" cy="448475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70" y="1095913"/>
            <a:ext cx="447125" cy="447125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1" y="4787949"/>
            <a:ext cx="469662" cy="438966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182755" y="3624954"/>
            <a:ext cx="266097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8163" algn="just"/>
            <a:endParaRPr lang="ru-RU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3914" y="168863"/>
            <a:ext cx="11400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Краснинский 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36368" y="439581"/>
            <a:ext cx="41870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48" y="97032"/>
            <a:ext cx="704466" cy="89951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96008" y="1095913"/>
            <a:ext cx="3537144" cy="1851618"/>
          </a:xfrm>
          <a:prstGeom prst="rect">
            <a:avLst/>
          </a:prstGeom>
          <a:ln w="38100" cap="sq">
            <a:solidFill>
              <a:srgbClr val="05BA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5058" name="Picture 2" descr="https://drygoi-smolensk.ru/wp-content/uploads/2017/10/9f8bd6c62618e80040b82eb2d964bbcc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96008" y="4752306"/>
            <a:ext cx="3590014" cy="1869799"/>
          </a:xfrm>
          <a:prstGeom prst="rect">
            <a:avLst/>
          </a:prstGeom>
          <a:ln w="38100" cap="sq">
            <a:solidFill>
              <a:srgbClr val="05BA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75510" y="2876516"/>
            <a:ext cx="3562786" cy="1911433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00490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Рисунок 7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423" y="2560911"/>
            <a:ext cx="1008046" cy="1022679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675" y="2589156"/>
            <a:ext cx="1008046" cy="1022679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35" y="2607659"/>
            <a:ext cx="1008046" cy="1022679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9"/>
            <a:ext cx="5498644" cy="768091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151928"/>
            <a:ext cx="2296633" cy="1368007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044" y="1151928"/>
            <a:ext cx="2296633" cy="1368007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103" y="1151927"/>
            <a:ext cx="2668401" cy="1360712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2086045" y="184040"/>
            <a:ext cx="5453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Социально-экономическое 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развитие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6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6674" y="1278285"/>
            <a:ext cx="22632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Среднемесячная </a:t>
            </a:r>
          </a:p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заработная </a:t>
            </a:r>
          </a:p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плата </a:t>
            </a:r>
          </a:p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работников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2452647" y="1178981"/>
            <a:ext cx="266385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Объем отгруженных товаров собственного производства, выполненных работ и услуг по всем видам экономической деятельности </a:t>
            </a:r>
          </a:p>
          <a:p>
            <a:pPr algn="ctr"/>
            <a:endParaRPr lang="ru-RU" sz="13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276936" y="1311460"/>
            <a:ext cx="2262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Оборот</a:t>
            </a:r>
          </a:p>
          <a:p>
            <a:pPr algn="ctr"/>
            <a:r>
              <a:rPr lang="ru-RU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розничной</a:t>
            </a:r>
          </a:p>
          <a:p>
            <a:pPr algn="ctr"/>
            <a:r>
              <a:rPr lang="ru-RU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торговли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430768" y="2686738"/>
            <a:ext cx="942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78,9%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346766" y="2941910"/>
            <a:ext cx="102979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средне-</a:t>
            </a:r>
          </a:p>
          <a:p>
            <a:pPr algn="ctr"/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областному</a:t>
            </a:r>
          </a:p>
          <a:p>
            <a:pPr algn="ctr"/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уровню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056421" y="2720244"/>
            <a:ext cx="1060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125,9%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4007801" y="3026209"/>
            <a:ext cx="102979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уровню</a:t>
            </a:r>
          </a:p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2020 </a:t>
            </a:r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года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6327394" y="2699662"/>
            <a:ext cx="1013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6352258" y="3059757"/>
            <a:ext cx="102979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уровню</a:t>
            </a:r>
          </a:p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2020 </a:t>
            </a:r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года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38146" y="2722234"/>
            <a:ext cx="125066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30,8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тыс. руб.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endParaRPr lang="ru-RU" sz="1050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2457311" y="2720153"/>
            <a:ext cx="12044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505,6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млн. руб.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5122845" y="2754216"/>
            <a:ext cx="11457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2,29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млрд. руб.</a:t>
            </a:r>
          </a:p>
        </p:txBody>
      </p:sp>
      <p:pic>
        <p:nvPicPr>
          <p:cNvPr id="97" name="Рисунок 96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20" y="3698526"/>
            <a:ext cx="2481721" cy="2727167"/>
          </a:xfrm>
          <a:prstGeom prst="rect">
            <a:avLst/>
          </a:prstGeom>
        </p:spPr>
      </p:pic>
      <p:sp>
        <p:nvSpPr>
          <p:cNvPr id="100" name="TextBox 99"/>
          <p:cNvSpPr txBox="1"/>
          <p:nvPr/>
        </p:nvSpPr>
        <p:spPr>
          <a:xfrm>
            <a:off x="843173" y="3842450"/>
            <a:ext cx="2079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Уровень безработицы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896120" y="5126677"/>
            <a:ext cx="152798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 </a:t>
            </a:r>
          </a:p>
          <a:p>
            <a:pPr algn="ctr"/>
            <a:r>
              <a:rPr lang="ru-RU" sz="14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трудоспособного</a:t>
            </a:r>
          </a:p>
          <a:p>
            <a:pPr algn="ctr"/>
            <a:r>
              <a:rPr lang="ru-RU" sz="14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населения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1449281" y="4541014"/>
            <a:ext cx="867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2,34%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742280" y="5972112"/>
            <a:ext cx="1835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6,0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тыс. чел.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3192491" y="3831795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59C0D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Динамика отчислений</a:t>
            </a:r>
          </a:p>
        </p:txBody>
      </p:sp>
      <p:pic>
        <p:nvPicPr>
          <p:cNvPr id="106" name="Рисунок 10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5157" y="4213376"/>
            <a:ext cx="3891673" cy="50016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788" y="4359911"/>
            <a:ext cx="1320601" cy="326704"/>
          </a:xfrm>
          <a:prstGeom prst="rect">
            <a:avLst/>
          </a:prstGeom>
        </p:spPr>
      </p:pic>
      <p:sp>
        <p:nvSpPr>
          <p:cNvPr id="108" name="TextBox 107"/>
          <p:cNvSpPr txBox="1"/>
          <p:nvPr/>
        </p:nvSpPr>
        <p:spPr>
          <a:xfrm>
            <a:off x="3201815" y="4369634"/>
            <a:ext cx="12909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2020 </a:t>
            </a:r>
            <a:r>
              <a:rPr lang="ru-RU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год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3035482" y="4710815"/>
            <a:ext cx="16538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Объем </a:t>
            </a:r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доходов</a:t>
            </a:r>
            <a:endParaRPr lang="ru-RU" sz="14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3036120" y="5389331"/>
            <a:ext cx="1851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Бюджет расходов</a:t>
            </a:r>
          </a:p>
        </p:txBody>
      </p:sp>
      <p:pic>
        <p:nvPicPr>
          <p:cNvPr id="111" name="Рисунок 110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229" y="5030456"/>
            <a:ext cx="1320601" cy="326704"/>
          </a:xfrm>
          <a:prstGeom prst="rect">
            <a:avLst/>
          </a:prstGeom>
        </p:spPr>
      </p:pic>
      <p:pic>
        <p:nvPicPr>
          <p:cNvPr id="112" name="Рисунок 111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226" y="5706570"/>
            <a:ext cx="1320602" cy="326704"/>
          </a:xfrm>
          <a:prstGeom prst="rect">
            <a:avLst/>
          </a:prstGeom>
        </p:spPr>
      </p:pic>
      <p:sp>
        <p:nvSpPr>
          <p:cNvPr id="113" name="TextBox 112"/>
          <p:cNvSpPr txBox="1"/>
          <p:nvPr/>
        </p:nvSpPr>
        <p:spPr>
          <a:xfrm>
            <a:off x="3055705" y="5050894"/>
            <a:ext cx="1559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sz="1200" dirty="0" smtClean="0"/>
              <a:t>417,3 </a:t>
            </a:r>
            <a:r>
              <a:rPr lang="ru-RU" sz="1200" dirty="0"/>
              <a:t>млн. руб.</a:t>
            </a:r>
          </a:p>
        </p:txBody>
      </p:sp>
      <p:pic>
        <p:nvPicPr>
          <p:cNvPr id="114" name="Рисунок 113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143" y="4364494"/>
            <a:ext cx="2062363" cy="326704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921" y="5034667"/>
            <a:ext cx="2057251" cy="326704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754" y="5701990"/>
            <a:ext cx="2057250" cy="326704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4654195" y="4381398"/>
            <a:ext cx="2075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2021 </a:t>
            </a:r>
            <a:r>
              <a:rPr lang="ru-RU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год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3044415" y="5720919"/>
            <a:ext cx="15491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b="1" dirty="0" smtClean="0">
                <a:solidFill>
                  <a:schemeClr val="bg1"/>
                </a:solidFill>
              </a:rPr>
              <a:t>422 </a:t>
            </a:r>
            <a:r>
              <a:rPr lang="ru-RU" b="1" dirty="0">
                <a:solidFill>
                  <a:schemeClr val="bg1"/>
                </a:solidFill>
              </a:rPr>
              <a:t>млн. руб.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4706756" y="5068357"/>
            <a:ext cx="203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ru-RU" b="1" dirty="0" smtClean="0">
                <a:solidFill>
                  <a:schemeClr val="bg1"/>
                </a:solidFill>
              </a:rPr>
              <a:t>370,6 млн</a:t>
            </a:r>
            <a:r>
              <a:rPr lang="ru-RU" b="1" dirty="0">
                <a:solidFill>
                  <a:schemeClr val="bg1"/>
                </a:solidFill>
              </a:rPr>
              <a:t>. руб.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4731752" y="5731424"/>
            <a:ext cx="20322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b="1" dirty="0" smtClean="0">
                <a:solidFill>
                  <a:schemeClr val="bg1"/>
                </a:solidFill>
              </a:rPr>
              <a:t>368,3 млн</a:t>
            </a:r>
            <a:r>
              <a:rPr lang="ru-RU" b="1" dirty="0">
                <a:solidFill>
                  <a:schemeClr val="bg1"/>
                </a:solidFill>
              </a:rPr>
              <a:t>. руб.</a:t>
            </a:r>
          </a:p>
        </p:txBody>
      </p:sp>
      <p:pic>
        <p:nvPicPr>
          <p:cNvPr id="124" name="Рисунок 123"/>
          <p:cNvPicPr>
            <a:picLocks noChangeAspect="1"/>
          </p:cNvPicPr>
          <p:nvPr/>
        </p:nvPicPr>
        <p:blipFill>
          <a:blip r:embed="rId12" cstate="print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3050" y="2952246"/>
            <a:ext cx="393612" cy="191262"/>
          </a:xfrm>
          <a:prstGeom prst="rect">
            <a:avLst/>
          </a:prstGeom>
        </p:spPr>
      </p:pic>
      <p:pic>
        <p:nvPicPr>
          <p:cNvPr id="125" name="Рисунок 124"/>
          <p:cNvPicPr>
            <a:picLocks noChangeAspect="1"/>
          </p:cNvPicPr>
          <p:nvPr/>
        </p:nvPicPr>
        <p:blipFill>
          <a:blip r:embed="rId12" cstate="print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17760" y="2978607"/>
            <a:ext cx="393612" cy="187287"/>
          </a:xfrm>
          <a:prstGeom prst="rect">
            <a:avLst/>
          </a:prstGeom>
        </p:spPr>
      </p:pic>
      <p:pic>
        <p:nvPicPr>
          <p:cNvPr id="126" name="Рисунок 125"/>
          <p:cNvPicPr>
            <a:picLocks noChangeAspect="1"/>
          </p:cNvPicPr>
          <p:nvPr/>
        </p:nvPicPr>
        <p:blipFill>
          <a:blip r:embed="rId12" cstate="print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26788" y="2934473"/>
            <a:ext cx="393612" cy="191262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04" y="4125243"/>
            <a:ext cx="849733" cy="848073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833914" y="168863"/>
            <a:ext cx="11400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Краснинский 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36368" y="439581"/>
            <a:ext cx="41870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48" y="97032"/>
            <a:ext cx="704466" cy="899517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6372125" y="2699717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104,3%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088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="" xmlns:p14="http://schemas.microsoft.com/office/powerpoint/2010/main" val="2532207017"/>
              </p:ext>
            </p:extLst>
          </p:nvPr>
        </p:nvGraphicFramePr>
        <p:xfrm>
          <a:off x="3065457" y="395461"/>
          <a:ext cx="4386788" cy="6249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164" y="1103613"/>
            <a:ext cx="4552052" cy="44640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61031" y="156239"/>
            <a:ext cx="5498644" cy="76809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061031" y="319426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Инвестиции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257989" y="7190343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7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868399" y="1171154"/>
            <a:ext cx="4389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Структура инвестиций в основной капитал</a:t>
            </a: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88" y="1085491"/>
            <a:ext cx="2319174" cy="695335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254825" y="1175441"/>
            <a:ext cx="2320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Объем инвестиций в основной капитал</a:t>
            </a: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23" y="2454487"/>
            <a:ext cx="2334402" cy="64767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73" y="2899514"/>
            <a:ext cx="894598" cy="887295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1187550" y="2969905"/>
            <a:ext cx="17400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Реализующийся инвестиционный проект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41146" y="3955393"/>
            <a:ext cx="279124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«Белорусская производственная компания»</a:t>
            </a:r>
          </a:p>
          <a:p>
            <a:pPr algn="ctr"/>
            <a:r>
              <a:rPr lang="ru-RU" sz="1400" b="1" dirty="0" smtClean="0">
                <a:solidFill>
                  <a:srgbClr val="0085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15,3 </a:t>
            </a:r>
            <a:r>
              <a:rPr lang="ru-RU" sz="1400" b="1" dirty="0">
                <a:solidFill>
                  <a:srgbClr val="0085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млн. руб.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97137" y="4768781"/>
            <a:ext cx="1579494" cy="155974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83" y="4712642"/>
            <a:ext cx="1615881" cy="161588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833914" y="168863"/>
            <a:ext cx="11400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Краснинский 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36368" y="439581"/>
            <a:ext cx="41870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48" y="97032"/>
            <a:ext cx="704466" cy="899517"/>
          </a:xfrm>
          <a:prstGeom prst="rect">
            <a:avLst/>
          </a:prstGeom>
        </p:spPr>
      </p:pic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="" xmlns:p14="http://schemas.microsoft.com/office/powerpoint/2010/main" val="896491155"/>
              </p:ext>
            </p:extLst>
          </p:nvPr>
        </p:nvGraphicFramePr>
        <p:xfrm>
          <a:off x="2863647" y="1478931"/>
          <a:ext cx="4588598" cy="4965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1065193" y="1851011"/>
            <a:ext cx="1062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79,1</a:t>
            </a:r>
          </a:p>
          <a:p>
            <a:pPr algn="ctr"/>
            <a:r>
              <a:rPr lang="ru-RU" sz="1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млн.руб</a:t>
            </a:r>
            <a:r>
              <a:rPr lang="ru-RU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7259" y="2011755"/>
            <a:ext cx="347436" cy="168824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1547589" y="1835623"/>
            <a:ext cx="11521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="" xmlns:p14="http://schemas.microsoft.com/office/powerpoint/2010/main" val="3057115446"/>
              </p:ext>
            </p:extLst>
          </p:nvPr>
        </p:nvGraphicFramePr>
        <p:xfrm>
          <a:off x="2957014" y="1636697"/>
          <a:ext cx="4602661" cy="4826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</p:spTree>
    <p:extLst>
      <p:ext uri="{BB962C8B-B14F-4D97-AF65-F5344CB8AC3E}">
        <p14:creationId xmlns="" xmlns:p14="http://schemas.microsoft.com/office/powerpoint/2010/main" val="414087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3F7F0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" y="5092671"/>
            <a:ext cx="5358447" cy="1368152"/>
          </a:xfrm>
          <a:prstGeom prst="rect">
            <a:avLst/>
          </a:prstGeom>
          <a:ln w="12700">
            <a:solidFill>
              <a:srgbClr val="78A45A"/>
            </a:solidFill>
            <a:prstDash val="lgDash"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3F7F0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655" y="3563814"/>
            <a:ext cx="5691582" cy="1067062"/>
          </a:xfrm>
          <a:prstGeom prst="rect">
            <a:avLst/>
          </a:prstGeom>
          <a:ln w="12700">
            <a:solidFill>
              <a:srgbClr val="2765C1"/>
            </a:solidFill>
            <a:prstDash val="lgDash"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6" y="1835011"/>
            <a:ext cx="5768127" cy="1259065"/>
          </a:xfrm>
          <a:prstGeom prst="rect">
            <a:avLst/>
          </a:prstGeom>
          <a:ln w="12700">
            <a:solidFill>
              <a:srgbClr val="6FCECE"/>
            </a:solidFill>
            <a:prstDash val="lgDash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61031" y="156239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9426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Инвестиционный потенциал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437" y="1907632"/>
            <a:ext cx="5544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Развитие мясомолочного животноводства и сопутствующих высокотехнологических отраслей промышленной переработки.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Освоение неиспользуемых земель.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Производство экологически чистой продукции (овощеводство, садоводство), ориентированной на внутренний рынок.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Развитие льноводства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80865" y="1454196"/>
            <a:ext cx="24513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B05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Сельское хозяйство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12667" y="3109295"/>
            <a:ext cx="2934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Промышленность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627" y="5092673"/>
            <a:ext cx="52864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Информационная политика направленная на продвижение турпродукта.</a:t>
            </a:r>
          </a:p>
          <a:p>
            <a:pPr algn="just">
              <a:buFont typeface="Arial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Создание       необходимой       нормативно-правовой  основы       для функционирования рынка инвестиций.</a:t>
            </a:r>
          </a:p>
          <a:p>
            <a:pPr algn="just">
              <a:buFont typeface="Arial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Создание   благоприятных   условий   для   привлечения   инвестиций   в развитие туристической инфраструктуры и сопутствующих сфер обслуживания.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56877" y="4637031"/>
            <a:ext cx="2164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B05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Туризм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248370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115542"/>
            <a:ext cx="7559675" cy="3600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19" y="1098856"/>
            <a:ext cx="7511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Приоритетные направления инвестирования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688655" y="3582778"/>
            <a:ext cx="57635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Развитие свободных площадей действующих промышленных предприятий.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Создание производств по переработке древесины и изделий из дерева.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Создание и развитие пищевой промышленности. 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Создание и развитие текстильной промышленности.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56176" y="2166294"/>
            <a:ext cx="1464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1026" name="Picture 2" descr="C:\Users\DNK\Desktop\Методические рекомендации по заполнению паспорта МО\Приложение к Методическим реккомендациям\Инвестиционный потенциал\Сельское хозйство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9515" y="1763613"/>
            <a:ext cx="1296144" cy="1296144"/>
          </a:xfrm>
          <a:prstGeom prst="rect">
            <a:avLst/>
          </a:prstGeom>
          <a:noFill/>
        </p:spPr>
      </p:pic>
      <p:pic>
        <p:nvPicPr>
          <p:cNvPr id="4" name="Picture 3" descr="C:\Users\DNK\Desktop\Методические рекомендации по заполнению паспорта МО\Приложение к Методическим реккомендациям\Инвестиционный потенциал\промышленность.png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0070C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58822" y="3406902"/>
            <a:ext cx="1296144" cy="1235491"/>
          </a:xfrm>
          <a:prstGeom prst="rect">
            <a:avLst/>
          </a:prstGeom>
          <a:noFill/>
        </p:spPr>
      </p:pic>
      <p:pic>
        <p:nvPicPr>
          <p:cNvPr id="5" name="Picture 4" descr="C:\Users\DNK\Desktop\Методические рекомендации по заполнению паспорта МО\Приложение к Методическим реккомендациям\Инвестиционный потенциал\туризм.pn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529298" y="4837088"/>
            <a:ext cx="1368152" cy="1274855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833914" y="168863"/>
            <a:ext cx="11400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Краснинский 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36368" y="439581"/>
            <a:ext cx="41870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48" y="97032"/>
            <a:ext cx="704466" cy="8995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9065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9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2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31359" y="7190343"/>
            <a:ext cx="164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9</a:t>
            </a: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20595305"/>
              </p:ext>
            </p:extLst>
          </p:nvPr>
        </p:nvGraphicFramePr>
        <p:xfrm>
          <a:off x="168295" y="1001528"/>
          <a:ext cx="7224722" cy="2058231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4280760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2943962">
                  <a:extLst>
                    <a:ext uri="{9D8B030D-6E8A-4147-A177-3AD203B41FA5}">
                      <a16:colId xmlns="" xmlns:a16="http://schemas.microsoft.com/office/drawing/2014/main" val="1779954494"/>
                    </a:ext>
                  </a:extLst>
                </a:gridCol>
              </a:tblGrid>
              <a:tr h="53807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67-11-22</a:t>
                      </a:r>
                    </a:p>
                  </a:txBody>
                  <a:tcPr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152015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</a:t>
                      </a:r>
                    </a:p>
                    <a:p>
                      <a:pPr marL="85725" marR="0" indent="-3175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Краснинский район, п. Красный, ул. Кутузова, №30 а,     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67:11:0010106:64;</a:t>
                      </a:r>
                    </a:p>
                    <a:p>
                      <a:pPr marL="0" marR="0" indent="82550" algn="just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Москвы: 450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км;</a:t>
                      </a:r>
                    </a:p>
                    <a:p>
                      <a:pPr marL="0" indent="82550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Смоленска: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45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км;</a:t>
                      </a:r>
                    </a:p>
                    <a:p>
                      <a:pPr marL="0" marR="0" indent="82550" algn="just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центра </a:t>
                      </a:r>
                      <a:r>
                        <a:rPr lang="ru-RU" sz="1100" dirty="0" err="1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пгт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 Красный: 0,5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км.</a:t>
                      </a:r>
                    </a:p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5780204"/>
                  </a:ext>
                </a:extLst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11281298"/>
              </p:ext>
            </p:extLst>
          </p:nvPr>
        </p:nvGraphicFramePr>
        <p:xfrm>
          <a:off x="168298" y="5868069"/>
          <a:ext cx="5843789" cy="35719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337986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505803">
                  <a:extLst>
                    <a:ext uri="{9D8B030D-6E8A-4147-A177-3AD203B41FA5}">
                      <a16:colId xmlns="" xmlns:a16="http://schemas.microsoft.com/office/drawing/2014/main" val="1772052304"/>
                    </a:ext>
                  </a:extLst>
                </a:gridCol>
              </a:tblGrid>
              <a:tr h="35719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Подъездные</a:t>
                      </a:r>
                      <a:r>
                        <a:rPr lang="ru-RU" sz="11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пути</a:t>
                      </a:r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асфальтная </a:t>
                      </a:r>
                      <a:r>
                        <a:rPr lang="ru-RU" sz="900" kern="120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двухполосная</a:t>
                      </a: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</a:t>
                      </a:r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дорога примыкает к участку</a:t>
                      </a:r>
                      <a:endParaRPr lang="ru-RU" sz="1050" dirty="0" smtClean="0">
                        <a:solidFill>
                          <a:schemeClr val="tx1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52314980"/>
              </p:ext>
            </p:extLst>
          </p:nvPr>
        </p:nvGraphicFramePr>
        <p:xfrm>
          <a:off x="168298" y="6300117"/>
          <a:ext cx="5843789" cy="432048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569821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273968">
                  <a:extLst>
                    <a:ext uri="{9D8B030D-6E8A-4147-A177-3AD203B41FA5}">
                      <a16:colId xmlns="" xmlns:a16="http://schemas.microsoft.com/office/drawing/2014/main" val="1575495227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Условия предоставления</a:t>
                      </a:r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выкуп:</a:t>
                      </a:r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2 252,4</a:t>
                      </a: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тыс.рублей, </a:t>
                      </a:r>
                    </a:p>
                    <a:p>
                      <a:pPr algn="l"/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аренда:  270288 рублей в год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47006875"/>
              </p:ext>
            </p:extLst>
          </p:nvPr>
        </p:nvGraphicFramePr>
        <p:xfrm>
          <a:off x="168296" y="3088317"/>
          <a:ext cx="7224723" cy="10515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806181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1864100">
                  <a:extLst>
                    <a:ext uri="{9D8B030D-6E8A-4147-A177-3AD203B41FA5}">
                      <a16:colId xmlns="" xmlns:a16="http://schemas.microsoft.com/office/drawing/2014/main" val="3330051727"/>
                    </a:ext>
                  </a:extLst>
                </a:gridCol>
                <a:gridCol w="3554442">
                  <a:extLst>
                    <a:ext uri="{9D8B030D-6E8A-4147-A177-3AD203B41FA5}">
                      <a16:colId xmlns="" xmlns:a16="http://schemas.microsoft.com/office/drawing/2014/main" val="2995895153"/>
                    </a:ext>
                  </a:extLst>
                </a:gridCol>
              </a:tblGrid>
              <a:tr h="0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Характеристика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участка</a:t>
                      </a:r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Площадь</a:t>
                      </a:r>
                      <a:endParaRPr lang="ru-RU" sz="900" b="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1,0 га</a:t>
                      </a:r>
                      <a:endParaRPr lang="ru-RU" sz="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Категория</a:t>
                      </a:r>
                      <a:r>
                        <a:rPr lang="ru-RU" sz="900" b="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земли</a:t>
                      </a:r>
                      <a:endParaRPr lang="ru-RU" sz="900" b="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земли населенных  пунктов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1139576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Форма собственности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муниципальная собственность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125581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Приоритетное направление использования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для размещения производства под объекты пищевой, легкой, химической промышленности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00677493"/>
              </p:ext>
            </p:extLst>
          </p:nvPr>
        </p:nvGraphicFramePr>
        <p:xfrm>
          <a:off x="168295" y="4139877"/>
          <a:ext cx="7211943" cy="17373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293442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1237982">
                  <a:extLst>
                    <a:ext uri="{9D8B030D-6E8A-4147-A177-3AD203B41FA5}">
                      <a16:colId xmlns="" xmlns:a16="http://schemas.microsoft.com/office/drawing/2014/main" val="2407449417"/>
                    </a:ext>
                  </a:extLst>
                </a:gridCol>
                <a:gridCol w="4680519">
                  <a:extLst>
                    <a:ext uri="{9D8B030D-6E8A-4147-A177-3AD203B41FA5}">
                      <a16:colId xmlns="" xmlns:a16="http://schemas.microsoft.com/office/drawing/2014/main" val="2693098453"/>
                    </a:ext>
                  </a:extLst>
                </a:gridCol>
              </a:tblGrid>
              <a:tr h="312054">
                <a:tc rowSpan="4"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Инженерные 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коммуникации</a:t>
                      </a: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Электроснабжение</a:t>
                      </a:r>
                    </a:p>
                    <a:p>
                      <a:pPr algn="l"/>
                      <a:endParaRPr lang="ru-RU" sz="9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точка подключения от ЛЭП-10 кВ – 50 м., максимальная мощность - 10 МВт. Ориентировочная стоимость технологического присоединения - 0,8 млн.руб.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312054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Газоснабжение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точка подключения в 150 м от участка (труба диаметром 159 мм). Максимальный часовой расход - 300 куб.м/час. Сроки осуществления технологического присоединения - 18 месяцев. Ориентировочная стоимость технологического присоединения к газовым сетям - 1,4 млн.руб. (за 1 км).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113957651"/>
                  </a:ext>
                </a:extLst>
              </a:tr>
              <a:tr h="3120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максимальная мощность - 100 куб.м /час. Ориентировочная стоимость технологического присоединения 55 тыс..руб. Точка подключения в централизованную сеть в100 метрах . Срок  присоединения - 1 месяц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41843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Водоотведение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локальное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032109891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3999" y="1043535"/>
            <a:ext cx="28956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833914" y="168863"/>
            <a:ext cx="11400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Краснинский 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36368" y="439581"/>
            <a:ext cx="41870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48" y="97032"/>
            <a:ext cx="704466" cy="8995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7735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11942</TotalTime>
  <Words>2978</Words>
  <Application>Microsoft Office PowerPoint</Application>
  <PresentationFormat>Произвольный</PresentationFormat>
  <Paragraphs>754</Paragraphs>
  <Slides>28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Растениеводство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User</cp:lastModifiedBy>
  <cp:revision>1761</cp:revision>
  <cp:lastPrinted>2017-05-18T13:15:30Z</cp:lastPrinted>
  <dcterms:created xsi:type="dcterms:W3CDTF">2017-05-10T15:02:08Z</dcterms:created>
  <dcterms:modified xsi:type="dcterms:W3CDTF">2022-03-18T15:21:31Z</dcterms:modified>
</cp:coreProperties>
</file>