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charts/chart20.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ms-office.legacyDiagramTex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charts/chart16.xml" ContentType="application/vnd.openxmlformats-officedocument.drawingml.chart+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ommentAuthors.xml" ContentType="application/vnd.openxmlformats-officedocument.presentationml.comme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3" r:id="rId1"/>
  </p:sldMasterIdLst>
  <p:notesMasterIdLst>
    <p:notesMasterId r:id="rId62"/>
  </p:notesMasterIdLst>
  <p:handoutMasterIdLst>
    <p:handoutMasterId r:id="rId63"/>
  </p:handoutMasterIdLst>
  <p:sldIdLst>
    <p:sldId id="256" r:id="rId2"/>
    <p:sldId id="347" r:id="rId3"/>
    <p:sldId id="371" r:id="rId4"/>
    <p:sldId id="357" r:id="rId5"/>
    <p:sldId id="359" r:id="rId6"/>
    <p:sldId id="374" r:id="rId7"/>
    <p:sldId id="327" r:id="rId8"/>
    <p:sldId id="270" r:id="rId9"/>
    <p:sldId id="274" r:id="rId10"/>
    <p:sldId id="261" r:id="rId11"/>
    <p:sldId id="329" r:id="rId12"/>
    <p:sldId id="350" r:id="rId13"/>
    <p:sldId id="275" r:id="rId14"/>
    <p:sldId id="304" r:id="rId15"/>
    <p:sldId id="305" r:id="rId16"/>
    <p:sldId id="308" r:id="rId17"/>
    <p:sldId id="370" r:id="rId18"/>
    <p:sldId id="333" r:id="rId19"/>
    <p:sldId id="346" r:id="rId20"/>
    <p:sldId id="334" r:id="rId21"/>
    <p:sldId id="375" r:id="rId22"/>
    <p:sldId id="284" r:id="rId23"/>
    <p:sldId id="377" r:id="rId24"/>
    <p:sldId id="365" r:id="rId25"/>
    <p:sldId id="392" r:id="rId26"/>
    <p:sldId id="363" r:id="rId27"/>
    <p:sldId id="335" r:id="rId28"/>
    <p:sldId id="373" r:id="rId29"/>
    <p:sldId id="344" r:id="rId30"/>
    <p:sldId id="315" r:id="rId31"/>
    <p:sldId id="314" r:id="rId32"/>
    <p:sldId id="378" r:id="rId33"/>
    <p:sldId id="379" r:id="rId34"/>
    <p:sldId id="380" r:id="rId35"/>
    <p:sldId id="381" r:id="rId36"/>
    <p:sldId id="300" r:id="rId37"/>
    <p:sldId id="382" r:id="rId38"/>
    <p:sldId id="383" r:id="rId39"/>
    <p:sldId id="384" r:id="rId40"/>
    <p:sldId id="366" r:id="rId41"/>
    <p:sldId id="385" r:id="rId42"/>
    <p:sldId id="386" r:id="rId43"/>
    <p:sldId id="387" r:id="rId44"/>
    <p:sldId id="388" r:id="rId45"/>
    <p:sldId id="338" r:id="rId46"/>
    <p:sldId id="389" r:id="rId47"/>
    <p:sldId id="368" r:id="rId48"/>
    <p:sldId id="369" r:id="rId49"/>
    <p:sldId id="321" r:id="rId50"/>
    <p:sldId id="322" r:id="rId51"/>
    <p:sldId id="296" r:id="rId52"/>
    <p:sldId id="345" r:id="rId53"/>
    <p:sldId id="341" r:id="rId54"/>
    <p:sldId id="355" r:id="rId55"/>
    <p:sldId id="352" r:id="rId56"/>
    <p:sldId id="353" r:id="rId57"/>
    <p:sldId id="354" r:id="rId58"/>
    <p:sldId id="390" r:id="rId59"/>
    <p:sldId id="391" r:id="rId60"/>
    <p:sldId id="318" r:id="rId61"/>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Смирнова" initials="С"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0099"/>
    <a:srgbClr val="DEBC9A"/>
    <a:srgbClr val="63411B"/>
    <a:srgbClr val="777777"/>
    <a:srgbClr val="CCCC00"/>
    <a:srgbClr val="666699"/>
    <a:srgbClr val="FF6600"/>
    <a:srgbClr val="0000CC"/>
    <a:srgbClr val="4D4D4D"/>
    <a:srgbClr val="666633"/>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321" autoAdjust="0"/>
    <p:restoredTop sz="98889" autoAdjust="0"/>
  </p:normalViewPr>
  <p:slideViewPr>
    <p:cSldViewPr>
      <p:cViewPr>
        <p:scale>
          <a:sx n="100" d="100"/>
          <a:sy n="100" d="100"/>
        </p:scale>
        <p:origin x="-974" y="-62"/>
      </p:cViewPr>
      <p:guideLst>
        <p:guide orient="horz" pos="2160"/>
        <p:guide pos="2880"/>
      </p:guideLst>
    </p:cSldViewPr>
  </p:slideViewPr>
  <p:outlineViewPr>
    <p:cViewPr>
      <p:scale>
        <a:sx n="33" d="100"/>
        <a:sy n="33" d="100"/>
      </p:scale>
      <p:origin x="0" y="1440"/>
    </p:cViewPr>
  </p:outlineViewPr>
  <p:notesTextViewPr>
    <p:cViewPr>
      <p:scale>
        <a:sx n="100" d="100"/>
        <a:sy n="100" d="100"/>
      </p:scale>
      <p:origin x="0" y="0"/>
    </p:cViewPr>
  </p:notesTextViewPr>
  <p:sorterViewPr>
    <p:cViewPr>
      <p:scale>
        <a:sx n="66" d="100"/>
        <a:sy n="66" d="100"/>
      </p:scale>
      <p:origin x="0" y="24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69" Type="http://schemas.microsoft.com/office/2006/relationships/legacyDocTextInfo" Target="legacyDocTextInfo.bin"/><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Office_Excel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Office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Office_Excel25.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7457627345709962"/>
          <c:y val="9.5991395360324472E-2"/>
          <c:w val="0.72542372881355932"/>
          <c:h val="0.64615384615385074"/>
        </c:manualLayout>
      </c:layout>
      <c:lineChart>
        <c:grouping val="standard"/>
        <c:ser>
          <c:idx val="0"/>
          <c:order val="0"/>
          <c:tx>
            <c:strRef>
              <c:f>Sheet1!$A$2</c:f>
              <c:strCache>
                <c:ptCount val="1"/>
                <c:pt idx="0">
                  <c:v>доходы</c:v>
                </c:pt>
              </c:strCache>
            </c:strRef>
          </c:tx>
          <c:spPr>
            <a:ln w="41515">
              <a:pattFill prst="pct75">
                <a:fgClr>
                  <a:srgbClr val="FF0000"/>
                </a:fgClr>
                <a:bgClr>
                  <a:srgbClr val="FFFFFF"/>
                </a:bgClr>
              </a:pattFill>
              <a:prstDash val="solid"/>
            </a:ln>
          </c:spPr>
          <c:marker>
            <c:symbol val="triangle"/>
            <c:size val="9"/>
            <c:spPr>
              <a:solidFill>
                <a:srgbClr val="FF0000"/>
              </a:solidFill>
              <a:ln>
                <a:solidFill>
                  <a:srgbClr val="FF0000"/>
                </a:solidFill>
                <a:prstDash val="solid"/>
              </a:ln>
            </c:spPr>
          </c:marker>
          <c:cat>
            <c:strRef>
              <c:f>Sheet1!$B$1:$G$1</c:f>
              <c:strCache>
                <c:ptCount val="6"/>
                <c:pt idx="0">
                  <c:v>2020 год (факт)</c:v>
                </c:pt>
                <c:pt idx="1">
                  <c:v>2021 год (факт)</c:v>
                </c:pt>
                <c:pt idx="2">
                  <c:v>2022 год (факт)</c:v>
                </c:pt>
                <c:pt idx="3">
                  <c:v>2023 год (план)</c:v>
                </c:pt>
                <c:pt idx="4">
                  <c:v>2024 год (план)</c:v>
                </c:pt>
                <c:pt idx="5">
                  <c:v>2025 (план)</c:v>
                </c:pt>
              </c:strCache>
            </c:strRef>
          </c:cat>
          <c:val>
            <c:numRef>
              <c:f>Sheet1!$B$2:$G$2</c:f>
              <c:numCache>
                <c:formatCode>General</c:formatCode>
                <c:ptCount val="6"/>
                <c:pt idx="0">
                  <c:v>321299.5</c:v>
                </c:pt>
                <c:pt idx="1">
                  <c:v>311987.59999999998</c:v>
                </c:pt>
                <c:pt idx="2" formatCode="0.0">
                  <c:v>346988.3</c:v>
                </c:pt>
                <c:pt idx="3" formatCode="0.0">
                  <c:v>374525</c:v>
                </c:pt>
                <c:pt idx="4" formatCode="0.0">
                  <c:v>352575.2</c:v>
                </c:pt>
                <c:pt idx="5">
                  <c:v>613496.80000000005</c:v>
                </c:pt>
              </c:numCache>
            </c:numRef>
          </c:val>
        </c:ser>
        <c:ser>
          <c:idx val="1"/>
          <c:order val="1"/>
          <c:tx>
            <c:strRef>
              <c:f>Sheet1!$A$3</c:f>
              <c:strCache>
                <c:ptCount val="1"/>
                <c:pt idx="0">
                  <c:v>расходы</c:v>
                </c:pt>
              </c:strCache>
            </c:strRef>
          </c:tx>
          <c:spPr>
            <a:ln w="41515">
              <a:pattFill prst="pct75">
                <a:fgClr>
                  <a:srgbClr val="FFFF00"/>
                </a:fgClr>
                <a:bgClr>
                  <a:srgbClr val="FFFFFF"/>
                </a:bgClr>
              </a:pattFill>
              <a:prstDash val="solid"/>
            </a:ln>
          </c:spPr>
          <c:marker>
            <c:symbol val="plus"/>
            <c:size val="8"/>
            <c:spPr>
              <a:solidFill>
                <a:srgbClr val="FFFF00"/>
              </a:solidFill>
              <a:ln>
                <a:solidFill>
                  <a:srgbClr val="FFFF00"/>
                </a:solidFill>
                <a:prstDash val="solid"/>
              </a:ln>
            </c:spPr>
          </c:marker>
          <c:cat>
            <c:strRef>
              <c:f>Sheet1!$B$1:$G$1</c:f>
              <c:strCache>
                <c:ptCount val="6"/>
                <c:pt idx="0">
                  <c:v>2020 год (факт)</c:v>
                </c:pt>
                <c:pt idx="1">
                  <c:v>2021 год (факт)</c:v>
                </c:pt>
                <c:pt idx="2">
                  <c:v>2022 год (факт)</c:v>
                </c:pt>
                <c:pt idx="3">
                  <c:v>2023 год (план)</c:v>
                </c:pt>
                <c:pt idx="4">
                  <c:v>2024 год (план)</c:v>
                </c:pt>
                <c:pt idx="5">
                  <c:v>2025 (план)</c:v>
                </c:pt>
              </c:strCache>
            </c:strRef>
          </c:cat>
          <c:val>
            <c:numRef>
              <c:f>Sheet1!$B$3:$G$3</c:f>
              <c:numCache>
                <c:formatCode>General</c:formatCode>
                <c:ptCount val="6"/>
                <c:pt idx="0">
                  <c:v>321898.2</c:v>
                </c:pt>
                <c:pt idx="1">
                  <c:v>311235.90000000002</c:v>
                </c:pt>
                <c:pt idx="2" formatCode="0.0">
                  <c:v>341863.5</c:v>
                </c:pt>
                <c:pt idx="3" formatCode="0.0">
                  <c:v>400907.1</c:v>
                </c:pt>
                <c:pt idx="4" formatCode="0.0">
                  <c:v>352575.2</c:v>
                </c:pt>
                <c:pt idx="5">
                  <c:v>613496.80000000005</c:v>
                </c:pt>
              </c:numCache>
            </c:numRef>
          </c:val>
        </c:ser>
        <c:ser>
          <c:idx val="2"/>
          <c:order val="2"/>
          <c:tx>
            <c:strRef>
              <c:f>Sheet1!$A$4</c:f>
              <c:strCache>
                <c:ptCount val="1"/>
                <c:pt idx="0">
                  <c:v>источники</c:v>
                </c:pt>
              </c:strCache>
            </c:strRef>
          </c:tx>
          <c:spPr>
            <a:ln w="41515">
              <a:pattFill prst="pct75">
                <a:fgClr>
                  <a:srgbClr val="00FF00"/>
                </a:fgClr>
                <a:bgClr>
                  <a:srgbClr val="FFFFFF"/>
                </a:bgClr>
              </a:pattFill>
              <a:prstDash val="solid"/>
            </a:ln>
          </c:spPr>
          <c:marker>
            <c:symbol val="star"/>
            <c:size val="14"/>
            <c:spPr>
              <a:solidFill>
                <a:srgbClr val="00FF00"/>
              </a:solidFill>
              <a:ln>
                <a:solidFill>
                  <a:srgbClr val="00FF00"/>
                </a:solidFill>
                <a:prstDash val="solid"/>
              </a:ln>
            </c:spPr>
          </c:marker>
          <c:cat>
            <c:strRef>
              <c:f>Sheet1!$B$1:$G$1</c:f>
              <c:strCache>
                <c:ptCount val="6"/>
                <c:pt idx="0">
                  <c:v>2020 год (факт)</c:v>
                </c:pt>
                <c:pt idx="1">
                  <c:v>2021 год (факт)</c:v>
                </c:pt>
                <c:pt idx="2">
                  <c:v>2022 год (факт)</c:v>
                </c:pt>
                <c:pt idx="3">
                  <c:v>2023 год (план)</c:v>
                </c:pt>
                <c:pt idx="4">
                  <c:v>2024 год (план)</c:v>
                </c:pt>
                <c:pt idx="5">
                  <c:v>2025 (план)</c:v>
                </c:pt>
              </c:strCache>
            </c:strRef>
          </c:cat>
          <c:val>
            <c:numRef>
              <c:f>Sheet1!$B$4:$G$4</c:f>
              <c:numCache>
                <c:formatCode>0.0</c:formatCode>
                <c:ptCount val="6"/>
                <c:pt idx="0" formatCode="General">
                  <c:v>598.70000000000005</c:v>
                </c:pt>
                <c:pt idx="1">
                  <c:v>751.7</c:v>
                </c:pt>
                <c:pt idx="2">
                  <c:v>5124.8</c:v>
                </c:pt>
                <c:pt idx="3">
                  <c:v>26382.1</c:v>
                </c:pt>
                <c:pt idx="4">
                  <c:v>0</c:v>
                </c:pt>
                <c:pt idx="5">
                  <c:v>0</c:v>
                </c:pt>
              </c:numCache>
            </c:numRef>
          </c:val>
        </c:ser>
        <c:marker val="1"/>
        <c:axId val="80409344"/>
        <c:axId val="80411264"/>
      </c:lineChart>
      <c:catAx>
        <c:axId val="80409344"/>
        <c:scaling>
          <c:orientation val="minMax"/>
        </c:scaling>
        <c:axPos val="b"/>
        <c:numFmt formatCode="General" sourceLinked="1"/>
        <c:tickLblPos val="nextTo"/>
        <c:spPr>
          <a:ln w="3460">
            <a:solidFill>
              <a:schemeClr val="tx1"/>
            </a:solidFill>
            <a:prstDash val="solid"/>
          </a:ln>
        </c:spPr>
        <c:txPr>
          <a:bodyPr rot="0" vert="horz"/>
          <a:lstStyle/>
          <a:p>
            <a:pPr>
              <a:defRPr sz="1961" b="1" i="0" u="none" strike="noStrike" baseline="0">
                <a:solidFill>
                  <a:schemeClr val="tx1"/>
                </a:solidFill>
                <a:latin typeface="Arial"/>
                <a:ea typeface="Arial"/>
                <a:cs typeface="Arial"/>
              </a:defRPr>
            </a:pPr>
            <a:endParaRPr lang="ru-RU"/>
          </a:p>
        </c:txPr>
        <c:crossAx val="80411264"/>
        <c:crosses val="autoZero"/>
        <c:auto val="1"/>
        <c:lblAlgn val="ctr"/>
        <c:lblOffset val="100"/>
        <c:tickMarkSkip val="1"/>
      </c:catAx>
      <c:valAx>
        <c:axId val="80411264"/>
        <c:scaling>
          <c:orientation val="minMax"/>
        </c:scaling>
        <c:axPos val="l"/>
        <c:majorGridlines>
          <c:spPr>
            <a:ln w="3460">
              <a:solidFill>
                <a:schemeClr val="tx1"/>
              </a:solidFill>
              <a:prstDash val="solid"/>
            </a:ln>
          </c:spPr>
        </c:majorGridlines>
        <c:numFmt formatCode="General" sourceLinked="1"/>
        <c:tickLblPos val="nextTo"/>
        <c:spPr>
          <a:ln w="3460">
            <a:solidFill>
              <a:schemeClr val="tx1"/>
            </a:solidFill>
            <a:prstDash val="solid"/>
          </a:ln>
        </c:spPr>
        <c:txPr>
          <a:bodyPr rot="0" vert="horz"/>
          <a:lstStyle/>
          <a:p>
            <a:pPr>
              <a:defRPr sz="1400" b="1" i="0" u="none" strike="noStrike" baseline="0">
                <a:solidFill>
                  <a:schemeClr val="tx1"/>
                </a:solidFill>
                <a:latin typeface="Arial"/>
                <a:ea typeface="Arial"/>
                <a:cs typeface="Arial"/>
              </a:defRPr>
            </a:pPr>
            <a:endParaRPr lang="ru-RU"/>
          </a:p>
        </c:txPr>
        <c:crossAx val="80409344"/>
        <c:crosses val="autoZero"/>
        <c:crossBetween val="between"/>
      </c:valAx>
      <c:dTable>
        <c:showHorzBorder val="1"/>
        <c:showVertBorder val="1"/>
        <c:showOutline val="1"/>
        <c:showKeys val="1"/>
        <c:spPr>
          <a:ln w="3460">
            <a:solidFill>
              <a:schemeClr val="tx1"/>
            </a:solidFill>
            <a:prstDash val="solid"/>
          </a:ln>
        </c:spPr>
        <c:txPr>
          <a:bodyPr/>
          <a:lstStyle/>
          <a:p>
            <a:pPr rtl="0">
              <a:defRPr sz="1117" b="1" i="0" u="none" strike="noStrike" baseline="0">
                <a:solidFill>
                  <a:schemeClr val="tx1"/>
                </a:solidFill>
                <a:latin typeface="Arial"/>
                <a:ea typeface="Arial"/>
                <a:cs typeface="Arial"/>
              </a:defRPr>
            </a:pPr>
            <a:endParaRPr lang="ru-RU"/>
          </a:p>
        </c:txPr>
      </c:dTable>
      <c:spPr>
        <a:noFill/>
        <a:ln w="13838">
          <a:solidFill>
            <a:schemeClr val="tx1"/>
          </a:solidFill>
          <a:prstDash val="solid"/>
        </a:ln>
      </c:spPr>
    </c:plotArea>
    <c:plotVisOnly val="1"/>
    <c:dispBlanksAs val="gap"/>
  </c:chart>
  <c:spPr>
    <a:noFill/>
    <a:ln>
      <a:noFill/>
    </a:ln>
  </c:spPr>
  <c:txPr>
    <a:bodyPr/>
    <a:lstStyle/>
    <a:p>
      <a:pPr>
        <a:defRPr sz="1961" b="1" i="0" u="none" strike="noStrike" baseline="0">
          <a:solidFill>
            <a:schemeClr val="tx1"/>
          </a:solidFill>
          <a:latin typeface="Arial"/>
          <a:ea typeface="Arial"/>
          <a:cs typeface="Arial"/>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3922058288305939"/>
          <c:y val="1.2104902152915817E-3"/>
        </c:manualLayout>
      </c:layout>
    </c:title>
    <c:view3D>
      <c:rotX val="30"/>
      <c:perspective val="30"/>
    </c:view3D>
    <c:plotArea>
      <c:layout>
        <c:manualLayout>
          <c:layoutTarget val="inner"/>
          <c:xMode val="edge"/>
          <c:yMode val="edge"/>
          <c:x val="7.0768498558190701E-2"/>
          <c:y val="0.24694606978545636"/>
          <c:w val="0.92923150144180966"/>
          <c:h val="0.59185295874277644"/>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99FF66"/>
              </a:solidFill>
            </c:spPr>
          </c:dPt>
          <c:dPt>
            <c:idx val="1"/>
            <c:spPr>
              <a:solidFill>
                <a:srgbClr val="009900"/>
              </a:solidFill>
            </c:spPr>
          </c:dPt>
          <c:dPt>
            <c:idx val="2"/>
            <c:spPr>
              <a:solidFill>
                <a:srgbClr val="92D050"/>
              </a:solidFill>
            </c:spPr>
          </c:dPt>
          <c:dPt>
            <c:idx val="3"/>
            <c:spPr>
              <a:solidFill>
                <a:srgbClr val="3333FF"/>
              </a:solidFill>
            </c:spPr>
          </c:dPt>
          <c:dPt>
            <c:idx val="4"/>
            <c:spPr>
              <a:solidFill>
                <a:srgbClr val="00B0F0"/>
              </a:solidFill>
            </c:spPr>
          </c:dPt>
          <c:dLbls>
            <c:dLbl>
              <c:idx val="1"/>
              <c:layout>
                <c:manualLayout>
                  <c:x val="-4.6221898709370011E-2"/>
                  <c:y val="-0.30222010694588497"/>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1.0000000000000041E-3</c:v>
                </c:pt>
                <c:pt idx="1">
                  <c:v>1.0000000000000041E-3</c:v>
                </c:pt>
                <c:pt idx="2">
                  <c:v>1.0000000000000041E-3</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89"/>
          <c:w val="0.86476968373508334"/>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3922058288305939"/>
          <c:y val="1.2104902152915817E-3"/>
        </c:manualLayout>
      </c:layout>
    </c:title>
    <c:view3D>
      <c:rotX val="30"/>
      <c:perspective val="30"/>
    </c:view3D>
    <c:plotArea>
      <c:layout>
        <c:manualLayout>
          <c:layoutTarget val="inner"/>
          <c:xMode val="edge"/>
          <c:yMode val="edge"/>
          <c:x val="7.0768498558190729E-2"/>
          <c:y val="0.24694606978545644"/>
          <c:w val="0.92923150144180966"/>
          <c:h val="0.59185295874277621"/>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FF3300"/>
              </a:solidFill>
            </c:spPr>
          </c:dPt>
          <c:dPt>
            <c:idx val="1"/>
            <c:spPr>
              <a:solidFill>
                <a:srgbClr val="FF9900"/>
              </a:solidFill>
            </c:spPr>
          </c:dPt>
          <c:dPt>
            <c:idx val="2"/>
            <c:spPr>
              <a:solidFill>
                <a:srgbClr val="FFC000"/>
              </a:solidFill>
            </c:spPr>
          </c:dPt>
          <c:dPt>
            <c:idx val="3"/>
            <c:spPr>
              <a:solidFill>
                <a:srgbClr val="3333FF"/>
              </a:solidFill>
            </c:spPr>
          </c:dPt>
          <c:dPt>
            <c:idx val="4"/>
            <c:spPr>
              <a:solidFill>
                <a:srgbClr val="00B0F0"/>
              </a:solidFill>
            </c:spPr>
          </c:dPt>
          <c:dLbls>
            <c:dLbl>
              <c:idx val="1"/>
              <c:layout>
                <c:manualLayout>
                  <c:x val="-4.6221898709369963E-2"/>
                  <c:y val="-0.30222010694588514"/>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1.0000000000000005E-2</c:v>
                </c:pt>
                <c:pt idx="1">
                  <c:v>1.0000000000000005E-2</c:v>
                </c:pt>
                <c:pt idx="2">
                  <c:v>1.0000000000000005E-2</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912"/>
          <c:w val="0.86476968373508356"/>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4277611355301098"/>
          <c:y val="2.7876970239928418E-2"/>
        </c:manualLayout>
      </c:layout>
    </c:title>
    <c:view3D>
      <c:rotX val="30"/>
      <c:perspective val="30"/>
    </c:view3D>
    <c:plotArea>
      <c:layout>
        <c:manualLayout>
          <c:layoutTarget val="inner"/>
          <c:xMode val="edge"/>
          <c:yMode val="edge"/>
          <c:x val="7.0768498558190757E-2"/>
          <c:y val="0.24694606978545652"/>
          <c:w val="0.92923150144180966"/>
          <c:h val="0.59185295874277599"/>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3399FF"/>
              </a:solidFill>
            </c:spPr>
          </c:dPt>
          <c:dPt>
            <c:idx val="1"/>
            <c:spPr>
              <a:solidFill>
                <a:srgbClr val="33CCFF"/>
              </a:solidFill>
            </c:spPr>
          </c:dPt>
          <c:dPt>
            <c:idx val="2"/>
            <c:spPr>
              <a:solidFill>
                <a:srgbClr val="3366FF"/>
              </a:solidFill>
            </c:spPr>
          </c:dPt>
          <c:dPt>
            <c:idx val="3"/>
            <c:spPr>
              <a:solidFill>
                <a:srgbClr val="3333FF"/>
              </a:solidFill>
            </c:spPr>
          </c:dPt>
          <c:dPt>
            <c:idx val="4"/>
            <c:spPr>
              <a:solidFill>
                <a:srgbClr val="00B0F0"/>
              </a:solidFill>
            </c:spPr>
          </c:dPt>
          <c:dLbls>
            <c:dLbl>
              <c:idx val="1"/>
              <c:layout>
                <c:manualLayout>
                  <c:x val="3.555530669951569E-2"/>
                  <c:y val="3.0064531481844453E-3"/>
                </c:manualLayout>
              </c:layout>
              <c:dLblPos val="outEnd"/>
              <c:showVal val="1"/>
            </c:dLbl>
            <c:dLbl>
              <c:idx val="2"/>
              <c:layout>
                <c:manualLayout>
                  <c:x val="-0.14933228813796656"/>
                  <c:y val="-8.444385341134962E-2"/>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0.1</c:v>
                </c:pt>
                <c:pt idx="1">
                  <c:v>0.1</c:v>
                </c:pt>
                <c:pt idx="2">
                  <c:v>1.1000000000000001</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934"/>
          <c:w val="0.86476968373508389"/>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3922058288305939"/>
          <c:y val="1.2104902152915817E-3"/>
        </c:manualLayout>
      </c:layout>
    </c:title>
    <c:view3D>
      <c:rotX val="30"/>
      <c:perspective val="30"/>
    </c:view3D>
    <c:plotArea>
      <c:layout>
        <c:manualLayout>
          <c:layoutTarget val="inner"/>
          <c:xMode val="edge"/>
          <c:yMode val="edge"/>
          <c:x val="7.0768498558190798E-2"/>
          <c:y val="0.24694606978545663"/>
          <c:w val="0.92923150144180966"/>
          <c:h val="0.59185295874277577"/>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006600"/>
              </a:solidFill>
            </c:spPr>
          </c:dPt>
          <c:dPt>
            <c:idx val="1"/>
            <c:spPr>
              <a:solidFill>
                <a:srgbClr val="99FF66"/>
              </a:solidFill>
            </c:spPr>
          </c:dPt>
          <c:dPt>
            <c:idx val="2"/>
            <c:spPr>
              <a:solidFill>
                <a:srgbClr val="666699"/>
              </a:solidFill>
            </c:spPr>
          </c:dPt>
          <c:dPt>
            <c:idx val="3"/>
            <c:spPr>
              <a:solidFill>
                <a:srgbClr val="009900"/>
              </a:solidFill>
            </c:spPr>
          </c:dPt>
          <c:dPt>
            <c:idx val="4"/>
            <c:spPr>
              <a:solidFill>
                <a:srgbClr val="CCCC00"/>
              </a:solidFill>
            </c:spPr>
          </c:dPt>
          <c:dLbls>
            <c:dLbl>
              <c:idx val="1"/>
              <c:layout>
                <c:manualLayout>
                  <c:x val="-1.7197158546500443E-2"/>
                  <c:y val="4.4444133374394578E-3"/>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0.0</c:formatCode>
                <c:ptCount val="5"/>
                <c:pt idx="0" formatCode="General">
                  <c:v>8.6</c:v>
                </c:pt>
                <c:pt idx="1">
                  <c:v>8</c:v>
                </c:pt>
                <c:pt idx="2">
                  <c:v>7.3</c:v>
                </c:pt>
                <c:pt idx="3" formatCode="General">
                  <c:v>6.7</c:v>
                </c:pt>
                <c:pt idx="4" formatCode="General">
                  <c:v>3.6</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956"/>
          <c:w val="0.86476968373508412"/>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05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050" b="1" dirty="0" smtClean="0">
                <a:solidFill>
                  <a:schemeClr val="tx1"/>
                </a:solidFill>
                <a:latin typeface="Times New Roman" pitchFamily="18" charset="0"/>
                <a:cs typeface="Times New Roman" pitchFamily="18" charset="0"/>
              </a:rPr>
              <a:t>в %</a:t>
            </a:r>
            <a:endParaRPr lang="ru-RU" sz="1050" b="1" dirty="0">
              <a:solidFill>
                <a:schemeClr val="tx1"/>
              </a:solidFill>
              <a:latin typeface="Times New Roman" pitchFamily="18" charset="0"/>
              <a:cs typeface="Times New Roman" pitchFamily="18" charset="0"/>
            </a:endParaRPr>
          </a:p>
        </c:rich>
      </c:tx>
      <c:layout>
        <c:manualLayout>
          <c:xMode val="edge"/>
          <c:yMode val="edge"/>
          <c:x val="0.11854904919992389"/>
          <c:y val="1.2104902152915817E-3"/>
        </c:manualLayout>
      </c:layout>
    </c:title>
    <c:view3D>
      <c:rotX val="30"/>
      <c:perspective val="30"/>
    </c:view3D>
    <c:plotArea>
      <c:layout>
        <c:manualLayout>
          <c:layoutTarget val="inner"/>
          <c:xMode val="edge"/>
          <c:yMode val="edge"/>
          <c:x val="7.0768498558190826E-2"/>
          <c:y val="0.24694606978545675"/>
          <c:w val="0.92923150144180966"/>
          <c:h val="0.59185295874277555"/>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chemeClr val="tx1">
                  <a:lumMod val="50000"/>
                  <a:lumOff val="50000"/>
                </a:schemeClr>
              </a:solidFill>
            </c:spPr>
          </c:dPt>
          <c:dPt>
            <c:idx val="1"/>
            <c:spPr>
              <a:solidFill>
                <a:srgbClr val="33CCFF"/>
              </a:solidFill>
            </c:spPr>
          </c:dPt>
          <c:dPt>
            <c:idx val="2"/>
            <c:spPr>
              <a:solidFill>
                <a:srgbClr val="FF9900"/>
              </a:solidFill>
            </c:spPr>
          </c:dPt>
          <c:dPt>
            <c:idx val="3"/>
            <c:spPr>
              <a:solidFill>
                <a:srgbClr val="FF6600"/>
              </a:solidFill>
            </c:spPr>
          </c:dPt>
          <c:dPt>
            <c:idx val="4"/>
            <c:spPr>
              <a:solidFill>
                <a:srgbClr val="FFC000"/>
              </a:solidFill>
            </c:spPr>
          </c:dPt>
          <c:dLbls>
            <c:dLbl>
              <c:idx val="0"/>
              <c:layout>
                <c:manualLayout>
                  <c:x val="-0.10749278769621066"/>
                  <c:y val="-3.9999720036955122E-2"/>
                </c:manualLayout>
              </c:layout>
              <c:dLblPos val="outEnd"/>
              <c:showVal val="1"/>
            </c:dLbl>
            <c:dLbl>
              <c:idx val="1"/>
              <c:layout>
                <c:manualLayout>
                  <c:x val="-5.4490574686002033E-2"/>
                  <c:y val="-0.15999888014782249"/>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56.2</c:v>
                </c:pt>
                <c:pt idx="1">
                  <c:v>55.1</c:v>
                </c:pt>
                <c:pt idx="2">
                  <c:v>51.6</c:v>
                </c:pt>
                <c:pt idx="3">
                  <c:v>53.7</c:v>
                </c:pt>
                <c:pt idx="4">
                  <c:v>32.6</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99"/>
          <c:w val="0.86476968373508434"/>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05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050" b="1" dirty="0" smtClean="0">
                <a:solidFill>
                  <a:schemeClr val="tx1"/>
                </a:solidFill>
                <a:latin typeface="Times New Roman" pitchFamily="18" charset="0"/>
                <a:cs typeface="Times New Roman" pitchFamily="18" charset="0"/>
              </a:rPr>
              <a:t>в %</a:t>
            </a:r>
            <a:endParaRPr lang="ru-RU" sz="1050" b="1" dirty="0">
              <a:solidFill>
                <a:schemeClr val="tx1"/>
              </a:solidFill>
              <a:latin typeface="Times New Roman" pitchFamily="18" charset="0"/>
              <a:cs typeface="Times New Roman" pitchFamily="18" charset="0"/>
            </a:endParaRPr>
          </a:p>
        </c:rich>
      </c:tx>
      <c:layout>
        <c:manualLayout>
          <c:xMode val="edge"/>
          <c:yMode val="edge"/>
          <c:x val="0.18469845701297746"/>
          <c:y val="2.3432556902488768E-2"/>
        </c:manualLayout>
      </c:layout>
    </c:title>
    <c:view3D>
      <c:rotX val="30"/>
      <c:perspective val="30"/>
    </c:view3D>
    <c:plotArea>
      <c:layout>
        <c:manualLayout>
          <c:layoutTarget val="inner"/>
          <c:xMode val="edge"/>
          <c:yMode val="edge"/>
          <c:x val="7.0768498558190854E-2"/>
          <c:y val="0.24694606978545686"/>
          <c:w val="0.92923150144180966"/>
          <c:h val="0.59185295874277533"/>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660066"/>
              </a:solidFill>
            </c:spPr>
          </c:dPt>
          <c:dPt>
            <c:idx val="1"/>
            <c:spPr>
              <a:solidFill>
                <a:srgbClr val="CC00FF"/>
              </a:solidFill>
            </c:spPr>
          </c:dPt>
          <c:dPt>
            <c:idx val="2"/>
            <c:spPr>
              <a:solidFill>
                <a:srgbClr val="FFFF00"/>
              </a:solidFill>
            </c:spPr>
          </c:dPt>
          <c:dPt>
            <c:idx val="3"/>
            <c:spPr>
              <a:solidFill>
                <a:srgbClr val="7030A0"/>
              </a:solidFill>
            </c:spPr>
          </c:dPt>
          <c:dPt>
            <c:idx val="4"/>
            <c:spPr>
              <a:solidFill>
                <a:srgbClr val="00CC00"/>
              </a:solidFill>
            </c:spPr>
          </c:dPt>
          <c:dLbls>
            <c:dLbl>
              <c:idx val="0"/>
              <c:layout>
                <c:manualLayout>
                  <c:x val="-0.10749278769621071"/>
                  <c:y val="-3.9999720036955122E-2"/>
                </c:manualLayout>
              </c:layout>
              <c:dLblPos val="outEnd"/>
              <c:showVal val="1"/>
            </c:dLbl>
            <c:dLbl>
              <c:idx val="1"/>
              <c:layout>
                <c:manualLayout>
                  <c:x val="-5.0708157587028312E-2"/>
                  <c:y val="8.444385341134969E-2"/>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12.8</c:v>
                </c:pt>
                <c:pt idx="1">
                  <c:v>13.8</c:v>
                </c:pt>
                <c:pt idx="2">
                  <c:v>11.7</c:v>
                </c:pt>
                <c:pt idx="3">
                  <c:v>10.8</c:v>
                </c:pt>
                <c:pt idx="4">
                  <c:v>6.2</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7023"/>
          <c:w val="0.86476968373508456"/>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8848095030179493"/>
          <c:y val="1.2104902152915804E-3"/>
        </c:manualLayout>
      </c:layout>
    </c:title>
    <c:view3D>
      <c:rotX val="30"/>
      <c:perspective val="30"/>
    </c:view3D>
    <c:plotArea>
      <c:layout>
        <c:manualLayout>
          <c:layoutTarget val="inner"/>
          <c:xMode val="edge"/>
          <c:yMode val="edge"/>
          <c:x val="7.0768498558190882E-2"/>
          <c:y val="0.24694606978545694"/>
          <c:w val="0.92923150144180966"/>
          <c:h val="0.5918529587427751"/>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FF3300"/>
              </a:solidFill>
            </c:spPr>
          </c:dPt>
          <c:dPt>
            <c:idx val="1"/>
            <c:spPr>
              <a:solidFill>
                <a:srgbClr val="FF9900"/>
              </a:solidFill>
            </c:spPr>
          </c:dPt>
          <c:dPt>
            <c:idx val="2"/>
            <c:spPr>
              <a:solidFill>
                <a:srgbClr val="00CC00"/>
              </a:solidFill>
            </c:spPr>
          </c:dPt>
          <c:dPt>
            <c:idx val="3"/>
            <c:spPr>
              <a:solidFill>
                <a:srgbClr val="FF0000"/>
              </a:solidFill>
            </c:spPr>
          </c:dPt>
          <c:dPt>
            <c:idx val="4"/>
            <c:spPr>
              <a:solidFill>
                <a:srgbClr val="FFC000"/>
              </a:solidFill>
            </c:spPr>
          </c:dPt>
          <c:dLbls>
            <c:dLbl>
              <c:idx val="0"/>
              <c:layout>
                <c:manualLayout>
                  <c:x val="-0.10749278769621075"/>
                  <c:y val="-3.9999720036955122E-2"/>
                </c:manualLayout>
              </c:layout>
              <c:dLblPos val="outEnd"/>
              <c:showVal val="1"/>
            </c:dLbl>
            <c:dLbl>
              <c:idx val="1"/>
              <c:layout>
                <c:manualLayout>
                  <c:x val="1.7036644779910327E-2"/>
                  <c:y val="-1.9883270145183013E-2"/>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0.30000000000000032</c:v>
                </c:pt>
                <c:pt idx="1">
                  <c:v>0.30000000000000032</c:v>
                </c:pt>
                <c:pt idx="2">
                  <c:v>0.2</c:v>
                </c:pt>
                <c:pt idx="3">
                  <c:v>0.2</c:v>
                </c:pt>
                <c:pt idx="4">
                  <c:v>0.1</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7067"/>
          <c:w val="0.86476968373508489"/>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a:t>
            </a:r>
            <a:r>
              <a:rPr lang="ru-RU" sz="1100" b="1" dirty="0" smtClean="0">
                <a:solidFill>
                  <a:schemeClr val="tx1"/>
                </a:solidFill>
                <a:latin typeface="Times New Roman" pitchFamily="18" charset="0"/>
                <a:cs typeface="Times New Roman" pitchFamily="18" charset="0"/>
              </a:rPr>
              <a:t>на реализацию </a:t>
            </a:r>
            <a:r>
              <a:rPr lang="ru-RU" sz="1100" b="1" dirty="0">
                <a:solidFill>
                  <a:schemeClr val="tx1"/>
                </a:solidFill>
                <a:latin typeface="Times New Roman" pitchFamily="18" charset="0"/>
                <a:cs typeface="Times New Roman" pitchFamily="18" charset="0"/>
              </a:rPr>
              <a:t>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5525228930650753"/>
          <c:y val="4.5654623589686173E-2"/>
        </c:manualLayout>
      </c:layout>
    </c:title>
    <c:view3D>
      <c:rotX val="30"/>
      <c:perspective val="30"/>
    </c:view3D>
    <c:plotArea>
      <c:layout>
        <c:manualLayout>
          <c:layoutTarget val="inner"/>
          <c:xMode val="edge"/>
          <c:yMode val="edge"/>
          <c:x val="2.4392084592659787E-2"/>
          <c:y val="0.22916829978442918"/>
          <c:w val="0.92923150144180966"/>
          <c:h val="0.59185295874277488"/>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4D4D4D"/>
              </a:solidFill>
            </c:spPr>
          </c:dPt>
          <c:dPt>
            <c:idx val="1"/>
            <c:spPr>
              <a:solidFill>
                <a:srgbClr val="FF9900"/>
              </a:solidFill>
            </c:spPr>
          </c:dPt>
          <c:dPt>
            <c:idx val="2"/>
            <c:spPr>
              <a:solidFill>
                <a:srgbClr val="CCCC00"/>
              </a:solidFill>
            </c:spPr>
          </c:dPt>
          <c:dPt>
            <c:idx val="3"/>
            <c:spPr>
              <a:solidFill>
                <a:srgbClr val="666699"/>
              </a:solidFill>
            </c:spPr>
          </c:dPt>
          <c:dPt>
            <c:idx val="4"/>
            <c:spPr>
              <a:solidFill>
                <a:schemeClr val="accent3"/>
              </a:solidFill>
            </c:spPr>
          </c:dPt>
          <c:dLbls>
            <c:dLbl>
              <c:idx val="0"/>
              <c:layout>
                <c:manualLayout>
                  <c:x val="1.6177907994405539E-2"/>
                  <c:y val="1.7777653349757845E-2"/>
                </c:manualLayout>
              </c:layout>
              <c:dLblPos val="outEnd"/>
              <c:showVal val="1"/>
            </c:dLbl>
            <c:dLbl>
              <c:idx val="1"/>
              <c:delete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0.03</c:v>
                </c:pt>
                <c:pt idx="1">
                  <c:v>0</c:v>
                </c:pt>
                <c:pt idx="2">
                  <c:v>0.2</c:v>
                </c:pt>
                <c:pt idx="3">
                  <c:v>0.3</c:v>
                </c:pt>
                <c:pt idx="4">
                  <c:v>0.1</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7112"/>
          <c:w val="0.86476968373508512"/>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8469845701297763"/>
          <c:y val="2.3432556902488768E-2"/>
        </c:manualLayout>
      </c:layout>
    </c:title>
    <c:view3D>
      <c:rotX val="30"/>
      <c:perspective val="30"/>
    </c:view3D>
    <c:plotArea>
      <c:layout>
        <c:manualLayout>
          <c:layoutTarget val="inner"/>
          <c:xMode val="edge"/>
          <c:yMode val="edge"/>
          <c:x val="7.0768498558190909E-2"/>
          <c:y val="0.24694606978545702"/>
          <c:w val="0.92923150144180966"/>
          <c:h val="0.59185295874277488"/>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FF3300"/>
              </a:solidFill>
            </c:spPr>
          </c:dPt>
          <c:dPt>
            <c:idx val="1"/>
            <c:spPr>
              <a:solidFill>
                <a:srgbClr val="777777"/>
              </a:solidFill>
            </c:spPr>
          </c:dPt>
          <c:dPt>
            <c:idx val="2"/>
            <c:spPr>
              <a:solidFill>
                <a:srgbClr val="FFCC66"/>
              </a:solidFill>
            </c:spPr>
          </c:dPt>
          <c:dPt>
            <c:idx val="3"/>
            <c:spPr>
              <a:solidFill>
                <a:srgbClr val="FF0000"/>
              </a:solidFill>
            </c:spPr>
          </c:dPt>
          <c:dPt>
            <c:idx val="4"/>
            <c:spPr>
              <a:solidFill>
                <a:srgbClr val="FF9933"/>
              </a:solidFill>
            </c:spPr>
          </c:dPt>
          <c:dLbls>
            <c:dLbl>
              <c:idx val="0"/>
              <c:layout>
                <c:manualLayout>
                  <c:x val="-0.1074927876962108"/>
                  <c:y val="-3.9999720036955122E-2"/>
                </c:manualLayout>
              </c:layout>
              <c:dLblPos val="outEnd"/>
              <c:showVal val="1"/>
            </c:dLbl>
            <c:dLbl>
              <c:idx val="1"/>
              <c:layout>
                <c:manualLayout>
                  <c:x val="0.25567267673858535"/>
                  <c:y val="-2.900601331150604E-2"/>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1.0000000000000005E-2</c:v>
                </c:pt>
                <c:pt idx="1">
                  <c:v>1.0000000000000005E-2</c:v>
                </c:pt>
                <c:pt idx="2">
                  <c:v>1.0000000000000005E-2</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7112"/>
          <c:w val="0.86476968373508512"/>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8469845701297774"/>
          <c:y val="2.3432556902488768E-2"/>
        </c:manualLayout>
      </c:layout>
    </c:title>
    <c:view3D>
      <c:rotX val="30"/>
      <c:perspective val="30"/>
    </c:view3D>
    <c:plotArea>
      <c:layout>
        <c:manualLayout>
          <c:layoutTarget val="inner"/>
          <c:xMode val="edge"/>
          <c:yMode val="edge"/>
          <c:x val="7.0768498558190923E-2"/>
          <c:y val="0.24694606978545713"/>
          <c:w val="0.92923150144180966"/>
          <c:h val="0.59185295874277466"/>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009900"/>
              </a:solidFill>
            </c:spPr>
          </c:dPt>
          <c:dPt>
            <c:idx val="1"/>
            <c:spPr>
              <a:solidFill>
                <a:srgbClr val="CC6600"/>
              </a:solidFill>
            </c:spPr>
          </c:dPt>
          <c:dPt>
            <c:idx val="2"/>
            <c:spPr>
              <a:solidFill>
                <a:srgbClr val="66FFCC"/>
              </a:solidFill>
            </c:spPr>
          </c:dPt>
          <c:dPt>
            <c:idx val="3"/>
            <c:spPr>
              <a:solidFill>
                <a:srgbClr val="FF0000"/>
              </a:solidFill>
            </c:spPr>
          </c:dPt>
          <c:dPt>
            <c:idx val="4"/>
            <c:spPr>
              <a:solidFill>
                <a:srgbClr val="009900"/>
              </a:solidFill>
            </c:spPr>
          </c:dPt>
          <c:dLbls>
            <c:dLbl>
              <c:idx val="0"/>
              <c:layout>
                <c:manualLayout>
                  <c:x val="9.7641579396626575E-3"/>
                  <c:y val="1.1461908080764921E-2"/>
                </c:manualLayout>
              </c:layout>
              <c:dLblPos val="outEnd"/>
              <c:showVal val="1"/>
            </c:dLbl>
            <c:dLbl>
              <c:idx val="1"/>
              <c:layout>
                <c:manualLayout>
                  <c:x val="-5.0708157587028312E-2"/>
                  <c:y val="-0.15999923010162856"/>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0.06</c:v>
                </c:pt>
                <c:pt idx="1">
                  <c:v>0</c:v>
                </c:pt>
                <c:pt idx="2">
                  <c:v>7.0000000000000007E-2</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7156"/>
          <c:w val="0.86476968373508534"/>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style val="8"/>
  <c:chart>
    <c:autoTitleDeleted val="1"/>
    <c:view3D>
      <c:hPercent val="52"/>
      <c:depthPercent val="100"/>
      <c:rAngAx val="1"/>
    </c:view3D>
    <c:plotArea>
      <c:layout>
        <c:manualLayout>
          <c:layoutTarget val="inner"/>
          <c:xMode val="edge"/>
          <c:yMode val="edge"/>
          <c:x val="0.20241425096533008"/>
          <c:y val="9.6109713517815609E-2"/>
          <c:w val="0.78018831992580739"/>
          <c:h val="0.5796944803285996"/>
        </c:manualLayout>
      </c:layout>
      <c:bar3DChart>
        <c:barDir val="col"/>
        <c:grouping val="clustered"/>
        <c:ser>
          <c:idx val="0"/>
          <c:order val="0"/>
          <c:tx>
            <c:strRef>
              <c:f>Sheet1!$A$2</c:f>
              <c:strCache>
                <c:ptCount val="1"/>
                <c:pt idx="0">
                  <c:v>Доходы</c:v>
                </c:pt>
              </c:strCache>
            </c:strRef>
          </c:tx>
          <c:spPr>
            <a:solidFill>
              <a:srgbClr val="00FF00"/>
            </a:solidFill>
          </c:spPr>
          <c:cat>
            <c:strRef>
              <c:f>Sheet1!$B$1:$F$1</c:f>
              <c:strCache>
                <c:ptCount val="5"/>
                <c:pt idx="0">
                  <c:v>2021 факт</c:v>
                </c:pt>
                <c:pt idx="1">
                  <c:v>2022 факт</c:v>
                </c:pt>
                <c:pt idx="2">
                  <c:v>2023 план</c:v>
                </c:pt>
                <c:pt idx="3">
                  <c:v>2024 план</c:v>
                </c:pt>
                <c:pt idx="4">
                  <c:v>2025 план</c:v>
                </c:pt>
              </c:strCache>
            </c:strRef>
          </c:cat>
          <c:val>
            <c:numRef>
              <c:f>Sheet1!$B$2:$F$2</c:f>
              <c:numCache>
                <c:formatCode>0.0</c:formatCode>
                <c:ptCount val="5"/>
                <c:pt idx="0">
                  <c:v>311987.59999999998</c:v>
                </c:pt>
                <c:pt idx="1">
                  <c:v>346988.3</c:v>
                </c:pt>
                <c:pt idx="2">
                  <c:v>374525</c:v>
                </c:pt>
                <c:pt idx="3">
                  <c:v>352575.2</c:v>
                </c:pt>
                <c:pt idx="4">
                  <c:v>613496.80000000005</c:v>
                </c:pt>
              </c:numCache>
            </c:numRef>
          </c:val>
        </c:ser>
        <c:ser>
          <c:idx val="1"/>
          <c:order val="1"/>
          <c:tx>
            <c:strRef>
              <c:f>Sheet1!$A$3</c:f>
              <c:strCache>
                <c:ptCount val="1"/>
                <c:pt idx="0">
                  <c:v>Расходы</c:v>
                </c:pt>
              </c:strCache>
            </c:strRef>
          </c:tx>
          <c:spPr>
            <a:solidFill>
              <a:srgbClr val="669900"/>
            </a:solidFill>
          </c:spPr>
          <c:cat>
            <c:strRef>
              <c:f>Sheet1!$B$1:$F$1</c:f>
              <c:strCache>
                <c:ptCount val="5"/>
                <c:pt idx="0">
                  <c:v>2021 факт</c:v>
                </c:pt>
                <c:pt idx="1">
                  <c:v>2022 факт</c:v>
                </c:pt>
                <c:pt idx="2">
                  <c:v>2023 план</c:v>
                </c:pt>
                <c:pt idx="3">
                  <c:v>2024 план</c:v>
                </c:pt>
                <c:pt idx="4">
                  <c:v>2025 план</c:v>
                </c:pt>
              </c:strCache>
            </c:strRef>
          </c:cat>
          <c:val>
            <c:numRef>
              <c:f>Sheet1!$B$3:$F$3</c:f>
              <c:numCache>
                <c:formatCode>0.0</c:formatCode>
                <c:ptCount val="5"/>
                <c:pt idx="0">
                  <c:v>311235.90000000002</c:v>
                </c:pt>
                <c:pt idx="1">
                  <c:v>341863.5</c:v>
                </c:pt>
                <c:pt idx="2">
                  <c:v>400907.1</c:v>
                </c:pt>
                <c:pt idx="3">
                  <c:v>352575.2</c:v>
                </c:pt>
                <c:pt idx="4">
                  <c:v>613496.80000000005</c:v>
                </c:pt>
              </c:numCache>
            </c:numRef>
          </c:val>
        </c:ser>
        <c:ser>
          <c:idx val="2"/>
          <c:order val="2"/>
          <c:tx>
            <c:strRef>
              <c:f>Sheet1!$A$4</c:f>
              <c:strCache>
                <c:ptCount val="1"/>
                <c:pt idx="0">
                  <c:v>Источники</c:v>
                </c:pt>
              </c:strCache>
            </c:strRef>
          </c:tx>
          <c:spPr>
            <a:solidFill>
              <a:srgbClr val="0000FF"/>
            </a:solidFill>
          </c:spPr>
          <c:cat>
            <c:strRef>
              <c:f>Sheet1!$B$1:$F$1</c:f>
              <c:strCache>
                <c:ptCount val="5"/>
                <c:pt idx="0">
                  <c:v>2021 факт</c:v>
                </c:pt>
                <c:pt idx="1">
                  <c:v>2022 факт</c:v>
                </c:pt>
                <c:pt idx="2">
                  <c:v>2023 план</c:v>
                </c:pt>
                <c:pt idx="3">
                  <c:v>2024 план</c:v>
                </c:pt>
                <c:pt idx="4">
                  <c:v>2025 план</c:v>
                </c:pt>
              </c:strCache>
            </c:strRef>
          </c:cat>
          <c:val>
            <c:numRef>
              <c:f>Sheet1!$B$4:$F$4</c:f>
              <c:numCache>
                <c:formatCode>0.0</c:formatCode>
                <c:ptCount val="5"/>
                <c:pt idx="0">
                  <c:v>751.7</c:v>
                </c:pt>
                <c:pt idx="1">
                  <c:v>5124.8</c:v>
                </c:pt>
                <c:pt idx="2">
                  <c:v>26382.1</c:v>
                </c:pt>
                <c:pt idx="3">
                  <c:v>0</c:v>
                </c:pt>
                <c:pt idx="4">
                  <c:v>0</c:v>
                </c:pt>
              </c:numCache>
            </c:numRef>
          </c:val>
        </c:ser>
        <c:gapDepth val="0"/>
        <c:shape val="box"/>
        <c:axId val="80180736"/>
        <c:axId val="66244992"/>
        <c:axId val="0"/>
      </c:bar3DChart>
      <c:catAx>
        <c:axId val="80180736"/>
        <c:scaling>
          <c:orientation val="minMax"/>
        </c:scaling>
        <c:axPos val="b"/>
        <c:numFmt formatCode="General" sourceLinked="1"/>
        <c:majorTickMark val="in"/>
        <c:tickLblPos val="low"/>
        <c:txPr>
          <a:bodyPr rot="0" vert="horz"/>
          <a:lstStyle/>
          <a:p>
            <a:pPr>
              <a:defRPr/>
            </a:pPr>
            <a:endParaRPr lang="ru-RU"/>
          </a:p>
        </c:txPr>
        <c:crossAx val="66244992"/>
        <c:crosses val="autoZero"/>
        <c:auto val="1"/>
        <c:lblAlgn val="ctr"/>
        <c:lblOffset val="100"/>
        <c:tickLblSkip val="1"/>
        <c:tickMarkSkip val="1"/>
      </c:catAx>
      <c:valAx>
        <c:axId val="66244992"/>
        <c:scaling>
          <c:orientation val="minMax"/>
        </c:scaling>
        <c:axPos val="l"/>
        <c:majorGridlines/>
        <c:numFmt formatCode="0.0" sourceLinked="1"/>
        <c:tickLblPos val="nextTo"/>
        <c:txPr>
          <a:bodyPr rot="0" vert="horz"/>
          <a:lstStyle/>
          <a:p>
            <a:pPr>
              <a:defRPr sz="1400">
                <a:latin typeface="Comic Sans MS" pitchFamily="66" charset="0"/>
              </a:defRPr>
            </a:pPr>
            <a:endParaRPr lang="ru-RU"/>
          </a:p>
        </c:txPr>
        <c:crossAx val="80180736"/>
        <c:crosses val="autoZero"/>
        <c:crossBetween val="between"/>
      </c:valAx>
      <c:dTable>
        <c:showHorzBorder val="1"/>
        <c:showVertBorder val="1"/>
        <c:showOutline val="1"/>
        <c:showKeys val="1"/>
        <c:txPr>
          <a:bodyPr/>
          <a:lstStyle/>
          <a:p>
            <a:pPr rtl="0">
              <a:defRPr sz="1600"/>
            </a:pPr>
            <a:endParaRPr lang="ru-RU"/>
          </a:p>
        </c:txPr>
      </c:dTable>
    </c:plotArea>
    <c:plotVisOnly val="1"/>
    <c:dispBlanksAs val="gap"/>
  </c:chart>
  <c:txPr>
    <a:bodyPr/>
    <a:lstStyle/>
    <a:p>
      <a:pPr>
        <a:defRPr sz="1800"/>
      </a:pPr>
      <a:endParaRPr lang="ru-RU"/>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8469845701297782"/>
          <c:y val="2.3432556902488768E-2"/>
        </c:manualLayout>
      </c:layout>
    </c:title>
    <c:view3D>
      <c:rotX val="30"/>
      <c:perspective val="30"/>
    </c:view3D>
    <c:plotArea>
      <c:layout>
        <c:manualLayout>
          <c:layoutTarget val="inner"/>
          <c:xMode val="edge"/>
          <c:yMode val="edge"/>
          <c:x val="7.0768498558190923E-2"/>
          <c:y val="0.24694606978545725"/>
          <c:w val="0.92923150144180966"/>
          <c:h val="0.59185295874277444"/>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66FFFF"/>
              </a:solidFill>
            </c:spPr>
          </c:dPt>
          <c:dPt>
            <c:idx val="1"/>
            <c:spPr>
              <a:solidFill>
                <a:srgbClr val="00B0F0"/>
              </a:solidFill>
            </c:spPr>
          </c:dPt>
          <c:dPt>
            <c:idx val="2"/>
            <c:spPr>
              <a:solidFill>
                <a:srgbClr val="66FFCC"/>
              </a:solidFill>
            </c:spPr>
          </c:dPt>
          <c:dPt>
            <c:idx val="3"/>
            <c:spPr>
              <a:solidFill>
                <a:srgbClr val="FF0000"/>
              </a:solidFill>
            </c:spPr>
          </c:dPt>
          <c:dPt>
            <c:idx val="4"/>
            <c:spPr>
              <a:solidFill>
                <a:srgbClr val="009900"/>
              </a:solidFill>
            </c:spPr>
          </c:dPt>
          <c:dLbls>
            <c:dLbl>
              <c:idx val="0"/>
              <c:layout>
                <c:manualLayout>
                  <c:x val="9.7641579396626609E-3"/>
                  <c:y val="1.1461908080764921E-2"/>
                </c:manualLayout>
              </c:layout>
              <c:dLblPos val="outEnd"/>
              <c:showVal val="1"/>
            </c:dLbl>
            <c:dLbl>
              <c:idx val="1"/>
              <c:layout>
                <c:manualLayout>
                  <c:x val="-5.0708157587028312E-2"/>
                  <c:y val="-0.15999923010162873"/>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1.0000000000000005E-2</c:v>
                </c:pt>
                <c:pt idx="1">
                  <c:v>3.0000000000000002E-2</c:v>
                </c:pt>
                <c:pt idx="2">
                  <c:v>0</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7212"/>
          <c:w val="0.86476968373508556"/>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8469845701297793"/>
          <c:y val="2.3432556902488768E-2"/>
        </c:manualLayout>
      </c:layout>
    </c:title>
    <c:view3D>
      <c:rotX val="30"/>
      <c:perspective val="30"/>
    </c:view3D>
    <c:plotArea>
      <c:layout>
        <c:manualLayout>
          <c:layoutTarget val="inner"/>
          <c:xMode val="edge"/>
          <c:yMode val="edge"/>
          <c:x val="7.0768498558190923E-2"/>
          <c:y val="0.24694606978545736"/>
          <c:w val="0.92923150144180966"/>
          <c:h val="0.59185295874277422"/>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66FFFF"/>
              </a:solidFill>
            </c:spPr>
          </c:dPt>
          <c:dPt>
            <c:idx val="1"/>
            <c:spPr>
              <a:solidFill>
                <a:srgbClr val="DEBC9A"/>
              </a:solidFill>
            </c:spPr>
          </c:dPt>
          <c:dPt>
            <c:idx val="2"/>
            <c:spPr>
              <a:solidFill>
                <a:srgbClr val="66FFCC"/>
              </a:solidFill>
            </c:spPr>
          </c:dPt>
          <c:dPt>
            <c:idx val="3"/>
            <c:spPr>
              <a:solidFill>
                <a:srgbClr val="FF0000"/>
              </a:solidFill>
            </c:spPr>
          </c:dPt>
          <c:dPt>
            <c:idx val="4"/>
            <c:spPr>
              <a:solidFill>
                <a:srgbClr val="FF9933"/>
              </a:solidFill>
            </c:spPr>
          </c:dPt>
          <c:dLbls>
            <c:dLbl>
              <c:idx val="0"/>
              <c:layout>
                <c:manualLayout>
                  <c:x val="0.25184284185125888"/>
                  <c:y val="1.6139869537221088E-2"/>
                </c:manualLayout>
              </c:layout>
              <c:dLblPos val="outEnd"/>
              <c:showVal val="1"/>
            </c:dLbl>
            <c:dLbl>
              <c:idx val="1"/>
              <c:layout>
                <c:manualLayout>
                  <c:x val="-0.42139114232665981"/>
                  <c:y val="-0.48129485617575896"/>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0</c:v>
                </c:pt>
                <c:pt idx="1">
                  <c:v>2.0000000000000011E-2</c:v>
                </c:pt>
                <c:pt idx="2">
                  <c:v>0</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7256"/>
          <c:w val="0.86476968373508589"/>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0707609452695122"/>
          <c:y val="0.12084435888945418"/>
          <c:w val="0.76027107278982387"/>
          <c:h val="0.4712663830013783"/>
        </c:manualLayout>
      </c:layout>
      <c:lineChart>
        <c:grouping val="standard"/>
        <c:ser>
          <c:idx val="0"/>
          <c:order val="0"/>
          <c:tx>
            <c:strRef>
              <c:f>Лист1!$B$1</c:f>
              <c:strCache>
                <c:ptCount val="1"/>
                <c:pt idx="0">
                  <c:v>муниципальные пргограммы</c:v>
                </c:pt>
              </c:strCache>
            </c:strRef>
          </c:tx>
          <c:spPr>
            <a:ln>
              <a:solidFill>
                <a:srgbClr val="FF0066"/>
              </a:solidFill>
            </a:ln>
          </c:spPr>
          <c:marker>
            <c:spPr>
              <a:solidFill>
                <a:srgbClr val="FF0066"/>
              </a:solidFill>
            </c:spPr>
          </c:marker>
          <c:dPt>
            <c:idx val="2"/>
            <c:spPr>
              <a:ln>
                <a:solidFill>
                  <a:srgbClr val="FF0066"/>
                </a:solidFill>
              </a:ln>
            </c:spPr>
          </c:dPt>
          <c:dPt>
            <c:idx val="3"/>
            <c:spPr>
              <a:ln>
                <a:solidFill>
                  <a:srgbClr val="FF0066"/>
                </a:solidFill>
              </a:ln>
            </c:spPr>
          </c:dPt>
          <c:dLbls>
            <c:dLbl>
              <c:idx val="1"/>
              <c:layout>
                <c:manualLayout>
                  <c:x val="-8.3446127968251044E-2"/>
                  <c:y val="-3.9846464404629668E-2"/>
                </c:manualLayout>
              </c:layout>
              <c:showVal val="1"/>
            </c:dLbl>
            <c:dLbl>
              <c:idx val="2"/>
              <c:layout>
                <c:manualLayout>
                  <c:x val="-8.7074220488609827E-2"/>
                  <c:y val="-4.2911577051139675E-2"/>
                </c:manualLayout>
              </c:layout>
              <c:showVal val="1"/>
            </c:dLbl>
            <c:dLbl>
              <c:idx val="3"/>
              <c:layout>
                <c:manualLayout>
                  <c:x val="-6.5305665366457336E-2"/>
                  <c:y val="-4.2911577051139661E-2"/>
                </c:manualLayout>
              </c:layout>
              <c:showVal val="1"/>
            </c:dLbl>
            <c:showVal val="1"/>
          </c:dLbls>
          <c:cat>
            <c:numRef>
              <c:f>Лист1!$A$2:$A$5</c:f>
              <c:numCache>
                <c:formatCode>General</c:formatCode>
                <c:ptCount val="4"/>
                <c:pt idx="1">
                  <c:v>2023</c:v>
                </c:pt>
                <c:pt idx="2">
                  <c:v>2024</c:v>
                </c:pt>
                <c:pt idx="3">
                  <c:v>2025</c:v>
                </c:pt>
              </c:numCache>
            </c:numRef>
          </c:cat>
          <c:val>
            <c:numRef>
              <c:f>Лист1!$B$2:$B$5</c:f>
              <c:numCache>
                <c:formatCode>0.0</c:formatCode>
                <c:ptCount val="4"/>
                <c:pt idx="1">
                  <c:v>98</c:v>
                </c:pt>
                <c:pt idx="2">
                  <c:v>98</c:v>
                </c:pt>
                <c:pt idx="3" formatCode="General">
                  <c:v>98.9</c:v>
                </c:pt>
              </c:numCache>
            </c:numRef>
          </c:val>
        </c:ser>
        <c:ser>
          <c:idx val="1"/>
          <c:order val="1"/>
          <c:tx>
            <c:strRef>
              <c:f>Лист1!$C$1</c:f>
              <c:strCache>
                <c:ptCount val="1"/>
                <c:pt idx="0">
                  <c:v>непрограммные направления</c:v>
                </c:pt>
              </c:strCache>
            </c:strRef>
          </c:tx>
          <c:spPr>
            <a:ln>
              <a:solidFill>
                <a:srgbClr val="0000FF">
                  <a:alpha val="90000"/>
                </a:srgbClr>
              </a:solidFill>
            </a:ln>
          </c:spPr>
          <c:marker>
            <c:symbol val="square"/>
            <c:size val="5"/>
            <c:spPr>
              <a:solidFill>
                <a:srgbClr val="0000FF"/>
              </a:solidFill>
            </c:spPr>
          </c:marker>
          <c:dLbls>
            <c:dLbl>
              <c:idx val="1"/>
              <c:layout>
                <c:manualLayout>
                  <c:x val="-3.9909017723946207E-2"/>
                  <c:y val="-5.823714028368944E-2"/>
                </c:manualLayout>
              </c:layout>
              <c:showVal val="1"/>
            </c:dLbl>
            <c:dLbl>
              <c:idx val="2"/>
              <c:layout>
                <c:manualLayout>
                  <c:x val="-4.7165202764663607E-2"/>
                  <c:y val="-6.1302252930199433E-2"/>
                </c:manualLayout>
              </c:layout>
              <c:showVal val="1"/>
            </c:dLbl>
            <c:dLbl>
              <c:idx val="3"/>
              <c:layout>
                <c:manualLayout>
                  <c:x val="-5.4421387805381194E-2"/>
                  <c:y val="-6.1302252930199433E-2"/>
                </c:manualLayout>
              </c:layout>
              <c:showVal val="1"/>
            </c:dLbl>
            <c:showVal val="1"/>
          </c:dLbls>
          <c:cat>
            <c:numRef>
              <c:f>Лист1!$A$2:$A$5</c:f>
              <c:numCache>
                <c:formatCode>General</c:formatCode>
                <c:ptCount val="4"/>
                <c:pt idx="1">
                  <c:v>2023</c:v>
                </c:pt>
                <c:pt idx="2">
                  <c:v>2024</c:v>
                </c:pt>
                <c:pt idx="3">
                  <c:v>2025</c:v>
                </c:pt>
              </c:numCache>
            </c:numRef>
          </c:cat>
          <c:val>
            <c:numRef>
              <c:f>Лист1!$C$2:$C$5</c:f>
              <c:numCache>
                <c:formatCode>0.0</c:formatCode>
                <c:ptCount val="4"/>
                <c:pt idx="1">
                  <c:v>2</c:v>
                </c:pt>
                <c:pt idx="2">
                  <c:v>2</c:v>
                </c:pt>
                <c:pt idx="3" formatCode="General">
                  <c:v>1.1000000000000001</c:v>
                </c:pt>
              </c:numCache>
            </c:numRef>
          </c:val>
        </c:ser>
        <c:marker val="1"/>
        <c:axId val="106681088"/>
        <c:axId val="106682624"/>
      </c:lineChart>
      <c:catAx>
        <c:axId val="106681088"/>
        <c:scaling>
          <c:orientation val="minMax"/>
        </c:scaling>
        <c:axPos val="b"/>
        <c:numFmt formatCode="General" sourceLinked="1"/>
        <c:tickLblPos val="nextTo"/>
        <c:txPr>
          <a:bodyPr/>
          <a:lstStyle/>
          <a:p>
            <a:pPr>
              <a:defRPr sz="1400"/>
            </a:pPr>
            <a:endParaRPr lang="ru-RU"/>
          </a:p>
        </c:txPr>
        <c:crossAx val="106682624"/>
        <c:crosses val="autoZero"/>
        <c:auto val="1"/>
        <c:lblAlgn val="ctr"/>
        <c:lblOffset val="100"/>
      </c:catAx>
      <c:valAx>
        <c:axId val="106682624"/>
        <c:scaling>
          <c:orientation val="minMax"/>
        </c:scaling>
        <c:axPos val="l"/>
        <c:majorGridlines/>
        <c:numFmt formatCode="General" sourceLinked="1"/>
        <c:tickLblPos val="nextTo"/>
        <c:spPr>
          <a:solidFill>
            <a:srgbClr val="FF0066"/>
          </a:solidFill>
        </c:spPr>
        <c:txPr>
          <a:bodyPr/>
          <a:lstStyle/>
          <a:p>
            <a:pPr>
              <a:defRPr sz="1100"/>
            </a:pPr>
            <a:endParaRPr lang="ru-RU"/>
          </a:p>
        </c:txPr>
        <c:crossAx val="106681088"/>
        <c:crosses val="autoZero"/>
        <c:crossBetween val="between"/>
      </c:valAx>
      <c:spPr>
        <a:ln>
          <a:solidFill>
            <a:srgbClr val="FF0066"/>
          </a:solidFill>
        </a:ln>
      </c:spPr>
    </c:plotArea>
    <c:legend>
      <c:legendPos val="b"/>
      <c:layout>
        <c:manualLayout>
          <c:xMode val="edge"/>
          <c:yMode val="edge"/>
          <c:x val="4.0583500120841449E-2"/>
          <c:y val="0.82976380451113785"/>
          <c:w val="0.75194045814524135"/>
          <c:h val="0.14653265768918503"/>
        </c:manualLayout>
      </c:layout>
      <c:spPr>
        <a:effectLst>
          <a:outerShdw blurRad="50800" dist="50800" dir="5400000" algn="ctr" rotWithShape="0">
            <a:srgbClr val="66FFFF"/>
          </a:outerShdw>
        </a:effectLst>
      </c:spPr>
      <c:txPr>
        <a:bodyPr/>
        <a:lstStyle/>
        <a:p>
          <a:pPr rtl="0">
            <a:defRPr sz="1100">
              <a:latin typeface="Comic Sans MS" pitchFamily="66" charset="0"/>
            </a:defRPr>
          </a:pPr>
          <a:endParaRPr lang="ru-RU"/>
        </a:p>
      </c:txPr>
    </c:legend>
    <c:plotVisOnly val="1"/>
  </c:chart>
  <c:txPr>
    <a:bodyPr/>
    <a:lstStyle/>
    <a:p>
      <a:pPr>
        <a:defRPr sz="1800"/>
      </a:pPr>
      <a:endParaRPr lang="ru-RU"/>
    </a:p>
  </c:txPr>
  <c:externalData r:id="rId1"/>
  <c:userShapes r:id="rId2"/>
</c:chartSpace>
</file>

<file path=ppt/charts/chart23.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percentStacked"/>
        <c:ser>
          <c:idx val="0"/>
          <c:order val="0"/>
          <c:tx>
            <c:strRef>
              <c:f>Лист1!$B$1</c:f>
              <c:strCache>
                <c:ptCount val="1"/>
                <c:pt idx="0">
                  <c:v>Источники дефицита</c:v>
                </c:pt>
              </c:strCache>
            </c:strRef>
          </c:tx>
          <c:spPr>
            <a:solidFill>
              <a:srgbClr val="0000FF"/>
            </a:solidFill>
          </c:spPr>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-751</c:v>
                </c:pt>
                <c:pt idx="1">
                  <c:v>-5124.8</c:v>
                </c:pt>
                <c:pt idx="2">
                  <c:v>10367.799999999987</c:v>
                </c:pt>
                <c:pt idx="3">
                  <c:v>0</c:v>
                </c:pt>
                <c:pt idx="4">
                  <c:v>0</c:v>
                </c:pt>
              </c:numCache>
            </c:numRef>
          </c:val>
        </c:ser>
        <c:ser>
          <c:idx val="1"/>
          <c:order val="1"/>
          <c:tx>
            <c:strRef>
              <c:f>Лист1!$C$1</c:f>
              <c:strCache>
                <c:ptCount val="1"/>
                <c:pt idx="0">
                  <c:v>Кредиты кредитных организаций </c:v>
                </c:pt>
              </c:strCache>
            </c:strRef>
          </c:tx>
          <c:spPr>
            <a:solidFill>
              <a:srgbClr val="FF0066"/>
            </a:solidFill>
          </c:spPr>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shape val="box"/>
        <c:axId val="131022208"/>
        <c:axId val="130155648"/>
        <c:axId val="0"/>
      </c:bar3DChart>
      <c:catAx>
        <c:axId val="131022208"/>
        <c:scaling>
          <c:orientation val="minMax"/>
        </c:scaling>
        <c:axPos val="b"/>
        <c:numFmt formatCode="General" sourceLinked="1"/>
        <c:tickLblPos val="nextTo"/>
        <c:txPr>
          <a:bodyPr/>
          <a:lstStyle/>
          <a:p>
            <a:pPr>
              <a:defRPr sz="1200">
                <a:latin typeface="Comic Sans MS" pitchFamily="66" charset="0"/>
              </a:defRPr>
            </a:pPr>
            <a:endParaRPr lang="ru-RU"/>
          </a:p>
        </c:txPr>
        <c:crossAx val="130155648"/>
        <c:crosses val="autoZero"/>
        <c:auto val="1"/>
        <c:lblAlgn val="ctr"/>
        <c:lblOffset val="100"/>
      </c:catAx>
      <c:valAx>
        <c:axId val="130155648"/>
        <c:scaling>
          <c:orientation val="minMax"/>
        </c:scaling>
        <c:axPos val="l"/>
        <c:majorGridlines/>
        <c:numFmt formatCode="0%" sourceLinked="1"/>
        <c:tickLblPos val="nextTo"/>
        <c:txPr>
          <a:bodyPr/>
          <a:lstStyle/>
          <a:p>
            <a:pPr>
              <a:defRPr sz="1200">
                <a:latin typeface="Comic Sans MS" pitchFamily="66" charset="0"/>
              </a:defRPr>
            </a:pPr>
            <a:endParaRPr lang="ru-RU"/>
          </a:p>
        </c:txPr>
        <c:crossAx val="131022208"/>
        <c:crosses val="autoZero"/>
        <c:crossBetween val="between"/>
      </c:valAx>
    </c:plotArea>
    <c:legend>
      <c:legendPos val="r"/>
      <c:layout>
        <c:manualLayout>
          <c:xMode val="edge"/>
          <c:yMode val="edge"/>
          <c:x val="0.66593361812993035"/>
          <c:y val="0.19484243464478074"/>
          <c:w val="0.32494963656250381"/>
          <c:h val="0.61031513071043852"/>
        </c:manualLayout>
      </c:layout>
      <c:txPr>
        <a:bodyPr/>
        <a:lstStyle/>
        <a:p>
          <a:pPr>
            <a:defRPr sz="1200">
              <a:latin typeface="Comic Sans MS" pitchFamily="66" charset="0"/>
            </a:defRPr>
          </a:pPr>
          <a:endParaRPr lang="ru-RU"/>
        </a:p>
      </c:txPr>
    </c:legend>
    <c:plotVisOnly val="1"/>
  </c:chart>
  <c:txPr>
    <a:bodyPr/>
    <a:lstStyle/>
    <a:p>
      <a:pPr>
        <a:defRPr sz="1800"/>
      </a:pPr>
      <a:endParaRPr lang="ru-RU"/>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ru-RU"/>
  <c:chart>
    <c:view3D>
      <c:perspective val="30"/>
    </c:view3D>
    <c:plotArea>
      <c:layout/>
      <c:bar3DChart>
        <c:barDir val="col"/>
        <c:grouping val="percentStacked"/>
        <c:ser>
          <c:idx val="0"/>
          <c:order val="0"/>
          <c:tx>
            <c:strRef>
              <c:f>Лист1!$B$1</c:f>
              <c:strCache>
                <c:ptCount val="1"/>
                <c:pt idx="0">
                  <c:v>Бюджетные кредиты</c:v>
                </c:pt>
              </c:strCache>
            </c:strRef>
          </c:tx>
          <c:spPr>
            <a:solidFill>
              <a:srgbClr val="CC00FF"/>
            </a:solidFill>
            <a:ln>
              <a:solidFill>
                <a:srgbClr val="0000FF"/>
              </a:solidFill>
            </a:ln>
          </c:spPr>
          <c:cat>
            <c:strRef>
              <c:f>Лист1!$A$2:$A$6</c:f>
              <c:strCache>
                <c:ptCount val="5"/>
                <c:pt idx="0">
                  <c:v>на 01.01.2022</c:v>
                </c:pt>
                <c:pt idx="1">
                  <c:v>на 01.01.2023</c:v>
                </c:pt>
                <c:pt idx="2">
                  <c:v>на 01.01.2024</c:v>
                </c:pt>
                <c:pt idx="3">
                  <c:v>на 01.01.2025</c:v>
                </c:pt>
                <c:pt idx="4">
                  <c:v>на 01.01.2026</c:v>
                </c:pt>
              </c:strCache>
            </c:strRef>
          </c:cat>
          <c:val>
            <c:numRef>
              <c:f>Лист1!$B$2:$B$6</c:f>
              <c:numCache>
                <c:formatCode>General</c:formatCode>
                <c:ptCount val="5"/>
                <c:pt idx="0">
                  <c:v>1371</c:v>
                </c:pt>
                <c:pt idx="1">
                  <c:v>1371</c:v>
                </c:pt>
                <c:pt idx="2">
                  <c:v>1371</c:v>
                </c:pt>
                <c:pt idx="3">
                  <c:v>1371</c:v>
                </c:pt>
                <c:pt idx="4">
                  <c:v>1371</c:v>
                </c:pt>
              </c:numCache>
            </c:numRef>
          </c:val>
        </c:ser>
        <c:ser>
          <c:idx val="1"/>
          <c:order val="1"/>
          <c:tx>
            <c:strRef>
              <c:f>Лист1!$C$1</c:f>
              <c:strCache>
                <c:ptCount val="1"/>
                <c:pt idx="0">
                  <c:v>Кредиты от кредитных организаций</c:v>
                </c:pt>
              </c:strCache>
            </c:strRef>
          </c:tx>
          <c:spPr>
            <a:solidFill>
              <a:srgbClr val="0000FF"/>
            </a:solidFill>
          </c:spPr>
          <c:cat>
            <c:strRef>
              <c:f>Лист1!$A$2:$A$6</c:f>
              <c:strCache>
                <c:ptCount val="5"/>
                <c:pt idx="0">
                  <c:v>на 01.01.2022</c:v>
                </c:pt>
                <c:pt idx="1">
                  <c:v>на 01.01.2023</c:v>
                </c:pt>
                <c:pt idx="2">
                  <c:v>на 01.01.2024</c:v>
                </c:pt>
                <c:pt idx="3">
                  <c:v>на 01.01.2025</c:v>
                </c:pt>
                <c:pt idx="4">
                  <c:v>на 01.01.2026</c:v>
                </c:pt>
              </c:strCache>
            </c:strRef>
          </c:cat>
          <c:val>
            <c:numRef>
              <c:f>Лист1!$C$2:$C$6</c:f>
              <c:numCache>
                <c:formatCode>General</c:formatCode>
                <c:ptCount val="5"/>
                <c:pt idx="0">
                  <c:v>0</c:v>
                </c:pt>
                <c:pt idx="1">
                  <c:v>0</c:v>
                </c:pt>
                <c:pt idx="2">
                  <c:v>0</c:v>
                </c:pt>
                <c:pt idx="3">
                  <c:v>0</c:v>
                </c:pt>
                <c:pt idx="4">
                  <c:v>0</c:v>
                </c:pt>
              </c:numCache>
            </c:numRef>
          </c:val>
        </c:ser>
        <c:shape val="box"/>
        <c:axId val="122382592"/>
        <c:axId val="122384384"/>
        <c:axId val="0"/>
      </c:bar3DChart>
      <c:catAx>
        <c:axId val="122382592"/>
        <c:scaling>
          <c:orientation val="minMax"/>
        </c:scaling>
        <c:axPos val="b"/>
        <c:numFmt formatCode="dd/mm/yyyy" sourceLinked="1"/>
        <c:tickLblPos val="nextTo"/>
        <c:txPr>
          <a:bodyPr/>
          <a:lstStyle/>
          <a:p>
            <a:pPr>
              <a:defRPr sz="1100">
                <a:latin typeface="Comic Sans MS" pitchFamily="66" charset="0"/>
              </a:defRPr>
            </a:pPr>
            <a:endParaRPr lang="ru-RU"/>
          </a:p>
        </c:txPr>
        <c:crossAx val="122384384"/>
        <c:crosses val="autoZero"/>
        <c:auto val="1"/>
        <c:lblAlgn val="ctr"/>
        <c:lblOffset val="100"/>
      </c:catAx>
      <c:valAx>
        <c:axId val="122384384"/>
        <c:scaling>
          <c:orientation val="minMax"/>
        </c:scaling>
        <c:axPos val="l"/>
        <c:majorGridlines/>
        <c:numFmt formatCode="0%" sourceLinked="1"/>
        <c:tickLblPos val="nextTo"/>
        <c:txPr>
          <a:bodyPr/>
          <a:lstStyle/>
          <a:p>
            <a:pPr>
              <a:defRPr sz="1200"/>
            </a:pPr>
            <a:endParaRPr lang="ru-RU"/>
          </a:p>
        </c:txPr>
        <c:crossAx val="122382592"/>
        <c:crosses val="autoZero"/>
        <c:crossBetween val="between"/>
      </c:valAx>
    </c:plotArea>
    <c:legend>
      <c:legendPos val="r"/>
      <c:layout>
        <c:manualLayout>
          <c:xMode val="edge"/>
          <c:yMode val="edge"/>
          <c:x val="0.68410983785228074"/>
          <c:y val="0.3178830545592779"/>
          <c:w val="0.30653350248995231"/>
          <c:h val="0.36423389088144631"/>
        </c:manualLayout>
      </c:layout>
      <c:txPr>
        <a:bodyPr/>
        <a:lstStyle/>
        <a:p>
          <a:pPr>
            <a:defRPr sz="1400">
              <a:latin typeface="Comic Sans MS" pitchFamily="66" charset="0"/>
            </a:defRPr>
          </a:pPr>
          <a:endParaRPr lang="ru-RU"/>
        </a:p>
      </c:txPr>
    </c:legend>
    <c:plotVisOnly val="1"/>
  </c:chart>
  <c:txPr>
    <a:bodyPr/>
    <a:lstStyle/>
    <a:p>
      <a:pPr>
        <a:defRPr sz="1800"/>
      </a:pPr>
      <a:endParaRPr lang="ru-RU"/>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ru-RU"/>
  <c:chart>
    <c:plotArea>
      <c:layout/>
      <c:lineChart>
        <c:grouping val="standard"/>
        <c:ser>
          <c:idx val="0"/>
          <c:order val="0"/>
          <c:tx>
            <c:strRef>
              <c:f>Лист1!$B$1</c:f>
              <c:strCache>
                <c:ptCount val="1"/>
                <c:pt idx="0">
                  <c:v>Муниципальный долг</c:v>
                </c:pt>
              </c:strCache>
            </c:strRef>
          </c:tx>
          <c:spPr>
            <a:ln w="25400">
              <a:solidFill>
                <a:srgbClr val="0000FF"/>
              </a:solidFill>
            </a:ln>
          </c:spPr>
          <c:marker>
            <c:spPr>
              <a:solidFill>
                <a:srgbClr val="0000FF"/>
              </a:solidFill>
            </c:spPr>
          </c:marker>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1.4</c:v>
                </c:pt>
                <c:pt idx="1">
                  <c:v>1.4</c:v>
                </c:pt>
                <c:pt idx="2">
                  <c:v>1.4</c:v>
                </c:pt>
                <c:pt idx="3">
                  <c:v>1.4</c:v>
                </c:pt>
                <c:pt idx="4">
                  <c:v>1.4</c:v>
                </c:pt>
              </c:numCache>
            </c:numRef>
          </c:val>
          <c:bubble3D val="1"/>
        </c:ser>
        <c:ser>
          <c:idx val="1"/>
          <c:order val="1"/>
          <c:tx>
            <c:strRef>
              <c:f>Лист1!$C$1</c:f>
              <c:strCache>
                <c:ptCount val="1"/>
                <c:pt idx="0">
                  <c:v>Процент от объема расходов</c:v>
                </c:pt>
              </c:strCache>
            </c:strRef>
          </c:tx>
          <c:spPr>
            <a:ln w="25400">
              <a:solidFill>
                <a:srgbClr val="009900"/>
              </a:solidFill>
            </a:ln>
          </c:spPr>
          <c:marker>
            <c:spPr>
              <a:solidFill>
                <a:srgbClr val="009900"/>
              </a:solidFill>
              <a:ln w="12700"/>
            </c:spPr>
          </c:marker>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pt idx="0">
                  <c:v>1.0000000000000028E-3</c:v>
                </c:pt>
                <c:pt idx="1">
                  <c:v>1.0000000000000028E-3</c:v>
                </c:pt>
                <c:pt idx="2">
                  <c:v>1.0000000000000028E-3</c:v>
                </c:pt>
                <c:pt idx="3">
                  <c:v>1.0000000000000028E-3</c:v>
                </c:pt>
                <c:pt idx="4">
                  <c:v>3.0000000000000057E-3</c:v>
                </c:pt>
              </c:numCache>
            </c:numRef>
          </c:val>
          <c:bubble3D val="1"/>
        </c:ser>
        <c:marker val="1"/>
        <c:axId val="131395968"/>
        <c:axId val="131397888"/>
      </c:lineChart>
      <c:catAx>
        <c:axId val="131395968"/>
        <c:scaling>
          <c:orientation val="minMax"/>
        </c:scaling>
        <c:axPos val="b"/>
        <c:numFmt formatCode="General" sourceLinked="1"/>
        <c:tickLblPos val="nextTo"/>
        <c:txPr>
          <a:bodyPr/>
          <a:lstStyle/>
          <a:p>
            <a:pPr>
              <a:defRPr sz="1200">
                <a:latin typeface="Comic Sans MS" pitchFamily="66" charset="0"/>
              </a:defRPr>
            </a:pPr>
            <a:endParaRPr lang="ru-RU"/>
          </a:p>
        </c:txPr>
        <c:crossAx val="131397888"/>
        <c:crosses val="autoZero"/>
        <c:auto val="1"/>
        <c:lblAlgn val="ctr"/>
        <c:lblOffset val="100"/>
      </c:catAx>
      <c:valAx>
        <c:axId val="131397888"/>
        <c:scaling>
          <c:orientation val="minMax"/>
        </c:scaling>
        <c:axPos val="l"/>
        <c:majorGridlines/>
        <c:numFmt formatCode="General" sourceLinked="1"/>
        <c:tickLblPos val="nextTo"/>
        <c:txPr>
          <a:bodyPr/>
          <a:lstStyle/>
          <a:p>
            <a:pPr>
              <a:defRPr sz="1200">
                <a:latin typeface="Comic Sans MS" pitchFamily="66" charset="0"/>
              </a:defRPr>
            </a:pPr>
            <a:endParaRPr lang="ru-RU"/>
          </a:p>
        </c:txPr>
        <c:crossAx val="131395968"/>
        <c:crosses val="autoZero"/>
        <c:crossBetween val="between"/>
      </c:valAx>
      <c:spPr>
        <a:noFill/>
      </c:spPr>
    </c:plotArea>
    <c:legend>
      <c:legendPos val="r"/>
      <c:layout/>
      <c:txPr>
        <a:bodyPr/>
        <a:lstStyle/>
        <a:p>
          <a:pPr rtl="0">
            <a:defRPr sz="1200">
              <a:latin typeface="Comic Sans MS" pitchFamily="66" charset="0"/>
            </a:defRPr>
          </a:pPr>
          <a:endParaRPr lang="ru-RU"/>
        </a:p>
      </c:txPr>
    </c:legend>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style val="4"/>
  <c:chart>
    <c:autoTitleDeleted val="1"/>
    <c:view3D>
      <c:hPercent val="52"/>
      <c:depthPercent val="100"/>
      <c:rAngAx val="1"/>
    </c:view3D>
    <c:plotArea>
      <c:layout>
        <c:manualLayout>
          <c:layoutTarget val="inner"/>
          <c:xMode val="edge"/>
          <c:yMode val="edge"/>
          <c:x val="0.31691939471007452"/>
          <c:y val="0.23969442443192099"/>
          <c:w val="0.80612482967566201"/>
          <c:h val="0.49118868809317257"/>
        </c:manualLayout>
      </c:layout>
      <c:bar3DChart>
        <c:barDir val="col"/>
        <c:grouping val="clustered"/>
        <c:ser>
          <c:idx val="0"/>
          <c:order val="0"/>
          <c:tx>
            <c:strRef>
              <c:f>Sheet1!$A$2</c:f>
              <c:strCache>
                <c:ptCount val="1"/>
                <c:pt idx="0">
                  <c:v>Безвозмездные поступления</c:v>
                </c:pt>
              </c:strCache>
            </c:strRef>
          </c:tx>
          <c:spPr>
            <a:solidFill>
              <a:srgbClr val="FF0066"/>
            </a:solidFill>
          </c:spPr>
          <c:cat>
            <c:strRef>
              <c:f>Sheet1!$B$1:$F$1</c:f>
              <c:strCache>
                <c:ptCount val="5"/>
                <c:pt idx="0">
                  <c:v>2021 факт</c:v>
                </c:pt>
                <c:pt idx="1">
                  <c:v>2022 факт</c:v>
                </c:pt>
                <c:pt idx="2">
                  <c:v>2023 план</c:v>
                </c:pt>
                <c:pt idx="3">
                  <c:v>2024 план</c:v>
                </c:pt>
                <c:pt idx="4">
                  <c:v>2025 план</c:v>
                </c:pt>
              </c:strCache>
            </c:strRef>
          </c:cat>
          <c:val>
            <c:numRef>
              <c:f>Sheet1!$B$2:$F$2</c:f>
              <c:numCache>
                <c:formatCode>0.0</c:formatCode>
                <c:ptCount val="5"/>
                <c:pt idx="0">
                  <c:v>258214.6</c:v>
                </c:pt>
                <c:pt idx="1">
                  <c:v>289117.59999999998</c:v>
                </c:pt>
                <c:pt idx="2">
                  <c:v>322958.5</c:v>
                </c:pt>
                <c:pt idx="3">
                  <c:v>297927.90000000002</c:v>
                </c:pt>
                <c:pt idx="4">
                  <c:v>555099.80000000005</c:v>
                </c:pt>
              </c:numCache>
            </c:numRef>
          </c:val>
        </c:ser>
        <c:ser>
          <c:idx val="1"/>
          <c:order val="1"/>
          <c:tx>
            <c:strRef>
              <c:f>Sheet1!$A$3</c:f>
              <c:strCache>
                <c:ptCount val="1"/>
                <c:pt idx="0">
                  <c:v>Налоговые доходы</c:v>
                </c:pt>
              </c:strCache>
            </c:strRef>
          </c:tx>
          <c:spPr>
            <a:solidFill>
              <a:srgbClr val="FF6699"/>
            </a:solidFill>
          </c:spPr>
          <c:cat>
            <c:strRef>
              <c:f>Sheet1!$B$1:$F$1</c:f>
              <c:strCache>
                <c:ptCount val="5"/>
                <c:pt idx="0">
                  <c:v>2021 факт</c:v>
                </c:pt>
                <c:pt idx="1">
                  <c:v>2022 факт</c:v>
                </c:pt>
                <c:pt idx="2">
                  <c:v>2023 план</c:v>
                </c:pt>
                <c:pt idx="3">
                  <c:v>2024 план</c:v>
                </c:pt>
                <c:pt idx="4">
                  <c:v>2025 план</c:v>
                </c:pt>
              </c:strCache>
            </c:strRef>
          </c:cat>
          <c:val>
            <c:numRef>
              <c:f>Sheet1!$B$3:$F$3</c:f>
              <c:numCache>
                <c:formatCode>0.0</c:formatCode>
                <c:ptCount val="5"/>
                <c:pt idx="0">
                  <c:v>46785.599999999999</c:v>
                </c:pt>
                <c:pt idx="1">
                  <c:v>51094.3</c:v>
                </c:pt>
                <c:pt idx="2">
                  <c:v>48799.7</c:v>
                </c:pt>
                <c:pt idx="3">
                  <c:v>51720.5</c:v>
                </c:pt>
                <c:pt idx="4">
                  <c:v>55365.3</c:v>
                </c:pt>
              </c:numCache>
            </c:numRef>
          </c:val>
        </c:ser>
        <c:ser>
          <c:idx val="2"/>
          <c:order val="2"/>
          <c:tx>
            <c:strRef>
              <c:f>Sheet1!$A$4</c:f>
              <c:strCache>
                <c:ptCount val="1"/>
                <c:pt idx="0">
                  <c:v>Неналоговые доходы</c:v>
                </c:pt>
              </c:strCache>
            </c:strRef>
          </c:tx>
          <c:spPr>
            <a:solidFill>
              <a:srgbClr val="CC00FF"/>
            </a:solidFill>
          </c:spPr>
          <c:cat>
            <c:strRef>
              <c:f>Sheet1!$B$1:$F$1</c:f>
              <c:strCache>
                <c:ptCount val="5"/>
                <c:pt idx="0">
                  <c:v>2021 факт</c:v>
                </c:pt>
                <c:pt idx="1">
                  <c:v>2022 факт</c:v>
                </c:pt>
                <c:pt idx="2">
                  <c:v>2023 план</c:v>
                </c:pt>
                <c:pt idx="3">
                  <c:v>2024 план</c:v>
                </c:pt>
                <c:pt idx="4">
                  <c:v>2025 план</c:v>
                </c:pt>
              </c:strCache>
            </c:strRef>
          </c:cat>
          <c:val>
            <c:numRef>
              <c:f>Sheet1!$B$4:$F$4</c:f>
              <c:numCache>
                <c:formatCode>0.0</c:formatCode>
                <c:ptCount val="5"/>
                <c:pt idx="0">
                  <c:v>6987.4</c:v>
                </c:pt>
                <c:pt idx="1">
                  <c:v>6776.5</c:v>
                </c:pt>
                <c:pt idx="2">
                  <c:v>2766.8</c:v>
                </c:pt>
                <c:pt idx="3">
                  <c:v>2926.8</c:v>
                </c:pt>
                <c:pt idx="4">
                  <c:v>3031.7</c:v>
                </c:pt>
              </c:numCache>
            </c:numRef>
          </c:val>
        </c:ser>
        <c:gapDepth val="0"/>
        <c:shape val="box"/>
        <c:axId val="80910208"/>
        <c:axId val="80911744"/>
        <c:axId val="0"/>
      </c:bar3DChart>
      <c:catAx>
        <c:axId val="80910208"/>
        <c:scaling>
          <c:orientation val="minMax"/>
        </c:scaling>
        <c:axPos val="b"/>
        <c:numFmt formatCode="General" sourceLinked="1"/>
        <c:tickLblPos val="low"/>
        <c:txPr>
          <a:bodyPr rot="0" vert="horz"/>
          <a:lstStyle/>
          <a:p>
            <a:pPr>
              <a:defRPr/>
            </a:pPr>
            <a:endParaRPr lang="ru-RU"/>
          </a:p>
        </c:txPr>
        <c:crossAx val="80911744"/>
        <c:crosses val="autoZero"/>
        <c:auto val="1"/>
        <c:lblAlgn val="ctr"/>
        <c:lblOffset val="100"/>
        <c:tickLblSkip val="1"/>
        <c:tickMarkSkip val="1"/>
      </c:catAx>
      <c:valAx>
        <c:axId val="80911744"/>
        <c:scaling>
          <c:orientation val="minMax"/>
        </c:scaling>
        <c:axPos val="l"/>
        <c:majorGridlines/>
        <c:numFmt formatCode="0.0" sourceLinked="1"/>
        <c:tickLblPos val="nextTo"/>
        <c:txPr>
          <a:bodyPr rot="0" vert="horz"/>
          <a:lstStyle/>
          <a:p>
            <a:pPr>
              <a:defRPr sz="1400"/>
            </a:pPr>
            <a:endParaRPr lang="ru-RU"/>
          </a:p>
        </c:txPr>
        <c:crossAx val="80910208"/>
        <c:crosses val="autoZero"/>
        <c:crossBetween val="between"/>
      </c:valAx>
      <c:dTable>
        <c:showHorzBorder val="1"/>
        <c:showVertBorder val="1"/>
        <c:showOutline val="1"/>
        <c:showKeys val="1"/>
        <c:txPr>
          <a:bodyPr/>
          <a:lstStyle/>
          <a:p>
            <a:pPr rtl="0">
              <a:defRPr sz="1400"/>
            </a:pPr>
            <a:endParaRPr lang="ru-RU"/>
          </a:p>
        </c:txPr>
      </c:dTable>
    </c:plotArea>
    <c:plotVisOnly val="1"/>
    <c:dispBlanksAs val="gap"/>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52"/>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25141800952596488"/>
          <c:y val="0.21529931733221852"/>
          <c:w val="0.80612482967566201"/>
          <c:h val="0.58274363047235667"/>
        </c:manualLayout>
      </c:layout>
      <c:bar3DChart>
        <c:barDir val="col"/>
        <c:grouping val="clustered"/>
        <c:ser>
          <c:idx val="0"/>
          <c:order val="0"/>
          <c:tx>
            <c:strRef>
              <c:f>Sheet1!$A$2</c:f>
              <c:strCache>
                <c:ptCount val="1"/>
                <c:pt idx="0">
                  <c:v>Доходы от использования имущества, находящегося в государственной и муниципальной собственности</c:v>
                </c:pt>
              </c:strCache>
            </c:strRef>
          </c:tx>
          <c:spPr>
            <a:solidFill>
              <a:srgbClr val="FFCCFF"/>
            </a:solidFill>
            <a:ln w="15196">
              <a:solidFill>
                <a:schemeClr val="tx1"/>
              </a:solidFill>
              <a:prstDash val="solid"/>
            </a:ln>
          </c:spPr>
          <c:cat>
            <c:strRef>
              <c:f>Sheet1!$B$1:$F$1</c:f>
              <c:strCache>
                <c:ptCount val="5"/>
                <c:pt idx="0">
                  <c:v>2021 факт</c:v>
                </c:pt>
                <c:pt idx="1">
                  <c:v>2022 факт</c:v>
                </c:pt>
                <c:pt idx="2">
                  <c:v>2023</c:v>
                </c:pt>
                <c:pt idx="3">
                  <c:v>2024</c:v>
                </c:pt>
                <c:pt idx="4">
                  <c:v>2025</c:v>
                </c:pt>
              </c:strCache>
            </c:strRef>
          </c:cat>
          <c:val>
            <c:numRef>
              <c:f>Sheet1!$B$2:$F$2</c:f>
              <c:numCache>
                <c:formatCode>0.0</c:formatCode>
                <c:ptCount val="5"/>
                <c:pt idx="0">
                  <c:v>2206.1999999999998</c:v>
                </c:pt>
                <c:pt idx="1">
                  <c:v>2181.6</c:v>
                </c:pt>
                <c:pt idx="2">
                  <c:v>1247.4000000000001</c:v>
                </c:pt>
                <c:pt idx="3">
                  <c:v>1288.9000000000001</c:v>
                </c:pt>
                <c:pt idx="4">
                  <c:v>1334.7</c:v>
                </c:pt>
              </c:numCache>
            </c:numRef>
          </c:val>
        </c:ser>
        <c:ser>
          <c:idx val="1"/>
          <c:order val="1"/>
          <c:tx>
            <c:strRef>
              <c:f>Sheet1!$A$3</c:f>
              <c:strCache>
                <c:ptCount val="1"/>
                <c:pt idx="0">
                  <c:v>Платежи при пользовании природными ресурсами</c:v>
                </c:pt>
              </c:strCache>
            </c:strRef>
          </c:tx>
          <c:spPr>
            <a:solidFill>
              <a:srgbClr val="9933FF"/>
            </a:solidFill>
          </c:spPr>
          <c:cat>
            <c:strRef>
              <c:f>Sheet1!$B$1:$F$1</c:f>
              <c:strCache>
                <c:ptCount val="5"/>
                <c:pt idx="0">
                  <c:v>2021 факт</c:v>
                </c:pt>
                <c:pt idx="1">
                  <c:v>2022 факт</c:v>
                </c:pt>
                <c:pt idx="2">
                  <c:v>2023</c:v>
                </c:pt>
                <c:pt idx="3">
                  <c:v>2024</c:v>
                </c:pt>
                <c:pt idx="4">
                  <c:v>2025</c:v>
                </c:pt>
              </c:strCache>
            </c:strRef>
          </c:cat>
          <c:val>
            <c:numRef>
              <c:f>Sheet1!$B$3:$F$3</c:f>
              <c:numCache>
                <c:formatCode>0.0</c:formatCode>
                <c:ptCount val="5"/>
                <c:pt idx="0">
                  <c:v>289.5</c:v>
                </c:pt>
                <c:pt idx="1">
                  <c:v>109.5</c:v>
                </c:pt>
                <c:pt idx="2">
                  <c:v>185.1</c:v>
                </c:pt>
                <c:pt idx="3" formatCode="0.000">
                  <c:v>173</c:v>
                </c:pt>
                <c:pt idx="4">
                  <c:v>177.7</c:v>
                </c:pt>
              </c:numCache>
            </c:numRef>
          </c:val>
        </c:ser>
        <c:ser>
          <c:idx val="2"/>
          <c:order val="2"/>
          <c:tx>
            <c:strRef>
              <c:f>Sheet1!$A$4</c:f>
              <c:strCache>
                <c:ptCount val="1"/>
                <c:pt idx="0">
                  <c:v>Доходы от продажи материальных и нематериальных активов</c:v>
                </c:pt>
              </c:strCache>
            </c:strRef>
          </c:tx>
          <c:spPr>
            <a:solidFill>
              <a:srgbClr val="FF0066"/>
            </a:solidFill>
          </c:spPr>
          <c:cat>
            <c:strRef>
              <c:f>Sheet1!$B$1:$F$1</c:f>
              <c:strCache>
                <c:ptCount val="5"/>
                <c:pt idx="0">
                  <c:v>2021 факт</c:v>
                </c:pt>
                <c:pt idx="1">
                  <c:v>2022 факт</c:v>
                </c:pt>
                <c:pt idx="2">
                  <c:v>2023</c:v>
                </c:pt>
                <c:pt idx="3">
                  <c:v>2024</c:v>
                </c:pt>
                <c:pt idx="4">
                  <c:v>2025</c:v>
                </c:pt>
              </c:strCache>
            </c:strRef>
          </c:cat>
          <c:val>
            <c:numRef>
              <c:f>Sheet1!$B$4:$F$4</c:f>
              <c:numCache>
                <c:formatCode>0.0</c:formatCode>
                <c:ptCount val="5"/>
                <c:pt idx="0">
                  <c:v>2683.8</c:v>
                </c:pt>
                <c:pt idx="1">
                  <c:v>3612.6</c:v>
                </c:pt>
                <c:pt idx="2">
                  <c:v>736.9</c:v>
                </c:pt>
                <c:pt idx="3">
                  <c:v>847.8</c:v>
                </c:pt>
                <c:pt idx="4">
                  <c:v>881.8</c:v>
                </c:pt>
              </c:numCache>
            </c:numRef>
          </c:val>
        </c:ser>
        <c:ser>
          <c:idx val="3"/>
          <c:order val="3"/>
          <c:tx>
            <c:strRef>
              <c:f>Sheet1!$A$5</c:f>
              <c:strCache>
                <c:ptCount val="1"/>
                <c:pt idx="0">
                  <c:v>Штрафы, санкции, возмещение ущерба</c:v>
                </c:pt>
              </c:strCache>
            </c:strRef>
          </c:tx>
          <c:spPr>
            <a:solidFill>
              <a:srgbClr val="00FFFF"/>
            </a:solidFill>
          </c:spPr>
          <c:cat>
            <c:strRef>
              <c:f>Sheet1!$B$1:$F$1</c:f>
              <c:strCache>
                <c:ptCount val="5"/>
                <c:pt idx="0">
                  <c:v>2021 факт</c:v>
                </c:pt>
                <c:pt idx="1">
                  <c:v>2022 факт</c:v>
                </c:pt>
                <c:pt idx="2">
                  <c:v>2023</c:v>
                </c:pt>
                <c:pt idx="3">
                  <c:v>2024</c:v>
                </c:pt>
                <c:pt idx="4">
                  <c:v>2025</c:v>
                </c:pt>
              </c:strCache>
            </c:strRef>
          </c:cat>
          <c:val>
            <c:numRef>
              <c:f>Sheet1!$B$5:$F$5</c:f>
              <c:numCache>
                <c:formatCode>0.0</c:formatCode>
                <c:ptCount val="5"/>
                <c:pt idx="0">
                  <c:v>1807.9</c:v>
                </c:pt>
                <c:pt idx="1">
                  <c:v>872.8</c:v>
                </c:pt>
                <c:pt idx="2">
                  <c:v>597.4</c:v>
                </c:pt>
                <c:pt idx="3" formatCode="General">
                  <c:v>617.1</c:v>
                </c:pt>
                <c:pt idx="4">
                  <c:v>637.5</c:v>
                </c:pt>
              </c:numCache>
            </c:numRef>
          </c:val>
        </c:ser>
        <c:gapDepth val="0"/>
        <c:shape val="box"/>
        <c:axId val="82784256"/>
        <c:axId val="82785792"/>
        <c:axId val="0"/>
      </c:bar3DChart>
      <c:catAx>
        <c:axId val="82784256"/>
        <c:scaling>
          <c:orientation val="minMax"/>
        </c:scaling>
        <c:axPos val="b"/>
        <c:numFmt formatCode="General" sourceLinked="1"/>
        <c:tickLblPos val="low"/>
        <c:spPr>
          <a:ln w="3799">
            <a:solidFill>
              <a:schemeClr val="tx1"/>
            </a:solidFill>
            <a:prstDash val="solid"/>
          </a:ln>
        </c:spPr>
        <c:txPr>
          <a:bodyPr rot="0" vert="horz"/>
          <a:lstStyle/>
          <a:p>
            <a:pPr>
              <a:defRPr sz="2154" b="1" i="0" u="none" strike="noStrike" baseline="0">
                <a:solidFill>
                  <a:schemeClr val="tx1"/>
                </a:solidFill>
                <a:latin typeface="Arial"/>
                <a:ea typeface="Arial"/>
                <a:cs typeface="Arial"/>
              </a:defRPr>
            </a:pPr>
            <a:endParaRPr lang="ru-RU"/>
          </a:p>
        </c:txPr>
        <c:crossAx val="82785792"/>
        <c:crosses val="autoZero"/>
        <c:auto val="1"/>
        <c:lblAlgn val="ctr"/>
        <c:lblOffset val="100"/>
        <c:tickLblSkip val="1"/>
        <c:tickMarkSkip val="1"/>
      </c:catAx>
      <c:valAx>
        <c:axId val="82785792"/>
        <c:scaling>
          <c:orientation val="minMax"/>
        </c:scaling>
        <c:axPos val="l"/>
        <c:majorGridlines>
          <c:spPr>
            <a:ln w="3799">
              <a:solidFill>
                <a:schemeClr val="tx1"/>
              </a:solidFill>
              <a:prstDash val="solid"/>
            </a:ln>
          </c:spPr>
        </c:majorGridlines>
        <c:numFmt formatCode="0.0" sourceLinked="1"/>
        <c:tickLblPos val="nextTo"/>
        <c:spPr>
          <a:ln w="3799">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ru-RU"/>
          </a:p>
        </c:txPr>
        <c:crossAx val="82784256"/>
        <c:crosses val="autoZero"/>
        <c:crossBetween val="between"/>
      </c:valAx>
      <c:dTable>
        <c:showHorzBorder val="1"/>
        <c:showVertBorder val="1"/>
        <c:showOutline val="1"/>
        <c:showKeys val="1"/>
        <c:spPr>
          <a:ln w="3799">
            <a:solidFill>
              <a:schemeClr val="tx1"/>
            </a:solidFill>
            <a:prstDash val="solid"/>
          </a:ln>
        </c:spPr>
        <c:txPr>
          <a:bodyPr/>
          <a:lstStyle/>
          <a:p>
            <a:pPr rtl="0">
              <a:defRPr sz="1200" b="1" i="0" u="none" strike="noStrike" baseline="0">
                <a:solidFill>
                  <a:schemeClr val="tx1"/>
                </a:solidFill>
                <a:latin typeface="Times New Roman" pitchFamily="18" charset="0"/>
                <a:ea typeface="Arial"/>
                <a:cs typeface="Times New Roman" pitchFamily="18" charset="0"/>
              </a:defRPr>
            </a:pPr>
            <a:endParaRPr lang="ru-RU"/>
          </a:p>
        </c:txPr>
      </c:dTable>
      <c:spPr>
        <a:noFill/>
        <a:ln w="30393">
          <a:noFill/>
        </a:ln>
      </c:spPr>
    </c:plotArea>
    <c:plotVisOnly val="1"/>
    <c:dispBlanksAs val="gap"/>
  </c:chart>
  <c:spPr>
    <a:noFill/>
    <a:ln>
      <a:noFill/>
    </a:ln>
  </c:spPr>
  <c:txPr>
    <a:bodyPr/>
    <a:lstStyle/>
    <a:p>
      <a:pPr>
        <a:defRPr sz="2154" b="1" i="0" u="none" strike="noStrike" baseline="0">
          <a:solidFill>
            <a:schemeClr val="tx1"/>
          </a:solidFill>
          <a:latin typeface="Arial"/>
          <a:ea typeface="Arial"/>
          <a:cs typeface="Arial"/>
        </a:defRPr>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autoTitleDeleted val="1"/>
    <c:view3D>
      <c:rotX val="16"/>
      <c:hPercent val="51"/>
      <c:rotY val="41"/>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29799942678752844"/>
          <c:y val="2.9737165603231291E-2"/>
          <c:w val="0.70200057321247311"/>
          <c:h val="0.64244341565095264"/>
        </c:manualLayout>
      </c:layout>
      <c:bar3DChart>
        <c:barDir val="col"/>
        <c:grouping val="clustered"/>
        <c:ser>
          <c:idx val="0"/>
          <c:order val="0"/>
          <c:tx>
            <c:strRef>
              <c:f>Sheet1!$A$3</c:f>
              <c:strCache>
                <c:ptCount val="1"/>
                <c:pt idx="0">
                  <c:v>Дотации бюджетам бюджетной системы Российской Федерации</c:v>
                </c:pt>
              </c:strCache>
            </c:strRef>
          </c:tx>
          <c:spPr>
            <a:solidFill>
              <a:srgbClr val="33CCCC"/>
            </a:solidFill>
            <a:ln w="12353">
              <a:solidFill>
                <a:schemeClr val="tx1"/>
              </a:solidFill>
              <a:prstDash val="solid"/>
            </a:ln>
          </c:spPr>
          <c:cat>
            <c:strRef>
              <c:f>Sheet1!$B$1:$F$1</c:f>
              <c:strCache>
                <c:ptCount val="5"/>
                <c:pt idx="0">
                  <c:v>2021 факт</c:v>
                </c:pt>
                <c:pt idx="1">
                  <c:v>2022 факт</c:v>
                </c:pt>
                <c:pt idx="2">
                  <c:v>2023 план</c:v>
                </c:pt>
                <c:pt idx="3">
                  <c:v>2024 план</c:v>
                </c:pt>
                <c:pt idx="4">
                  <c:v>2025 план</c:v>
                </c:pt>
              </c:strCache>
            </c:strRef>
          </c:cat>
          <c:val>
            <c:numRef>
              <c:f>Sheet1!$B$3:$F$3</c:f>
              <c:numCache>
                <c:formatCode>0.0</c:formatCode>
                <c:ptCount val="5"/>
                <c:pt idx="0" formatCode="General">
                  <c:v>103985.9</c:v>
                </c:pt>
                <c:pt idx="1">
                  <c:v>119334</c:v>
                </c:pt>
                <c:pt idx="2">
                  <c:v>132255.1</c:v>
                </c:pt>
                <c:pt idx="3">
                  <c:v>98679</c:v>
                </c:pt>
                <c:pt idx="4">
                  <c:v>93369</c:v>
                </c:pt>
              </c:numCache>
            </c:numRef>
          </c:val>
        </c:ser>
        <c:ser>
          <c:idx val="1"/>
          <c:order val="1"/>
          <c:tx>
            <c:strRef>
              <c:f>Sheet1!$A$4</c:f>
              <c:strCache>
                <c:ptCount val="1"/>
                <c:pt idx="0">
                  <c:v>Субсидии</c:v>
                </c:pt>
              </c:strCache>
            </c:strRef>
          </c:tx>
          <c:spPr>
            <a:solidFill>
              <a:srgbClr val="FFFF00"/>
            </a:solidFill>
          </c:spPr>
          <c:cat>
            <c:strRef>
              <c:f>Sheet1!$B$1:$F$1</c:f>
              <c:strCache>
                <c:ptCount val="5"/>
                <c:pt idx="0">
                  <c:v>2021 факт</c:v>
                </c:pt>
                <c:pt idx="1">
                  <c:v>2022 факт</c:v>
                </c:pt>
                <c:pt idx="2">
                  <c:v>2023 план</c:v>
                </c:pt>
                <c:pt idx="3">
                  <c:v>2024 план</c:v>
                </c:pt>
                <c:pt idx="4">
                  <c:v>2025 план</c:v>
                </c:pt>
              </c:strCache>
            </c:strRef>
          </c:cat>
          <c:val>
            <c:numRef>
              <c:f>Sheet1!$B$4:$F$4</c:f>
              <c:numCache>
                <c:formatCode>0.0</c:formatCode>
                <c:ptCount val="5"/>
                <c:pt idx="0" formatCode="General">
                  <c:v>33051.9</c:v>
                </c:pt>
                <c:pt idx="1">
                  <c:v>40434.1</c:v>
                </c:pt>
                <c:pt idx="2">
                  <c:v>30965.8</c:v>
                </c:pt>
                <c:pt idx="3">
                  <c:v>55965.7</c:v>
                </c:pt>
                <c:pt idx="4">
                  <c:v>312764.2</c:v>
                </c:pt>
              </c:numCache>
            </c:numRef>
          </c:val>
        </c:ser>
        <c:ser>
          <c:idx val="2"/>
          <c:order val="2"/>
          <c:tx>
            <c:strRef>
              <c:f>Sheet1!$A$5</c:f>
              <c:strCache>
                <c:ptCount val="1"/>
                <c:pt idx="0">
                  <c:v>Субвенции бюджетам бюджетной системы Российской Федерации</c:v>
                </c:pt>
              </c:strCache>
            </c:strRef>
          </c:tx>
          <c:spPr>
            <a:solidFill>
              <a:srgbClr val="FF00FF"/>
            </a:solidFill>
          </c:spPr>
          <c:cat>
            <c:strRef>
              <c:f>Sheet1!$B$1:$F$1</c:f>
              <c:strCache>
                <c:ptCount val="5"/>
                <c:pt idx="0">
                  <c:v>2021 факт</c:v>
                </c:pt>
                <c:pt idx="1">
                  <c:v>2022 факт</c:v>
                </c:pt>
                <c:pt idx="2">
                  <c:v>2023 план</c:v>
                </c:pt>
                <c:pt idx="3">
                  <c:v>2024 план</c:v>
                </c:pt>
                <c:pt idx="4">
                  <c:v>2025 план</c:v>
                </c:pt>
              </c:strCache>
            </c:strRef>
          </c:cat>
          <c:val>
            <c:numRef>
              <c:f>Sheet1!$B$5:$F$5</c:f>
              <c:numCache>
                <c:formatCode>0.0</c:formatCode>
                <c:ptCount val="5"/>
                <c:pt idx="0" formatCode="General">
                  <c:v>121028.6</c:v>
                </c:pt>
                <c:pt idx="1">
                  <c:v>129249.2</c:v>
                </c:pt>
                <c:pt idx="2">
                  <c:v>141894.9</c:v>
                </c:pt>
                <c:pt idx="3">
                  <c:v>141667.20000000001</c:v>
                </c:pt>
                <c:pt idx="4">
                  <c:v>147346.5</c:v>
                </c:pt>
              </c:numCache>
            </c:numRef>
          </c:val>
        </c:ser>
        <c:ser>
          <c:idx val="3"/>
          <c:order val="3"/>
          <c:tx>
            <c:strRef>
              <c:f>Sheet1!$A$6</c:f>
              <c:strCache>
                <c:ptCount val="1"/>
                <c:pt idx="0">
                  <c:v>Иные межбюджетные трансферты</c:v>
                </c:pt>
              </c:strCache>
            </c:strRef>
          </c:tx>
          <c:spPr>
            <a:solidFill>
              <a:srgbClr val="0000FF"/>
            </a:solidFill>
          </c:spPr>
          <c:cat>
            <c:strRef>
              <c:f>Sheet1!$B$1:$F$1</c:f>
              <c:strCache>
                <c:ptCount val="5"/>
                <c:pt idx="0">
                  <c:v>2021 факт</c:v>
                </c:pt>
                <c:pt idx="1">
                  <c:v>2022 факт</c:v>
                </c:pt>
                <c:pt idx="2">
                  <c:v>2023 план</c:v>
                </c:pt>
                <c:pt idx="3">
                  <c:v>2024 план</c:v>
                </c:pt>
                <c:pt idx="4">
                  <c:v>2025 план</c:v>
                </c:pt>
              </c:strCache>
            </c:strRef>
          </c:cat>
          <c:val>
            <c:numRef>
              <c:f>Sheet1!$B$6:$F$6</c:f>
              <c:numCache>
                <c:formatCode>0.0</c:formatCode>
                <c:ptCount val="5"/>
                <c:pt idx="0" formatCode="General">
                  <c:v>286.3</c:v>
                </c:pt>
                <c:pt idx="1">
                  <c:v>100.2</c:v>
                </c:pt>
                <c:pt idx="2">
                  <c:v>17842.7</c:v>
                </c:pt>
                <c:pt idx="3">
                  <c:v>1616</c:v>
                </c:pt>
                <c:pt idx="4">
                  <c:v>1620.1</c:v>
                </c:pt>
              </c:numCache>
            </c:numRef>
          </c:val>
        </c:ser>
        <c:gapDepth val="0"/>
        <c:shape val="box"/>
        <c:axId val="83673088"/>
        <c:axId val="83674624"/>
        <c:axId val="0"/>
      </c:bar3DChart>
      <c:catAx>
        <c:axId val="83673088"/>
        <c:scaling>
          <c:orientation val="minMax"/>
        </c:scaling>
        <c:delete val="1"/>
        <c:axPos val="b"/>
        <c:numFmt formatCode="General" sourceLinked="1"/>
        <c:tickLblPos val="low"/>
        <c:crossAx val="83674624"/>
        <c:crosses val="autoZero"/>
        <c:auto val="1"/>
        <c:lblAlgn val="ctr"/>
        <c:lblOffset val="100"/>
        <c:tickLblSkip val="1"/>
        <c:tickMarkSkip val="1"/>
      </c:catAx>
      <c:valAx>
        <c:axId val="83674624"/>
        <c:scaling>
          <c:orientation val="minMax"/>
        </c:scaling>
        <c:axPos val="l"/>
        <c:majorGridlines>
          <c:spPr>
            <a:ln w="3088">
              <a:solidFill>
                <a:schemeClr val="tx1"/>
              </a:solidFill>
              <a:prstDash val="solid"/>
            </a:ln>
          </c:spPr>
        </c:majorGridlines>
        <c:numFmt formatCode="General" sourceLinked="1"/>
        <c:tickLblPos val="nextTo"/>
        <c:spPr>
          <a:ln w="3088">
            <a:solidFill>
              <a:schemeClr val="tx1"/>
            </a:solidFill>
            <a:prstDash val="solid"/>
          </a:ln>
        </c:spPr>
        <c:txPr>
          <a:bodyPr rot="0" vert="horz"/>
          <a:lstStyle/>
          <a:p>
            <a:pPr>
              <a:defRPr sz="1600" b="1" i="0" u="none" strike="noStrike" baseline="0">
                <a:solidFill>
                  <a:schemeClr val="tx1"/>
                </a:solidFill>
                <a:latin typeface="Times New Roman" pitchFamily="18" charset="0"/>
                <a:ea typeface="Arial"/>
                <a:cs typeface="Times New Roman" pitchFamily="18" charset="0"/>
              </a:defRPr>
            </a:pPr>
            <a:endParaRPr lang="ru-RU"/>
          </a:p>
        </c:txPr>
        <c:crossAx val="83673088"/>
        <c:crosses val="autoZero"/>
        <c:crossBetween val="between"/>
      </c:valAx>
      <c:dTable>
        <c:showHorzBorder val="1"/>
        <c:showVertBorder val="1"/>
        <c:showOutline val="1"/>
        <c:showKeys val="1"/>
        <c:spPr>
          <a:ln w="3088">
            <a:solidFill>
              <a:schemeClr val="tx1"/>
            </a:solidFill>
            <a:prstDash val="solid"/>
          </a:ln>
        </c:spPr>
        <c:txPr>
          <a:bodyPr/>
          <a:lstStyle/>
          <a:p>
            <a:pPr rtl="0">
              <a:defRPr sz="900" b="1" i="0" u="none" strike="noStrike" baseline="0">
                <a:solidFill>
                  <a:schemeClr val="tx1"/>
                </a:solidFill>
                <a:latin typeface="Times New Roman" pitchFamily="18" charset="0"/>
                <a:ea typeface="Arial"/>
                <a:cs typeface="Times New Roman" pitchFamily="18" charset="0"/>
              </a:defRPr>
            </a:pPr>
            <a:endParaRPr lang="ru-RU"/>
          </a:p>
        </c:txPr>
      </c:dTable>
      <c:spPr>
        <a:noFill/>
        <a:ln w="24706">
          <a:noFill/>
        </a:ln>
      </c:spPr>
    </c:plotArea>
    <c:plotVisOnly val="1"/>
    <c:dispBlanksAs val="gap"/>
  </c:chart>
  <c:spPr>
    <a:noFill/>
    <a:ln>
      <a:noFill/>
    </a:ln>
  </c:spPr>
  <c:txPr>
    <a:bodyPr/>
    <a:lstStyle/>
    <a:p>
      <a:pPr>
        <a:defRPr sz="1970" b="1" i="0" u="none" strike="noStrike" baseline="0">
          <a:solidFill>
            <a:schemeClr val="tx1"/>
          </a:solidFill>
          <a:latin typeface="Arial"/>
          <a:ea typeface="Arial"/>
          <a:cs typeface="Arial"/>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style val="8"/>
  <c:chart>
    <c:view3D>
      <c:perspective val="30"/>
    </c:view3D>
    <c:plotArea>
      <c:layout>
        <c:manualLayout>
          <c:layoutTarget val="inner"/>
          <c:xMode val="edge"/>
          <c:yMode val="edge"/>
          <c:x val="9.280068943942868E-2"/>
          <c:y val="4.9407234675862423E-2"/>
          <c:w val="0.52545192730211787"/>
          <c:h val="0.78960862901014461"/>
        </c:manualLayout>
      </c:layout>
      <c:bar3DChart>
        <c:barDir val="col"/>
        <c:grouping val="percentStacked"/>
        <c:ser>
          <c:idx val="0"/>
          <c:order val="0"/>
          <c:tx>
            <c:strRef>
              <c:f>Лист1!$B$1</c:f>
              <c:strCache>
                <c:ptCount val="1"/>
                <c:pt idx="0">
                  <c:v>Общегосударственные вопросы</c:v>
                </c:pt>
              </c:strCache>
            </c:strRef>
          </c:tx>
          <c:spPr>
            <a:solidFill>
              <a:srgbClr val="FFFF00"/>
            </a:solidFill>
          </c:spPr>
          <c:cat>
            <c:numRef>
              <c:f>Лист1!$A$2:$A$4</c:f>
              <c:numCache>
                <c:formatCode>General</c:formatCode>
                <c:ptCount val="3"/>
                <c:pt idx="0">
                  <c:v>2023</c:v>
                </c:pt>
                <c:pt idx="1">
                  <c:v>2024</c:v>
                </c:pt>
                <c:pt idx="2">
                  <c:v>2025</c:v>
                </c:pt>
              </c:numCache>
            </c:numRef>
          </c:cat>
          <c:val>
            <c:numRef>
              <c:f>Лист1!$B$2:$B$4</c:f>
              <c:numCache>
                <c:formatCode>General</c:formatCode>
                <c:ptCount val="3"/>
                <c:pt idx="0">
                  <c:v>44899.4</c:v>
                </c:pt>
                <c:pt idx="1">
                  <c:v>37631.9</c:v>
                </c:pt>
                <c:pt idx="2">
                  <c:v>37757.800000000003</c:v>
                </c:pt>
              </c:numCache>
            </c:numRef>
          </c:val>
        </c:ser>
        <c:ser>
          <c:idx val="1"/>
          <c:order val="1"/>
          <c:tx>
            <c:strRef>
              <c:f>Лист1!$C$1</c:f>
              <c:strCache>
                <c:ptCount val="1"/>
                <c:pt idx="0">
                  <c:v>Национальная экономика</c:v>
                </c:pt>
              </c:strCache>
            </c:strRef>
          </c:tx>
          <c:spPr>
            <a:solidFill>
              <a:srgbClr val="FF6699"/>
            </a:solidFill>
          </c:spPr>
          <c:dPt>
            <c:idx val="1"/>
            <c:spPr>
              <a:solidFill>
                <a:srgbClr val="FF6699"/>
              </a:solidFill>
              <a:ln>
                <a:solidFill>
                  <a:schemeClr val="accent1"/>
                </a:solidFill>
              </a:ln>
            </c:spPr>
          </c:dPt>
          <c:cat>
            <c:numRef>
              <c:f>Лист1!$A$2:$A$4</c:f>
              <c:numCache>
                <c:formatCode>General</c:formatCode>
                <c:ptCount val="3"/>
                <c:pt idx="0">
                  <c:v>2023</c:v>
                </c:pt>
                <c:pt idx="1">
                  <c:v>2024</c:v>
                </c:pt>
                <c:pt idx="2">
                  <c:v>2025</c:v>
                </c:pt>
              </c:numCache>
            </c:numRef>
          </c:cat>
          <c:val>
            <c:numRef>
              <c:f>Лист1!$C$2:$C$4</c:f>
              <c:numCache>
                <c:formatCode>General</c:formatCode>
                <c:ptCount val="3"/>
                <c:pt idx="0">
                  <c:v>68578.100000000006</c:v>
                </c:pt>
                <c:pt idx="1">
                  <c:v>61294.5</c:v>
                </c:pt>
                <c:pt idx="2">
                  <c:v>309662.90000000002</c:v>
                </c:pt>
              </c:numCache>
            </c:numRef>
          </c:val>
        </c:ser>
        <c:ser>
          <c:idx val="2"/>
          <c:order val="2"/>
          <c:tx>
            <c:strRef>
              <c:f>Лист1!$D$1</c:f>
              <c:strCache>
                <c:ptCount val="1"/>
                <c:pt idx="0">
                  <c:v>Жилищно-коммунальное хозяйство</c:v>
                </c:pt>
              </c:strCache>
            </c:strRef>
          </c:tx>
          <c:spPr>
            <a:solidFill>
              <a:srgbClr val="FFFF00"/>
            </a:solidFill>
          </c:spPr>
          <c:cat>
            <c:numRef>
              <c:f>Лист1!$A$2:$A$4</c:f>
              <c:numCache>
                <c:formatCode>General</c:formatCode>
                <c:ptCount val="3"/>
                <c:pt idx="0">
                  <c:v>2023</c:v>
                </c:pt>
                <c:pt idx="1">
                  <c:v>2024</c:v>
                </c:pt>
                <c:pt idx="2">
                  <c:v>2025</c:v>
                </c:pt>
              </c:numCache>
            </c:numRef>
          </c:cat>
          <c:val>
            <c:numRef>
              <c:f>Лист1!$D$2:$D$4</c:f>
              <c:numCache>
                <c:formatCode>General</c:formatCode>
                <c:ptCount val="3"/>
                <c:pt idx="0">
                  <c:v>205</c:v>
                </c:pt>
                <c:pt idx="1">
                  <c:v>0</c:v>
                </c:pt>
                <c:pt idx="2">
                  <c:v>0</c:v>
                </c:pt>
              </c:numCache>
            </c:numRef>
          </c:val>
        </c:ser>
        <c:ser>
          <c:idx val="3"/>
          <c:order val="3"/>
          <c:tx>
            <c:strRef>
              <c:f>Лист1!$E$1</c:f>
              <c:strCache>
                <c:ptCount val="1"/>
                <c:pt idx="0">
                  <c:v>Охрана окружающей среды</c:v>
                </c:pt>
              </c:strCache>
            </c:strRef>
          </c:tx>
          <c:spPr>
            <a:solidFill>
              <a:srgbClr val="FF99FF"/>
            </a:solidFill>
          </c:spPr>
          <c:cat>
            <c:numRef>
              <c:f>Лист1!$A$2:$A$4</c:f>
              <c:numCache>
                <c:formatCode>General</c:formatCode>
                <c:ptCount val="3"/>
                <c:pt idx="0">
                  <c:v>2023</c:v>
                </c:pt>
                <c:pt idx="1">
                  <c:v>2024</c:v>
                </c:pt>
                <c:pt idx="2">
                  <c:v>2025</c:v>
                </c:pt>
              </c:numCache>
            </c:numRef>
          </c:cat>
          <c:val>
            <c:numRef>
              <c:f>Лист1!$E$2:$E$4</c:f>
              <c:numCache>
                <c:formatCode>General</c:formatCode>
                <c:ptCount val="3"/>
                <c:pt idx="0">
                  <c:v>299</c:v>
                </c:pt>
              </c:numCache>
            </c:numRef>
          </c:val>
        </c:ser>
        <c:ser>
          <c:idx val="4"/>
          <c:order val="4"/>
          <c:tx>
            <c:strRef>
              <c:f>Лист1!$F$1</c:f>
              <c:strCache>
                <c:ptCount val="1"/>
                <c:pt idx="0">
                  <c:v>Образование</c:v>
                </c:pt>
              </c:strCache>
            </c:strRef>
          </c:tx>
          <c:spPr>
            <a:solidFill>
              <a:srgbClr val="6600FF"/>
            </a:solidFill>
          </c:spPr>
          <c:cat>
            <c:numRef>
              <c:f>Лист1!$A$2:$A$4</c:f>
              <c:numCache>
                <c:formatCode>General</c:formatCode>
                <c:ptCount val="3"/>
                <c:pt idx="0">
                  <c:v>2023</c:v>
                </c:pt>
                <c:pt idx="1">
                  <c:v>2024</c:v>
                </c:pt>
                <c:pt idx="2">
                  <c:v>2025</c:v>
                </c:pt>
              </c:numCache>
            </c:numRef>
          </c:cat>
          <c:val>
            <c:numRef>
              <c:f>Лист1!$F$2:$F$4</c:f>
              <c:numCache>
                <c:formatCode>General</c:formatCode>
                <c:ptCount val="3"/>
                <c:pt idx="0">
                  <c:v>195220.6</c:v>
                </c:pt>
                <c:pt idx="1">
                  <c:v>174848</c:v>
                </c:pt>
                <c:pt idx="2">
                  <c:v>185421.9</c:v>
                </c:pt>
              </c:numCache>
            </c:numRef>
          </c:val>
        </c:ser>
        <c:ser>
          <c:idx val="5"/>
          <c:order val="5"/>
          <c:tx>
            <c:strRef>
              <c:f>Лист1!$G$1</c:f>
              <c:strCache>
                <c:ptCount val="1"/>
                <c:pt idx="0">
                  <c:v>Культура, кинематография</c:v>
                </c:pt>
              </c:strCache>
            </c:strRef>
          </c:tx>
          <c:spPr>
            <a:solidFill>
              <a:srgbClr val="66FFFF"/>
            </a:solidFill>
          </c:spPr>
          <c:cat>
            <c:numRef>
              <c:f>Лист1!$A$2:$A$4</c:f>
              <c:numCache>
                <c:formatCode>General</c:formatCode>
                <c:ptCount val="3"/>
                <c:pt idx="0">
                  <c:v>2023</c:v>
                </c:pt>
                <c:pt idx="1">
                  <c:v>2024</c:v>
                </c:pt>
                <c:pt idx="2">
                  <c:v>2025</c:v>
                </c:pt>
              </c:numCache>
            </c:numRef>
          </c:cat>
          <c:val>
            <c:numRef>
              <c:f>Лист1!$G$2:$G$4</c:f>
              <c:numCache>
                <c:formatCode>General</c:formatCode>
                <c:ptCount val="3"/>
                <c:pt idx="0">
                  <c:v>46867.4</c:v>
                </c:pt>
                <c:pt idx="1">
                  <c:v>38208</c:v>
                </c:pt>
                <c:pt idx="2">
                  <c:v>37757</c:v>
                </c:pt>
              </c:numCache>
            </c:numRef>
          </c:val>
        </c:ser>
        <c:ser>
          <c:idx val="6"/>
          <c:order val="6"/>
          <c:tx>
            <c:strRef>
              <c:f>Лист1!$H$1</c:f>
              <c:strCache>
                <c:ptCount val="1"/>
                <c:pt idx="0">
                  <c:v>Социальная политика</c:v>
                </c:pt>
              </c:strCache>
            </c:strRef>
          </c:tx>
          <c:spPr>
            <a:solidFill>
              <a:srgbClr val="660066"/>
            </a:solidFill>
          </c:spPr>
          <c:cat>
            <c:numRef>
              <c:f>Лист1!$A$2:$A$4</c:f>
              <c:numCache>
                <c:formatCode>General</c:formatCode>
                <c:ptCount val="3"/>
                <c:pt idx="0">
                  <c:v>2023</c:v>
                </c:pt>
                <c:pt idx="1">
                  <c:v>2024</c:v>
                </c:pt>
                <c:pt idx="2">
                  <c:v>2025</c:v>
                </c:pt>
              </c:numCache>
            </c:numRef>
          </c:cat>
          <c:val>
            <c:numRef>
              <c:f>Лист1!$H$2:$H$4</c:f>
              <c:numCache>
                <c:formatCode>General</c:formatCode>
                <c:ptCount val="3"/>
                <c:pt idx="0">
                  <c:v>17136.7</c:v>
                </c:pt>
                <c:pt idx="1">
                  <c:v>18545.099999999999</c:v>
                </c:pt>
                <c:pt idx="2">
                  <c:v>18668.7</c:v>
                </c:pt>
              </c:numCache>
            </c:numRef>
          </c:val>
        </c:ser>
        <c:ser>
          <c:idx val="7"/>
          <c:order val="7"/>
          <c:tx>
            <c:strRef>
              <c:f>Лист1!$I$1</c:f>
              <c:strCache>
                <c:ptCount val="1"/>
                <c:pt idx="0">
                  <c:v>Физическая культура и спорт</c:v>
                </c:pt>
              </c:strCache>
            </c:strRef>
          </c:tx>
          <c:spPr>
            <a:solidFill>
              <a:srgbClr val="00FF00"/>
            </a:solidFill>
          </c:spPr>
          <c:cat>
            <c:numRef>
              <c:f>Лист1!$A$2:$A$4</c:f>
              <c:numCache>
                <c:formatCode>General</c:formatCode>
                <c:ptCount val="3"/>
                <c:pt idx="0">
                  <c:v>2023</c:v>
                </c:pt>
                <c:pt idx="1">
                  <c:v>2024</c:v>
                </c:pt>
                <c:pt idx="2">
                  <c:v>2025</c:v>
                </c:pt>
              </c:numCache>
            </c:numRef>
          </c:cat>
          <c:val>
            <c:numRef>
              <c:f>Лист1!$I$2:$I$4</c:f>
              <c:numCache>
                <c:formatCode>General</c:formatCode>
                <c:ptCount val="3"/>
                <c:pt idx="0">
                  <c:v>4589.2</c:v>
                </c:pt>
              </c:numCache>
            </c:numRef>
          </c:val>
        </c:ser>
        <c:ser>
          <c:idx val="8"/>
          <c:order val="8"/>
          <c:tx>
            <c:strRef>
              <c:f>Лист1!$J$1</c:f>
              <c:strCache>
                <c:ptCount val="1"/>
                <c:pt idx="0">
                  <c:v>Обслуживание государственного (муниципального) долга</c:v>
                </c:pt>
              </c:strCache>
            </c:strRef>
          </c:tx>
          <c:spPr>
            <a:solidFill>
              <a:srgbClr val="00FFFF"/>
            </a:solidFill>
          </c:spPr>
          <c:cat>
            <c:numRef>
              <c:f>Лист1!$A$2:$A$4</c:f>
              <c:numCache>
                <c:formatCode>General</c:formatCode>
                <c:ptCount val="3"/>
                <c:pt idx="0">
                  <c:v>2023</c:v>
                </c:pt>
                <c:pt idx="1">
                  <c:v>2024</c:v>
                </c:pt>
                <c:pt idx="2">
                  <c:v>2025</c:v>
                </c:pt>
              </c:numCache>
            </c:numRef>
          </c:cat>
          <c:val>
            <c:numRef>
              <c:f>Лист1!$J$2:$J$4</c:f>
              <c:numCache>
                <c:formatCode>General</c:formatCode>
                <c:ptCount val="3"/>
                <c:pt idx="0">
                  <c:v>1.4</c:v>
                </c:pt>
                <c:pt idx="1">
                  <c:v>1.4</c:v>
                </c:pt>
                <c:pt idx="2">
                  <c:v>1.4</c:v>
                </c:pt>
              </c:numCache>
            </c:numRef>
          </c:val>
        </c:ser>
        <c:ser>
          <c:idx val="9"/>
          <c:order val="9"/>
          <c:tx>
            <c:strRef>
              <c:f>Лист1!$K$1</c:f>
              <c:strCache>
                <c:ptCount val="1"/>
                <c:pt idx="0">
                  <c:v>Межбюджетные трансферты общего характера бюджетам бюджетной системы РФ</c:v>
                </c:pt>
              </c:strCache>
            </c:strRef>
          </c:tx>
          <c:spPr>
            <a:solidFill>
              <a:srgbClr val="00B0F0"/>
            </a:solidFill>
          </c:spPr>
          <c:cat>
            <c:numRef>
              <c:f>Лист1!$A$2:$A$4</c:f>
              <c:numCache>
                <c:formatCode>General</c:formatCode>
                <c:ptCount val="3"/>
                <c:pt idx="0">
                  <c:v>2023</c:v>
                </c:pt>
                <c:pt idx="1">
                  <c:v>2024</c:v>
                </c:pt>
                <c:pt idx="2">
                  <c:v>2025</c:v>
                </c:pt>
              </c:numCache>
            </c:numRef>
          </c:cat>
          <c:val>
            <c:numRef>
              <c:f>Лист1!$K$2:$K$4</c:f>
              <c:numCache>
                <c:formatCode>General</c:formatCode>
                <c:ptCount val="3"/>
                <c:pt idx="0">
                  <c:v>23110.3</c:v>
                </c:pt>
                <c:pt idx="1">
                  <c:v>18213.099999999999</c:v>
                </c:pt>
                <c:pt idx="2">
                  <c:v>16638.8</c:v>
                </c:pt>
              </c:numCache>
            </c:numRef>
          </c:val>
        </c:ser>
        <c:shape val="cylinder"/>
        <c:axId val="89656704"/>
        <c:axId val="89687168"/>
        <c:axId val="0"/>
      </c:bar3DChart>
      <c:catAx>
        <c:axId val="89656704"/>
        <c:scaling>
          <c:orientation val="minMax"/>
        </c:scaling>
        <c:axPos val="b"/>
        <c:numFmt formatCode="General" sourceLinked="1"/>
        <c:tickLblPos val="nextTo"/>
        <c:txPr>
          <a:bodyPr/>
          <a:lstStyle/>
          <a:p>
            <a:pPr>
              <a:defRPr sz="1400" baseline="0">
                <a:latin typeface="Times New Roman" pitchFamily="18" charset="0"/>
              </a:defRPr>
            </a:pPr>
            <a:endParaRPr lang="ru-RU"/>
          </a:p>
        </c:txPr>
        <c:crossAx val="89687168"/>
        <c:crosses val="autoZero"/>
        <c:auto val="1"/>
        <c:lblAlgn val="ctr"/>
        <c:lblOffset val="100"/>
      </c:catAx>
      <c:valAx>
        <c:axId val="89687168"/>
        <c:scaling>
          <c:orientation val="minMax"/>
        </c:scaling>
        <c:axPos val="l"/>
        <c:majorGridlines>
          <c:spPr>
            <a:ln>
              <a:solidFill>
                <a:srgbClr val="0000FF"/>
              </a:solidFill>
            </a:ln>
          </c:spPr>
        </c:majorGridlines>
        <c:numFmt formatCode="0%" sourceLinked="1"/>
        <c:tickLblPos val="nextTo"/>
        <c:txPr>
          <a:bodyPr/>
          <a:lstStyle/>
          <a:p>
            <a:pPr>
              <a:defRPr sz="1400" baseline="0">
                <a:latin typeface="Times New Roman" pitchFamily="18" charset="0"/>
              </a:defRPr>
            </a:pPr>
            <a:endParaRPr lang="ru-RU"/>
          </a:p>
        </c:txPr>
        <c:crossAx val="89656704"/>
        <c:crosses val="autoZero"/>
        <c:crossBetween val="between"/>
      </c:valAx>
      <c:dTable>
        <c:showHorzBorder val="1"/>
        <c:showVertBorder val="1"/>
        <c:showOutline val="1"/>
        <c:showKeys val="1"/>
      </c:dTable>
    </c:plotArea>
    <c:legend>
      <c:legendPos val="r"/>
      <c:layout>
        <c:manualLayout>
          <c:xMode val="edge"/>
          <c:yMode val="edge"/>
          <c:x val="0.61582107683525356"/>
          <c:y val="6.4805700540254314E-3"/>
          <c:w val="0.33625655326540493"/>
          <c:h val="0.7586617573642771"/>
        </c:manualLayout>
      </c:layout>
      <c:spPr>
        <a:effectLst>
          <a:outerShdw blurRad="50800" dist="50800" dir="5400000" algn="ctr" rotWithShape="0">
            <a:srgbClr val="0000FF"/>
          </a:outerShdw>
        </a:effectLst>
      </c:spPr>
      <c:txPr>
        <a:bodyPr/>
        <a:lstStyle/>
        <a:p>
          <a:pPr>
            <a:defRPr sz="1000" baseline="0">
              <a:latin typeface="Times New Roman" pitchFamily="18" charset="0"/>
            </a:defRPr>
          </a:pPr>
          <a:endParaRPr lang="ru-RU"/>
        </a:p>
      </c:txPr>
    </c:legend>
    <c:plotVisOnly val="1"/>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5447976553369491"/>
          <c:y val="1.2104717966702101E-3"/>
        </c:manualLayout>
      </c:layout>
    </c:title>
    <c:view3D>
      <c:rotX val="30"/>
      <c:perspective val="30"/>
    </c:view3D>
    <c:plotArea>
      <c:layout>
        <c:manualLayout>
          <c:layoutTarget val="inner"/>
          <c:xMode val="edge"/>
          <c:yMode val="edge"/>
          <c:x val="7.0768498558190604E-2"/>
          <c:y val="0.24694606978545602"/>
          <c:w val="0.92923150144180966"/>
          <c:h val="0.5918529587427771"/>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660066"/>
              </a:solidFill>
            </c:spPr>
          </c:dPt>
          <c:dPt>
            <c:idx val="1"/>
            <c:spPr>
              <a:solidFill>
                <a:srgbClr val="CC3399"/>
              </a:solidFill>
            </c:spPr>
          </c:dPt>
          <c:dPt>
            <c:idx val="3"/>
            <c:spPr>
              <a:solidFill>
                <a:srgbClr val="FF99FF"/>
              </a:solidFill>
            </c:spPr>
          </c:dPt>
          <c:dPt>
            <c:idx val="4"/>
            <c:spPr>
              <a:solidFill>
                <a:srgbClr val="FF0066"/>
              </a:solidFill>
            </c:spPr>
          </c:dPt>
          <c:dLbls>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8.1999999999999993</c:v>
                </c:pt>
                <c:pt idx="1">
                  <c:v>8.3000000000000007</c:v>
                </c:pt>
                <c:pt idx="2">
                  <c:v>8.6999999999999993</c:v>
                </c:pt>
                <c:pt idx="3">
                  <c:v>8.1999999999999993</c:v>
                </c:pt>
                <c:pt idx="4">
                  <c:v>4.7</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1.8317817342228485E-2"/>
          <c:y val="0.86518305899410763"/>
          <c:w val="0.84254768566627669"/>
          <c:h val="0.13481701459988141"/>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2855407252909284"/>
          <c:y val="1.2104902152915817E-3"/>
        </c:manualLayout>
      </c:layout>
    </c:title>
    <c:view3D>
      <c:rotX val="30"/>
      <c:perspective val="30"/>
    </c:view3D>
    <c:plotArea>
      <c:layout>
        <c:manualLayout>
          <c:layoutTarget val="inner"/>
          <c:xMode val="edge"/>
          <c:yMode val="edge"/>
          <c:x val="7.0768498558190632E-2"/>
          <c:y val="0.24694606978545613"/>
          <c:w val="0.92923150144180966"/>
          <c:h val="0.59185295874277688"/>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0000FF"/>
              </a:solidFill>
            </c:spPr>
          </c:dPt>
          <c:dPt>
            <c:idx val="1"/>
            <c:spPr>
              <a:solidFill>
                <a:srgbClr val="9933FF"/>
              </a:solidFill>
            </c:spPr>
          </c:dPt>
          <c:dPt>
            <c:idx val="3"/>
            <c:spPr>
              <a:solidFill>
                <a:srgbClr val="3333FF"/>
              </a:solidFill>
            </c:spPr>
          </c:dPt>
          <c:dPt>
            <c:idx val="4"/>
            <c:spPr>
              <a:solidFill>
                <a:srgbClr val="00B0F0"/>
              </a:solidFill>
            </c:spPr>
          </c:dPt>
          <c:dLbls>
            <c:dLbl>
              <c:idx val="2"/>
              <c:layout>
                <c:manualLayout>
                  <c:x val="-7.4073555623990969E-3"/>
                  <c:y val="-9.3332680086228623E-2"/>
                </c:manualLayout>
              </c:layout>
              <c:dLblPos val="outEnd"/>
              <c:showVal val="1"/>
            </c:dLbl>
            <c:dLbl>
              <c:idx val="3"/>
              <c:layout>
                <c:manualLayout>
                  <c:x val="-4.0740455593195016E-2"/>
                  <c:y val="0"/>
                </c:manualLayout>
              </c:layout>
              <c:spPr>
                <a:effectLst>
                  <a:outerShdw blurRad="50800" dist="50800" dir="5400000" algn="ctr" rotWithShape="0">
                    <a:srgbClr val="FFFF00"/>
                  </a:outerShdw>
                </a:effectLst>
              </c:spPr>
              <c:txPr>
                <a:bodyPr/>
                <a:lstStyle/>
                <a:p>
                  <a:pPr>
                    <a:defRPr sz="1100"/>
                  </a:pPr>
                  <a:endParaRPr lang="ru-RU"/>
                </a:p>
              </c:txPr>
              <c:dLblPos val="outEnd"/>
              <c:showVal val="1"/>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11.8</c:v>
                </c:pt>
                <c:pt idx="1">
                  <c:v>12.5</c:v>
                </c:pt>
                <c:pt idx="2">
                  <c:v>16.899999999999999</c:v>
                </c:pt>
                <c:pt idx="3">
                  <c:v>17.100000000000001</c:v>
                </c:pt>
                <c:pt idx="4">
                  <c:v>50.3</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834"/>
          <c:w val="0.86476968373508289"/>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3922058288305939"/>
          <c:y val="1.2104902152915817E-3"/>
        </c:manualLayout>
      </c:layout>
    </c:title>
    <c:view3D>
      <c:rotX val="30"/>
      <c:perspective val="30"/>
    </c:view3D>
    <c:plotArea>
      <c:layout>
        <c:manualLayout>
          <c:layoutTarget val="inner"/>
          <c:xMode val="edge"/>
          <c:yMode val="edge"/>
          <c:x val="7.0768498558190673E-2"/>
          <c:y val="0.24694606978545625"/>
          <c:w val="0.92923150144180966"/>
          <c:h val="0.59185295874277666"/>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0000FF"/>
              </a:solidFill>
            </c:spPr>
          </c:dPt>
          <c:dPt>
            <c:idx val="1"/>
            <c:spPr>
              <a:solidFill>
                <a:srgbClr val="9933FF"/>
              </a:solidFill>
            </c:spPr>
          </c:dPt>
          <c:dPt>
            <c:idx val="2"/>
            <c:spPr>
              <a:solidFill>
                <a:srgbClr val="FFC000"/>
              </a:solidFill>
            </c:spPr>
          </c:dPt>
          <c:dPt>
            <c:idx val="3"/>
            <c:spPr>
              <a:solidFill>
                <a:srgbClr val="3333FF"/>
              </a:solidFill>
            </c:spPr>
          </c:dPt>
          <c:dPt>
            <c:idx val="4"/>
            <c:spPr>
              <a:solidFill>
                <a:srgbClr val="00B0F0"/>
              </a:solidFill>
            </c:spPr>
          </c:dPt>
          <c:dLbls>
            <c:dLbl>
              <c:idx val="1"/>
              <c:layout>
                <c:manualLayout>
                  <c:x val="-4.6221898709370046E-2"/>
                  <c:y val="-0.30222010694588486"/>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0</c:v>
                </c:pt>
                <c:pt idx="1">
                  <c:v>0.01</c:v>
                </c:pt>
                <c:pt idx="2">
                  <c:v>0.01</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856"/>
          <c:w val="0.86476968373508312"/>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0F07D-748C-4474-81D0-903C4B60C5C8}" type="doc">
      <dgm:prSet loTypeId="urn:microsoft.com/office/officeart/2005/8/layout/hierarchy1" loCatId="hierarchy" qsTypeId="urn:microsoft.com/office/officeart/2005/8/quickstyle/simple1#2" qsCatId="simple" csTypeId="urn:microsoft.com/office/officeart/2005/8/colors/accent1_2#2" csCatId="accent1" phldr="1"/>
      <dgm:spPr/>
      <dgm:t>
        <a:bodyPr/>
        <a:lstStyle/>
        <a:p>
          <a:endParaRPr lang="ru-RU"/>
        </a:p>
      </dgm:t>
    </dgm:pt>
    <dgm:pt modelId="{7718B241-1E07-4095-BBD6-5FD0BF8B51DB}">
      <dgm:prSet phldrT="[Текст]" custT="1"/>
      <dgm:spPr/>
      <dgm:t>
        <a:bodyPr/>
        <a:lstStyle/>
        <a:p>
          <a:r>
            <a:rPr lang="ru-RU" sz="3200" b="1" dirty="0" smtClean="0">
              <a:latin typeface="Times New Roman" pitchFamily="18" charset="0"/>
              <a:cs typeface="Times New Roman" pitchFamily="18" charset="0"/>
            </a:rPr>
            <a:t>Бюджет </a:t>
          </a:r>
        </a:p>
        <a:p>
          <a:r>
            <a:rPr lang="ru-RU" sz="1700" dirty="0" smtClean="0"/>
            <a:t> </a:t>
          </a:r>
          <a:r>
            <a:rPr lang="ru-RU" sz="1700" dirty="0" smtClean="0">
              <a:latin typeface="Times New Roman" pitchFamily="18" charset="0"/>
              <a:cs typeface="Times New Roman" pitchFamily="18" charset="0"/>
            </a:rPr>
            <a:t>это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dgm:t>
    </dgm:pt>
    <dgm:pt modelId="{C878578E-BF3B-4687-8EDE-ADB8E37248D6}" type="parTrans" cxnId="{51E9EA7A-01E3-40E9-B4B3-D346406BCB86}">
      <dgm:prSet/>
      <dgm:spPr/>
      <dgm:t>
        <a:bodyPr/>
        <a:lstStyle/>
        <a:p>
          <a:endParaRPr lang="ru-RU"/>
        </a:p>
      </dgm:t>
    </dgm:pt>
    <dgm:pt modelId="{B0563F8E-E10C-4F7A-83BC-90B58E77A89D}" type="sibTrans" cxnId="{51E9EA7A-01E3-40E9-B4B3-D346406BCB86}">
      <dgm:prSet/>
      <dgm:spPr/>
      <dgm:t>
        <a:bodyPr/>
        <a:lstStyle/>
        <a:p>
          <a:endParaRPr lang="ru-RU"/>
        </a:p>
      </dgm:t>
    </dgm:pt>
    <dgm:pt modelId="{B642AC6B-2045-4C29-9A7B-0EB608129AC6}">
      <dgm:prSet phldrT="[Текст]" custT="1"/>
      <dgm:spPr/>
      <dgm:t>
        <a:bodyPr/>
        <a:lstStyle/>
        <a:p>
          <a:r>
            <a:rPr lang="ru-RU" sz="2400" b="1" dirty="0" smtClean="0">
              <a:latin typeface="Times New Roman" pitchFamily="18" charset="0"/>
              <a:cs typeface="Times New Roman" pitchFamily="18" charset="0"/>
            </a:rPr>
            <a:t>Доходы</a:t>
          </a:r>
        </a:p>
        <a:p>
          <a:r>
            <a:rPr lang="ru-RU" sz="1700" dirty="0" smtClean="0">
              <a:latin typeface="Times New Roman" pitchFamily="18" charset="0"/>
              <a:cs typeface="Times New Roman" pitchFamily="18" charset="0"/>
            </a:rPr>
            <a:t>Это поступающие в бюджет денежные средства (налоги юридических и физических лиц, штрафы, административные платежи и сборы, финансовая помощь)</a:t>
          </a:r>
          <a:endParaRPr lang="ru-RU" sz="1700" dirty="0">
            <a:latin typeface="Times New Roman" pitchFamily="18" charset="0"/>
            <a:cs typeface="Times New Roman" pitchFamily="18" charset="0"/>
          </a:endParaRPr>
        </a:p>
      </dgm:t>
    </dgm:pt>
    <dgm:pt modelId="{7BF1EE48-1C57-489E-92C1-7CC80454601C}" type="parTrans" cxnId="{6D0A286F-96C7-4124-A599-7F59A1172C47}">
      <dgm:prSet/>
      <dgm:spPr/>
      <dgm:t>
        <a:bodyPr/>
        <a:lstStyle/>
        <a:p>
          <a:endParaRPr lang="ru-RU"/>
        </a:p>
      </dgm:t>
    </dgm:pt>
    <dgm:pt modelId="{B21B9B29-FEA1-44F6-9264-D8ADE0181CD7}" type="sibTrans" cxnId="{6D0A286F-96C7-4124-A599-7F59A1172C47}">
      <dgm:prSet/>
      <dgm:spPr/>
      <dgm:t>
        <a:bodyPr/>
        <a:lstStyle/>
        <a:p>
          <a:endParaRPr lang="ru-RU"/>
        </a:p>
      </dgm:t>
    </dgm:pt>
    <dgm:pt modelId="{3A2CF65D-CA97-4A9F-8679-7526CDB944FC}">
      <dgm:prSet phldrT="[Текст]" custT="1"/>
      <dgm:spPr/>
      <dgm:t>
        <a:bodyPr/>
        <a:lstStyle/>
        <a:p>
          <a:r>
            <a:rPr lang="ru-RU" sz="2400" b="1" dirty="0" smtClean="0">
              <a:latin typeface="Times New Roman" pitchFamily="18" charset="0"/>
              <a:cs typeface="Times New Roman" pitchFamily="18" charset="0"/>
            </a:rPr>
            <a:t>Расходы</a:t>
          </a:r>
        </a:p>
        <a:p>
          <a:r>
            <a:rPr lang="ru-RU" sz="1700" dirty="0" smtClean="0">
              <a:latin typeface="Times New Roman" pitchFamily="18" charset="0"/>
              <a:cs typeface="Times New Roman" pitchFamily="18" charset="0"/>
            </a:rPr>
            <a:t>Это выплачиваемые из бюджета денежные средства (социальные выплаты , содержание муниципальных учреждений (образование, культура и другие),капитальное строительство и другие  )</a:t>
          </a:r>
          <a:endParaRPr lang="ru-RU" sz="1700" dirty="0">
            <a:latin typeface="Times New Roman" pitchFamily="18" charset="0"/>
            <a:cs typeface="Times New Roman" pitchFamily="18" charset="0"/>
          </a:endParaRPr>
        </a:p>
      </dgm:t>
    </dgm:pt>
    <dgm:pt modelId="{458E0F66-524F-4671-9358-8C62B7AD1B58}" type="parTrans" cxnId="{18F70F76-B009-43D6-A2AC-CDAF32232C61}">
      <dgm:prSet/>
      <dgm:spPr/>
      <dgm:t>
        <a:bodyPr/>
        <a:lstStyle/>
        <a:p>
          <a:endParaRPr lang="ru-RU"/>
        </a:p>
      </dgm:t>
    </dgm:pt>
    <dgm:pt modelId="{3F81C089-30A8-49DE-9B9A-63885846A9AF}" type="sibTrans" cxnId="{18F70F76-B009-43D6-A2AC-CDAF32232C61}">
      <dgm:prSet/>
      <dgm:spPr/>
      <dgm:t>
        <a:bodyPr/>
        <a:lstStyle/>
        <a:p>
          <a:endParaRPr lang="ru-RU"/>
        </a:p>
      </dgm:t>
    </dgm:pt>
    <dgm:pt modelId="{7FF43A50-8754-44BD-8916-2ECD61685B8E}" type="pres">
      <dgm:prSet presAssocID="{A430F07D-748C-4474-81D0-903C4B60C5C8}" presName="hierChild1" presStyleCnt="0">
        <dgm:presLayoutVars>
          <dgm:chPref val="1"/>
          <dgm:dir/>
          <dgm:animOne val="branch"/>
          <dgm:animLvl val="lvl"/>
          <dgm:resizeHandles/>
        </dgm:presLayoutVars>
      </dgm:prSet>
      <dgm:spPr/>
      <dgm:t>
        <a:bodyPr/>
        <a:lstStyle/>
        <a:p>
          <a:endParaRPr lang="ru-RU"/>
        </a:p>
      </dgm:t>
    </dgm:pt>
    <dgm:pt modelId="{1DE618D4-BA6A-4B8F-9CBB-C984A70AC223}" type="pres">
      <dgm:prSet presAssocID="{7718B241-1E07-4095-BBD6-5FD0BF8B51DB}" presName="hierRoot1" presStyleCnt="0"/>
      <dgm:spPr/>
    </dgm:pt>
    <dgm:pt modelId="{DDB0EC11-DD18-4ADC-87A6-223C41858D56}" type="pres">
      <dgm:prSet presAssocID="{7718B241-1E07-4095-BBD6-5FD0BF8B51DB}" presName="composite" presStyleCnt="0"/>
      <dgm:spPr/>
    </dgm:pt>
    <dgm:pt modelId="{C9818B08-8B23-4761-815C-FF731424DDBA}" type="pres">
      <dgm:prSet presAssocID="{7718B241-1E07-4095-BBD6-5FD0BF8B51DB}" presName="background" presStyleLbl="node0" presStyleIdx="0" presStyleCnt="1"/>
      <dgm:spPr>
        <a:solidFill>
          <a:srgbClr val="FF6699"/>
        </a:solidFill>
        <a:effectLst>
          <a:innerShdw blurRad="63500" dist="50800" dir="13500000">
            <a:prstClr val="black">
              <a:alpha val="50000"/>
            </a:prstClr>
          </a:innerShdw>
        </a:effectLst>
      </dgm:spPr>
      <dgm:t>
        <a:bodyPr/>
        <a:lstStyle/>
        <a:p>
          <a:endParaRPr lang="ru-RU"/>
        </a:p>
      </dgm:t>
    </dgm:pt>
    <dgm:pt modelId="{7979775B-9E88-4819-BF9E-79E431BC902F}" type="pres">
      <dgm:prSet presAssocID="{7718B241-1E07-4095-BBD6-5FD0BF8B51DB}" presName="text" presStyleLbl="fgAcc0" presStyleIdx="0" presStyleCnt="1" custScaleX="342832" custScaleY="72020" custLinFactNeighborX="-252" custLinFactNeighborY="-26717">
        <dgm:presLayoutVars>
          <dgm:chPref val="3"/>
        </dgm:presLayoutVars>
      </dgm:prSet>
      <dgm:spPr/>
      <dgm:t>
        <a:bodyPr/>
        <a:lstStyle/>
        <a:p>
          <a:endParaRPr lang="ru-RU"/>
        </a:p>
      </dgm:t>
    </dgm:pt>
    <dgm:pt modelId="{163A1FDC-563D-496F-8D2D-29B2E5AE0839}" type="pres">
      <dgm:prSet presAssocID="{7718B241-1E07-4095-BBD6-5FD0BF8B51DB}" presName="hierChild2" presStyleCnt="0"/>
      <dgm:spPr/>
    </dgm:pt>
    <dgm:pt modelId="{09F8F514-EEEE-4E61-B1C9-E9974041AC39}" type="pres">
      <dgm:prSet presAssocID="{7BF1EE48-1C57-489E-92C1-7CC80454601C}" presName="Name10" presStyleLbl="parChTrans1D2" presStyleIdx="0" presStyleCnt="2"/>
      <dgm:spPr/>
      <dgm:t>
        <a:bodyPr/>
        <a:lstStyle/>
        <a:p>
          <a:endParaRPr lang="ru-RU"/>
        </a:p>
      </dgm:t>
    </dgm:pt>
    <dgm:pt modelId="{EAF62E76-7918-462F-9974-D438447F9D11}" type="pres">
      <dgm:prSet presAssocID="{B642AC6B-2045-4C29-9A7B-0EB608129AC6}" presName="hierRoot2" presStyleCnt="0"/>
      <dgm:spPr/>
    </dgm:pt>
    <dgm:pt modelId="{F0C22E46-95EB-4325-838E-C0C6BD28B187}" type="pres">
      <dgm:prSet presAssocID="{B642AC6B-2045-4C29-9A7B-0EB608129AC6}" presName="composite2" presStyleCnt="0"/>
      <dgm:spPr/>
    </dgm:pt>
    <dgm:pt modelId="{21EF4F56-8165-45C1-A6D3-0E472D9D09B1}" type="pres">
      <dgm:prSet presAssocID="{B642AC6B-2045-4C29-9A7B-0EB608129AC6}" presName="background2" presStyleLbl="node2" presStyleIdx="0" presStyleCnt="2"/>
      <dgm:spPr>
        <a:solidFill>
          <a:srgbClr val="FF6699"/>
        </a:solidFill>
      </dgm:spPr>
      <dgm:t>
        <a:bodyPr/>
        <a:lstStyle/>
        <a:p>
          <a:endParaRPr lang="ru-RU"/>
        </a:p>
      </dgm:t>
    </dgm:pt>
    <dgm:pt modelId="{83339887-C6C6-4859-8822-3D9D7B217568}" type="pres">
      <dgm:prSet presAssocID="{B642AC6B-2045-4C29-9A7B-0EB608129AC6}" presName="text2" presStyleLbl="fgAcc2" presStyleIdx="0" presStyleCnt="2" custScaleX="166161" custScaleY="133884" custLinFactNeighborX="-3480" custLinFactNeighborY="-11284">
        <dgm:presLayoutVars>
          <dgm:chPref val="3"/>
        </dgm:presLayoutVars>
      </dgm:prSet>
      <dgm:spPr>
        <a:prstGeom prst="flowChartAlternateProcess">
          <a:avLst/>
        </a:prstGeom>
      </dgm:spPr>
      <dgm:t>
        <a:bodyPr/>
        <a:lstStyle/>
        <a:p>
          <a:endParaRPr lang="ru-RU"/>
        </a:p>
      </dgm:t>
    </dgm:pt>
    <dgm:pt modelId="{24AD6F58-5213-4CFA-813A-CCD2B2C08192}" type="pres">
      <dgm:prSet presAssocID="{B642AC6B-2045-4C29-9A7B-0EB608129AC6}" presName="hierChild3" presStyleCnt="0"/>
      <dgm:spPr/>
    </dgm:pt>
    <dgm:pt modelId="{945D733C-54B7-4C29-B08C-3747880F100B}" type="pres">
      <dgm:prSet presAssocID="{458E0F66-524F-4671-9358-8C62B7AD1B58}" presName="Name10" presStyleLbl="parChTrans1D2" presStyleIdx="1" presStyleCnt="2"/>
      <dgm:spPr/>
      <dgm:t>
        <a:bodyPr/>
        <a:lstStyle/>
        <a:p>
          <a:endParaRPr lang="ru-RU"/>
        </a:p>
      </dgm:t>
    </dgm:pt>
    <dgm:pt modelId="{6CCE132B-CA5B-4E84-AFCC-3441A4EC2357}" type="pres">
      <dgm:prSet presAssocID="{3A2CF65D-CA97-4A9F-8679-7526CDB944FC}" presName="hierRoot2" presStyleCnt="0"/>
      <dgm:spPr/>
    </dgm:pt>
    <dgm:pt modelId="{94BBA74A-9825-4DF2-ABE2-C06EC1A9C79F}" type="pres">
      <dgm:prSet presAssocID="{3A2CF65D-CA97-4A9F-8679-7526CDB944FC}" presName="composite2" presStyleCnt="0"/>
      <dgm:spPr/>
    </dgm:pt>
    <dgm:pt modelId="{5AD82798-F568-4F0D-85FC-837CC49E197A}" type="pres">
      <dgm:prSet presAssocID="{3A2CF65D-CA97-4A9F-8679-7526CDB944FC}" presName="background2" presStyleLbl="node2" presStyleIdx="1" presStyleCnt="2"/>
      <dgm:spPr>
        <a:solidFill>
          <a:srgbClr val="FF6699"/>
        </a:solidFill>
      </dgm:spPr>
      <dgm:t>
        <a:bodyPr/>
        <a:lstStyle/>
        <a:p>
          <a:endParaRPr lang="ru-RU"/>
        </a:p>
      </dgm:t>
    </dgm:pt>
    <dgm:pt modelId="{3A0167C8-9ACA-45CA-92CD-3535FE146F9E}" type="pres">
      <dgm:prSet presAssocID="{3A2CF65D-CA97-4A9F-8679-7526CDB944FC}" presName="text2" presStyleLbl="fgAcc2" presStyleIdx="1" presStyleCnt="2" custScaleX="168737" custScaleY="145151" custLinFactNeighborX="1213" custLinFactNeighborY="-16083">
        <dgm:presLayoutVars>
          <dgm:chPref val="3"/>
        </dgm:presLayoutVars>
      </dgm:prSet>
      <dgm:spPr/>
      <dgm:t>
        <a:bodyPr/>
        <a:lstStyle/>
        <a:p>
          <a:endParaRPr lang="ru-RU"/>
        </a:p>
      </dgm:t>
    </dgm:pt>
    <dgm:pt modelId="{9F5FDFA8-95A5-4BFF-8930-100263822BF2}" type="pres">
      <dgm:prSet presAssocID="{3A2CF65D-CA97-4A9F-8679-7526CDB944FC}" presName="hierChild3" presStyleCnt="0"/>
      <dgm:spPr/>
    </dgm:pt>
  </dgm:ptLst>
  <dgm:cxnLst>
    <dgm:cxn modelId="{74041F3C-7DAE-45A5-BB03-303FBB318A7F}" type="presOf" srcId="{7718B241-1E07-4095-BBD6-5FD0BF8B51DB}" destId="{7979775B-9E88-4819-BF9E-79E431BC902F}" srcOrd="0" destOrd="0" presId="urn:microsoft.com/office/officeart/2005/8/layout/hierarchy1"/>
    <dgm:cxn modelId="{18F70F76-B009-43D6-A2AC-CDAF32232C61}" srcId="{7718B241-1E07-4095-BBD6-5FD0BF8B51DB}" destId="{3A2CF65D-CA97-4A9F-8679-7526CDB944FC}" srcOrd="1" destOrd="0" parTransId="{458E0F66-524F-4671-9358-8C62B7AD1B58}" sibTransId="{3F81C089-30A8-49DE-9B9A-63885846A9AF}"/>
    <dgm:cxn modelId="{6D0A286F-96C7-4124-A599-7F59A1172C47}" srcId="{7718B241-1E07-4095-BBD6-5FD0BF8B51DB}" destId="{B642AC6B-2045-4C29-9A7B-0EB608129AC6}" srcOrd="0" destOrd="0" parTransId="{7BF1EE48-1C57-489E-92C1-7CC80454601C}" sibTransId="{B21B9B29-FEA1-44F6-9264-D8ADE0181CD7}"/>
    <dgm:cxn modelId="{83850383-3DD9-4060-B9D6-C94444391603}" type="presOf" srcId="{B642AC6B-2045-4C29-9A7B-0EB608129AC6}" destId="{83339887-C6C6-4859-8822-3D9D7B217568}" srcOrd="0" destOrd="0" presId="urn:microsoft.com/office/officeart/2005/8/layout/hierarchy1"/>
    <dgm:cxn modelId="{84272A49-C3E0-475E-9A47-8ABFEF2ADB2C}" type="presOf" srcId="{3A2CF65D-CA97-4A9F-8679-7526CDB944FC}" destId="{3A0167C8-9ACA-45CA-92CD-3535FE146F9E}" srcOrd="0" destOrd="0" presId="urn:microsoft.com/office/officeart/2005/8/layout/hierarchy1"/>
    <dgm:cxn modelId="{A3C801F8-B0D8-4C89-B67F-8BCF85D3B7A0}" type="presOf" srcId="{458E0F66-524F-4671-9358-8C62B7AD1B58}" destId="{945D733C-54B7-4C29-B08C-3747880F100B}" srcOrd="0" destOrd="0" presId="urn:microsoft.com/office/officeart/2005/8/layout/hierarchy1"/>
    <dgm:cxn modelId="{4C7DEC96-0C7C-470A-8796-CE2F0B0A6319}" type="presOf" srcId="{A430F07D-748C-4474-81D0-903C4B60C5C8}" destId="{7FF43A50-8754-44BD-8916-2ECD61685B8E}" srcOrd="0" destOrd="0" presId="urn:microsoft.com/office/officeart/2005/8/layout/hierarchy1"/>
    <dgm:cxn modelId="{51E9EA7A-01E3-40E9-B4B3-D346406BCB86}" srcId="{A430F07D-748C-4474-81D0-903C4B60C5C8}" destId="{7718B241-1E07-4095-BBD6-5FD0BF8B51DB}" srcOrd="0" destOrd="0" parTransId="{C878578E-BF3B-4687-8EDE-ADB8E37248D6}" sibTransId="{B0563F8E-E10C-4F7A-83BC-90B58E77A89D}"/>
    <dgm:cxn modelId="{3AECE82E-7715-4791-AA85-8580C42B2768}" type="presOf" srcId="{7BF1EE48-1C57-489E-92C1-7CC80454601C}" destId="{09F8F514-EEEE-4E61-B1C9-E9974041AC39}" srcOrd="0" destOrd="0" presId="urn:microsoft.com/office/officeart/2005/8/layout/hierarchy1"/>
    <dgm:cxn modelId="{A0871F9E-4FA3-432A-A557-BEAD1C8989D3}" type="presParOf" srcId="{7FF43A50-8754-44BD-8916-2ECD61685B8E}" destId="{1DE618D4-BA6A-4B8F-9CBB-C984A70AC223}" srcOrd="0" destOrd="0" presId="urn:microsoft.com/office/officeart/2005/8/layout/hierarchy1"/>
    <dgm:cxn modelId="{43DA9C3A-D2C9-4146-890D-C6109C77BB4E}" type="presParOf" srcId="{1DE618D4-BA6A-4B8F-9CBB-C984A70AC223}" destId="{DDB0EC11-DD18-4ADC-87A6-223C41858D56}" srcOrd="0" destOrd="0" presId="urn:microsoft.com/office/officeart/2005/8/layout/hierarchy1"/>
    <dgm:cxn modelId="{9AE204DC-3B56-4405-BCB1-0D238ED4CCF0}" type="presParOf" srcId="{DDB0EC11-DD18-4ADC-87A6-223C41858D56}" destId="{C9818B08-8B23-4761-815C-FF731424DDBA}" srcOrd="0" destOrd="0" presId="urn:microsoft.com/office/officeart/2005/8/layout/hierarchy1"/>
    <dgm:cxn modelId="{CCB7C0CC-539C-4F10-829E-8911E0EB341A}" type="presParOf" srcId="{DDB0EC11-DD18-4ADC-87A6-223C41858D56}" destId="{7979775B-9E88-4819-BF9E-79E431BC902F}" srcOrd="1" destOrd="0" presId="urn:microsoft.com/office/officeart/2005/8/layout/hierarchy1"/>
    <dgm:cxn modelId="{7BEC023A-0832-4000-B61D-43C082F497D4}" type="presParOf" srcId="{1DE618D4-BA6A-4B8F-9CBB-C984A70AC223}" destId="{163A1FDC-563D-496F-8D2D-29B2E5AE0839}" srcOrd="1" destOrd="0" presId="urn:microsoft.com/office/officeart/2005/8/layout/hierarchy1"/>
    <dgm:cxn modelId="{20AF80A4-EA89-4C17-B7D8-92387DECA65C}" type="presParOf" srcId="{163A1FDC-563D-496F-8D2D-29B2E5AE0839}" destId="{09F8F514-EEEE-4E61-B1C9-E9974041AC39}" srcOrd="0" destOrd="0" presId="urn:microsoft.com/office/officeart/2005/8/layout/hierarchy1"/>
    <dgm:cxn modelId="{11CAADD7-E2A8-4DC6-BE6A-48B44B764439}" type="presParOf" srcId="{163A1FDC-563D-496F-8D2D-29B2E5AE0839}" destId="{EAF62E76-7918-462F-9974-D438447F9D11}" srcOrd="1" destOrd="0" presId="urn:microsoft.com/office/officeart/2005/8/layout/hierarchy1"/>
    <dgm:cxn modelId="{3E5B9CE5-486E-46F4-9504-29D5B2C29E20}" type="presParOf" srcId="{EAF62E76-7918-462F-9974-D438447F9D11}" destId="{F0C22E46-95EB-4325-838E-C0C6BD28B187}" srcOrd="0" destOrd="0" presId="urn:microsoft.com/office/officeart/2005/8/layout/hierarchy1"/>
    <dgm:cxn modelId="{E976F749-D9DD-4E15-9422-5814C8B86B13}" type="presParOf" srcId="{F0C22E46-95EB-4325-838E-C0C6BD28B187}" destId="{21EF4F56-8165-45C1-A6D3-0E472D9D09B1}" srcOrd="0" destOrd="0" presId="urn:microsoft.com/office/officeart/2005/8/layout/hierarchy1"/>
    <dgm:cxn modelId="{DFC12C6A-ABD3-472C-B619-EA7EFAAF794A}" type="presParOf" srcId="{F0C22E46-95EB-4325-838E-C0C6BD28B187}" destId="{83339887-C6C6-4859-8822-3D9D7B217568}" srcOrd="1" destOrd="0" presId="urn:microsoft.com/office/officeart/2005/8/layout/hierarchy1"/>
    <dgm:cxn modelId="{C6249159-9C16-4956-9F51-8F3E29E7C829}" type="presParOf" srcId="{EAF62E76-7918-462F-9974-D438447F9D11}" destId="{24AD6F58-5213-4CFA-813A-CCD2B2C08192}" srcOrd="1" destOrd="0" presId="urn:microsoft.com/office/officeart/2005/8/layout/hierarchy1"/>
    <dgm:cxn modelId="{0C5D2D86-4A6B-4C95-B39A-B54FDD095B7F}" type="presParOf" srcId="{163A1FDC-563D-496F-8D2D-29B2E5AE0839}" destId="{945D733C-54B7-4C29-B08C-3747880F100B}" srcOrd="2" destOrd="0" presId="urn:microsoft.com/office/officeart/2005/8/layout/hierarchy1"/>
    <dgm:cxn modelId="{8AAC3326-BE43-4FF2-A023-73BC72EA1E07}" type="presParOf" srcId="{163A1FDC-563D-496F-8D2D-29B2E5AE0839}" destId="{6CCE132B-CA5B-4E84-AFCC-3441A4EC2357}" srcOrd="3" destOrd="0" presId="urn:microsoft.com/office/officeart/2005/8/layout/hierarchy1"/>
    <dgm:cxn modelId="{35E489BE-289A-4AC1-BC01-AE48B97DFE8D}" type="presParOf" srcId="{6CCE132B-CA5B-4E84-AFCC-3441A4EC2357}" destId="{94BBA74A-9825-4DF2-ABE2-C06EC1A9C79F}" srcOrd="0" destOrd="0" presId="urn:microsoft.com/office/officeart/2005/8/layout/hierarchy1"/>
    <dgm:cxn modelId="{BB4D7A59-AFAE-4CA0-BEE0-399957BFC97D}" type="presParOf" srcId="{94BBA74A-9825-4DF2-ABE2-C06EC1A9C79F}" destId="{5AD82798-F568-4F0D-85FC-837CC49E197A}" srcOrd="0" destOrd="0" presId="urn:microsoft.com/office/officeart/2005/8/layout/hierarchy1"/>
    <dgm:cxn modelId="{6378631B-03B7-4B86-A05F-8064F59590F1}" type="presParOf" srcId="{94BBA74A-9825-4DF2-ABE2-C06EC1A9C79F}" destId="{3A0167C8-9ACA-45CA-92CD-3535FE146F9E}" srcOrd="1" destOrd="0" presId="urn:microsoft.com/office/officeart/2005/8/layout/hierarchy1"/>
    <dgm:cxn modelId="{45C77D41-5955-49CA-B7D0-5CA298827C99}" type="presParOf" srcId="{6CCE132B-CA5B-4E84-AFCC-3441A4EC2357}" destId="{9F5FDFA8-95A5-4BFF-8930-100263822BF2}"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0.20408</cdr:x>
      <cdr:y>0</cdr:y>
    </cdr:from>
    <cdr:to>
      <cdr:x>0.95918</cdr:x>
      <cdr:y>0.07692</cdr:y>
    </cdr:to>
    <cdr:sp macro="" textlink="">
      <cdr:nvSpPr>
        <cdr:cNvPr id="2" name="TextBox 1"/>
        <cdr:cNvSpPr txBox="1"/>
      </cdr:nvSpPr>
      <cdr:spPr>
        <a:xfrm xmlns:a="http://schemas.openxmlformats.org/drawingml/2006/main">
          <a:off x="714380" y="0"/>
          <a:ext cx="2643206" cy="33520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dirty="0" smtClean="0">
              <a:latin typeface="Times New Roman" pitchFamily="18" charset="0"/>
              <a:cs typeface="Times New Roman" pitchFamily="18" charset="0"/>
            </a:rPr>
            <a:t>Доля расходов муниципальных программ</a:t>
          </a:r>
        </a:p>
        <a:p xmlns:a="http://schemas.openxmlformats.org/drawingml/2006/main">
          <a:r>
            <a:rPr lang="ru-RU" dirty="0" smtClean="0">
              <a:latin typeface="Times New Roman" pitchFamily="18" charset="0"/>
              <a:cs typeface="Times New Roman" pitchFamily="18" charset="0"/>
            </a:rPr>
            <a:t>и непрограммных направлений в общем</a:t>
          </a:r>
        </a:p>
        <a:p xmlns:a="http://schemas.openxmlformats.org/drawingml/2006/main">
          <a:r>
            <a:rPr lang="ru-RU" dirty="0">
              <a:latin typeface="Times New Roman" pitchFamily="18" charset="0"/>
              <a:cs typeface="Times New Roman" pitchFamily="18" charset="0"/>
            </a:rPr>
            <a:t>о</a:t>
          </a:r>
          <a:r>
            <a:rPr lang="ru-RU" sz="1100" dirty="0" smtClean="0">
              <a:latin typeface="Times New Roman" pitchFamily="18" charset="0"/>
              <a:cs typeface="Times New Roman" pitchFamily="18" charset="0"/>
            </a:rPr>
            <a:t>бъеме расходов, %</a:t>
          </a:r>
          <a:endParaRPr lang="ru-RU" sz="1100" dirty="0">
            <a:latin typeface="Times New Roman" pitchFamily="18" charset="0"/>
            <a:cs typeface="Times New Roman"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DF8ECA1E-14C0-423A-AB39-03DB0A4EB34F}" type="datetimeFigureOut">
              <a:rPr lang="ru-RU" smtClean="0"/>
              <a:pPr/>
              <a:t>06.02.2024</a:t>
            </a:fld>
            <a:endParaRPr lang="ru-RU"/>
          </a:p>
        </p:txBody>
      </p:sp>
      <p:sp>
        <p:nvSpPr>
          <p:cNvPr id="4" name="Нижний колонтитул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r>
              <a:rPr lang="ru-RU" smtClean="0"/>
              <a:t>1</a:t>
            </a:r>
            <a:endParaRPr lang="ru-RU"/>
          </a:p>
        </p:txBody>
      </p:sp>
      <p:sp>
        <p:nvSpPr>
          <p:cNvPr id="5" name="Номер слайда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2AD46F39-94A7-4DA6-BFB9-8508DE242C06}" type="slidenum">
              <a:rPr lang="ru-RU" smtClean="0"/>
              <a:pPr/>
              <a:t>‹#›</a:t>
            </a:fld>
            <a:endParaRPr lang="ru-RU"/>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967"/>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49688" y="0"/>
            <a:ext cx="2946400" cy="496967"/>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FF66AD0-5D2B-4257-B201-AB3FB10A63ED}" type="datetimeFigureOut">
              <a:rPr lang="ru-RU"/>
              <a:pPr>
                <a:defRPr/>
              </a:pPr>
              <a:t>06.02.2024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5629"/>
            <a:ext cx="5438775" cy="4467939"/>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9671"/>
            <a:ext cx="2946400" cy="49696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ru-RU" smtClean="0"/>
              <a:t>1</a:t>
            </a:r>
            <a:endParaRPr lang="ru-RU"/>
          </a:p>
        </p:txBody>
      </p:sp>
      <p:sp>
        <p:nvSpPr>
          <p:cNvPr id="7" name="Номер слайда 6"/>
          <p:cNvSpPr>
            <a:spLocks noGrp="1"/>
          </p:cNvSpPr>
          <p:nvPr>
            <p:ph type="sldNum" sz="quarter" idx="5"/>
          </p:nvPr>
        </p:nvSpPr>
        <p:spPr>
          <a:xfrm>
            <a:off x="3849688" y="9429671"/>
            <a:ext cx="2946400" cy="49696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2AEEAD5-41D7-4122-A38D-2839C9262A18}" type="slidenum">
              <a:rPr lang="ru-RU"/>
              <a:pPr>
                <a:defRPr/>
              </a:pPr>
              <a:t>‹#›</a:t>
            </a:fld>
            <a:endParaRPr lang="ru-RU"/>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1</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26</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27</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2"/>
          <p:cNvSpPr>
            <a:spLocks noGrp="1" noRot="1" noChangeAspect="1" noChangeArrowheads="1" noTextEdit="1"/>
          </p:cNvSpPr>
          <p:nvPr>
            <p:ph type="sldImg"/>
          </p:nvPr>
        </p:nvSpPr>
        <p:spPr bwMode="auto">
          <a:xfrm>
            <a:off x="919163" y="744538"/>
            <a:ext cx="4959350" cy="3721100"/>
          </a:xfrm>
          <a:noFill/>
          <a:ln>
            <a:solidFill>
              <a:srgbClr val="000000"/>
            </a:solidFill>
            <a:miter lim="800000"/>
            <a:headEnd/>
            <a:tailEnd/>
          </a:ln>
        </p:spPr>
      </p:sp>
      <p:sp>
        <p:nvSpPr>
          <p:cNvPr id="279554" name="Rectangle 3"/>
          <p:cNvSpPr>
            <a:spLocks noGrp="1" noChangeArrowheads="1"/>
          </p:cNvSpPr>
          <p:nvPr>
            <p:ph type="body" idx="1"/>
          </p:nvPr>
        </p:nvSpPr>
        <p:spPr bwMode="auto">
          <a:xfrm>
            <a:off x="679450" y="4718804"/>
            <a:ext cx="5438775" cy="4464764"/>
          </a:xfrm>
          <a:noFill/>
        </p:spPr>
        <p:txBody>
          <a:bodyPr/>
          <a:lstStyle/>
          <a:p>
            <a:pPr eaLnBrk="1" hangingPunct="1"/>
            <a:r>
              <a:rPr lang="ru-RU" altLang="ru-RU" smtClean="0"/>
              <a:t> </a:t>
            </a:r>
          </a:p>
        </p:txBody>
      </p:sp>
      <p:sp>
        <p:nvSpPr>
          <p:cNvPr id="5" name="Нижний колонтитул 4"/>
          <p:cNvSpPr>
            <a:spLocks noGrp="1"/>
          </p:cNvSpPr>
          <p:nvPr>
            <p:ph type="ftr" sz="quarter" idx="10"/>
          </p:nvPr>
        </p:nvSpPr>
        <p:spPr/>
        <p:txBody>
          <a:bodyPr/>
          <a:lstStyle/>
          <a:p>
            <a:pPr>
              <a:defRPr/>
            </a:pPr>
            <a:r>
              <a:rPr lang="ru-RU" smtClean="0"/>
              <a:t>1</a:t>
            </a:r>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Rot="1" noChangeAspect="1" noChangeArrowheads="1" noTextEdit="1"/>
          </p:cNvSpPr>
          <p:nvPr>
            <p:ph type="sldImg"/>
          </p:nvPr>
        </p:nvSpPr>
        <p:spPr bwMode="auto">
          <a:xfrm>
            <a:off x="919163" y="744538"/>
            <a:ext cx="4959350" cy="3721100"/>
          </a:xfrm>
          <a:noFill/>
          <a:ln>
            <a:solidFill>
              <a:srgbClr val="000000"/>
            </a:solidFill>
            <a:miter lim="800000"/>
            <a:headEnd/>
            <a:tailEnd/>
          </a:ln>
        </p:spPr>
      </p:sp>
      <p:sp>
        <p:nvSpPr>
          <p:cNvPr id="281602" name="Rectangle 3"/>
          <p:cNvSpPr>
            <a:spLocks noGrp="1" noChangeArrowheads="1"/>
          </p:cNvSpPr>
          <p:nvPr>
            <p:ph type="body" idx="1"/>
          </p:nvPr>
        </p:nvSpPr>
        <p:spPr bwMode="auto">
          <a:xfrm>
            <a:off x="679450" y="4718804"/>
            <a:ext cx="5438775" cy="4464764"/>
          </a:xfrm>
          <a:noFill/>
        </p:spPr>
        <p:txBody>
          <a:bodyPr/>
          <a:lstStyle/>
          <a:p>
            <a:pPr eaLnBrk="1" hangingPunct="1"/>
            <a:r>
              <a:rPr lang="ru-RU" altLang="ru-RU" smtClean="0"/>
              <a:t> </a:t>
            </a:r>
          </a:p>
        </p:txBody>
      </p:sp>
      <p:sp>
        <p:nvSpPr>
          <p:cNvPr id="5" name="Нижний колонтитул 4"/>
          <p:cNvSpPr>
            <a:spLocks noGrp="1"/>
          </p:cNvSpPr>
          <p:nvPr>
            <p:ph type="ftr" sz="quarter" idx="10"/>
          </p:nvPr>
        </p:nvSpPr>
        <p:spPr/>
        <p:txBody>
          <a:bodyPr/>
          <a:lstStyle/>
          <a:p>
            <a:pPr>
              <a:defRPr/>
            </a:pPr>
            <a:r>
              <a:rPr lang="ru-RU" smtClean="0"/>
              <a:t>1</a:t>
            </a: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3CB515BD-3450-4AA7-AFC5-505AF8BFB025}" type="datetime1">
              <a:rPr lang="ru-RU" smtClean="0"/>
              <a:pPr>
                <a:defRPr/>
              </a:pPr>
              <a:t>06.02.2024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7D1F8AD-8937-4FA6-B0C0-83B4155A8CBA}" type="datetime1">
              <a:rPr lang="ru-RU" smtClean="0"/>
              <a:pPr>
                <a:defRPr/>
              </a:pPr>
              <a:t>06.02.2024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D4A550F-CE4B-4A90-A314-24216F65CBD8}" type="datetime1">
              <a:rPr lang="ru-RU" smtClean="0"/>
              <a:pPr>
                <a:defRPr/>
              </a:pPr>
              <a:t>06.02.2024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0241B57-A854-48D7-ADEB-5C86CCA7F61D}" type="datetime1">
              <a:rPr lang="ru-RU" smtClean="0"/>
              <a:pPr>
                <a:defRPr/>
              </a:pPr>
              <a:t>06.02.2024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80F5CC52-4CCA-4869-BA76-1A6FEA287926}" type="datetime1">
              <a:rPr lang="ru-RU" smtClean="0"/>
              <a:pPr>
                <a:defRPr/>
              </a:pPr>
              <a:t>06.02.2024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81014058-5C31-4173-AEB9-04764F368A27}" type="datetime1">
              <a:rPr lang="ru-RU" smtClean="0"/>
              <a:pPr>
                <a:defRPr/>
              </a:pPr>
              <a:t>06.02.2024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019A0A00-12DB-4640-BB26-49417D86D72E}" type="datetime1">
              <a:rPr lang="ru-RU" smtClean="0"/>
              <a:pPr>
                <a:defRPr/>
              </a:pPr>
              <a:t>06.02.2024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D4AF3864-7BA8-4244-A443-C16D1F41F73E}" type="datetime1">
              <a:rPr lang="ru-RU" smtClean="0"/>
              <a:pPr>
                <a:defRPr/>
              </a:pPr>
              <a:t>06.02.2024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C88434-1918-4604-9A74-54F9E67603DB}" type="datetime1">
              <a:rPr lang="ru-RU" smtClean="0"/>
              <a:pPr>
                <a:defRPr/>
              </a:pPr>
              <a:t>06.02.2024</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B0B1444-DA92-47B7-94F1-87417EA9BA03}" type="datetime1">
              <a:rPr lang="ru-RU" smtClean="0"/>
              <a:pPr>
                <a:defRPr/>
              </a:pPr>
              <a:t>06.02.2024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5497179-F674-4763-A039-695C8AF76FBA}" type="datetime1">
              <a:rPr lang="ru-RU" smtClean="0"/>
              <a:pPr>
                <a:defRPr/>
              </a:pPr>
              <a:t>06.02.2024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2000"/>
            <a:lum/>
          </a:blip>
          <a:srcRect/>
          <a:stretch>
            <a:fillRect l="-8000" r="-8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896462C-8810-49CD-A73C-71322E3B9751}" type="datetime1">
              <a:rPr lang="ru-RU" smtClean="0"/>
              <a:pPr>
                <a:defRPr/>
              </a:pPr>
              <a:t>06.02.2024</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A97CBEAA-64A0-4387-8926-CD86B9A319C7}"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hf hd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rfo67@yandex.ru"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_____Microsoft_Office_Excel_97-20032.xls"/></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_____Microsoft_Office_Excel_97-20033.xls"/></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mailto:rfo67@yandex.ru"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Нижний колонтитул 9"/>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894C0B4D-B51F-44D9-B518-8382BE6BB0B3}" type="slidenum">
              <a:rPr lang="ru-RU">
                <a:solidFill>
                  <a:schemeClr val="tx2">
                    <a:shade val="90000"/>
                  </a:schemeClr>
                </a:solidFill>
                <a:latin typeface="+mn-lt"/>
                <a:cs typeface="+mn-cs"/>
              </a:rPr>
              <a:pPr fontAlgn="auto">
                <a:spcBef>
                  <a:spcPts val="0"/>
                </a:spcBef>
                <a:spcAft>
                  <a:spcPts val="0"/>
                </a:spcAft>
                <a:defRPr/>
              </a:pPr>
              <a:t>1</a:t>
            </a:fld>
            <a:endParaRPr lang="ru-RU">
              <a:solidFill>
                <a:schemeClr val="tx2">
                  <a:shade val="90000"/>
                </a:schemeClr>
              </a:solidFill>
              <a:latin typeface="+mn-lt"/>
              <a:cs typeface="+mn-cs"/>
            </a:endParaRPr>
          </a:p>
        </p:txBody>
      </p:sp>
      <p:sp>
        <p:nvSpPr>
          <p:cNvPr id="12" name="Прямоугольник 11"/>
          <p:cNvSpPr/>
          <p:nvPr/>
        </p:nvSpPr>
        <p:spPr>
          <a:xfrm>
            <a:off x="428596" y="428604"/>
            <a:ext cx="8072494" cy="5524589"/>
          </a:xfrm>
          <a:prstGeom prst="rect">
            <a:avLst/>
          </a:prstGeom>
        </p:spPr>
        <p:txBody>
          <a:bodyPr wrap="square">
            <a:spAutoFit/>
          </a:bodyPr>
          <a:lstStyle/>
          <a:p>
            <a:pPr>
              <a:defRPr/>
            </a:pPr>
            <a:endParaRPr lang="ru-RU" sz="3600" b="1" i="1" dirty="0" smtClean="0">
              <a:solidFill>
                <a:srgbClr val="FF3399"/>
              </a:solidFill>
              <a:effectLst>
                <a:outerShdw blurRad="38100" dist="38100" dir="2700000" algn="tl">
                  <a:srgbClr val="C0C0C0"/>
                </a:outerShdw>
              </a:effectLst>
              <a:latin typeface="Comic Sans MS" pitchFamily="66" charset="0"/>
            </a:endParaRPr>
          </a:p>
          <a:p>
            <a:pPr>
              <a:defRPr/>
            </a:pPr>
            <a:r>
              <a:rPr lang="ru-RU" sz="3600" b="1" i="1" dirty="0" smtClean="0">
                <a:solidFill>
                  <a:srgbClr val="FF3399"/>
                </a:solidFill>
                <a:effectLst>
                  <a:outerShdw blurRad="38100" dist="38100" dir="2700000" algn="tl">
                    <a:srgbClr val="C0C0C0"/>
                  </a:outerShdw>
                </a:effectLst>
                <a:latin typeface="Comic Sans MS" pitchFamily="66" charset="0"/>
              </a:rPr>
              <a:t>       </a:t>
            </a:r>
            <a:r>
              <a:rPr lang="ru-RU" sz="4000" b="1" i="1" dirty="0" smtClean="0">
                <a:solidFill>
                  <a:srgbClr val="CC0099"/>
                </a:solidFill>
                <a:effectLst>
                  <a:outerShdw blurRad="38100" dist="38100" dir="2700000" algn="tl">
                    <a:srgbClr val="C0C0C0"/>
                  </a:outerShdw>
                </a:effectLst>
                <a:latin typeface="Comic Sans MS" pitchFamily="66" charset="0"/>
              </a:rPr>
              <a:t>Бюджет для граждан </a:t>
            </a:r>
          </a:p>
          <a:p>
            <a:pPr>
              <a:defRPr/>
            </a:pPr>
            <a:endParaRPr lang="ru-RU" sz="2400" b="1" i="1" dirty="0" smtClean="0">
              <a:solidFill>
                <a:srgbClr val="CC0099"/>
              </a:solidFill>
              <a:effectLst>
                <a:outerShdw blurRad="38100" dist="38100" dir="2700000" algn="tl">
                  <a:srgbClr val="C0C0C0"/>
                </a:outerShdw>
              </a:effectLst>
              <a:latin typeface="Comic Sans MS" pitchFamily="66" charset="0"/>
            </a:endParaRPr>
          </a:p>
          <a:p>
            <a:pPr>
              <a:defRPr/>
            </a:pPr>
            <a:endParaRPr lang="ru-RU" sz="2400" b="1" i="1" dirty="0" smtClean="0">
              <a:solidFill>
                <a:srgbClr val="CC0099"/>
              </a:solidFill>
              <a:effectLst>
                <a:outerShdw blurRad="38100" dist="38100" dir="2700000" algn="tl">
                  <a:srgbClr val="C0C0C0"/>
                </a:outerShdw>
              </a:effectLst>
              <a:latin typeface="Comic Sans MS" pitchFamily="66" charset="0"/>
            </a:endParaRPr>
          </a:p>
          <a:p>
            <a:pPr>
              <a:defRPr/>
            </a:pPr>
            <a:r>
              <a:rPr lang="ru-RU" sz="2600" b="1" i="1" dirty="0" smtClean="0">
                <a:solidFill>
                  <a:srgbClr val="CC0099"/>
                </a:solidFill>
                <a:effectLst>
                  <a:outerShdw blurRad="38100" dist="38100" dir="2700000" algn="tl">
                    <a:srgbClr val="C0C0C0"/>
                  </a:outerShdw>
                </a:effectLst>
                <a:latin typeface="Comic Sans MS" pitchFamily="66" charset="0"/>
              </a:rPr>
              <a:t>к решению </a:t>
            </a:r>
          </a:p>
          <a:p>
            <a:pPr>
              <a:defRPr/>
            </a:pPr>
            <a:r>
              <a:rPr lang="ru-RU" sz="2600" b="1" i="1" dirty="0" smtClean="0">
                <a:solidFill>
                  <a:srgbClr val="CC0099"/>
                </a:solidFill>
                <a:effectLst>
                  <a:outerShdw blurRad="38100" dist="38100" dir="2700000" algn="tl">
                    <a:srgbClr val="C0C0C0"/>
                  </a:outerShdw>
                </a:effectLst>
                <a:latin typeface="Comic Sans MS" pitchFamily="66" charset="0"/>
              </a:rPr>
              <a:t>Краснинской районной Думы </a:t>
            </a:r>
          </a:p>
          <a:p>
            <a:pPr>
              <a:defRPr/>
            </a:pPr>
            <a:r>
              <a:rPr lang="ru-RU" sz="2600" b="1" i="1" dirty="0" smtClean="0">
                <a:solidFill>
                  <a:srgbClr val="CC0099"/>
                </a:solidFill>
                <a:effectLst>
                  <a:outerShdw blurRad="38100" dist="38100" dir="2700000" algn="tl">
                    <a:srgbClr val="C0C0C0"/>
                  </a:outerShdw>
                </a:effectLst>
                <a:latin typeface="Comic Sans MS" pitchFamily="66" charset="0"/>
              </a:rPr>
              <a:t>№41 от 20.12.2022 года «О бюджете муниципального района </a:t>
            </a:r>
          </a:p>
          <a:p>
            <a:pPr>
              <a:defRPr/>
            </a:pPr>
            <a:r>
              <a:rPr lang="ru-RU" sz="2600" b="1" i="1" dirty="0" smtClean="0">
                <a:solidFill>
                  <a:srgbClr val="CC0099"/>
                </a:solidFill>
                <a:effectLst>
                  <a:outerShdw blurRad="38100" dist="38100" dir="2700000" algn="tl">
                    <a:srgbClr val="C0C0C0"/>
                  </a:outerShdw>
                </a:effectLst>
                <a:latin typeface="Comic Sans MS" pitchFamily="66" charset="0"/>
              </a:rPr>
              <a:t>на 2023 год и на плановый период 2024 и 2025 годов»</a:t>
            </a:r>
            <a:r>
              <a:rPr lang="ru-RU" sz="2600" b="1" i="1" dirty="0" smtClean="0">
                <a:solidFill>
                  <a:srgbClr val="CC0099"/>
                </a:solidFill>
                <a:latin typeface="Comic Sans MS" pitchFamily="66" charset="0"/>
                <a:cs typeface="Times New Roman" pitchFamily="18" charset="0"/>
              </a:rPr>
              <a:t> </a:t>
            </a:r>
          </a:p>
          <a:p>
            <a:pPr>
              <a:defRPr/>
            </a:pPr>
            <a:r>
              <a:rPr lang="ru-RU" sz="1600" b="1" i="1" dirty="0" smtClean="0">
                <a:solidFill>
                  <a:srgbClr val="CC0099"/>
                </a:solidFill>
                <a:latin typeface="Comic Sans MS" pitchFamily="66" charset="0"/>
                <a:cs typeface="Times New Roman" pitchFamily="18" charset="0"/>
              </a:rPr>
              <a:t>(с учетом изменений от 31.03.2023 г, от 05.07.2023 г, 06.09.2023 </a:t>
            </a:r>
            <a:r>
              <a:rPr lang="ru-RU" sz="1600" b="1" i="1" dirty="0" smtClean="0">
                <a:solidFill>
                  <a:srgbClr val="CC0099"/>
                </a:solidFill>
                <a:latin typeface="Comic Sans MS" pitchFamily="66" charset="0"/>
                <a:cs typeface="Times New Roman" pitchFamily="18" charset="0"/>
              </a:rPr>
              <a:t>г, от 20.12.2023 г)</a:t>
            </a:r>
            <a:r>
              <a:rPr lang="ru-RU" sz="1600" b="1" i="1" dirty="0" smtClean="0">
                <a:solidFill>
                  <a:srgbClr val="6600FF"/>
                </a:solidFill>
                <a:latin typeface="Comic Sans MS" pitchFamily="66" charset="0"/>
                <a:cs typeface="Times New Roman" pitchFamily="18" charset="0"/>
              </a:rPr>
              <a:t> </a:t>
            </a:r>
            <a:endParaRPr lang="ru-RU" sz="1600" dirty="0" smtClean="0">
              <a:solidFill>
                <a:srgbClr val="6600FF"/>
              </a:solidFill>
              <a:latin typeface="Comic Sans MS" pitchFamily="66" charset="0"/>
            </a:endParaRPr>
          </a:p>
          <a:p>
            <a:pPr>
              <a:defRPr/>
            </a:pPr>
            <a:endParaRPr lang="ru-RU" sz="2600" b="1" i="1" dirty="0" smtClean="0">
              <a:solidFill>
                <a:srgbClr val="CC0099"/>
              </a:solidFill>
              <a:latin typeface="Comic Sans MS" pitchFamily="66" charset="0"/>
              <a:cs typeface="Times New Roman" pitchFamily="18" charset="0"/>
            </a:endParaRPr>
          </a:p>
          <a:p>
            <a:pPr>
              <a:defRPr/>
            </a:pPr>
            <a:endParaRPr lang="ru-RU" sz="1500" dirty="0">
              <a:solidFill>
                <a:srgbClr val="6600FF"/>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lIns="0" tIns="0" rIns="0" bIns="0"/>
          <a:lstStyle/>
          <a:p>
            <a:pPr fontAlgn="auto">
              <a:spcBef>
                <a:spcPts val="0"/>
              </a:spcBef>
              <a:spcAft>
                <a:spcPts val="0"/>
              </a:spcAft>
              <a:defRPr/>
            </a:pPr>
            <a:fld id="{356AF07C-7D8E-40E0-8AF8-9CA8BFB5FA5D}" type="slidenum">
              <a:rPr lang="ru-RU">
                <a:solidFill>
                  <a:schemeClr val="tx2">
                    <a:shade val="90000"/>
                  </a:schemeClr>
                </a:solidFill>
                <a:latin typeface="+mn-lt"/>
                <a:cs typeface="+mn-cs"/>
              </a:rPr>
              <a:pPr fontAlgn="auto">
                <a:spcBef>
                  <a:spcPts val="0"/>
                </a:spcBef>
                <a:spcAft>
                  <a:spcPts val="0"/>
                </a:spcAft>
                <a:defRPr/>
              </a:pPr>
              <a:t>10</a:t>
            </a:fld>
            <a:endParaRPr lang="ru-RU">
              <a:solidFill>
                <a:schemeClr val="tx2">
                  <a:shade val="90000"/>
                </a:schemeClr>
              </a:solidFill>
              <a:latin typeface="+mn-lt"/>
              <a:cs typeface="+mn-cs"/>
            </a:endParaRPr>
          </a:p>
        </p:txBody>
      </p:sp>
      <p:sp>
        <p:nvSpPr>
          <p:cNvPr id="21505" name="Rectangle 4"/>
          <p:cNvSpPr>
            <a:spLocks noGrp="1"/>
          </p:cNvSpPr>
          <p:nvPr>
            <p:ph type="title" idx="4294967295"/>
          </p:nvPr>
        </p:nvSpPr>
        <p:spPr>
          <a:xfrm>
            <a:off x="285720" y="5072074"/>
            <a:ext cx="8572530" cy="863583"/>
          </a:xfrm>
        </p:spPr>
        <p:txBody>
          <a:bodyPr lIns="0" rIns="0" bIns="0" anchor="b"/>
          <a:lstStyle/>
          <a:p>
            <a:pPr fontAlgn="auto">
              <a:spcAft>
                <a:spcPts val="0"/>
              </a:spcAft>
              <a:defRPr/>
            </a:pPr>
            <a:r>
              <a:rPr lang="en-US" sz="1400" b="1" i="1" dirty="0" smtClean="0">
                <a:solidFill>
                  <a:srgbClr val="FF0066"/>
                </a:solidFill>
                <a:latin typeface="Times New Roman" pitchFamily="18" charset="0"/>
                <a:cs typeface="Times New Roman" pitchFamily="18" charset="0"/>
              </a:rPr>
              <a:t>    </a:t>
            </a:r>
            <a:r>
              <a:rPr lang="ru-RU" sz="1400" b="1" i="1" dirty="0" smtClean="0">
                <a:solidFill>
                  <a:srgbClr val="FF0066"/>
                </a:solidFill>
                <a:latin typeface="Times New Roman" pitchFamily="18" charset="0"/>
                <a:cs typeface="Times New Roman" pitchFamily="18" charset="0"/>
              </a:rPr>
              <a:t>  </a:t>
            </a:r>
            <a:r>
              <a:rPr lang="ru-RU" sz="1400" b="1" i="1" dirty="0" smtClean="0">
                <a:solidFill>
                  <a:srgbClr val="CC0099"/>
                </a:solidFill>
                <a:latin typeface="Times New Roman" pitchFamily="18" charset="0"/>
                <a:cs typeface="Times New Roman" pitchFamily="18" charset="0"/>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br>
              <a:rPr lang="ru-RU" sz="1400" b="1" i="1" dirty="0" smtClean="0">
                <a:solidFill>
                  <a:srgbClr val="CC0099"/>
                </a:solidFill>
                <a:latin typeface="Times New Roman" pitchFamily="18" charset="0"/>
                <a:cs typeface="Times New Roman" pitchFamily="18" charset="0"/>
              </a:rPr>
            </a:br>
            <a:r>
              <a:rPr lang="ru-RU" sz="1400" b="1" i="1" dirty="0" smtClean="0">
                <a:solidFill>
                  <a:srgbClr val="CC0099"/>
                </a:solidFill>
                <a:latin typeface="Times New Roman" pitchFamily="18" charset="0"/>
                <a:cs typeface="Times New Roman" pitchFamily="18" charset="0"/>
              </a:rPr>
              <a:t>Если расходная часть превышает доходную, то бюджет формируется с дефицитом.</a:t>
            </a:r>
            <a:br>
              <a:rPr lang="ru-RU" sz="1400" b="1" i="1" dirty="0" smtClean="0">
                <a:solidFill>
                  <a:srgbClr val="CC0099"/>
                </a:solidFill>
                <a:latin typeface="Times New Roman" pitchFamily="18" charset="0"/>
                <a:cs typeface="Times New Roman" pitchFamily="18" charset="0"/>
              </a:rPr>
            </a:br>
            <a:r>
              <a:rPr lang="ru-RU" sz="1400" b="1" i="1" dirty="0" smtClean="0">
                <a:solidFill>
                  <a:srgbClr val="CC0099"/>
                </a:solidFill>
                <a:latin typeface="Times New Roman" pitchFamily="18" charset="0"/>
                <a:cs typeface="Times New Roman" pitchFamily="18" charset="0"/>
              </a:rPr>
              <a:t>        Превышение доходов над расходами образует положительный остаток – профицит.</a:t>
            </a:r>
            <a:endParaRPr lang="ru-RU" sz="1400" b="1" i="1" dirty="0">
              <a:solidFill>
                <a:srgbClr val="CC0099"/>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4294967295"/>
          </p:nvPr>
        </p:nvGraphicFramePr>
        <p:xfrm>
          <a:off x="642910" y="1"/>
          <a:ext cx="8258175" cy="5572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Нижний колонтитул 5"/>
          <p:cNvSpPr>
            <a:spLocks noGrp="1"/>
          </p:cNvSpPr>
          <p:nvPr>
            <p:ph type="ftr" sz="quarter" idx="11"/>
          </p:nvPr>
        </p:nvSpPr>
        <p:spPr/>
        <p:txBody>
          <a:bodyPr/>
          <a:lstStyle/>
          <a:p>
            <a:pPr>
              <a:defRPr/>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6" name="Text Box 4"/>
          <p:cNvSpPr txBox="1">
            <a:spLocks noChangeArrowheads="1"/>
          </p:cNvSpPr>
          <p:nvPr/>
        </p:nvSpPr>
        <p:spPr bwMode="auto">
          <a:xfrm>
            <a:off x="611188" y="620713"/>
            <a:ext cx="7580312" cy="701675"/>
          </a:xfrm>
          <a:prstGeom prst="rect">
            <a:avLst/>
          </a:prstGeom>
          <a:noFill/>
          <a:ln w="9525">
            <a:noFill/>
            <a:miter lim="800000"/>
            <a:headEnd/>
            <a:tailEnd/>
          </a:ln>
        </p:spPr>
        <p:txBody>
          <a:bodyPr>
            <a:spAutoFit/>
          </a:bodyPr>
          <a:lstStyle/>
          <a:p>
            <a:pPr algn="ctr"/>
            <a:r>
              <a:rPr lang="ru-RU" sz="2000" b="1" dirty="0">
                <a:solidFill>
                  <a:srgbClr val="CC0099"/>
                </a:solidFill>
                <a:latin typeface="Comic Sans MS" pitchFamily="66" charset="0"/>
              </a:rPr>
              <a:t>ДОХДЫ БЮДЖЕТА – это безвозмездные и безвозвратные поступления денежных средств в бюджет</a:t>
            </a:r>
          </a:p>
        </p:txBody>
      </p:sp>
      <p:graphicFrame>
        <p:nvGraphicFramePr>
          <p:cNvPr id="143378" name="Organization Chart 18"/>
          <p:cNvGraphicFramePr>
            <a:graphicFrameLocks/>
          </p:cNvGraphicFramePr>
          <p:nvPr/>
        </p:nvGraphicFramePr>
        <p:xfrm>
          <a:off x="642910" y="1500174"/>
          <a:ext cx="8064499" cy="4322759"/>
        </p:xfrm>
        <a:graphic>
          <a:graphicData uri="http://schemas.openxmlformats.org/drawingml/2006/compatibility">
            <com:legacyDrawing xmlns:com="http://schemas.openxmlformats.org/drawingml/2006/compatibility" spid="_x0000_s143378"/>
          </a:graphicData>
        </a:graphic>
      </p:graphicFrame>
      <p:sp>
        <p:nvSpPr>
          <p:cNvPr id="4" name="Номер слайда 3"/>
          <p:cNvSpPr>
            <a:spLocks noGrp="1"/>
          </p:cNvSpPr>
          <p:nvPr>
            <p:ph type="sldNum" sz="quarter" idx="12"/>
          </p:nvPr>
        </p:nvSpPr>
        <p:spPr/>
        <p:txBody>
          <a:bodyPr/>
          <a:lstStyle/>
          <a:p>
            <a:pPr>
              <a:defRPr/>
            </a:pPr>
            <a:r>
              <a:rPr lang="ru-RU" dirty="0" smtClean="0">
                <a:solidFill>
                  <a:schemeClr val="tx1"/>
                </a:solidFill>
              </a:rPr>
              <a:t>11</a:t>
            </a:r>
            <a:endParaRPr lang="ru-RU" dirty="0">
              <a:solidFill>
                <a:schemeClr val="tx1"/>
              </a:solidFill>
            </a:endParaRP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28650" y="365125"/>
            <a:ext cx="7886700" cy="706421"/>
          </a:xfrm>
        </p:spPr>
        <p:txBody>
          <a:bodyPr>
            <a:normAutofit/>
          </a:bodyPr>
          <a:lstStyle/>
          <a:p>
            <a:r>
              <a:rPr lang="ru-RU" sz="2400" b="1" cap="none" dirty="0" smtClean="0">
                <a:solidFill>
                  <a:srgbClr val="CC0099"/>
                </a:solidFill>
                <a:latin typeface="Comic Sans MS" pitchFamily="66" charset="0"/>
                <a:cs typeface="Times New Roman" pitchFamily="18" charset="0"/>
              </a:rPr>
              <a:t>Расходы бюджета</a:t>
            </a:r>
            <a:endParaRPr lang="ru-RU" sz="2400" b="1" cap="none" dirty="0">
              <a:solidFill>
                <a:srgbClr val="CC0099"/>
              </a:solidFill>
              <a:latin typeface="Comic Sans MS" pitchFamily="66" charset="0"/>
              <a:cs typeface="Times New Roman" pitchFamily="18" charset="0"/>
            </a:endParaRPr>
          </a:p>
        </p:txBody>
      </p:sp>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12</a:t>
            </a:fld>
            <a:endParaRPr lang="ru-RU" dirty="0">
              <a:solidFill>
                <a:schemeClr val="tx1"/>
              </a:solidFill>
            </a:endParaRPr>
          </a:p>
        </p:txBody>
      </p:sp>
      <p:sp>
        <p:nvSpPr>
          <p:cNvPr id="4" name="Прямоугольник 3"/>
          <p:cNvSpPr/>
          <p:nvPr/>
        </p:nvSpPr>
        <p:spPr>
          <a:xfrm>
            <a:off x="214282" y="1214422"/>
            <a:ext cx="8643998" cy="5232202"/>
          </a:xfrm>
          <a:prstGeom prst="rect">
            <a:avLst/>
          </a:prstGeom>
        </p:spPr>
        <p:txBody>
          <a:bodyPr wrap="square">
            <a:spAutoFit/>
          </a:bodyPr>
          <a:lstStyle/>
          <a:p>
            <a:pPr algn="just"/>
            <a:r>
              <a:rPr lang="ru-RU" sz="1600" dirty="0" smtClean="0">
                <a:latin typeface="Times New Roman" pitchFamily="18" charset="0"/>
                <a:cs typeface="Times New Roman" pitchFamily="18" charset="0"/>
              </a:rPr>
              <a:t>        Денежные средства, выплачиваемые из бюджета, за исключением средств, являющихся в соответствии с Бюджетным кодексом Российской Федерации источниками финансирования дефицита бюджета, называют расходами бюджета.</a:t>
            </a:r>
          </a:p>
          <a:p>
            <a:pPr algn="just"/>
            <a:r>
              <a:rPr lang="ru-RU" sz="1600" dirty="0" smtClean="0">
                <a:latin typeface="Times New Roman" pitchFamily="18" charset="0"/>
                <a:cs typeface="Times New Roman" pitchFamily="18" charset="0"/>
              </a:rPr>
              <a:t>        Расходы бюджета направлены на финансовое обеспечение муниципальных программ и не включенных в муниципальные программы направлений деятельности органов власти.</a:t>
            </a:r>
          </a:p>
          <a:p>
            <a:pPr algn="just"/>
            <a:r>
              <a:rPr lang="ru-RU" sz="1600" dirty="0" smtClean="0">
                <a:latin typeface="Times New Roman" pitchFamily="18" charset="0"/>
                <a:cs typeface="Times New Roman" pitchFamily="18" charset="0"/>
              </a:rPr>
              <a:t>         Программные расходы – бюджетные средства, направленные на финансовое обеспечение муниципальных программ. </a:t>
            </a:r>
          </a:p>
          <a:p>
            <a:pPr algn="just"/>
            <a:r>
              <a:rPr lang="ru-RU" sz="1600" dirty="0" smtClean="0">
                <a:latin typeface="Times New Roman" pitchFamily="18" charset="0"/>
                <a:cs typeface="Times New Roman" pitchFamily="18" charset="0"/>
              </a:rPr>
              <a:t>        Муниципальная программа – это документ, определяющий:</a:t>
            </a:r>
          </a:p>
          <a:p>
            <a:pPr algn="just"/>
            <a:r>
              <a:rPr lang="ru-RU" sz="1600" dirty="0" smtClean="0">
                <a:latin typeface="Times New Roman" pitchFamily="18" charset="0"/>
                <a:cs typeface="Times New Roman" pitchFamily="18" charset="0"/>
              </a:rPr>
              <a:t>      - цели и задачи муниципальной политики в определенной сфере; </a:t>
            </a:r>
          </a:p>
          <a:p>
            <a:pPr algn="just"/>
            <a:r>
              <a:rPr lang="ru-RU" sz="1600" dirty="0" smtClean="0">
                <a:latin typeface="Times New Roman" pitchFamily="18" charset="0"/>
                <a:cs typeface="Times New Roman" pitchFamily="18" charset="0"/>
              </a:rPr>
              <a:t>      - способы их достижения;     </a:t>
            </a:r>
          </a:p>
          <a:p>
            <a:pPr algn="just"/>
            <a:r>
              <a:rPr lang="ru-RU" sz="1600" dirty="0" smtClean="0">
                <a:latin typeface="Times New Roman" pitchFamily="18" charset="0"/>
                <a:cs typeface="Times New Roman" pitchFamily="18" charset="0"/>
              </a:rPr>
              <a:t>      - объемы используемых финансовых ресурсов;   </a:t>
            </a:r>
          </a:p>
          <a:p>
            <a:pPr algn="just"/>
            <a:r>
              <a:rPr lang="ru-RU" sz="1600" dirty="0" smtClean="0">
                <a:latin typeface="Times New Roman" pitchFamily="18" charset="0"/>
                <a:cs typeface="Times New Roman" pitchFamily="18" charset="0"/>
              </a:rPr>
              <a:t>      - координаторов и участников государственной программы;    </a:t>
            </a:r>
          </a:p>
          <a:p>
            <a:pPr algn="just"/>
            <a:r>
              <a:rPr lang="ru-RU" sz="1600" dirty="0" smtClean="0">
                <a:latin typeface="Times New Roman" pitchFamily="18" charset="0"/>
                <a:cs typeface="Times New Roman" pitchFamily="18" charset="0"/>
              </a:rPr>
              <a:t>      - непосредственные результаты. </a:t>
            </a:r>
          </a:p>
          <a:p>
            <a:pPr algn="just"/>
            <a:r>
              <a:rPr lang="ru-RU" sz="1600" dirty="0" smtClean="0">
                <a:latin typeface="Times New Roman" pitchFamily="18" charset="0"/>
                <a:cs typeface="Times New Roman" pitchFamily="18" charset="0"/>
              </a:rPr>
              <a:t>       Расходные обязательства, не включенные в муниципальные программы, называют непрограммными расходами.</a:t>
            </a:r>
          </a:p>
          <a:p>
            <a:pPr algn="just"/>
            <a:r>
              <a:rPr lang="ru-RU" sz="1600" dirty="0" smtClean="0">
                <a:latin typeface="Times New Roman" pitchFamily="18" charset="0"/>
                <a:cs typeface="Times New Roman" pitchFamily="18" charset="0"/>
              </a:rPr>
              <a:t>          Кроме того, в составе бюджета на плановый период закладываются условно утвержденные расходы, которые не распределяются по муниципальным программам и непрограммным направлениям. Объем условно утвержденных расходов должен составлять не менее 2,5% общего объема расходов бюджета на первый год планового периода и не менее 5% – на второй год планового периода.</a:t>
            </a:r>
          </a:p>
          <a:p>
            <a:endParaRPr lang="ru-RU" sz="1400" dirty="0" smtClean="0">
              <a:latin typeface="+mn-lt"/>
            </a:endParaRPr>
          </a:p>
        </p:txBody>
      </p:sp>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sz="1400">
              <a:latin typeface="Times New Roman" pitchFamily="18" charset="0"/>
            </a:endParaRPr>
          </a:p>
        </p:txBody>
      </p:sp>
      <p:sp>
        <p:nvSpPr>
          <p:cNvPr id="144386"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endParaRPr lang="en-US" altLang="ru-RU" sz="1200" dirty="0">
              <a:latin typeface="Calibri" pitchFamily="34" charset="0"/>
            </a:endParaRPr>
          </a:p>
        </p:txBody>
      </p:sp>
      <p:grpSp>
        <p:nvGrpSpPr>
          <p:cNvPr id="144387" name="Group 23"/>
          <p:cNvGrpSpPr>
            <a:grpSpLocks/>
          </p:cNvGrpSpPr>
          <p:nvPr/>
        </p:nvGrpSpPr>
        <p:grpSpPr bwMode="auto">
          <a:xfrm>
            <a:off x="429021" y="500043"/>
            <a:ext cx="8437911" cy="4482701"/>
            <a:chOff x="39" y="572"/>
            <a:chExt cx="5639" cy="2877"/>
          </a:xfrm>
          <a:gradFill>
            <a:gsLst>
              <a:gs pos="0">
                <a:srgbClr val="FF6699"/>
              </a:gs>
              <a:gs pos="64999">
                <a:srgbClr val="F0EBD5"/>
              </a:gs>
              <a:gs pos="100000">
                <a:srgbClr val="D1C39F"/>
              </a:gs>
            </a:gsLst>
            <a:lin ang="5400000" scaled="0"/>
          </a:gradFill>
        </p:grpSpPr>
        <p:sp>
          <p:nvSpPr>
            <p:cNvPr id="144388" name="Text Box 9"/>
            <p:cNvSpPr txBox="1">
              <a:spLocks noChangeArrowheads="1"/>
            </p:cNvSpPr>
            <p:nvPr/>
          </p:nvSpPr>
          <p:spPr bwMode="auto">
            <a:xfrm>
              <a:off x="930" y="572"/>
              <a:ext cx="3987" cy="535"/>
            </a:xfrm>
            <a:prstGeom prst="rect">
              <a:avLst/>
            </a:prstGeom>
            <a:grpFill/>
            <a:ln w="9525">
              <a:noFill/>
              <a:miter lim="800000"/>
              <a:headEnd/>
              <a:tailEnd/>
            </a:ln>
          </p:spPr>
          <p:txBody>
            <a:bodyPr/>
            <a:lstStyle/>
            <a:p>
              <a:pPr algn="ctr"/>
              <a:endParaRPr lang="ru-RU" sz="2000">
                <a:latin typeface="Times New Roman" pitchFamily="18" charset="0"/>
              </a:endParaRPr>
            </a:p>
          </p:txBody>
        </p:sp>
        <p:grpSp>
          <p:nvGrpSpPr>
            <p:cNvPr id="144389" name="Group 10"/>
            <p:cNvGrpSpPr>
              <a:grpSpLocks/>
            </p:cNvGrpSpPr>
            <p:nvPr/>
          </p:nvGrpSpPr>
          <p:grpSpPr bwMode="auto">
            <a:xfrm>
              <a:off x="755" y="572"/>
              <a:ext cx="4333" cy="1056"/>
              <a:chOff x="2344" y="1540"/>
              <a:chExt cx="12521" cy="3412"/>
            </a:xfrm>
            <a:grpFill/>
          </p:grpSpPr>
          <p:sp>
            <p:nvSpPr>
              <p:cNvPr id="36875" name="AutoShape 11"/>
              <p:cNvSpPr>
                <a:spLocks noChangeArrowheads="1"/>
              </p:cNvSpPr>
              <p:nvPr/>
            </p:nvSpPr>
            <p:spPr bwMode="auto">
              <a:xfrm>
                <a:off x="2344" y="1540"/>
                <a:ext cx="12521" cy="1554"/>
              </a:xfrm>
              <a:prstGeom prst="flowChartProcess">
                <a:avLst/>
              </a:prstGeom>
              <a:grp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403" name="Text Box 12"/>
              <p:cNvSpPr txBox="1">
                <a:spLocks noChangeArrowheads="1"/>
              </p:cNvSpPr>
              <p:nvPr/>
            </p:nvSpPr>
            <p:spPr bwMode="auto">
              <a:xfrm>
                <a:off x="2592" y="3632"/>
                <a:ext cx="12258" cy="1320"/>
              </a:xfrm>
              <a:prstGeom prst="rect">
                <a:avLst/>
              </a:prstGeom>
              <a:grpFill/>
              <a:ln w="9525">
                <a:noFill/>
                <a:miter lim="800000"/>
                <a:headEnd/>
                <a:tailEnd/>
              </a:ln>
            </p:spPr>
            <p:txBody>
              <a:bodyPr/>
              <a:lstStyle/>
              <a:p>
                <a:pPr algn="ctr"/>
                <a:endParaRPr lang="ru-RU" dirty="0">
                  <a:latin typeface="Times New Roman" pitchFamily="18" charset="0"/>
                </a:endParaRPr>
              </a:p>
            </p:txBody>
          </p:sp>
        </p:grpSp>
        <p:sp>
          <p:nvSpPr>
            <p:cNvPr id="36881" name="AutoShape 17"/>
            <p:cNvSpPr>
              <a:spLocks noChangeArrowheads="1"/>
            </p:cNvSpPr>
            <p:nvPr/>
          </p:nvSpPr>
          <p:spPr bwMode="auto">
            <a:xfrm>
              <a:off x="134" y="1489"/>
              <a:ext cx="1316" cy="1960"/>
            </a:xfrm>
            <a:prstGeom prst="flowChartProcess">
              <a:avLst/>
            </a:prstGeom>
            <a:grp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1" name="Text Box 18"/>
            <p:cNvSpPr txBox="1">
              <a:spLocks noChangeArrowheads="1"/>
            </p:cNvSpPr>
            <p:nvPr/>
          </p:nvSpPr>
          <p:spPr bwMode="auto">
            <a:xfrm>
              <a:off x="39" y="1627"/>
              <a:ext cx="1395" cy="1742"/>
            </a:xfrm>
            <a:prstGeom prst="rect">
              <a:avLst/>
            </a:prstGeom>
            <a:grpFill/>
            <a:ln w="9525">
              <a:noFill/>
              <a:miter lim="800000"/>
              <a:headEnd/>
              <a:tailEnd/>
            </a:ln>
          </p:spPr>
          <p:txBody>
            <a:bodyPr/>
            <a:lstStyle/>
            <a:p>
              <a:pPr algn="ctr"/>
              <a:r>
                <a:rPr lang="ru-RU" b="1" dirty="0">
                  <a:solidFill>
                    <a:srgbClr val="000080"/>
                  </a:solidFill>
                  <a:latin typeface="Times New Roman" pitchFamily="18" charset="0"/>
                </a:rPr>
                <a:t>Прогнозе</a:t>
              </a:r>
            </a:p>
            <a:p>
              <a:pPr algn="ctr"/>
              <a:r>
                <a:rPr lang="ru-RU" b="1" dirty="0">
                  <a:solidFill>
                    <a:srgbClr val="000080"/>
                  </a:solidFill>
                  <a:latin typeface="Times New Roman" pitchFamily="18" charset="0"/>
                </a:rPr>
                <a:t>социально –</a:t>
              </a:r>
            </a:p>
            <a:p>
              <a:pPr algn="ctr"/>
              <a:r>
                <a:rPr lang="ru-RU" b="1" dirty="0">
                  <a:solidFill>
                    <a:srgbClr val="000080"/>
                  </a:solidFill>
                  <a:latin typeface="Times New Roman" pitchFamily="18" charset="0"/>
                </a:rPr>
                <a:t>экономического</a:t>
              </a:r>
            </a:p>
            <a:p>
              <a:pPr algn="ctr"/>
              <a:r>
                <a:rPr lang="ru-RU" b="1" dirty="0" smtClean="0">
                  <a:solidFill>
                    <a:srgbClr val="000080"/>
                  </a:solidFill>
                  <a:latin typeface="Times New Roman" pitchFamily="18" charset="0"/>
                </a:rPr>
                <a:t>развития</a:t>
              </a:r>
            </a:p>
            <a:p>
              <a:pPr algn="ctr"/>
              <a:r>
                <a:rPr lang="ru-RU" b="1" dirty="0" smtClean="0">
                  <a:solidFill>
                    <a:srgbClr val="000080"/>
                  </a:solidFill>
                  <a:latin typeface="Times New Roman" pitchFamily="18" charset="0"/>
                </a:rPr>
                <a:t>муниципального района</a:t>
              </a:r>
              <a:endParaRPr lang="ru-RU" dirty="0">
                <a:latin typeface="Times New Roman" pitchFamily="18" charset="0"/>
              </a:endParaRPr>
            </a:p>
          </p:txBody>
        </p:sp>
        <p:sp>
          <p:nvSpPr>
            <p:cNvPr id="36884" name="AutoShape 20"/>
            <p:cNvSpPr>
              <a:spLocks noChangeArrowheads="1"/>
            </p:cNvSpPr>
            <p:nvPr/>
          </p:nvSpPr>
          <p:spPr bwMode="auto">
            <a:xfrm>
              <a:off x="1519" y="1489"/>
              <a:ext cx="1289" cy="1960"/>
            </a:xfrm>
            <a:prstGeom prst="flowChartProcess">
              <a:avLst/>
            </a:prstGeom>
            <a:grp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3" name="Text Box 21"/>
            <p:cNvSpPr txBox="1">
              <a:spLocks noChangeArrowheads="1"/>
            </p:cNvSpPr>
            <p:nvPr/>
          </p:nvSpPr>
          <p:spPr bwMode="auto">
            <a:xfrm>
              <a:off x="1519" y="1535"/>
              <a:ext cx="1337" cy="1658"/>
            </a:xfrm>
            <a:prstGeom prst="rect">
              <a:avLst/>
            </a:prstGeom>
            <a:grpFill/>
            <a:ln w="9525">
              <a:noFill/>
              <a:miter lim="800000"/>
              <a:headEnd/>
              <a:tailEnd/>
            </a:ln>
          </p:spPr>
          <p:txBody>
            <a:bodyPr/>
            <a:lstStyle/>
            <a:p>
              <a:pPr algn="ctr"/>
              <a:r>
                <a:rPr lang="ru-RU" b="1" dirty="0">
                  <a:solidFill>
                    <a:srgbClr val="000080"/>
                  </a:solidFill>
                  <a:latin typeface="Times New Roman" pitchFamily="18" charset="0"/>
                </a:rPr>
                <a:t>Основных</a:t>
              </a:r>
            </a:p>
            <a:p>
              <a:pPr algn="ctr"/>
              <a:r>
                <a:rPr lang="ru-RU" b="1" dirty="0">
                  <a:solidFill>
                    <a:srgbClr val="000080"/>
                  </a:solidFill>
                  <a:latin typeface="Times New Roman" pitchFamily="18" charset="0"/>
                </a:rPr>
                <a:t>направлениях</a:t>
              </a:r>
            </a:p>
            <a:p>
              <a:pPr algn="ctr"/>
              <a:r>
                <a:rPr lang="ru-RU" b="1" dirty="0">
                  <a:solidFill>
                    <a:srgbClr val="000080"/>
                  </a:solidFill>
                  <a:latin typeface="Times New Roman" pitchFamily="18" charset="0"/>
                </a:rPr>
                <a:t>бюджетной</a:t>
              </a:r>
            </a:p>
            <a:p>
              <a:pPr algn="ctr"/>
              <a:r>
                <a:rPr lang="ru-RU" b="1" dirty="0">
                  <a:solidFill>
                    <a:srgbClr val="000080"/>
                  </a:solidFill>
                  <a:latin typeface="Times New Roman" pitchFamily="18" charset="0"/>
                </a:rPr>
                <a:t>политики  муниципального района</a:t>
              </a:r>
              <a:endParaRPr lang="ru-RU" dirty="0">
                <a:latin typeface="Times New Roman" pitchFamily="18" charset="0"/>
              </a:endParaRPr>
            </a:p>
          </p:txBody>
        </p:sp>
        <p:sp>
          <p:nvSpPr>
            <p:cNvPr id="36887" name="AutoShape 23"/>
            <p:cNvSpPr>
              <a:spLocks noChangeArrowheads="1"/>
            </p:cNvSpPr>
            <p:nvPr/>
          </p:nvSpPr>
          <p:spPr bwMode="auto">
            <a:xfrm>
              <a:off x="4383" y="1489"/>
              <a:ext cx="1289" cy="1950"/>
            </a:xfrm>
            <a:prstGeom prst="flowChartProcess">
              <a:avLst/>
            </a:prstGeom>
            <a:grp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5" name="Text Box 24"/>
            <p:cNvSpPr txBox="1">
              <a:spLocks noChangeArrowheads="1"/>
            </p:cNvSpPr>
            <p:nvPr/>
          </p:nvSpPr>
          <p:spPr bwMode="auto">
            <a:xfrm>
              <a:off x="4383" y="1581"/>
              <a:ext cx="1295" cy="1658"/>
            </a:xfrm>
            <a:prstGeom prst="rect">
              <a:avLst/>
            </a:prstGeom>
            <a:grpFill/>
            <a:ln w="9525">
              <a:noFill/>
              <a:miter lim="800000"/>
              <a:headEnd/>
              <a:tailEnd/>
            </a:ln>
          </p:spPr>
          <p:txBody>
            <a:bodyPr/>
            <a:lstStyle/>
            <a:p>
              <a:pPr algn="ctr"/>
              <a:r>
                <a:rPr lang="ru-RU" b="1" dirty="0">
                  <a:solidFill>
                    <a:srgbClr val="000080"/>
                  </a:solidFill>
                  <a:latin typeface="Times New Roman" pitchFamily="18" charset="0"/>
                </a:rPr>
                <a:t>Муниципальных</a:t>
              </a:r>
            </a:p>
            <a:p>
              <a:pPr algn="ctr"/>
              <a:r>
                <a:rPr lang="ru-RU" b="1" dirty="0">
                  <a:solidFill>
                    <a:srgbClr val="000080"/>
                  </a:solidFill>
                  <a:latin typeface="Times New Roman" pitchFamily="18" charset="0"/>
                </a:rPr>
                <a:t>программах  муниципального района</a:t>
              </a:r>
              <a:endParaRPr lang="ru-RU" dirty="0">
                <a:latin typeface="Times New Roman" pitchFamily="18" charset="0"/>
              </a:endParaRPr>
            </a:p>
          </p:txBody>
        </p:sp>
        <p:sp>
          <p:nvSpPr>
            <p:cNvPr id="144396" name="AutoShape 26"/>
            <p:cNvSpPr>
              <a:spLocks noChangeArrowheads="1"/>
            </p:cNvSpPr>
            <p:nvPr/>
          </p:nvSpPr>
          <p:spPr bwMode="auto">
            <a:xfrm>
              <a:off x="564" y="1214"/>
              <a:ext cx="393" cy="350"/>
            </a:xfrm>
            <a:prstGeom prst="flowChartOffpageConnector">
              <a:avLst/>
            </a:prstGeom>
            <a:grpFill/>
            <a:ln w="9525">
              <a:solidFill>
                <a:srgbClr val="000000"/>
              </a:solidFill>
              <a:miter lim="800000"/>
              <a:headEnd/>
              <a:tailEnd/>
            </a:ln>
          </p:spPr>
          <p:txBody>
            <a:bodyPr/>
            <a:lstStyle/>
            <a:p>
              <a:pPr algn="ctr"/>
              <a:r>
                <a:rPr lang="ru-RU" sz="2800" b="1" dirty="0">
                  <a:solidFill>
                    <a:srgbClr val="000080"/>
                  </a:solidFill>
                  <a:latin typeface="Times New Roman" pitchFamily="18" charset="0"/>
                </a:rPr>
                <a:t>1</a:t>
              </a:r>
              <a:endParaRPr lang="ru-RU" sz="1400" dirty="0">
                <a:latin typeface="Times New Roman" pitchFamily="18" charset="0"/>
              </a:endParaRPr>
            </a:p>
          </p:txBody>
        </p:sp>
        <p:sp>
          <p:nvSpPr>
            <p:cNvPr id="144397" name="AutoShape 27"/>
            <p:cNvSpPr>
              <a:spLocks noChangeArrowheads="1"/>
            </p:cNvSpPr>
            <p:nvPr/>
          </p:nvSpPr>
          <p:spPr bwMode="auto">
            <a:xfrm>
              <a:off x="1996" y="1214"/>
              <a:ext cx="392" cy="350"/>
            </a:xfrm>
            <a:prstGeom prst="flowChartOffpageConnector">
              <a:avLst/>
            </a:prstGeom>
            <a:grpFill/>
            <a:ln w="9525">
              <a:solidFill>
                <a:srgbClr val="000000"/>
              </a:solidFill>
              <a:miter lim="800000"/>
              <a:headEnd/>
              <a:tailEnd/>
            </a:ln>
          </p:spPr>
          <p:txBody>
            <a:bodyPr/>
            <a:lstStyle/>
            <a:p>
              <a:pPr algn="ctr"/>
              <a:r>
                <a:rPr lang="ru-RU" sz="2800" b="1" dirty="0">
                  <a:solidFill>
                    <a:srgbClr val="000080"/>
                  </a:solidFill>
                  <a:latin typeface="Times New Roman" pitchFamily="18" charset="0"/>
                </a:rPr>
                <a:t>2</a:t>
              </a:r>
            </a:p>
            <a:p>
              <a:endParaRPr lang="ru-RU" sz="1400" dirty="0">
                <a:latin typeface="Times New Roman" pitchFamily="18" charset="0"/>
              </a:endParaRPr>
            </a:p>
          </p:txBody>
        </p:sp>
        <p:sp>
          <p:nvSpPr>
            <p:cNvPr id="2" name="AutoShape 20"/>
            <p:cNvSpPr>
              <a:spLocks noChangeArrowheads="1"/>
            </p:cNvSpPr>
            <p:nvPr/>
          </p:nvSpPr>
          <p:spPr bwMode="auto">
            <a:xfrm>
              <a:off x="2951" y="1489"/>
              <a:ext cx="1223" cy="1960"/>
            </a:xfrm>
            <a:prstGeom prst="flowChartProcess">
              <a:avLst/>
            </a:prstGeom>
            <a:grp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9" name="Text Box 21"/>
            <p:cNvSpPr txBox="1">
              <a:spLocks noChangeArrowheads="1"/>
            </p:cNvSpPr>
            <p:nvPr/>
          </p:nvSpPr>
          <p:spPr bwMode="auto">
            <a:xfrm>
              <a:off x="2951" y="1535"/>
              <a:ext cx="1337" cy="1658"/>
            </a:xfrm>
            <a:prstGeom prst="rect">
              <a:avLst/>
            </a:prstGeom>
            <a:grpFill/>
            <a:ln w="9525">
              <a:noFill/>
              <a:miter lim="800000"/>
              <a:headEnd/>
              <a:tailEnd/>
            </a:ln>
          </p:spPr>
          <p:txBody>
            <a:bodyPr/>
            <a:lstStyle/>
            <a:p>
              <a:pPr algn="ctr"/>
              <a:r>
                <a:rPr lang="ru-RU" b="1" dirty="0">
                  <a:solidFill>
                    <a:srgbClr val="000080"/>
                  </a:solidFill>
                  <a:latin typeface="Times New Roman" pitchFamily="18" charset="0"/>
                </a:rPr>
                <a:t>Основных</a:t>
              </a:r>
            </a:p>
            <a:p>
              <a:pPr algn="ctr"/>
              <a:r>
                <a:rPr lang="ru-RU" b="1" dirty="0">
                  <a:solidFill>
                    <a:srgbClr val="000080"/>
                  </a:solidFill>
                  <a:latin typeface="Times New Roman" pitchFamily="18" charset="0"/>
                </a:rPr>
                <a:t>направлениях</a:t>
              </a:r>
            </a:p>
            <a:p>
              <a:pPr algn="ctr"/>
              <a:r>
                <a:rPr lang="ru-RU" b="1" dirty="0">
                  <a:solidFill>
                    <a:srgbClr val="000080"/>
                  </a:solidFill>
                  <a:latin typeface="Times New Roman" pitchFamily="18" charset="0"/>
                </a:rPr>
                <a:t>налоговой</a:t>
              </a:r>
            </a:p>
            <a:p>
              <a:pPr algn="ctr"/>
              <a:r>
                <a:rPr lang="ru-RU" b="1" dirty="0">
                  <a:solidFill>
                    <a:srgbClr val="000080"/>
                  </a:solidFill>
                  <a:latin typeface="Times New Roman" pitchFamily="18" charset="0"/>
                </a:rPr>
                <a:t>политики муниципального района</a:t>
              </a:r>
              <a:endParaRPr lang="ru-RU" dirty="0">
                <a:latin typeface="Times New Roman" pitchFamily="18" charset="0"/>
              </a:endParaRPr>
            </a:p>
          </p:txBody>
        </p:sp>
        <p:sp>
          <p:nvSpPr>
            <p:cNvPr id="144400" name="AutoShape 27"/>
            <p:cNvSpPr>
              <a:spLocks noChangeArrowheads="1"/>
            </p:cNvSpPr>
            <p:nvPr/>
          </p:nvSpPr>
          <p:spPr bwMode="auto">
            <a:xfrm>
              <a:off x="3333" y="1214"/>
              <a:ext cx="392" cy="350"/>
            </a:xfrm>
            <a:prstGeom prst="flowChartOffpageConnector">
              <a:avLst/>
            </a:prstGeom>
            <a:grpFill/>
            <a:ln w="9525">
              <a:solidFill>
                <a:srgbClr val="000000"/>
              </a:solidFill>
              <a:miter lim="800000"/>
              <a:headEnd/>
              <a:tailEnd/>
            </a:ln>
          </p:spPr>
          <p:txBody>
            <a:bodyPr/>
            <a:lstStyle/>
            <a:p>
              <a:pPr algn="ctr"/>
              <a:r>
                <a:rPr lang="ru-RU" sz="2800" b="1" dirty="0">
                  <a:solidFill>
                    <a:srgbClr val="000080"/>
                  </a:solidFill>
                  <a:latin typeface="Times New Roman" pitchFamily="18" charset="0"/>
                </a:rPr>
                <a:t>3</a:t>
              </a:r>
            </a:p>
            <a:p>
              <a:endParaRPr lang="ru-RU" sz="1400" dirty="0">
                <a:latin typeface="Times New Roman" pitchFamily="18" charset="0"/>
              </a:endParaRPr>
            </a:p>
          </p:txBody>
        </p:sp>
        <p:sp>
          <p:nvSpPr>
            <p:cNvPr id="144401" name="AutoShape 27"/>
            <p:cNvSpPr>
              <a:spLocks noChangeArrowheads="1"/>
            </p:cNvSpPr>
            <p:nvPr/>
          </p:nvSpPr>
          <p:spPr bwMode="auto">
            <a:xfrm>
              <a:off x="4765" y="1260"/>
              <a:ext cx="392" cy="350"/>
            </a:xfrm>
            <a:prstGeom prst="flowChartOffpageConnector">
              <a:avLst/>
            </a:prstGeom>
            <a:grpFill/>
            <a:ln w="9525">
              <a:solidFill>
                <a:srgbClr val="000000"/>
              </a:solidFill>
              <a:miter lim="800000"/>
              <a:headEnd/>
              <a:tailEnd/>
            </a:ln>
          </p:spPr>
          <p:txBody>
            <a:bodyPr/>
            <a:lstStyle/>
            <a:p>
              <a:pPr algn="ctr"/>
              <a:r>
                <a:rPr lang="ru-RU" sz="2800" b="1" dirty="0">
                  <a:solidFill>
                    <a:srgbClr val="000080"/>
                  </a:solidFill>
                  <a:latin typeface="Times New Roman" pitchFamily="18" charset="0"/>
                </a:rPr>
                <a:t>4</a:t>
              </a:r>
            </a:p>
            <a:p>
              <a:endParaRPr lang="ru-RU" sz="1400" dirty="0">
                <a:latin typeface="Times New Roman" pitchFamily="18" charset="0"/>
              </a:endParaRPr>
            </a:p>
          </p:txBody>
        </p:sp>
      </p:grpSp>
      <p:sp>
        <p:nvSpPr>
          <p:cNvPr id="22" name="Прямоугольник 21"/>
          <p:cNvSpPr/>
          <p:nvPr/>
        </p:nvSpPr>
        <p:spPr>
          <a:xfrm>
            <a:off x="2143108" y="571480"/>
            <a:ext cx="4572000" cy="646331"/>
          </a:xfrm>
          <a:prstGeom prst="rect">
            <a:avLst/>
          </a:prstGeom>
        </p:spPr>
        <p:txBody>
          <a:bodyPr>
            <a:spAutoFit/>
          </a:bodyPr>
          <a:lstStyle/>
          <a:p>
            <a:pPr algn="ctr"/>
            <a:r>
              <a:rPr lang="ru-RU" b="1" dirty="0" smtClean="0">
                <a:solidFill>
                  <a:srgbClr val="000080"/>
                </a:solidFill>
                <a:latin typeface="Times New Roman" pitchFamily="18" charset="0"/>
              </a:rPr>
              <a:t>Составление местного бюджета основывается на: </a:t>
            </a:r>
            <a:endParaRPr lang="ru-RU" dirty="0">
              <a:latin typeface="Times New Roman" pitchFamily="18" charset="0"/>
            </a:endParaRPr>
          </a:p>
        </p:txBody>
      </p:sp>
      <p:sp>
        <p:nvSpPr>
          <p:cNvPr id="23" name="Номер слайда 2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13</a:t>
            </a:fld>
            <a:endParaRPr lang="ru-RU" dirty="0">
              <a:solidFill>
                <a:schemeClr val="tx1"/>
              </a:solidFill>
            </a:endParaRPr>
          </a:p>
        </p:txBody>
      </p:sp>
      <p:sp>
        <p:nvSpPr>
          <p:cNvPr id="24" name="Нижний колонтитул 23"/>
          <p:cNvSpPr>
            <a:spLocks noGrp="1"/>
          </p:cNvSpPr>
          <p:nvPr>
            <p:ph type="ftr" sz="quarter" idx="11"/>
          </p:nvPr>
        </p:nvSpPr>
        <p:spPr/>
        <p:txBody>
          <a:bodyPr/>
          <a:lstStyle/>
          <a:p>
            <a:pPr>
              <a:defRPr/>
            </a:pPr>
            <a:endParaRPr lang="ru-RU"/>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0EB2DA0B-E303-465C-A003-EA341AFA01BA}" type="slidenum">
              <a:rPr lang="ru-RU">
                <a:solidFill>
                  <a:schemeClr val="tx1"/>
                </a:solidFill>
                <a:latin typeface="+mn-lt"/>
                <a:cs typeface="+mn-cs"/>
              </a:rPr>
              <a:pPr fontAlgn="auto">
                <a:spcBef>
                  <a:spcPts val="0"/>
                </a:spcBef>
                <a:spcAft>
                  <a:spcPts val="0"/>
                </a:spcAft>
                <a:defRPr/>
              </a:pPr>
              <a:t>14</a:t>
            </a:fld>
            <a:endParaRPr lang="ru-RU" dirty="0">
              <a:solidFill>
                <a:schemeClr val="tx1"/>
              </a:solidFill>
              <a:latin typeface="+mn-lt"/>
              <a:cs typeface="+mn-cs"/>
            </a:endParaRPr>
          </a:p>
        </p:txBody>
      </p:sp>
      <p:graphicFrame>
        <p:nvGraphicFramePr>
          <p:cNvPr id="145514" name="Group 106"/>
          <p:cNvGraphicFramePr>
            <a:graphicFrameLocks noGrp="1"/>
          </p:cNvGraphicFramePr>
          <p:nvPr/>
        </p:nvGraphicFramePr>
        <p:xfrm>
          <a:off x="285720" y="1214422"/>
          <a:ext cx="8215370" cy="4423415"/>
        </p:xfrm>
        <a:graphic>
          <a:graphicData uri="http://schemas.openxmlformats.org/drawingml/2006/table">
            <a:tbl>
              <a:tblPr/>
              <a:tblGrid>
                <a:gridCol w="2214548"/>
                <a:gridCol w="857256"/>
                <a:gridCol w="785818"/>
                <a:gridCol w="857256"/>
                <a:gridCol w="857256"/>
                <a:gridCol w="857256"/>
                <a:gridCol w="928694"/>
                <a:gridCol w="857286"/>
              </a:tblGrid>
              <a:tr h="500066">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82775" algn="l"/>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Показатель</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Единица измерения</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2020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2021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2022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2023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2024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2025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отчет</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отчет</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оценка</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прогноз</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прогноз</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прогноз</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Численность  населения </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тыс.чел.</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Объем отгруженных товаров собственного производства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млн. рублей</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841,4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934,0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949,4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917,4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954,9</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998,3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Индекс промышленного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производства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к предыдущему году</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102,3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111,0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101,7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96,6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104,1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104,5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Продукция сельского хозяйства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млн. рублей</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503,0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574,0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591,8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621,1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653,7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687,3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Индекс производства продукции сельского хозяйства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к предыдущему году</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89,8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95,3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100,1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101,2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101,2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101,1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Численность занятных в экономике</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тыс.чел.</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Фонд заработной платы работников организаций</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млн.руб.</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457,1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467,5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479,2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491,5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505,4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520,5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5512" name="Rectangle 106"/>
          <p:cNvSpPr>
            <a:spLocks noChangeArrowheads="1"/>
          </p:cNvSpPr>
          <p:nvPr/>
        </p:nvSpPr>
        <p:spPr bwMode="auto">
          <a:xfrm>
            <a:off x="179388" y="115888"/>
            <a:ext cx="8785225" cy="915987"/>
          </a:xfrm>
          <a:prstGeom prst="rect">
            <a:avLst/>
          </a:prstGeom>
          <a:noFill/>
          <a:ln w="9525">
            <a:noFill/>
            <a:miter lim="800000"/>
            <a:headEnd/>
            <a:tailEnd/>
          </a:ln>
        </p:spPr>
        <p:txBody>
          <a:bodyPr>
            <a:spAutoFit/>
          </a:bodyPr>
          <a:lstStyle/>
          <a:p>
            <a:r>
              <a:rPr lang="ru-RU" b="1" dirty="0">
                <a:solidFill>
                  <a:srgbClr val="660033"/>
                </a:solidFill>
              </a:rPr>
              <a:t>         </a:t>
            </a:r>
            <a:r>
              <a:rPr lang="ru-RU" b="1" dirty="0">
                <a:solidFill>
                  <a:srgbClr val="CC0099"/>
                </a:solidFill>
                <a:latin typeface="Comic Sans MS" pitchFamily="66" charset="0"/>
                <a:cs typeface="Times New Roman" pitchFamily="18" charset="0"/>
              </a:rPr>
              <a:t>Основные параметры прогноза социально - экономического </a:t>
            </a:r>
            <a:r>
              <a:rPr lang="ru-RU" b="1" dirty="0" smtClean="0">
                <a:solidFill>
                  <a:srgbClr val="CC0099"/>
                </a:solidFill>
                <a:latin typeface="Comic Sans MS" pitchFamily="66" charset="0"/>
                <a:cs typeface="Times New Roman" pitchFamily="18" charset="0"/>
              </a:rPr>
              <a:t>развития Краснинского </a:t>
            </a:r>
            <a:r>
              <a:rPr lang="ru-RU" b="1" dirty="0">
                <a:solidFill>
                  <a:srgbClr val="CC0099"/>
                </a:solidFill>
                <a:latin typeface="Comic Sans MS" pitchFamily="66" charset="0"/>
                <a:cs typeface="Times New Roman" pitchFamily="18" charset="0"/>
              </a:rPr>
              <a:t>района Смоленской области на долгосрочный период </a:t>
            </a:r>
            <a:r>
              <a:rPr lang="ru-RU" b="1" dirty="0" smtClean="0">
                <a:solidFill>
                  <a:srgbClr val="CC0099"/>
                </a:solidFill>
                <a:latin typeface="Comic Sans MS" pitchFamily="66" charset="0"/>
                <a:cs typeface="Times New Roman" pitchFamily="18" charset="0"/>
              </a:rPr>
              <a:t>2020 </a:t>
            </a:r>
            <a:r>
              <a:rPr lang="ru-RU" b="1" dirty="0">
                <a:solidFill>
                  <a:srgbClr val="CC0099"/>
                </a:solidFill>
                <a:latin typeface="Comic Sans MS" pitchFamily="66" charset="0"/>
                <a:cs typeface="Times New Roman" pitchFamily="18" charset="0"/>
              </a:rPr>
              <a:t>– </a:t>
            </a:r>
            <a:r>
              <a:rPr lang="ru-RU" b="1" dirty="0" smtClean="0">
                <a:solidFill>
                  <a:srgbClr val="CC0099"/>
                </a:solidFill>
                <a:latin typeface="Comic Sans MS" pitchFamily="66" charset="0"/>
                <a:cs typeface="Times New Roman" pitchFamily="18" charset="0"/>
              </a:rPr>
              <a:t>2025 </a:t>
            </a:r>
            <a:r>
              <a:rPr lang="ru-RU" b="1" dirty="0">
                <a:solidFill>
                  <a:srgbClr val="CC0099"/>
                </a:solidFill>
                <a:latin typeface="Comic Sans MS" pitchFamily="66" charset="0"/>
                <a:cs typeface="Times New Roman" pitchFamily="18" charset="0"/>
              </a:rPr>
              <a:t>год</a:t>
            </a: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75E8EC86-5367-40F1-9F7F-B98F6A192C3E}" type="slidenum">
              <a:rPr lang="ru-RU">
                <a:solidFill>
                  <a:schemeClr val="tx1"/>
                </a:solidFill>
                <a:latin typeface="+mn-lt"/>
                <a:cs typeface="+mn-cs"/>
              </a:rPr>
              <a:pPr fontAlgn="auto">
                <a:spcBef>
                  <a:spcPts val="0"/>
                </a:spcBef>
                <a:spcAft>
                  <a:spcPts val="0"/>
                </a:spcAft>
                <a:defRPr/>
              </a:pPr>
              <a:t>15</a:t>
            </a:fld>
            <a:endParaRPr lang="ru-RU" dirty="0">
              <a:solidFill>
                <a:schemeClr val="tx1"/>
              </a:solidFill>
              <a:latin typeface="+mn-lt"/>
              <a:cs typeface="+mn-cs"/>
            </a:endParaRPr>
          </a:p>
        </p:txBody>
      </p:sp>
      <p:sp>
        <p:nvSpPr>
          <p:cNvPr id="5" name="Прямоугольник 4"/>
          <p:cNvSpPr/>
          <p:nvPr/>
        </p:nvSpPr>
        <p:spPr>
          <a:xfrm>
            <a:off x="357158" y="214290"/>
            <a:ext cx="8501122" cy="923330"/>
          </a:xfrm>
          <a:prstGeom prst="rect">
            <a:avLst/>
          </a:prstGeom>
        </p:spPr>
        <p:txBody>
          <a:bodyPr wrap="square">
            <a:spAutoFit/>
          </a:bodyPr>
          <a:lstStyle/>
          <a:p>
            <a:pPr>
              <a:defRPr/>
            </a:pPr>
            <a:r>
              <a:rPr lang="ru-RU" b="1" dirty="0" smtClean="0">
                <a:solidFill>
                  <a:srgbClr val="FF0066"/>
                </a:solidFill>
                <a:latin typeface="Times New Roman" pitchFamily="18" charset="0"/>
                <a:cs typeface="Times New Roman" pitchFamily="18" charset="0"/>
              </a:rPr>
              <a:t>      </a:t>
            </a:r>
            <a:r>
              <a:rPr lang="ru-RU" b="1" dirty="0" smtClean="0">
                <a:solidFill>
                  <a:srgbClr val="CC0099"/>
                </a:solidFill>
                <a:latin typeface="Comic Sans MS" pitchFamily="66" charset="0"/>
                <a:cs typeface="Times New Roman" pitchFamily="18" charset="0"/>
              </a:rPr>
              <a:t>Основные направления бюджетной и налоговой политики муниципального образования «Краснинский район» Смоленской области на 2023 год и на плановый период 2024 и 2025 годов</a:t>
            </a:r>
            <a:endParaRPr lang="ru-RU" dirty="0">
              <a:solidFill>
                <a:srgbClr val="CC0099"/>
              </a:solidFill>
              <a:latin typeface="Comic Sans MS" pitchFamily="66" charset="0"/>
              <a:cs typeface="Times New Roman" pitchFamily="18" charset="0"/>
            </a:endParaRPr>
          </a:p>
        </p:txBody>
      </p:sp>
      <p:sp>
        <p:nvSpPr>
          <p:cNvPr id="6" name="Нижний колонтитул 5"/>
          <p:cNvSpPr>
            <a:spLocks noGrp="1"/>
          </p:cNvSpPr>
          <p:nvPr>
            <p:ph type="ftr" sz="quarter" idx="11"/>
          </p:nvPr>
        </p:nvSpPr>
        <p:spPr/>
        <p:txBody>
          <a:bodyPr/>
          <a:lstStyle/>
          <a:p>
            <a:pPr>
              <a:defRPr/>
            </a:pPr>
            <a:endParaRPr lang="ru-RU" dirty="0"/>
          </a:p>
        </p:txBody>
      </p:sp>
      <p:sp>
        <p:nvSpPr>
          <p:cNvPr id="270339" name="Rectangle 3"/>
          <p:cNvSpPr>
            <a:spLocks noChangeArrowheads="1"/>
          </p:cNvSpPr>
          <p:nvPr/>
        </p:nvSpPr>
        <p:spPr bwMode="auto">
          <a:xfrm>
            <a:off x="357158" y="1071547"/>
            <a:ext cx="8572560" cy="5909310"/>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indent="449263"/>
            <a:r>
              <a:rPr lang="en-US" sz="1200" b="1" dirty="0" smtClean="0">
                <a:latin typeface="Times New Roman" pitchFamily="18" charset="0"/>
                <a:cs typeface="Times New Roman" pitchFamily="18" charset="0"/>
              </a:rPr>
              <a:t>I</a:t>
            </a:r>
            <a:r>
              <a:rPr lang="ru-RU" sz="1200" b="1" dirty="0" smtClean="0">
                <a:latin typeface="Times New Roman" pitchFamily="18" charset="0"/>
                <a:cs typeface="Times New Roman" pitchFamily="18" charset="0"/>
              </a:rPr>
              <a:t>. Общие положения</a:t>
            </a:r>
            <a:endParaRPr lang="ru-RU" sz="12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Основные направления бюджетной и налоговой политики</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разработаны в целях формирования задач бюджетной и налоговой политики на среднесрочный период, а также условий и подходов, принимаемых при составлении проекта   бюджета  муниципального района   на 2023 год и плановый период 2024 и 2025 годов.</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II</a:t>
            </a:r>
            <a:r>
              <a:rPr kumimoji="0" lang="ru-RU"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Основные задачи налоговой политики</a:t>
            </a:r>
            <a:endParaRPr lang="ru-RU" sz="1200" dirty="0" smtClean="0">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82828"/>
                </a:solidFill>
                <a:effectLst/>
                <a:latin typeface="Times New Roman" pitchFamily="18" charset="0"/>
                <a:ea typeface="Times New Roman" pitchFamily="18" charset="0"/>
                <a:cs typeface="Times New Roman" pitchFamily="18" charset="0"/>
              </a:rPr>
              <a:t> П</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роводимая налоговая политика муниципального образования на 2023 год и на плановый период 2024 и 2025 годов  нацелена на сохранение и развитие налогового потенциала в целях обеспечения роста доходной части бюджета муниципального образования, а также обеспечение сбалансированности и устойчивости бюджета муниципального образования с учетом текущей экономической ситуации.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Достижение поставленных целей будет осуществляться через реализацию следующих основных направлений</a:t>
            </a:r>
            <a:r>
              <a:rPr kumimoji="0" lang="ru-RU" sz="1200" b="0" i="0" u="none" strike="noStrike" cap="none" normalizeH="0" baseline="0" dirty="0" smtClean="0">
                <a:ln>
                  <a:noFill/>
                </a:ln>
                <a:solidFill>
                  <a:srgbClr val="282828"/>
                </a:solidFill>
                <a:effectLst/>
                <a:latin typeface="Times New Roman" pitchFamily="18" charset="0"/>
                <a:ea typeface="Times New Roman" pitchFamily="18" charset="0"/>
                <a:cs typeface="Times New Roman" pitchFamily="18" charset="0"/>
              </a:rPr>
              <a:t>:</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оптимизация состава налоговых льгот с учетом оценки их бюджетной, экономической и социальной эффективности;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совершенствование нормативных правовых актов с учетом</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изменившихся экономических условий, а также изменений в налоговом законодательстве Российской Федерации;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качественное бюджетное планирование исходя из реальных возможностей доходного потенциала;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повышение прозрачности и открытости бюджета и бюджетного процесса;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r>
              <a:rPr lang="ru-RU" sz="1200" dirty="0" smtClean="0">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продолжение работы по вовлечению в налоговый оборот отдельных объектов недвижимости, в отношении которых налог исчисляется исходя из кадастровой </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стоимости.</a:t>
            </a:r>
          </a:p>
          <a:p>
            <a:r>
              <a:rPr lang="ru-RU" sz="1200" b="1" dirty="0" smtClean="0">
                <a:latin typeface="Times New Roman" pitchFamily="18" charset="0"/>
                <a:cs typeface="Times New Roman" pitchFamily="18" charset="0"/>
              </a:rPr>
              <a:t>          </a:t>
            </a:r>
            <a:r>
              <a:rPr lang="en-US" sz="1200" b="1" dirty="0" smtClean="0">
                <a:latin typeface="Times New Roman" pitchFamily="18" charset="0"/>
                <a:cs typeface="Times New Roman" pitchFamily="18" charset="0"/>
              </a:rPr>
              <a:t>III</a:t>
            </a:r>
            <a:r>
              <a:rPr lang="ru-RU" sz="1200" b="1" dirty="0" smtClean="0">
                <a:latin typeface="Times New Roman" pitchFamily="18" charset="0"/>
                <a:cs typeface="Times New Roman" pitchFamily="18" charset="0"/>
              </a:rPr>
              <a:t>. Основные направления бюджетной политики</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Бюджетная политика ориентирована на безусловное исполнение действующих обязательств при условии ограничения роста расходов и эффективного использования внутренних резервов.</a:t>
            </a:r>
          </a:p>
          <a:p>
            <a:r>
              <a:rPr lang="ru-RU" sz="1200" dirty="0" smtClean="0">
                <a:latin typeface="Times New Roman" pitchFamily="18" charset="0"/>
                <a:cs typeface="Times New Roman" pitchFamily="18" charset="0"/>
              </a:rPr>
              <a:t>        - обеспечение выплаты заработной платы работникам организаций бюджетной сферы не ниже минимального размера оплаты труда, устанавливаемого на федеральном уровне;</a:t>
            </a:r>
          </a:p>
          <a:p>
            <a:r>
              <a:rPr lang="ru-RU" sz="1200" dirty="0" smtClean="0">
                <a:latin typeface="Times New Roman" pitchFamily="18" charset="0"/>
                <a:cs typeface="Times New Roman" pitchFamily="18" charset="0"/>
              </a:rPr>
              <a:t>        - недопущение принятия новых расходных обязательств, не обеспеченных источниками финансирования;</a:t>
            </a:r>
          </a:p>
          <a:p>
            <a:r>
              <a:rPr lang="ru-RU" sz="1200" dirty="0" smtClean="0">
                <a:latin typeface="Times New Roman" pitchFamily="18" charset="0"/>
                <a:cs typeface="Times New Roman" pitchFamily="18" charset="0"/>
              </a:rPr>
              <a:t>       -  повышение эффективности бюджетных расходов;</a:t>
            </a:r>
          </a:p>
          <a:p>
            <a:r>
              <a:rPr lang="ru-RU" sz="1200" dirty="0" smtClean="0">
                <a:latin typeface="Times New Roman" pitchFamily="18" charset="0"/>
                <a:cs typeface="Times New Roman" pitchFamily="18" charset="0"/>
              </a:rPr>
              <a:t>       - сокращение обязательств, требующих необоснованных и малоэффективных бюджетных расходов, отмена не обеспеченных достаточным уровнем финансирования расходных обязательств;</a:t>
            </a:r>
          </a:p>
          <a:p>
            <a:r>
              <a:rPr lang="ru-RU" sz="1200" dirty="0" smtClean="0">
                <a:latin typeface="Times New Roman" pitchFamily="18" charset="0"/>
                <a:cs typeface="Times New Roman" pitchFamily="18" charset="0"/>
              </a:rPr>
              <a:t>      - совершенствование механизма муниципальных закупок, направленное на рациональное использование бюджетных средств, обеспечение в полном объеме выполнения требований федерального и регионального законодательства и нормативных правовых актов органов местного самоуправления о закупках для муниципальных нужд;</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lang="ru-RU" sz="1100" dirty="0" smtClean="0">
              <a:solidFill>
                <a:srgbClr val="000000"/>
              </a:solidFill>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24BC0EB6-2A55-4C7D-B848-C858B99A33AE}" type="slidenum">
              <a:rPr lang="ru-RU">
                <a:solidFill>
                  <a:schemeClr val="tx1"/>
                </a:solidFill>
                <a:latin typeface="+mn-lt"/>
                <a:cs typeface="+mn-cs"/>
              </a:rPr>
              <a:pPr fontAlgn="auto">
                <a:spcBef>
                  <a:spcPts val="0"/>
                </a:spcBef>
                <a:spcAft>
                  <a:spcPts val="0"/>
                </a:spcAft>
                <a:defRPr/>
              </a:pPr>
              <a:t>16</a:t>
            </a:fld>
            <a:endParaRPr lang="ru-RU" dirty="0">
              <a:solidFill>
                <a:schemeClr val="tx1"/>
              </a:solidFill>
              <a:latin typeface="+mn-lt"/>
              <a:cs typeface="+mn-cs"/>
            </a:endParaRPr>
          </a:p>
        </p:txBody>
      </p:sp>
      <p:sp>
        <p:nvSpPr>
          <p:cNvPr id="5" name="Нижний колонтитул 4"/>
          <p:cNvSpPr>
            <a:spLocks noGrp="1"/>
          </p:cNvSpPr>
          <p:nvPr>
            <p:ph type="ftr" sz="quarter" idx="11"/>
          </p:nvPr>
        </p:nvSpPr>
        <p:spPr/>
        <p:txBody>
          <a:bodyPr/>
          <a:lstStyle/>
          <a:p>
            <a:pPr>
              <a:defRPr/>
            </a:pPr>
            <a:endParaRPr lang="ru-RU" dirty="0"/>
          </a:p>
        </p:txBody>
      </p:sp>
      <p:sp>
        <p:nvSpPr>
          <p:cNvPr id="269313" name="Rectangle 1"/>
          <p:cNvSpPr>
            <a:spLocks noChangeArrowheads="1"/>
          </p:cNvSpPr>
          <p:nvPr/>
        </p:nvSpPr>
        <p:spPr bwMode="auto">
          <a:xfrm>
            <a:off x="0" y="-500090"/>
            <a:ext cx="8929718"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1910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1910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449263" marR="0" lvl="0" indent="-30163" algn="just"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smtClean="0">
                <a:ln>
                  <a:noFill/>
                </a:ln>
                <a:solidFill>
                  <a:srgbClr val="FF0066"/>
                </a:solidFill>
                <a:effectLst/>
                <a:latin typeface="Comic Sans MS" pitchFamily="66" charset="0"/>
                <a:ea typeface="Times New Roman" pitchFamily="18" charset="0"/>
                <a:cs typeface="Times New Roman" pitchFamily="18" charset="0"/>
              </a:rPr>
              <a:t>   </a:t>
            </a:r>
            <a:r>
              <a:rPr kumimoji="0" lang="ru-RU" sz="2200" b="1" u="none" strike="noStrike" cap="none" normalizeH="0" baseline="0" dirty="0" smtClean="0">
                <a:ln>
                  <a:noFill/>
                </a:ln>
                <a:solidFill>
                  <a:srgbClr val="CC0099"/>
                </a:solidFill>
                <a:effectLst/>
                <a:latin typeface="Comic Sans MS" pitchFamily="66" charset="0"/>
                <a:ea typeface="Times New Roman" pitchFamily="18" charset="0"/>
                <a:cs typeface="Times New Roman" pitchFamily="18" charset="0"/>
              </a:rPr>
              <a:t>Основные результаты реализации бюджетной политики</a:t>
            </a:r>
          </a:p>
          <a:p>
            <a:pPr marL="449263" marR="0" lvl="0" indent="-30163" algn="just" defTabSz="914400" rtl="0" eaLnBrk="1" fontAlgn="base" latinLnBrk="0" hangingPunct="1">
              <a:lnSpc>
                <a:spcPct val="100000"/>
              </a:lnSpc>
              <a:spcBef>
                <a:spcPct val="0"/>
              </a:spcBef>
              <a:spcAft>
                <a:spcPct val="0"/>
              </a:spcAft>
              <a:buClrTx/>
              <a:buSzTx/>
              <a:buFontTx/>
              <a:buNone/>
              <a:tabLst/>
            </a:pPr>
            <a:r>
              <a:rPr lang="ru-RU" sz="1200" dirty="0" smtClean="0">
                <a:solidFill>
                  <a:srgbClr val="FF0066"/>
                </a:solidFill>
                <a:latin typeface="Times New Roman" pitchFamily="18" charset="0"/>
                <a:ea typeface="Times New Roman" pitchFamily="18" charset="0"/>
                <a:cs typeface="Times New Roman" pitchFamily="18" charset="0"/>
              </a:rPr>
              <a:t>•</a:t>
            </a:r>
            <a:r>
              <a:rPr lang="ru-RU" sz="1600" dirty="0" smtClean="0">
                <a:solidFill>
                  <a:srgbClr val="FF0066"/>
                </a:solidFill>
                <a:latin typeface="Times New Roman" pitchFamily="18" charset="0"/>
                <a:ea typeface="Times New Roman" pitchFamily="18" charset="0"/>
                <a:cs typeface="Times New Roman" pitchFamily="18" charset="0"/>
              </a:rPr>
              <a:t> </a:t>
            </a:r>
            <a:r>
              <a:rPr lang="ru-RU" sz="1200" dirty="0" smtClean="0">
                <a:latin typeface="Times New Roman" pitchFamily="18" charset="0"/>
                <a:ea typeface="Times New Roman" pitchFamily="18" charset="0"/>
                <a:cs typeface="Times New Roman" pitchFamily="18" charset="0"/>
              </a:rPr>
              <a:t>Долговая политика проводилась с учетом сохранения безопасного уровня долговой нагрузки на местный бюджет, муниципальный долг на 01.01.2023 составит </a:t>
            </a:r>
            <a:r>
              <a:rPr lang="ru-RU" sz="1200" b="1" dirty="0" smtClean="0">
                <a:latin typeface="Times New Roman" pitchFamily="18" charset="0"/>
                <a:ea typeface="Times New Roman" pitchFamily="18" charset="0"/>
                <a:cs typeface="Times New Roman" pitchFamily="18" charset="0"/>
              </a:rPr>
              <a:t>1371,0 </a:t>
            </a:r>
            <a:r>
              <a:rPr lang="ru-RU" sz="1200" dirty="0" smtClean="0">
                <a:latin typeface="Times New Roman" pitchFamily="18" charset="0"/>
                <a:ea typeface="Times New Roman" pitchFamily="18" charset="0"/>
                <a:cs typeface="Times New Roman" pitchFamily="18" charset="0"/>
              </a:rPr>
              <a:t> тыс. рублей. </a:t>
            </a:r>
            <a:endParaRPr lang="ru-RU" sz="1200" dirty="0" smtClean="0">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lang="ru-RU" sz="1200" dirty="0" smtClean="0">
                <a:latin typeface="Times New Roman" pitchFamily="18" charset="0"/>
                <a:ea typeface="Times New Roman" pitchFamily="18" charset="0"/>
                <a:cs typeface="Times New Roman" pitchFamily="18" charset="0"/>
              </a:rPr>
              <a:t>Проведена оценка эффективности налоговых льгот (понижение ставок по налогам) до 01 августа 2022 г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Увеличение темпа роста налоговых и неналоговых доходов в 2022 году по сравнению с 2021 годом</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Выполнены мероприятия плана по росту доходного потенциала и оптимизации расходов бюджета (Отчет)</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Увеличение количества индивидуальных предпринимателей, применяющих патентную систему налогообложения до </a:t>
            </a:r>
            <a:r>
              <a:rPr kumimoji="0" lang="ru-RU" sz="12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117 ед.</a:t>
            </a:r>
            <a:endParaRPr lang="ru-RU" sz="1200" b="1" dirty="0" smtClean="0">
              <a:latin typeface="Times New Roman" pitchFamily="18" charset="0"/>
              <a:ea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Руководителями  структурных подразделений Администрации муниципального образования «Краснинский район» Смоленской области проводилась разъяснительная  работа с сотрудниками о необходимости недопущения образования недоимки по уплате имущественных налогов, а также погашении уже имеющейся задолженности в кратчайшие сроки. </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Отсутствует  просроченная задолженности по бюджетным и долговым обязательствам  муниципального образования </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Выполнение  моратория на увеличение численности работников  органов местного самоуправления,  и составляет  - </a:t>
            </a:r>
            <a:r>
              <a:rPr kumimoji="0" lang="ru-RU" sz="12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164,8</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единиц</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Норматив на содержание органов местного самоуправления не превышен</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Сформированы бездефицитные бюджеты муниципальных образований Краснинского района Смоленской области на 2023 год и на плановый период 2024 и 2025 годов.</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Обеспечена прозрачность (открытости) и публичность процесса управления общественными финансами, гарантирующих обществу право на доступ к открытым муниципальным  данным  на официальном сайте Администрации муниципального образования Краснинский район Смоленской области, размещение основных положений решения  о бюджете в формате «Бюджет для граждан» </a:t>
            </a:r>
          </a:p>
          <a:p>
            <a:pPr marL="449263" indent="-30163" algn="just" eaLnBrk="0" hangingPunct="0"/>
            <a:r>
              <a:rPr lang="ru-RU" sz="12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Реализация налоговой и бюджетной политики  способствует повышению доходного потенциала муниципального района, повышению финансовой самостоятельности и, как следствие стабильному социально-экономическому развитию муниципального образования.</a:t>
            </a:r>
            <a:r>
              <a:rPr lang="en-US" sz="1200" b="1" dirty="0" smtClean="0">
                <a:latin typeface="Times New Roman" pitchFamily="18" charset="0"/>
                <a:cs typeface="Times New Roman" pitchFamily="18" charset="0"/>
              </a:rPr>
              <a:t> </a:t>
            </a:r>
            <a:endParaRPr lang="ru-RU" sz="1200" b="1" dirty="0" smtClean="0">
              <a:latin typeface="Times New Roman" pitchFamily="18" charset="0"/>
              <a:cs typeface="Times New Roman" pitchFamily="18" charset="0"/>
            </a:endParaRPr>
          </a:p>
          <a:p>
            <a:pPr marL="449263" marR="0" lvl="0" indent="-30163" algn="just" defTabSz="914400" rtl="0" eaLnBrk="0" fontAlgn="base" latinLnBrk="0" hangingPunct="0">
              <a:lnSpc>
                <a:spcPct val="100000"/>
              </a:lnSpc>
              <a:spcBef>
                <a:spcPct val="0"/>
              </a:spcBef>
              <a:spcAft>
                <a:spcPct val="0"/>
              </a:spcAft>
              <a:buClrTx/>
              <a:buSzTx/>
              <a:buFontTx/>
              <a:buNone/>
              <a:tabLst/>
            </a:pP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19100" algn="l" defTabSz="914400" rtl="0" eaLnBrk="0" fontAlgn="base" latinLnBrk="0" hangingPunct="0">
              <a:lnSpc>
                <a:spcPct val="100000"/>
              </a:lnSpc>
              <a:spcBef>
                <a:spcPct val="0"/>
              </a:spcBef>
              <a:spcAft>
                <a:spcPct val="0"/>
              </a:spcAft>
              <a:buClrTx/>
              <a:buSzTx/>
              <a:buFontTx/>
              <a:buNone/>
              <a:tabLst/>
            </a:pP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285728"/>
            <a:ext cx="7886700" cy="1714512"/>
          </a:xfrm>
        </p:spPr>
        <p:txBody>
          <a:bodyPr/>
          <a:lstStyle/>
          <a:p>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b="1" dirty="0" smtClean="0">
                <a:latin typeface="Times New Roman" pitchFamily="18" charset="0"/>
                <a:cs typeface="Times New Roman" pitchFamily="18" charset="0"/>
              </a:rPr>
              <a:t>                                            </a:t>
            </a:r>
            <a:r>
              <a:rPr lang="ru-RU" sz="2400" b="1" dirty="0" smtClean="0">
                <a:solidFill>
                  <a:srgbClr val="CC0099"/>
                </a:solidFill>
                <a:latin typeface="Comic Sans MS" pitchFamily="66" charset="0"/>
                <a:cs typeface="Times New Roman" pitchFamily="18" charset="0"/>
              </a:rPr>
              <a:t>Публичные слушания </a:t>
            </a:r>
            <a:r>
              <a:rPr lang="ru-RU" sz="1100" dirty="0" smtClean="0">
                <a:solidFill>
                  <a:srgbClr val="CC0099"/>
                </a:solidFill>
                <a:latin typeface="Times New Roman" pitchFamily="18" charset="0"/>
                <a:cs typeface="Times New Roman" pitchFamily="18" charset="0"/>
              </a:rPr>
              <a:t/>
            </a:r>
            <a:br>
              <a:rPr lang="ru-RU" sz="1100" dirty="0" smtClean="0">
                <a:solidFill>
                  <a:srgbClr val="CC0099"/>
                </a:solidFill>
                <a:latin typeface="Times New Roman" pitchFamily="18" charset="0"/>
                <a:cs typeface="Times New Roman" pitchFamily="18" charset="0"/>
              </a:rPr>
            </a:br>
            <a:r>
              <a:rPr lang="ru-RU" sz="1100" dirty="0" smtClean="0">
                <a:solidFill>
                  <a:srgbClr val="CC0099"/>
                </a:solidFill>
                <a:latin typeface="Times New Roman" pitchFamily="18" charset="0"/>
                <a:cs typeface="Times New Roman" pitchFamily="18" charset="0"/>
              </a:rPr>
              <a:t/>
            </a:r>
            <a:br>
              <a:rPr lang="ru-RU" sz="1100" dirty="0" smtClean="0">
                <a:solidFill>
                  <a:srgbClr val="CC0099"/>
                </a:solidFill>
                <a:latin typeface="Times New Roman" pitchFamily="18" charset="0"/>
                <a:cs typeface="Times New Roman" pitchFamily="18" charset="0"/>
              </a:rPr>
            </a:br>
            <a:r>
              <a:rPr lang="ru-RU" sz="1100" dirty="0" smtClean="0">
                <a:solidFill>
                  <a:srgbClr val="CC0099"/>
                </a:solidFill>
                <a:latin typeface="Times New Roman" pitchFamily="18" charset="0"/>
                <a:cs typeface="Times New Roman" pitchFamily="18" charset="0"/>
              </a:rPr>
              <a:t>          </a:t>
            </a:r>
            <a:r>
              <a:rPr lang="ru-RU" sz="1400" b="1" i="1" dirty="0" smtClean="0">
                <a:solidFill>
                  <a:srgbClr val="CC0099"/>
                </a:solidFill>
                <a:latin typeface="Times New Roman" pitchFamily="18" charset="0"/>
                <a:cs typeface="Times New Roman" pitchFamily="18" charset="0"/>
              </a:rPr>
              <a:t>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 главой муниципального образования могут проводиться публичные слушания. Порядок организации и проведения публичных слушаний определяется уставом муниципального образования и (или) нормативными правовыми актами представительного органа муниципального образования</a:t>
            </a:r>
            <a:r>
              <a:rPr lang="ru-RU" sz="1400" i="1" dirty="0" smtClean="0">
                <a:solidFill>
                  <a:srgbClr val="CC0099"/>
                </a:solidFill>
                <a:latin typeface="Times New Roman" pitchFamily="18" charset="0"/>
                <a:cs typeface="Times New Roman" pitchFamily="18" charset="0"/>
              </a:rPr>
              <a:t> </a:t>
            </a:r>
            <a:r>
              <a:rPr lang="ru-RU" dirty="0" smtClean="0"/>
              <a:t/>
            </a:r>
            <a:br>
              <a:rPr lang="ru-RU" dirty="0" smtClean="0"/>
            </a:br>
            <a:endParaRPr lang="ru-RU" dirty="0"/>
          </a:p>
        </p:txBody>
      </p:sp>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17</a:t>
            </a:fld>
            <a:endParaRPr lang="ru-RU" dirty="0">
              <a:solidFill>
                <a:schemeClr val="tx1"/>
              </a:solidFill>
            </a:endParaRPr>
          </a:p>
        </p:txBody>
      </p:sp>
      <p:sp>
        <p:nvSpPr>
          <p:cNvPr id="8" name="Вертикальный свиток 7"/>
          <p:cNvSpPr/>
          <p:nvPr/>
        </p:nvSpPr>
        <p:spPr>
          <a:xfrm>
            <a:off x="1785918" y="1857364"/>
            <a:ext cx="5500726" cy="4786346"/>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00" dirty="0" smtClean="0">
                <a:solidFill>
                  <a:schemeClr val="tx1"/>
                </a:solidFill>
                <a:latin typeface="Comic Sans MS" pitchFamily="66" charset="0"/>
              </a:rPr>
              <a:t>      12 декабря 2022 года в актовом зале Администрации муниципального образования «Краснинский район» Смоленской области под председательством Главы муниципального образования «Краснинский район» Смоленской области С.В.Архипенкова состоялись публичные слушания по проекту решения Краснинской районной Думы «О бюджете муниципального района на 2023 год и на плановый период 2024 и 2025 годов». </a:t>
            </a:r>
          </a:p>
          <a:p>
            <a:pPr algn="just"/>
            <a:r>
              <a:rPr lang="ru-RU" sz="1000" dirty="0" smtClean="0">
                <a:solidFill>
                  <a:schemeClr val="tx1"/>
                </a:solidFill>
                <a:latin typeface="Comic Sans MS" pitchFamily="66" charset="0"/>
              </a:rPr>
              <a:t>   В слушаниях приняли участие председатель постоянной депутатской комиссии по бюджету, налогам, финансам и инвестиционной политике, руководители и сотрудники структурных подразделений Администрации муниципального образования «Краснинский район» Смоленской области, руководители муниципальных бюджетных учреждений.</a:t>
            </a:r>
          </a:p>
          <a:p>
            <a:pPr algn="just"/>
            <a:r>
              <a:rPr lang="ru-RU" sz="1000" dirty="0" smtClean="0">
                <a:solidFill>
                  <a:schemeClr val="tx1"/>
                </a:solidFill>
                <a:latin typeface="Comic Sans MS" pitchFamily="66" charset="0"/>
              </a:rPr>
              <a:t>      С информацией об основных параметрах проекта бюджета выступила заместитель начальника Финансового управления Администрации муниципального образования «Краснинский район» Смоленской области С.В.Смирнова.</a:t>
            </a:r>
          </a:p>
          <a:p>
            <a:pPr algn="just"/>
            <a:r>
              <a:rPr lang="ru-RU" sz="1000" dirty="0" smtClean="0">
                <a:solidFill>
                  <a:schemeClr val="tx1"/>
                </a:solidFill>
                <a:latin typeface="Comic Sans MS" pitchFamily="66" charset="0"/>
              </a:rPr>
              <a:t>      Предложений  и замечаний от граждан и участников публичных слушаний по вопросу,  внесенному на публичные слушания не поступало.</a:t>
            </a:r>
          </a:p>
          <a:p>
            <a:pPr algn="just"/>
            <a:r>
              <a:rPr lang="ru-RU" sz="1000" dirty="0" smtClean="0">
                <a:solidFill>
                  <a:schemeClr val="tx1"/>
                </a:solidFill>
                <a:latin typeface="Comic Sans MS" pitchFamily="66" charset="0"/>
              </a:rPr>
              <a:t>      По результатам публичных слушаний принято решение:</a:t>
            </a:r>
          </a:p>
          <a:p>
            <a:pPr algn="just"/>
            <a:r>
              <a:rPr lang="ru-RU" sz="1000" dirty="0" smtClean="0">
                <a:solidFill>
                  <a:schemeClr val="tx1"/>
                </a:solidFill>
                <a:latin typeface="Comic Sans MS" pitchFamily="66" charset="0"/>
              </a:rPr>
              <a:t>- одобрить проект решения Краснинской районной Думы «О бюджете муниципального района на 2023 год и на плановый период 2024 и 2025 годов»</a:t>
            </a:r>
            <a:endParaRPr lang="ru-RU" sz="1000" dirty="0">
              <a:solidFill>
                <a:schemeClr val="tx1"/>
              </a:solidFill>
              <a:latin typeface="Comic Sans MS" pitchFamily="66" charset="0"/>
              <a:cs typeface="Times New Roman" pitchFamily="18" charset="0"/>
            </a:endParaRPr>
          </a:p>
        </p:txBody>
      </p:sp>
      <p:sp>
        <p:nvSpPr>
          <p:cNvPr id="294913" name="Rectangle 1"/>
          <p:cNvSpPr>
            <a:spLocks noChangeArrowheads="1"/>
          </p:cNvSpPr>
          <p:nvPr/>
        </p:nvSpPr>
        <p:spPr bwMode="auto">
          <a:xfrm>
            <a:off x="0" y="0"/>
            <a:ext cx="639919" cy="246221"/>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65218" name="AutoShape 2" descr="глава района Сергей Валентинович Архипенков провел рабочее совещание с Главами сельских поселений - фото -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5220" name="AutoShape 4" descr="глава района Сергей Валентинович Архипенков провел рабочее совещание с Главами сельских поселений - фото -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215338" y="6500834"/>
            <a:ext cx="762000" cy="244475"/>
          </a:xfrm>
        </p:spPr>
        <p:txBody>
          <a:bodyPr/>
          <a:lstStyle/>
          <a:p>
            <a:pPr>
              <a:defRPr/>
            </a:pPr>
            <a:fld id="{DCE52E92-A8D0-43F9-A72A-AFF64D2CD154}" type="slidenum">
              <a:rPr lang="ru-RU">
                <a:solidFill>
                  <a:schemeClr val="tx1"/>
                </a:solidFill>
              </a:rPr>
              <a:pPr>
                <a:defRPr/>
              </a:pPr>
              <a:t>18</a:t>
            </a:fld>
            <a:endParaRPr lang="ru-RU" dirty="0">
              <a:solidFill>
                <a:schemeClr val="tx1"/>
              </a:solidFill>
            </a:endParaRPr>
          </a:p>
        </p:txBody>
      </p:sp>
      <p:graphicFrame>
        <p:nvGraphicFramePr>
          <p:cNvPr id="154661" name="Group 37"/>
          <p:cNvGraphicFramePr>
            <a:graphicFrameLocks noGrp="1"/>
          </p:cNvGraphicFramePr>
          <p:nvPr/>
        </p:nvGraphicFramePr>
        <p:xfrm>
          <a:off x="500034" y="500063"/>
          <a:ext cx="8215341" cy="4756147"/>
        </p:xfrm>
        <a:graphic>
          <a:graphicData uri="http://schemas.openxmlformats.org/drawingml/2006/table">
            <a:tbl>
              <a:tblPr/>
              <a:tblGrid>
                <a:gridCol w="1303221"/>
                <a:gridCol w="1303221"/>
                <a:gridCol w="1303221"/>
                <a:gridCol w="1303221"/>
                <a:gridCol w="1073762"/>
                <a:gridCol w="1026806"/>
                <a:gridCol w="901889"/>
              </a:tblGrid>
              <a:tr h="1282700">
                <a:tc gridSpan="7">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C0099"/>
                          </a:solidFill>
                          <a:effectLst/>
                          <a:latin typeface="Comic Sans MS" pitchFamily="66" charset="0"/>
                          <a:cs typeface="Arial" charset="0"/>
                        </a:rPr>
                        <a:t>Прогноз основных характеристик (общий объем доходов, общий объем расходов, дефицит (профицит) бюджета) консолидированного бюджета муниципального образования "Краснинский район" Смоленской области на 2023 год и на плановый период 2024 и 2024</a:t>
                      </a:r>
                    </a:p>
                  </a:txBody>
                  <a:tcPr marL="8709" marR="8709" marT="8709" marB="0" horzOverflow="overflow">
                    <a:lnL>
                      <a:noFill/>
                    </a:lnL>
                    <a:lnR>
                      <a:noFill/>
                    </a:lnR>
                    <a:lnT>
                      <a:noFill/>
                    </a:lnT>
                    <a:lnB>
                      <a:noFill/>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25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 </a:t>
                      </a: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Times New Roman" pitchFamily="18" charset="0"/>
                        <a:cs typeface="Arial" charset="0"/>
                      </a:endParaRP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Arial" charset="0"/>
                        </a:rPr>
                        <a:t> </a:t>
                      </a: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Times New Roman" pitchFamily="18" charset="0"/>
                        <a:cs typeface="Arial" charset="0"/>
                      </a:endParaRPr>
                    </a:p>
                  </a:txBody>
                  <a:tcPr marL="8709" marR="8709" marT="8709"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Arial" charset="0"/>
                        </a:rPr>
                        <a:t>тыс.рублей</a:t>
                      </a: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333375">
                <a:tc rowSpan="2">
                  <a:txBody>
                    <a:bodyPr/>
                    <a:lstStyle/>
                    <a:p>
                      <a:pPr algn="ctr" fontAlgn="ctr"/>
                      <a:r>
                        <a:rPr lang="ru-RU" sz="1400" b="1" i="0" u="none" strike="noStrike" dirty="0">
                          <a:solidFill>
                            <a:srgbClr val="CC0099"/>
                          </a:solidFill>
                          <a:latin typeface="Comic Sans MS" pitchFamily="66" charset="0"/>
                        </a:rPr>
                        <a:t>Наименование показателя</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algn="ctr" fontAlgn="b"/>
                      <a:r>
                        <a:rPr lang="ru-RU" sz="1400" b="0" i="0" u="none" strike="noStrike">
                          <a:solidFill>
                            <a:srgbClr val="000000"/>
                          </a:solidFill>
                          <a:latin typeface="Comic Sans MS" pitchFamily="66" charset="0"/>
                        </a:rPr>
                        <a:t>Консолидированный бюджет</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algn="ctr" fontAlgn="b"/>
                      <a:r>
                        <a:rPr lang="ru-RU" sz="1400" b="0" i="0" u="none" strike="noStrike" dirty="0">
                          <a:solidFill>
                            <a:srgbClr val="000000"/>
                          </a:solidFill>
                          <a:latin typeface="Comic Sans MS" pitchFamily="66" charset="0"/>
                        </a:rPr>
                        <a:t>Бюджет муниципального района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351650">
                <a:tc vMerge="1">
                  <a:txBody>
                    <a:bodyPr/>
                    <a:lstStyle/>
                    <a:p>
                      <a:endParaRPr lang="ru-RU"/>
                    </a:p>
                  </a:txBody>
                  <a:tcPr/>
                </a:tc>
                <a:tc>
                  <a:txBody>
                    <a:bodyPr/>
                    <a:lstStyle/>
                    <a:p>
                      <a:pPr algn="ctr" fontAlgn="ctr"/>
                      <a:r>
                        <a:rPr lang="ru-RU" sz="1200" b="0" i="0" u="none" strike="noStrike" dirty="0" smtClean="0">
                          <a:solidFill>
                            <a:srgbClr val="000000"/>
                          </a:solidFill>
                          <a:latin typeface="Comic Sans MS" pitchFamily="66" charset="0"/>
                        </a:rPr>
                        <a:t>2023</a:t>
                      </a:r>
                      <a:endParaRPr lang="ru-RU" sz="1200" b="0" i="0" u="none" strike="noStrike" dirty="0">
                        <a:solidFill>
                          <a:srgbClr val="000000"/>
                        </a:solidFill>
                        <a:latin typeface="Comic Sans MS" pitchFamily="66" charset="0"/>
                      </a:endParaRPr>
                    </a:p>
                  </a:txBody>
                  <a:tcPr marL="7620" marR="7620" marT="7620" marB="0" anchor="ctr">
                    <a:lnT w="6350" cap="flat" cmpd="sng" algn="ctr">
                      <a:solidFill>
                        <a:srgbClr val="000000"/>
                      </a:solidFill>
                      <a:prstDash val="solid"/>
                      <a:round/>
                      <a:headEnd type="none" w="med" len="med"/>
                      <a:tailEnd type="none" w="med" len="med"/>
                    </a:lnT>
                  </a:tcPr>
                </a:tc>
                <a:tc>
                  <a:txBody>
                    <a:bodyPr/>
                    <a:lstStyle/>
                    <a:p>
                      <a:pPr algn="ctr" fontAlgn="ctr"/>
                      <a:r>
                        <a:rPr lang="ru-RU" sz="1200" b="0" i="0" u="none" strike="noStrike" dirty="0" smtClean="0">
                          <a:solidFill>
                            <a:srgbClr val="000000"/>
                          </a:solidFill>
                          <a:latin typeface="Comic Sans MS" pitchFamily="66" charset="0"/>
                        </a:rPr>
                        <a:t>2024</a:t>
                      </a:r>
                      <a:endParaRPr lang="ru-RU" sz="1200" b="0" i="0" u="none" strike="noStrike" dirty="0">
                        <a:solidFill>
                          <a:srgbClr val="000000"/>
                        </a:solidFill>
                        <a:latin typeface="Comic Sans MS" pitchFamily="66" charset="0"/>
                      </a:endParaRPr>
                    </a:p>
                  </a:txBody>
                  <a:tcPr marL="7620" marR="7620" marT="7620" marB="0" anchor="ctr"/>
                </a:tc>
                <a:tc>
                  <a:txBody>
                    <a:bodyPr/>
                    <a:lstStyle/>
                    <a:p>
                      <a:pPr algn="ctr" fontAlgn="ctr"/>
                      <a:r>
                        <a:rPr lang="ru-RU" sz="1200" b="0" i="0" u="none" strike="noStrike" dirty="0" smtClean="0">
                          <a:solidFill>
                            <a:srgbClr val="000000"/>
                          </a:solidFill>
                          <a:latin typeface="Comic Sans MS" pitchFamily="66" charset="0"/>
                        </a:rPr>
                        <a:t>2025</a:t>
                      </a:r>
                      <a:endParaRPr lang="ru-RU" sz="1200" b="0" i="0" u="none" strike="noStrike" dirty="0">
                        <a:solidFill>
                          <a:srgbClr val="000000"/>
                        </a:solidFill>
                        <a:latin typeface="Comic Sans MS" pitchFamily="66" charset="0"/>
                      </a:endParaRPr>
                    </a:p>
                  </a:txBody>
                  <a:tcPr marL="7620" marR="7620" marT="7620" marB="0" anchor="ctr"/>
                </a:tc>
                <a:tc>
                  <a:txBody>
                    <a:bodyPr/>
                    <a:lstStyle/>
                    <a:p>
                      <a:pPr algn="ctr" fontAlgn="ctr"/>
                      <a:r>
                        <a:rPr lang="ru-RU" sz="1200" b="0" i="0" u="none" strike="noStrike" dirty="0" smtClean="0">
                          <a:solidFill>
                            <a:srgbClr val="000000"/>
                          </a:solidFill>
                          <a:latin typeface="Comic Sans MS" pitchFamily="66" charset="0"/>
                        </a:rPr>
                        <a:t>2023</a:t>
                      </a:r>
                      <a:endParaRPr lang="ru-RU" sz="1200" b="0" i="0" u="none" strike="noStrike" dirty="0">
                        <a:solidFill>
                          <a:srgbClr val="000000"/>
                        </a:solidFill>
                        <a:latin typeface="Comic Sans MS" pitchFamily="66" charset="0"/>
                      </a:endParaRPr>
                    </a:p>
                  </a:txBody>
                  <a:tcPr marL="7620" marR="7620" marT="762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solidFill>
                            <a:srgbClr val="000000"/>
                          </a:solidFill>
                          <a:latin typeface="Comic Sans MS" pitchFamily="66" charset="0"/>
                        </a:rPr>
                        <a:t>2024</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solidFill>
                            <a:srgbClr val="000000"/>
                          </a:solidFill>
                          <a:latin typeface="Comic Sans MS" pitchFamily="66" charset="0"/>
                        </a:rPr>
                        <a:t>2025</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42950">
                <a:tc>
                  <a:txBody>
                    <a:bodyPr/>
                    <a:lstStyle/>
                    <a:p>
                      <a:pPr algn="ctr" fontAlgn="ctr"/>
                      <a:r>
                        <a:rPr lang="ru-RU" sz="1400" b="1" i="0" u="none" strike="noStrike" dirty="0">
                          <a:solidFill>
                            <a:srgbClr val="CC0099"/>
                          </a:solidFill>
                          <a:latin typeface="Comic Sans MS" pitchFamily="66" charset="0"/>
                        </a:rPr>
                        <a:t>Доходы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lnSpc>
                          <a:spcPct val="100000"/>
                        </a:lnSpc>
                      </a:pPr>
                      <a:r>
                        <a:rPr lang="ru-RU" sz="1200" b="0" i="0" u="none" strike="noStrike" dirty="0" smtClean="0">
                          <a:solidFill>
                            <a:srgbClr val="000000"/>
                          </a:solidFill>
                          <a:latin typeface="Comic Sans MS" pitchFamily="66" charset="0"/>
                        </a:rPr>
                        <a:t>-662367,6</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lnSpc>
                          <a:spcPct val="100000"/>
                        </a:lnSpc>
                      </a:pPr>
                      <a:r>
                        <a:rPr lang="ru-RU" sz="1200" b="0" i="0" u="none" strike="noStrike" dirty="0" smtClean="0">
                          <a:solidFill>
                            <a:srgbClr val="000000"/>
                          </a:solidFill>
                          <a:latin typeface="Comic Sans MS" pitchFamily="66" charset="0"/>
                        </a:rPr>
                        <a:t>-494783,5</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lnSpc>
                          <a:spcPct val="100000"/>
                        </a:lnSpc>
                      </a:pPr>
                      <a:r>
                        <a:rPr lang="ru-RU" sz="1200" b="0" i="0" u="none" strike="noStrike" dirty="0" smtClean="0">
                          <a:solidFill>
                            <a:srgbClr val="000000"/>
                          </a:solidFill>
                          <a:latin typeface="Comic Sans MS" pitchFamily="66" charset="0"/>
                        </a:rPr>
                        <a:t>-669010,1</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ru-RU" sz="1200" b="0" dirty="0" smtClean="0">
                          <a:latin typeface="Comic Sans MS" pitchFamily="66" charset="0"/>
                          <a:ea typeface="Calibri"/>
                          <a:cs typeface="Times New Roman"/>
                        </a:rPr>
                        <a:t>-374525,0</a:t>
                      </a:r>
                      <a:endParaRPr lang="ru-RU" sz="1200" b="0" dirty="0">
                        <a:latin typeface="Comic Sans MS" pitchFamily="66" charset="0"/>
                        <a:ea typeface="Calibri"/>
                        <a:cs typeface="Times New Roman"/>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ru-RU" sz="1200" b="0" dirty="0" smtClean="0">
                          <a:latin typeface="Comic Sans MS" pitchFamily="66" charset="0"/>
                          <a:ea typeface="Calibri"/>
                          <a:cs typeface="Times New Roman"/>
                        </a:rPr>
                        <a:t>-352575,2</a:t>
                      </a:r>
                      <a:endParaRPr lang="ru-RU" sz="1200" b="0" dirty="0">
                        <a:latin typeface="Comic Sans MS" pitchFamily="66" charset="0"/>
                        <a:ea typeface="Calibri"/>
                        <a:cs typeface="Times New Roman"/>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ru-RU" sz="1200" b="0" dirty="0" smtClean="0">
                          <a:latin typeface="Comic Sans MS" pitchFamily="66" charset="0"/>
                          <a:ea typeface="Calibri"/>
                          <a:cs typeface="Times New Roman"/>
                        </a:rPr>
                        <a:t>-613496,8</a:t>
                      </a:r>
                      <a:endParaRPr lang="ru-RU" sz="1200" b="0" dirty="0">
                        <a:latin typeface="Comic Sans MS" pitchFamily="66" charset="0"/>
                        <a:ea typeface="Calibri"/>
                        <a:cs typeface="Times New Roman"/>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08038">
                <a:tc>
                  <a:txBody>
                    <a:bodyPr/>
                    <a:lstStyle/>
                    <a:p>
                      <a:pPr algn="ctr" fontAlgn="ctr"/>
                      <a:r>
                        <a:rPr lang="ru-RU" sz="1400" b="1" i="0" u="none" strike="noStrike" dirty="0">
                          <a:solidFill>
                            <a:srgbClr val="CC0099"/>
                          </a:solidFill>
                          <a:latin typeface="Comic Sans MS" pitchFamily="66" charset="0"/>
                        </a:rPr>
                        <a:t>Расходы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lnSpc>
                          <a:spcPct val="100000"/>
                        </a:lnSpc>
                      </a:pPr>
                      <a:r>
                        <a:rPr lang="ru-RU" sz="1200" b="0" i="0" u="none" strike="noStrike" dirty="0" smtClean="0">
                          <a:solidFill>
                            <a:srgbClr val="000000"/>
                          </a:solidFill>
                          <a:latin typeface="Comic Sans MS" pitchFamily="66" charset="0"/>
                        </a:rPr>
                        <a:t>697353,2</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lnSpc>
                          <a:spcPct val="100000"/>
                        </a:lnSpc>
                      </a:pPr>
                      <a:r>
                        <a:rPr lang="ru-RU" sz="1200" b="0" i="0" u="none" strike="noStrike" dirty="0" smtClean="0">
                          <a:solidFill>
                            <a:srgbClr val="000000"/>
                          </a:solidFill>
                          <a:latin typeface="Comic Sans MS" pitchFamily="66" charset="0"/>
                        </a:rPr>
                        <a:t>494783,5</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lnSpc>
                          <a:spcPct val="100000"/>
                        </a:lnSpc>
                      </a:pPr>
                      <a:r>
                        <a:rPr lang="ru-RU" sz="1200" b="0" i="0" u="none" strike="noStrike" dirty="0" smtClean="0">
                          <a:solidFill>
                            <a:srgbClr val="000000"/>
                          </a:solidFill>
                          <a:latin typeface="Comic Sans MS" pitchFamily="66" charset="0"/>
                        </a:rPr>
                        <a:t>669010,1</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ru-RU" sz="1200" b="0" dirty="0" smtClean="0">
                          <a:latin typeface="Comic Sans MS" pitchFamily="66" charset="0"/>
                          <a:ea typeface="Calibri"/>
                          <a:cs typeface="Times New Roman"/>
                        </a:rPr>
                        <a:t>400907,1</a:t>
                      </a:r>
                      <a:endParaRPr lang="ru-RU" sz="1200" b="0" dirty="0">
                        <a:latin typeface="Comic Sans MS" pitchFamily="66" charset="0"/>
                        <a:ea typeface="Calibri"/>
                        <a:cs typeface="Times New Roman"/>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ru-RU" sz="1200" b="0" dirty="0" smtClean="0">
                          <a:latin typeface="Comic Sans MS" pitchFamily="66" charset="0"/>
                          <a:ea typeface="Calibri"/>
                          <a:cs typeface="Times New Roman"/>
                        </a:rPr>
                        <a:t>352575,2</a:t>
                      </a:r>
                      <a:endParaRPr lang="ru-RU" sz="1200" b="0" dirty="0">
                        <a:latin typeface="Comic Sans MS" pitchFamily="66" charset="0"/>
                        <a:ea typeface="Calibri"/>
                        <a:cs typeface="Times New Roman"/>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ru-RU" sz="1200" b="0" dirty="0" smtClean="0">
                          <a:latin typeface="Comic Sans MS" pitchFamily="66" charset="0"/>
                          <a:ea typeface="Calibri"/>
                          <a:cs typeface="Times New Roman"/>
                        </a:rPr>
                        <a:t>613496,8</a:t>
                      </a:r>
                      <a:endParaRPr lang="ru-RU" sz="1200" b="0" dirty="0">
                        <a:latin typeface="Comic Sans MS" pitchFamily="66" charset="0"/>
                        <a:ea typeface="Calibri"/>
                        <a:cs typeface="Times New Roman"/>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04850">
                <a:tc>
                  <a:txBody>
                    <a:bodyPr/>
                    <a:lstStyle/>
                    <a:p>
                      <a:pPr algn="ctr" fontAlgn="ctr"/>
                      <a:r>
                        <a:rPr lang="ru-RU" sz="1400" b="1" i="0" u="none" strike="noStrike" dirty="0">
                          <a:solidFill>
                            <a:srgbClr val="CC0099"/>
                          </a:solidFill>
                          <a:latin typeface="Comic Sans MS" pitchFamily="66" charset="0"/>
                        </a:rPr>
                        <a:t>Дефицит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200" b="0" i="0" u="none" strike="noStrike" dirty="0" smtClean="0">
                          <a:solidFill>
                            <a:srgbClr val="000000"/>
                          </a:solidFill>
                          <a:latin typeface="Comic Sans MS" pitchFamily="66" charset="0"/>
                        </a:rPr>
                        <a:t>34985,6</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200" b="0" i="0" u="none" strike="noStrike" dirty="0" smtClean="0">
                          <a:solidFill>
                            <a:srgbClr val="000000"/>
                          </a:solidFill>
                          <a:latin typeface="Comic Sans MS" pitchFamily="66" charset="0"/>
                        </a:rPr>
                        <a:t>0,0</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200" b="0" i="0" u="none" strike="noStrike" dirty="0" smtClean="0">
                          <a:solidFill>
                            <a:srgbClr val="000000"/>
                          </a:solidFill>
                          <a:latin typeface="Comic Sans MS" pitchFamily="66" charset="0"/>
                        </a:rPr>
                        <a:t>0,0</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lnSpc>
                          <a:spcPct val="100000"/>
                        </a:lnSpc>
                      </a:pPr>
                      <a:r>
                        <a:rPr lang="ru-RU" sz="1200" b="0" i="0" u="none" strike="noStrike" baseline="0" dirty="0" smtClean="0">
                          <a:solidFill>
                            <a:srgbClr val="000000"/>
                          </a:solidFill>
                          <a:latin typeface="Comic Sans MS" pitchFamily="66" charset="0"/>
                        </a:rPr>
                        <a:t>26382,1</a:t>
                      </a:r>
                      <a:endParaRPr lang="ru-RU" sz="1200" b="0" i="0" u="none" strike="noStrike" baseline="0"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lnSpc>
                          <a:spcPct val="100000"/>
                        </a:lnSpc>
                      </a:pPr>
                      <a:r>
                        <a:rPr lang="ru-RU" sz="1200" b="0" i="0" u="none" strike="noStrike" baseline="0" dirty="0" smtClean="0">
                          <a:solidFill>
                            <a:srgbClr val="000000"/>
                          </a:solidFill>
                          <a:latin typeface="Comic Sans MS" pitchFamily="66" charset="0"/>
                        </a:rPr>
                        <a:t>0,0</a:t>
                      </a:r>
                      <a:endParaRPr lang="ru-RU" sz="1200" b="0" i="0" u="none" strike="noStrike" baseline="0"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lnSpc>
                          <a:spcPct val="100000"/>
                        </a:lnSpc>
                      </a:pPr>
                      <a:r>
                        <a:rPr lang="ru-RU" sz="1200" b="0" i="0" u="none" strike="noStrike" baseline="0" dirty="0" smtClean="0">
                          <a:solidFill>
                            <a:srgbClr val="000000"/>
                          </a:solidFill>
                          <a:latin typeface="Comic Sans MS" pitchFamily="66" charset="0"/>
                        </a:rPr>
                        <a:t>0,0</a:t>
                      </a:r>
                      <a:endParaRPr lang="ru-RU" sz="1200" b="0" i="0" u="none" strike="noStrike" baseline="0"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Нижний колонтитул 3"/>
          <p:cNvSpPr>
            <a:spLocks noGrp="1"/>
          </p:cNvSpPr>
          <p:nvPr>
            <p:ph type="ftr" sz="quarter" idx="11"/>
          </p:nvPr>
        </p:nvSpPr>
        <p:spPr/>
        <p:txBody>
          <a:bodyPr/>
          <a:lstStyle/>
          <a:p>
            <a:pPr>
              <a:defRPr/>
            </a:pPr>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19</a:t>
            </a:fld>
            <a:endParaRPr lang="ru-RU" dirty="0">
              <a:solidFill>
                <a:schemeClr val="tx1"/>
              </a:solidFill>
            </a:endParaRPr>
          </a:p>
        </p:txBody>
      </p:sp>
      <p:sp>
        <p:nvSpPr>
          <p:cNvPr id="262149" name="Rectangle 2"/>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normAutofit fontScale="90000"/>
          </a:bodyPr>
          <a:lstStyle/>
          <a:p>
            <a:r>
              <a:rPr lang="ru-RU" sz="2400" cap="none" dirty="0" smtClean="0">
                <a:effectLst/>
                <a:latin typeface="Times New Roman" pitchFamily="18" charset="0"/>
              </a:rPr>
              <a:t>      </a:t>
            </a:r>
            <a:r>
              <a:rPr lang="ru-RU" sz="2700" b="1" cap="none" dirty="0" smtClean="0">
                <a:solidFill>
                  <a:srgbClr val="CC0099"/>
                </a:solidFill>
                <a:effectLst/>
                <a:latin typeface="Comic Sans MS" pitchFamily="66" charset="0"/>
              </a:rPr>
              <a:t>Основные характеристики бюджета муниципального района в 2020-2025 годах,</a:t>
            </a:r>
            <a:br>
              <a:rPr lang="ru-RU" sz="2700" b="1" cap="none" dirty="0" smtClean="0">
                <a:solidFill>
                  <a:srgbClr val="CC0099"/>
                </a:solidFill>
                <a:effectLst/>
                <a:latin typeface="Comic Sans MS" pitchFamily="66" charset="0"/>
              </a:rPr>
            </a:br>
            <a:r>
              <a:rPr lang="ru-RU" sz="2700" b="1" cap="none" dirty="0" smtClean="0">
                <a:solidFill>
                  <a:srgbClr val="CC0099"/>
                </a:solidFill>
                <a:effectLst/>
                <a:latin typeface="Comic Sans MS" pitchFamily="66" charset="0"/>
              </a:rPr>
              <a:t>в тыс. рублей</a:t>
            </a:r>
          </a:p>
        </p:txBody>
      </p:sp>
      <p:graphicFrame>
        <p:nvGraphicFramePr>
          <p:cNvPr id="5" name="Object 4"/>
          <p:cNvGraphicFramePr>
            <a:graphicFrameLocks noGrp="1" noChangeAspect="1"/>
          </p:cNvGraphicFramePr>
          <p:nvPr>
            <p:ph idx="4294967295"/>
          </p:nvPr>
        </p:nvGraphicFramePr>
        <p:xfrm>
          <a:off x="785786" y="1428736"/>
          <a:ext cx="7464425" cy="44338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5500694" y="6286520"/>
            <a:ext cx="3352800" cy="288925"/>
          </a:xfrm>
        </p:spPr>
        <p:txBody>
          <a:bodyPr/>
          <a:lstStyle/>
          <a:p>
            <a:pPr>
              <a:defRPr/>
            </a:pPr>
            <a:endParaRPr lang="ru-RU" dirty="0">
              <a:solidFill>
                <a:schemeClr val="tx1"/>
              </a:solidFill>
            </a:endParaRPr>
          </a:p>
        </p:txBody>
      </p:sp>
      <p:sp>
        <p:nvSpPr>
          <p:cNvPr id="3" name="Прямоугольник 2"/>
          <p:cNvSpPr/>
          <p:nvPr/>
        </p:nvSpPr>
        <p:spPr>
          <a:xfrm>
            <a:off x="714348" y="785794"/>
            <a:ext cx="7715304" cy="5866221"/>
          </a:xfrm>
          <a:prstGeom prst="rect">
            <a:avLst/>
          </a:prstGeom>
        </p:spPr>
        <p:txBody>
          <a:bodyPr wrap="square">
            <a:spAutoFit/>
          </a:bodyPr>
          <a:lstStyle/>
          <a:p>
            <a:pPr algn="ctr" eaLnBrk="1" hangingPunct="1">
              <a:lnSpc>
                <a:spcPct val="70000"/>
              </a:lnSpc>
              <a:buFont typeface="Wingdings" pitchFamily="2" charset="2"/>
              <a:buNone/>
            </a:pPr>
            <a:r>
              <a:rPr lang="ru-RU" sz="2400" b="1" i="1" dirty="0" smtClean="0">
                <a:solidFill>
                  <a:srgbClr val="CC0099"/>
                </a:solidFill>
                <a:latin typeface="Times New Roman" pitchFamily="18" charset="0"/>
                <a:cs typeface="Times New Roman" pitchFamily="18" charset="0"/>
              </a:rPr>
              <a:t>Уважаемые жители Краснинского района!</a:t>
            </a:r>
          </a:p>
          <a:p>
            <a:pPr algn="just" eaLnBrk="1" hangingPunct="1">
              <a:lnSpc>
                <a:spcPct val="70000"/>
              </a:lnSpc>
              <a:buFont typeface="Wingdings" pitchFamily="2" charset="2"/>
              <a:buNone/>
            </a:pPr>
            <a:endParaRPr lang="ru-RU" sz="2400" b="1" i="1" dirty="0" smtClean="0">
              <a:latin typeface="Times New Roman" pitchFamily="18" charset="0"/>
              <a:cs typeface="Times New Roman" pitchFamily="18" charset="0"/>
            </a:endParaRPr>
          </a:p>
          <a:p>
            <a:pPr algn="just" eaLnBrk="1" hangingPunct="1">
              <a:lnSpc>
                <a:spcPct val="70000"/>
              </a:lnSpc>
              <a:buFont typeface="Wingdings" pitchFamily="2" charset="2"/>
              <a:buNone/>
            </a:pPr>
            <a:r>
              <a:rPr lang="ru-RU" sz="2400" b="1"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Финансовым управлением Краснинского района разработана эта брошюра «Бюджет для граждан», в которой мы постарались в доступной и понятной форме изложить основные положения местного бюджета на 202</a:t>
            </a:r>
            <a:r>
              <a:rPr lang="en-US" sz="2000" b="1" i="1" dirty="0" smtClean="0">
                <a:latin typeface="Times New Roman" pitchFamily="18" charset="0"/>
                <a:cs typeface="Times New Roman" pitchFamily="18" charset="0"/>
              </a:rPr>
              <a:t>3</a:t>
            </a:r>
            <a:r>
              <a:rPr lang="ru-RU" sz="2000" b="1" i="1" dirty="0" smtClean="0">
                <a:latin typeface="Times New Roman" pitchFamily="18" charset="0"/>
                <a:cs typeface="Times New Roman" pitchFamily="18" charset="0"/>
              </a:rPr>
              <a:t> год и на плановый период 202</a:t>
            </a:r>
            <a:r>
              <a:rPr lang="en-US" sz="2000" b="1" i="1" dirty="0" smtClean="0">
                <a:latin typeface="Times New Roman" pitchFamily="18" charset="0"/>
                <a:cs typeface="Times New Roman" pitchFamily="18" charset="0"/>
              </a:rPr>
              <a:t>4</a:t>
            </a:r>
            <a:r>
              <a:rPr lang="ru-RU" sz="2000" b="1" i="1" dirty="0" smtClean="0">
                <a:latin typeface="Times New Roman" pitchFamily="18" charset="0"/>
                <a:cs typeface="Times New Roman" pitchFamily="18" charset="0"/>
              </a:rPr>
              <a:t> и 202</a:t>
            </a:r>
            <a:r>
              <a:rPr lang="en-US" sz="2000" b="1" i="1" dirty="0" smtClean="0">
                <a:latin typeface="Times New Roman" pitchFamily="18" charset="0"/>
                <a:cs typeface="Times New Roman" pitchFamily="18" charset="0"/>
              </a:rPr>
              <a:t>5</a:t>
            </a:r>
            <a:r>
              <a:rPr lang="ru-RU" sz="2000" b="1" i="1" dirty="0" smtClean="0">
                <a:latin typeface="Times New Roman" pitchFamily="18" charset="0"/>
                <a:cs typeface="Times New Roman" pitchFamily="18" charset="0"/>
              </a:rPr>
              <a:t> годов, познакомить с основными понятиями, используемые в бюджетном процессе. </a:t>
            </a:r>
            <a:endParaRPr lang="en-US" sz="2000" b="1" i="1" dirty="0" smtClean="0">
              <a:latin typeface="Times New Roman" pitchFamily="18" charset="0"/>
              <a:cs typeface="Times New Roman" pitchFamily="18" charset="0"/>
            </a:endParaRPr>
          </a:p>
          <a:p>
            <a:pPr algn="just" eaLnBrk="1" hangingPunct="1">
              <a:lnSpc>
                <a:spcPct val="70000"/>
              </a:lnSpc>
              <a:buFont typeface="Wingdings" pitchFamily="2" charset="2"/>
              <a:buNone/>
            </a:pPr>
            <a:r>
              <a:rPr lang="en-US" sz="2000" b="1"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Надеемся, что представленная информация поможет гражданам составить представление об источниках формирования доходов и направлениях расходования бюджетных средств.</a:t>
            </a:r>
          </a:p>
          <a:p>
            <a:pPr algn="just" eaLnBrk="1" hangingPunct="1">
              <a:lnSpc>
                <a:spcPct val="70000"/>
              </a:lnSpc>
              <a:buFont typeface="Wingdings" pitchFamily="2" charset="2"/>
              <a:buNone/>
            </a:pPr>
            <a:endParaRPr lang="ru-RU" sz="2000" b="1" i="1" dirty="0" smtClean="0">
              <a:solidFill>
                <a:srgbClr val="CC0099"/>
              </a:solidFill>
              <a:latin typeface="Times New Roman" pitchFamily="18" charset="0"/>
              <a:cs typeface="Times New Roman" pitchFamily="18" charset="0"/>
            </a:endParaRPr>
          </a:p>
          <a:p>
            <a:pPr algn="just" eaLnBrk="1" hangingPunct="1">
              <a:lnSpc>
                <a:spcPct val="70000"/>
              </a:lnSpc>
              <a:buFont typeface="Wingdings" pitchFamily="2" charset="2"/>
              <a:buNone/>
            </a:pPr>
            <a:r>
              <a:rPr lang="ru-RU" sz="2000" b="1" i="1" dirty="0" smtClean="0">
                <a:solidFill>
                  <a:srgbClr val="CC0099"/>
                </a:solidFill>
                <a:latin typeface="Times New Roman" pitchFamily="18" charset="0"/>
                <a:cs typeface="Times New Roman" pitchFamily="18" charset="0"/>
              </a:rPr>
              <a:t>Начальник Финансового управления</a:t>
            </a:r>
          </a:p>
          <a:p>
            <a:pPr algn="just">
              <a:lnSpc>
                <a:spcPct val="70000"/>
              </a:lnSpc>
            </a:pPr>
            <a:r>
              <a:rPr lang="ru-RU" sz="2000" b="1" i="1" dirty="0" smtClean="0">
                <a:solidFill>
                  <a:srgbClr val="CC0099"/>
                </a:solidFill>
                <a:latin typeface="Times New Roman" pitchFamily="18" charset="0"/>
                <a:cs typeface="Times New Roman" pitchFamily="18" charset="0"/>
              </a:rPr>
              <a:t>Н.В. Новикова</a:t>
            </a:r>
          </a:p>
          <a:p>
            <a:pPr algn="just">
              <a:lnSpc>
                <a:spcPct val="70000"/>
              </a:lnSpc>
            </a:pPr>
            <a:endParaRPr lang="ru-RU" sz="1400" dirty="0" smtClean="0">
              <a:latin typeface="Times New Roman" pitchFamily="18" charset="0"/>
              <a:cs typeface="Times New Roman" pitchFamily="18" charset="0"/>
            </a:endParaRPr>
          </a:p>
          <a:p>
            <a:pPr algn="just">
              <a:lnSpc>
                <a:spcPct val="70000"/>
              </a:lnSpc>
            </a:pPr>
            <a:endParaRPr lang="ru-RU" sz="1400" dirty="0" smtClean="0">
              <a:latin typeface="Times New Roman" pitchFamily="18" charset="0"/>
              <a:cs typeface="Times New Roman" pitchFamily="18" charset="0"/>
            </a:endParaRPr>
          </a:p>
          <a:p>
            <a:pPr algn="just">
              <a:lnSpc>
                <a:spcPct val="70000"/>
              </a:lnSpc>
            </a:pPr>
            <a:r>
              <a:rPr lang="ru-RU" sz="1600" i="1" dirty="0" smtClean="0">
                <a:latin typeface="Times New Roman" pitchFamily="18" charset="0"/>
                <a:cs typeface="Times New Roman" pitchFamily="18" charset="0"/>
              </a:rPr>
              <a:t>      Вопросы, предложения и отзывы Вы можете оставлять на сайте Администрации </a:t>
            </a:r>
            <a:r>
              <a:rPr lang="en-US" sz="1600" i="1" dirty="0" smtClean="0">
                <a:latin typeface="Times New Roman" pitchFamily="18" charset="0"/>
                <a:cs typeface="Times New Roman" pitchFamily="18" charset="0"/>
              </a:rPr>
              <a:t>https</a:t>
            </a:r>
            <a:r>
              <a:rPr lang="en-US" sz="1600" i="1" dirty="0" smtClean="0">
                <a:solidFill>
                  <a:srgbClr val="CC0099"/>
                </a:solidFill>
                <a:latin typeface="Times New Roman" pitchFamily="18" charset="0"/>
                <a:cs typeface="Times New Roman" pitchFamily="18" charset="0"/>
              </a:rPr>
              <a:t>://</a:t>
            </a:r>
            <a:r>
              <a:rPr lang="en-US" sz="1600" b="1" i="1" dirty="0" smtClean="0">
                <a:solidFill>
                  <a:srgbClr val="CC0099"/>
                </a:solidFill>
                <a:latin typeface="Times New Roman" pitchFamily="18" charset="0"/>
                <a:cs typeface="Times New Roman" pitchFamily="18" charset="0"/>
              </a:rPr>
              <a:t>krasniy.admin-smolensk.ru/obraschenia-graj/</a:t>
            </a:r>
            <a:r>
              <a:rPr lang="ru-RU" sz="1600" b="1" i="1" dirty="0" smtClean="0">
                <a:solidFill>
                  <a:srgbClr val="CC0099"/>
                </a:solidFill>
                <a:latin typeface="Times New Roman" pitchFamily="18" charset="0"/>
                <a:cs typeface="Times New Roman" pitchFamily="18" charset="0"/>
              </a:rPr>
              <a:t> </a:t>
            </a:r>
            <a:r>
              <a:rPr lang="ru-RU" sz="1600" i="1" dirty="0" smtClean="0">
                <a:latin typeface="Times New Roman" pitchFamily="18" charset="0"/>
                <a:cs typeface="Times New Roman" pitchFamily="18" charset="0"/>
              </a:rPr>
              <a:t>в разделе «Обращения граждан» или направлять по электронной почте </a:t>
            </a:r>
            <a:r>
              <a:rPr lang="en-US" sz="1600" b="1" dirty="0" err="1" smtClean="0">
                <a:solidFill>
                  <a:srgbClr val="FF0066"/>
                </a:solidFill>
                <a:latin typeface="Times New Roman" pitchFamily="18" charset="0"/>
                <a:ea typeface="Calibri" pitchFamily="34" charset="0"/>
                <a:cs typeface="Times New Roman" pitchFamily="18" charset="0"/>
                <a:hlinkClick r:id="rId2"/>
              </a:rPr>
              <a:t>rfo</a:t>
            </a:r>
            <a:r>
              <a:rPr lang="ru-RU" sz="1600" b="1" dirty="0" smtClean="0">
                <a:solidFill>
                  <a:srgbClr val="FF0066"/>
                </a:solidFill>
                <a:latin typeface="Times New Roman" pitchFamily="18" charset="0"/>
                <a:ea typeface="Calibri" pitchFamily="34" charset="0"/>
                <a:cs typeface="Times New Roman" pitchFamily="18" charset="0"/>
                <a:hlinkClick r:id="rId2"/>
              </a:rPr>
              <a:t>67@</a:t>
            </a:r>
            <a:r>
              <a:rPr lang="en-US" sz="1600" b="1" dirty="0" err="1" smtClean="0">
                <a:solidFill>
                  <a:srgbClr val="FF0066"/>
                </a:solidFill>
                <a:latin typeface="Times New Roman" pitchFamily="18" charset="0"/>
                <a:ea typeface="Calibri" pitchFamily="34" charset="0"/>
                <a:cs typeface="Times New Roman" pitchFamily="18" charset="0"/>
                <a:hlinkClick r:id="rId2"/>
              </a:rPr>
              <a:t>yandex</a:t>
            </a:r>
            <a:r>
              <a:rPr lang="ru-RU" sz="1600" b="1" dirty="0" smtClean="0">
                <a:solidFill>
                  <a:srgbClr val="FF0066"/>
                </a:solidFill>
                <a:latin typeface="Times New Roman" pitchFamily="18" charset="0"/>
                <a:ea typeface="Calibri" pitchFamily="34" charset="0"/>
                <a:cs typeface="Times New Roman" pitchFamily="18" charset="0"/>
                <a:hlinkClick r:id="rId2"/>
              </a:rPr>
              <a:t>.</a:t>
            </a:r>
            <a:r>
              <a:rPr lang="en-US" sz="1600" b="1" dirty="0" err="1" smtClean="0">
                <a:solidFill>
                  <a:srgbClr val="FF0066"/>
                </a:solidFill>
                <a:latin typeface="Times New Roman" pitchFamily="18" charset="0"/>
                <a:ea typeface="Calibri" pitchFamily="34" charset="0"/>
                <a:cs typeface="Times New Roman" pitchFamily="18" charset="0"/>
                <a:hlinkClick r:id="rId2"/>
              </a:rPr>
              <a:t>ru</a:t>
            </a:r>
            <a:r>
              <a:rPr lang="ru-RU" sz="1600" b="1" dirty="0" smtClean="0">
                <a:solidFill>
                  <a:srgbClr val="FF0066"/>
                </a:solidFill>
                <a:latin typeface="Times New Roman" pitchFamily="18" charset="0"/>
                <a:ea typeface="Calibri" pitchFamily="34" charset="0"/>
                <a:cs typeface="Times New Roman" pitchFamily="18" charset="0"/>
              </a:rPr>
              <a:t> </a:t>
            </a:r>
          </a:p>
          <a:p>
            <a:pPr algn="just">
              <a:lnSpc>
                <a:spcPct val="70000"/>
              </a:lnSpc>
            </a:pPr>
            <a:endParaRPr lang="ru-RU" sz="1600" b="1" dirty="0" smtClean="0">
              <a:solidFill>
                <a:srgbClr val="FF0066"/>
              </a:solidFill>
              <a:latin typeface="Times New Roman" pitchFamily="18" charset="0"/>
              <a:cs typeface="Times New Roman" pitchFamily="18" charset="0"/>
            </a:endParaRPr>
          </a:p>
          <a:p>
            <a:pPr algn="just">
              <a:lnSpc>
                <a:spcPct val="70000"/>
              </a:lnSpc>
            </a:pPr>
            <a:r>
              <a:rPr lang="ru-RU" sz="1600" dirty="0" smtClean="0">
                <a:latin typeface="Times New Roman" pitchFamily="18" charset="0"/>
                <a:cs typeface="Times New Roman" pitchFamily="18" charset="0"/>
              </a:rPr>
              <a:t>Оставлять комментарии или вести обсуждение публикуемых бюджетных данных Вы можете в официальной группе </a:t>
            </a:r>
            <a:r>
              <a:rPr lang="ru-RU" sz="1600" b="1" i="1" dirty="0" smtClean="0">
                <a:solidFill>
                  <a:srgbClr val="CC0099"/>
                </a:solidFill>
                <a:latin typeface="Times New Roman" pitchFamily="18" charset="0"/>
                <a:cs typeface="Times New Roman" pitchFamily="18" charset="0"/>
              </a:rPr>
              <a:t>Финансовое управление МО «Краснинский район» </a:t>
            </a:r>
            <a:r>
              <a:rPr lang="ru-RU" sz="1600" dirty="0" smtClean="0">
                <a:solidFill>
                  <a:srgbClr val="CC0099"/>
                </a:solidFill>
                <a:latin typeface="Times New Roman" pitchFamily="18" charset="0"/>
                <a:cs typeface="Times New Roman" pitchFamily="18" charset="0"/>
              </a:rPr>
              <a:t>(</a:t>
            </a:r>
            <a:r>
              <a:rPr lang="ru-RU" sz="1600" dirty="0" err="1" smtClean="0">
                <a:solidFill>
                  <a:srgbClr val="CC0099"/>
                </a:solidFill>
                <a:latin typeface="Times New Roman" pitchFamily="18" charset="0"/>
                <a:cs typeface="Times New Roman" pitchFamily="18" charset="0"/>
              </a:rPr>
              <a:t>Вконтакте</a:t>
            </a:r>
            <a:r>
              <a:rPr lang="ru-RU" sz="1600" dirty="0" smtClean="0">
                <a:solidFill>
                  <a:srgbClr val="CC0099"/>
                </a:solidFill>
                <a:latin typeface="Times New Roman" pitchFamily="18" charset="0"/>
                <a:cs typeface="Times New Roman" pitchFamily="18" charset="0"/>
              </a:rPr>
              <a:t>)</a:t>
            </a:r>
          </a:p>
          <a:p>
            <a:pPr algn="just">
              <a:lnSpc>
                <a:spcPct val="70000"/>
              </a:lnSpc>
            </a:pPr>
            <a:endParaRPr lang="ru-RU" sz="1400" b="1" dirty="0" smtClean="0">
              <a:latin typeface="Times New Roman" pitchFamily="18" charset="0"/>
              <a:cs typeface="Times New Roman" pitchFamily="18" charset="0"/>
            </a:endParaRPr>
          </a:p>
          <a:p>
            <a:pPr algn="just">
              <a:lnSpc>
                <a:spcPct val="70000"/>
              </a:lnSpc>
            </a:pPr>
            <a:r>
              <a:rPr lang="ru-RU" sz="1400" b="1" dirty="0" smtClean="0">
                <a:latin typeface="Times New Roman" pitchFamily="18" charset="0"/>
                <a:cs typeface="Times New Roman" pitchFamily="18" charset="0"/>
              </a:rPr>
              <a:t>Статистика посещений страницы сайта  (количество просмотров): </a:t>
            </a:r>
            <a:r>
              <a:rPr lang="ru-RU" sz="1400" b="1" dirty="0" smtClean="0">
                <a:solidFill>
                  <a:srgbClr val="CC0099"/>
                </a:solidFill>
                <a:latin typeface="Times New Roman" pitchFamily="18" charset="0"/>
                <a:cs typeface="Times New Roman" pitchFamily="18" charset="0"/>
              </a:rPr>
              <a:t>79</a:t>
            </a:r>
            <a:endParaRPr lang="ru-RU" sz="1400" dirty="0" smtClean="0">
              <a:solidFill>
                <a:srgbClr val="CC0099"/>
              </a:solidFill>
              <a:latin typeface="Times New Roman" pitchFamily="18" charset="0"/>
              <a:cs typeface="Times New Roman" pitchFamily="18" charset="0"/>
            </a:endParaRPr>
          </a:p>
          <a:p>
            <a:pPr algn="just">
              <a:lnSpc>
                <a:spcPct val="70000"/>
              </a:lnSpc>
            </a:pPr>
            <a:endParaRPr lang="ru-RU" sz="1600" b="1" dirty="0" smtClean="0">
              <a:solidFill>
                <a:srgbClr val="FF0066"/>
              </a:solidFill>
              <a:latin typeface="Times New Roman" pitchFamily="18" charset="0"/>
              <a:cs typeface="Times New Roman" pitchFamily="18" charset="0"/>
            </a:endParaRPr>
          </a:p>
          <a:p>
            <a:pPr algn="just">
              <a:lnSpc>
                <a:spcPct val="70000"/>
              </a:lnSpc>
            </a:pPr>
            <a:endParaRPr lang="ru-RU" sz="1600" b="1" i="1" dirty="0" smtClean="0">
              <a:solidFill>
                <a:srgbClr val="FF0066"/>
              </a:solidFill>
              <a:latin typeface="Times New Roman" pitchFamily="18" charset="0"/>
              <a:cs typeface="Times New Roman" pitchFamily="18" charset="0"/>
            </a:endParaRPr>
          </a:p>
          <a:p>
            <a:pPr algn="just" eaLnBrk="1" hangingPunct="1">
              <a:lnSpc>
                <a:spcPct val="70000"/>
              </a:lnSpc>
              <a:buFont typeface="Wingdings" pitchFamily="2" charset="2"/>
              <a:buNone/>
            </a:pPr>
            <a:endParaRPr lang="ru-RU" sz="2400" b="1" i="1" dirty="0" smtClean="0">
              <a:solidFill>
                <a:srgbClr val="800080"/>
              </a:solidFill>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2</a:t>
            </a:fld>
            <a:endParaRPr lang="ru-RU"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44449" y="1142984"/>
          <a:ext cx="8813831" cy="5000660"/>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2"/>
          </p:nvPr>
        </p:nvSpPr>
        <p:spPr/>
        <p:txBody>
          <a:bodyPr/>
          <a:lstStyle/>
          <a:p>
            <a:pPr>
              <a:defRPr/>
            </a:pPr>
            <a:fld id="{AB676C73-8BFB-4727-9519-0F3FCB284EE7}" type="slidenum">
              <a:rPr lang="ru-RU" smtClean="0">
                <a:solidFill>
                  <a:schemeClr val="tx1"/>
                </a:solidFill>
              </a:rPr>
              <a:pPr>
                <a:defRPr/>
              </a:pPr>
              <a:t>20</a:t>
            </a:fld>
            <a:endParaRPr lang="ru-RU" dirty="0">
              <a:solidFill>
                <a:schemeClr val="tx1"/>
              </a:solidFill>
            </a:endParaRPr>
          </a:p>
        </p:txBody>
      </p:sp>
      <p:sp>
        <p:nvSpPr>
          <p:cNvPr id="197637" name="Rectangle 9"/>
          <p:cNvSpPr>
            <a:spLocks noGrp="1" noChangeArrowheads="1"/>
          </p:cNvSpPr>
          <p:nvPr>
            <p:ph type="ctrTitle" idx="4294967295"/>
          </p:nvPr>
        </p:nvSpPr>
        <p:spPr bwMode="auto">
          <a:xfrm>
            <a:off x="500063" y="260350"/>
            <a:ext cx="8643937" cy="792163"/>
          </a:xfrm>
          <a:noFill/>
        </p:spPr>
        <p:txBody>
          <a:bodyPr wrap="square" lIns="91440" tIns="45720" rIns="91440" bIns="45720" numCol="1" anchorCtr="0" compatLnSpc="1">
            <a:prstTxWarp prst="textNoShape">
              <a:avLst/>
            </a:prstTxWarp>
            <a:normAutofit fontScale="90000"/>
          </a:bodyPr>
          <a:lstStyle/>
          <a:p>
            <a:pPr eaLnBrk="1" hangingPunct="1"/>
            <a:r>
              <a:rPr lang="ru-RU" sz="2700" b="1" cap="none" dirty="0" smtClean="0">
                <a:solidFill>
                  <a:srgbClr val="CC0099"/>
                </a:solidFill>
                <a:effectLst/>
                <a:latin typeface="Comic Sans MS" pitchFamily="66" charset="0"/>
              </a:rPr>
              <a:t>Общие характеристики бюджета муниципального района</a:t>
            </a:r>
            <a:r>
              <a:rPr lang="ru-RU" sz="2400" b="1" cap="none" dirty="0" smtClean="0">
                <a:solidFill>
                  <a:srgbClr val="CC0099"/>
                </a:solidFill>
                <a:effectLst/>
                <a:latin typeface="Comic Sans MS" pitchFamily="66" charset="0"/>
              </a:rPr>
              <a:t/>
            </a:r>
            <a:br>
              <a:rPr lang="ru-RU" sz="2400" b="1" cap="none" dirty="0" smtClean="0">
                <a:solidFill>
                  <a:srgbClr val="CC0099"/>
                </a:solidFill>
                <a:effectLst/>
                <a:latin typeface="Comic Sans MS" pitchFamily="66" charset="0"/>
              </a:rPr>
            </a:br>
            <a:r>
              <a:rPr lang="ru-RU" sz="2200" b="1" cap="none" dirty="0" smtClean="0">
                <a:solidFill>
                  <a:srgbClr val="CC0099"/>
                </a:solidFill>
                <a:effectLst/>
                <a:latin typeface="Comic Sans MS" pitchFamily="66" charset="0"/>
              </a:rPr>
              <a:t>в тыс. рублей</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21</a:t>
            </a:fld>
            <a:endParaRPr lang="ru-RU"/>
          </a:p>
        </p:txBody>
      </p:sp>
      <p:sp>
        <p:nvSpPr>
          <p:cNvPr id="4" name="Прямоугольник 3"/>
          <p:cNvSpPr/>
          <p:nvPr/>
        </p:nvSpPr>
        <p:spPr>
          <a:xfrm>
            <a:off x="428596" y="214290"/>
            <a:ext cx="7143800" cy="830997"/>
          </a:xfrm>
          <a:prstGeom prst="rect">
            <a:avLst/>
          </a:prstGeom>
        </p:spPr>
        <p:txBody>
          <a:bodyPr wrap="square">
            <a:spAutoFit/>
          </a:bodyPr>
          <a:lstStyle/>
          <a:p>
            <a:r>
              <a:rPr lang="ru-RU" sz="2400" b="1" dirty="0" smtClean="0">
                <a:solidFill>
                  <a:srgbClr val="CC0099"/>
                </a:solidFill>
                <a:latin typeface="Comic Sans MS" pitchFamily="66" charset="0"/>
                <a:cs typeface="Times New Roman" pitchFamily="18" charset="0"/>
              </a:rPr>
              <a:t>Доходы бюджета по группам </a:t>
            </a:r>
            <a:br>
              <a:rPr lang="ru-RU" sz="2400" b="1" dirty="0" smtClean="0">
                <a:solidFill>
                  <a:srgbClr val="CC0099"/>
                </a:solidFill>
                <a:latin typeface="Comic Sans MS" pitchFamily="66" charset="0"/>
                <a:cs typeface="Times New Roman" pitchFamily="18" charset="0"/>
              </a:rPr>
            </a:br>
            <a:r>
              <a:rPr lang="ru-RU" sz="2400" b="1" dirty="0" smtClean="0">
                <a:solidFill>
                  <a:srgbClr val="CC0099"/>
                </a:solidFill>
                <a:latin typeface="Comic Sans MS" pitchFamily="66" charset="0"/>
                <a:cs typeface="Times New Roman" pitchFamily="18" charset="0"/>
              </a:rPr>
              <a:t>в тыс. рублей</a:t>
            </a:r>
            <a:r>
              <a:rPr lang="ru-RU" sz="2400" dirty="0" smtClean="0">
                <a:solidFill>
                  <a:srgbClr val="CC0099"/>
                </a:solidFill>
                <a:latin typeface="Comic Sans MS" pitchFamily="66" charset="0"/>
                <a:cs typeface="Times New Roman" pitchFamily="18" charset="0"/>
              </a:rPr>
              <a:t> </a:t>
            </a:r>
            <a:endParaRPr lang="ru-RU" sz="2400" dirty="0">
              <a:solidFill>
                <a:srgbClr val="CC0099"/>
              </a:solidFill>
            </a:endParaRPr>
          </a:p>
        </p:txBody>
      </p:sp>
      <p:graphicFrame>
        <p:nvGraphicFramePr>
          <p:cNvPr id="5" name="Object 4"/>
          <p:cNvGraphicFramePr>
            <a:graphicFrameLocks noChangeAspect="1"/>
          </p:cNvGraphicFramePr>
          <p:nvPr/>
        </p:nvGraphicFramePr>
        <p:xfrm>
          <a:off x="571472" y="1285860"/>
          <a:ext cx="8143932" cy="52106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406BBA42-813F-440E-9CDC-248893170A71}" type="slidenum">
              <a:rPr lang="ru-RU">
                <a:solidFill>
                  <a:schemeClr val="tx1"/>
                </a:solidFill>
                <a:latin typeface="+mn-lt"/>
                <a:cs typeface="+mn-cs"/>
              </a:rPr>
              <a:pPr fontAlgn="auto">
                <a:spcBef>
                  <a:spcPts val="0"/>
                </a:spcBef>
                <a:spcAft>
                  <a:spcPts val="0"/>
                </a:spcAft>
                <a:defRPr/>
              </a:pPr>
              <a:t>22</a:t>
            </a:fld>
            <a:endParaRPr lang="ru-RU" dirty="0">
              <a:solidFill>
                <a:schemeClr val="tx1"/>
              </a:solidFill>
              <a:latin typeface="+mn-lt"/>
              <a:cs typeface="+mn-cs"/>
            </a:endParaRPr>
          </a:p>
        </p:txBody>
      </p:sp>
      <p:graphicFrame>
        <p:nvGraphicFramePr>
          <p:cNvPr id="36868" name="Object 6"/>
          <p:cNvGraphicFramePr>
            <a:graphicFrameLocks noGrp="1" noChangeAspect="1"/>
          </p:cNvGraphicFramePr>
          <p:nvPr>
            <p:ph idx="4294967295"/>
          </p:nvPr>
        </p:nvGraphicFramePr>
        <p:xfrm>
          <a:off x="876300" y="411163"/>
          <a:ext cx="7086600" cy="6950075"/>
        </p:xfrm>
        <a:graphic>
          <a:graphicData uri="http://schemas.openxmlformats.org/presentationml/2006/ole">
            <p:oleObj spid="_x0000_s36868" name="Worksheet" r:id="rId3" imgW="7078996" imgH="6949368" progId="Excel.Sheet.8">
              <p:embed/>
            </p:oleObj>
          </a:graphicData>
        </a:graphic>
      </p:graphicFrame>
      <p:sp>
        <p:nvSpPr>
          <p:cNvPr id="36871" name="Rectangle 10"/>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normAutofit fontScale="90000"/>
          </a:bodyPr>
          <a:lstStyle/>
          <a:p>
            <a:pPr eaLnBrk="1" hangingPunct="1"/>
            <a:r>
              <a:rPr lang="ru-RU" sz="2700" b="1" cap="none" dirty="0" smtClean="0">
                <a:solidFill>
                  <a:srgbClr val="CC0099"/>
                </a:solidFill>
                <a:effectLst/>
                <a:latin typeface="Comic Sans MS" pitchFamily="66" charset="0"/>
              </a:rPr>
              <a:t>Структура налоговых доходов </a:t>
            </a:r>
            <a:br>
              <a:rPr lang="ru-RU" sz="2700" b="1" cap="none" dirty="0" smtClean="0">
                <a:solidFill>
                  <a:srgbClr val="CC0099"/>
                </a:solidFill>
                <a:effectLst/>
                <a:latin typeface="Comic Sans MS" pitchFamily="66" charset="0"/>
              </a:rPr>
            </a:br>
            <a:r>
              <a:rPr lang="ru-RU" sz="2400" b="1" cap="none" dirty="0" smtClean="0">
                <a:solidFill>
                  <a:srgbClr val="CC0099"/>
                </a:solidFill>
                <a:effectLst/>
                <a:latin typeface="Comic Sans MS" pitchFamily="66" charset="0"/>
              </a:rPr>
              <a:t> </a:t>
            </a:r>
            <a:r>
              <a:rPr lang="ru-RU" sz="2200" b="1" cap="none" dirty="0" smtClean="0">
                <a:solidFill>
                  <a:srgbClr val="CC0099"/>
                </a:solidFill>
                <a:effectLst/>
                <a:latin typeface="Comic Sans MS" pitchFamily="66" charset="0"/>
              </a:rPr>
              <a:t>в тыс. рублей </a:t>
            </a:r>
            <a:r>
              <a:rPr lang="ru-RU" sz="2400" b="1" cap="none" dirty="0" smtClean="0">
                <a:solidFill>
                  <a:srgbClr val="CC0099"/>
                </a:solidFill>
                <a:effectLst/>
                <a:latin typeface="Times New Roman" pitchFamily="18" charset="0"/>
              </a:rPr>
              <a:t/>
            </a:r>
            <a:br>
              <a:rPr lang="ru-RU" sz="2400" b="1" cap="none" dirty="0" smtClean="0">
                <a:solidFill>
                  <a:srgbClr val="CC0099"/>
                </a:solidFill>
                <a:effectLst/>
                <a:latin typeface="Times New Roman" pitchFamily="18" charset="0"/>
              </a:rPr>
            </a:br>
            <a:endParaRPr lang="ru-RU" sz="2400" b="1" cap="none" dirty="0" smtClean="0">
              <a:solidFill>
                <a:srgbClr val="CC0099"/>
              </a:solidFill>
              <a:effectLst/>
              <a:latin typeface="Times New Roman" pitchFamily="18" charset="0"/>
            </a:endParaRPr>
          </a:p>
        </p:txBody>
      </p:sp>
      <p:sp>
        <p:nvSpPr>
          <p:cNvPr id="36870" name="Прямоугольник 11"/>
          <p:cNvSpPr>
            <a:spLocks noChangeArrowheads="1"/>
          </p:cNvSpPr>
          <p:nvPr/>
        </p:nvSpPr>
        <p:spPr bwMode="auto">
          <a:xfrm>
            <a:off x="1058863" y="5638800"/>
            <a:ext cx="184150" cy="457200"/>
          </a:xfrm>
          <a:prstGeom prst="rect">
            <a:avLst/>
          </a:prstGeom>
          <a:noFill/>
          <a:ln w="9525">
            <a:noFill/>
            <a:miter lim="800000"/>
            <a:headEnd/>
            <a:tailEnd/>
          </a:ln>
        </p:spPr>
        <p:txBody>
          <a:bodyPr>
            <a:spAutoFit/>
          </a:bodyPr>
          <a:lstStyle/>
          <a:p>
            <a:r>
              <a:rPr lang="ru-RU" sz="1200"/>
              <a:t>		</a:t>
            </a:r>
            <a:endParaRPr lang="ru-RU" sz="14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23</a:t>
            </a:fld>
            <a:endParaRPr lang="ru-RU"/>
          </a:p>
        </p:txBody>
      </p:sp>
      <p:sp>
        <p:nvSpPr>
          <p:cNvPr id="4" name="Прямоугольник 3"/>
          <p:cNvSpPr/>
          <p:nvPr/>
        </p:nvSpPr>
        <p:spPr>
          <a:xfrm>
            <a:off x="428596" y="500042"/>
            <a:ext cx="4572000" cy="646331"/>
          </a:xfrm>
          <a:prstGeom prst="rect">
            <a:avLst/>
          </a:prstGeom>
        </p:spPr>
        <p:txBody>
          <a:bodyPr>
            <a:spAutoFit/>
          </a:bodyPr>
          <a:lstStyle/>
          <a:p>
            <a:r>
              <a:rPr lang="ru-RU" b="1" dirty="0" smtClean="0">
                <a:solidFill>
                  <a:srgbClr val="CC0099"/>
                </a:solidFill>
                <a:latin typeface="Comic Sans MS" pitchFamily="66" charset="0"/>
              </a:rPr>
              <a:t>Структура неналоговых доходов</a:t>
            </a:r>
            <a:br>
              <a:rPr lang="ru-RU" b="1" dirty="0" smtClean="0">
                <a:solidFill>
                  <a:srgbClr val="CC0099"/>
                </a:solidFill>
                <a:latin typeface="Comic Sans MS" pitchFamily="66" charset="0"/>
              </a:rPr>
            </a:br>
            <a:r>
              <a:rPr lang="ru-RU" b="1" dirty="0" smtClean="0">
                <a:solidFill>
                  <a:srgbClr val="CC0099"/>
                </a:solidFill>
                <a:latin typeface="Comic Sans MS" pitchFamily="66" charset="0"/>
              </a:rPr>
              <a:t> </a:t>
            </a:r>
            <a:r>
              <a:rPr lang="ru-RU" sz="1600" b="1" dirty="0" smtClean="0">
                <a:solidFill>
                  <a:srgbClr val="CC0099"/>
                </a:solidFill>
                <a:latin typeface="Comic Sans MS" pitchFamily="66" charset="0"/>
              </a:rPr>
              <a:t>в тыс. рублей</a:t>
            </a:r>
            <a:endParaRPr lang="ru-RU" dirty="0">
              <a:solidFill>
                <a:srgbClr val="CC0099"/>
              </a:solidFill>
            </a:endParaRPr>
          </a:p>
        </p:txBody>
      </p:sp>
      <p:graphicFrame>
        <p:nvGraphicFramePr>
          <p:cNvPr id="5" name="Object 4"/>
          <p:cNvGraphicFramePr>
            <a:graphicFrameLocks noChangeAspect="1"/>
          </p:cNvGraphicFramePr>
          <p:nvPr/>
        </p:nvGraphicFramePr>
        <p:xfrm>
          <a:off x="0" y="1428736"/>
          <a:ext cx="8903368" cy="4643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28650" y="365125"/>
            <a:ext cx="7886700" cy="777859"/>
          </a:xfrm>
        </p:spPr>
        <p:txBody>
          <a:bodyPr/>
          <a:lstStyle/>
          <a:p>
            <a:r>
              <a:rPr lang="ru-RU" sz="2400" b="1" dirty="0" smtClean="0">
                <a:solidFill>
                  <a:srgbClr val="CC0099"/>
                </a:solidFill>
                <a:latin typeface="Comic Sans MS" pitchFamily="66" charset="0"/>
                <a:ea typeface="Calibri" pitchFamily="34" charset="0"/>
                <a:cs typeface="Times New Roman" pitchFamily="18" charset="0"/>
              </a:rPr>
              <a:t>Сведения о налоговых льготах и объеме выпадающих доходов</a:t>
            </a:r>
            <a:endParaRPr lang="ru-RU" sz="2400" dirty="0">
              <a:solidFill>
                <a:srgbClr val="CC0099"/>
              </a:solidFill>
              <a:latin typeface="Comic Sans MS" pitchFamily="66" charset="0"/>
            </a:endParaRPr>
          </a:p>
        </p:txBody>
      </p:sp>
      <p:sp>
        <p:nvSpPr>
          <p:cNvPr id="6" name="Содержимое 5"/>
          <p:cNvSpPr>
            <a:spLocks noGrp="1"/>
          </p:cNvSpPr>
          <p:nvPr>
            <p:ph idx="1"/>
          </p:nvPr>
        </p:nvSpPr>
        <p:spPr>
          <a:xfrm>
            <a:off x="628650" y="1142984"/>
            <a:ext cx="8158192" cy="4714909"/>
          </a:xfrm>
        </p:spPr>
        <p:txBody>
          <a:bodyPr/>
          <a:lstStyle/>
          <a:p>
            <a:pPr>
              <a:buNone/>
            </a:pPr>
            <a:r>
              <a:rPr lang="ru-RU" sz="1200" dirty="0" smtClean="0">
                <a:latin typeface="Times New Roman" pitchFamily="18" charset="0"/>
                <a:cs typeface="Times New Roman" pitchFamily="18" charset="0"/>
              </a:rPr>
              <a:t>        </a:t>
            </a:r>
            <a:r>
              <a:rPr lang="ru-RU" altLang="ru-RU" sz="1200" dirty="0" smtClean="0">
                <a:latin typeface="Times New Roman" pitchFamily="18" charset="0"/>
              </a:rPr>
              <a:t> </a:t>
            </a:r>
            <a:r>
              <a:rPr lang="ru-RU" altLang="ru-RU" sz="1200" b="1" dirty="0" smtClean="0">
                <a:latin typeface="Comic Sans MS" pitchFamily="66" charset="0"/>
              </a:rPr>
              <a:t>Льготами по налогам и сборам</a:t>
            </a:r>
            <a:r>
              <a:rPr lang="ru-RU" altLang="ru-RU" sz="1200" dirty="0" smtClean="0">
                <a:latin typeface="Comic Sans MS" pitchFamily="66" charset="0"/>
              </a:rPr>
              <a:t> признаются предоставляемые отдельным категориям налогоплательщиков и плательщиков сборов предусмотренные законодательством о налогах и сборах преимущества по сравнению с другими налогоплательщиками или плательщиками сборов, включая возможность не уплачивать налог или сбор либо уплачивать их в меньшем размере.</a:t>
            </a:r>
          </a:p>
          <a:p>
            <a:pPr>
              <a:buNone/>
            </a:pPr>
            <a:r>
              <a:rPr lang="ru-RU" sz="1200" dirty="0" smtClean="0">
                <a:latin typeface="Comic Sans MS" pitchFamily="66" charset="0"/>
              </a:rPr>
              <a:t>В соответствии со статьей 61.5. Бюджетного кодекса РФ определено, что в бюджеты поселений  зачисляются налоговые доходы от местных налогов, а именно:</a:t>
            </a:r>
          </a:p>
          <a:p>
            <a:r>
              <a:rPr lang="ru-RU" sz="1200" dirty="0" smtClean="0">
                <a:latin typeface="Comic Sans MS" pitchFamily="66" charset="0"/>
              </a:rPr>
              <a:t>      - Земельный налог – по нормативу 100 процентов;</a:t>
            </a:r>
          </a:p>
          <a:p>
            <a:r>
              <a:rPr lang="ru-RU" sz="1200" dirty="0" smtClean="0">
                <a:latin typeface="Comic Sans MS" pitchFamily="66" charset="0"/>
              </a:rPr>
              <a:t>      - Налог на имущество физических лиц – по нормативу 100 процентов.</a:t>
            </a:r>
          </a:p>
          <a:p>
            <a:pPr>
              <a:buNone/>
            </a:pPr>
            <a:r>
              <a:rPr lang="ru-RU" sz="1200" dirty="0" smtClean="0">
                <a:latin typeface="Comic Sans MS" pitchFamily="66" charset="0"/>
              </a:rPr>
              <a:t>Сумма таких льгот составила </a:t>
            </a:r>
            <a:r>
              <a:rPr lang="ru-RU" sz="1200" dirty="0" smtClean="0">
                <a:solidFill>
                  <a:srgbClr val="CC0099"/>
                </a:solidFill>
                <a:latin typeface="Comic Sans MS" pitchFamily="66" charset="0"/>
              </a:rPr>
              <a:t>2599,8</a:t>
            </a:r>
            <a:r>
              <a:rPr lang="ru-RU" sz="1200" dirty="0" smtClean="0">
                <a:latin typeface="Comic Sans MS" pitchFamily="66" charset="0"/>
              </a:rPr>
              <a:t> тыс. рублей. </a:t>
            </a:r>
          </a:p>
          <a:p>
            <a:pPr>
              <a:buNone/>
            </a:pPr>
            <a:endParaRPr lang="ru-RU" altLang="ru-RU" sz="1100" dirty="0" smtClean="0">
              <a:latin typeface="Comic Sans MS" pitchFamily="66" charset="0"/>
            </a:endParaRPr>
          </a:p>
          <a:p>
            <a:endParaRPr lang="ru-RU" sz="1100" dirty="0" smtClean="0">
              <a:latin typeface="Comic Sans MS" pitchFamily="66" charset="0"/>
              <a:cs typeface="Times New Roman" pitchFamily="18" charset="0"/>
            </a:endParaRPr>
          </a:p>
          <a:p>
            <a:endParaRPr lang="ru-RU" sz="1100" dirty="0" smtClean="0">
              <a:latin typeface="Comic Sans MS" pitchFamily="66" charset="0"/>
              <a:cs typeface="Times New Roman" pitchFamily="18" charset="0"/>
            </a:endParaRPr>
          </a:p>
          <a:p>
            <a:pPr>
              <a:buNone/>
            </a:pPr>
            <a:r>
              <a:rPr lang="ru-RU" sz="1100" dirty="0" smtClean="0">
                <a:latin typeface="Comic Sans MS" pitchFamily="66" charset="0"/>
                <a:cs typeface="Times New Roman" pitchFamily="18" charset="0"/>
              </a:rPr>
              <a:t>       </a:t>
            </a:r>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24</a:t>
            </a:fld>
            <a:endParaRPr lang="ru-RU" dirty="0">
              <a:solidFill>
                <a:schemeClr val="tx1"/>
              </a:solidFill>
            </a:endParaRPr>
          </a:p>
        </p:txBody>
      </p:sp>
      <p:graphicFrame>
        <p:nvGraphicFramePr>
          <p:cNvPr id="7" name="Таблица 6"/>
          <p:cNvGraphicFramePr>
            <a:graphicFrameLocks noGrp="1"/>
          </p:cNvGraphicFramePr>
          <p:nvPr/>
        </p:nvGraphicFramePr>
        <p:xfrm>
          <a:off x="500034" y="3429000"/>
          <a:ext cx="8286808" cy="2428892"/>
        </p:xfrm>
        <a:graphic>
          <a:graphicData uri="http://schemas.openxmlformats.org/drawingml/2006/table">
            <a:tbl>
              <a:tblPr firstRow="1" bandRow="1">
                <a:tableStyleId>{5940675A-B579-460E-94D1-54222C63F5DA}</a:tableStyleId>
              </a:tblPr>
              <a:tblGrid>
                <a:gridCol w="3143272"/>
                <a:gridCol w="5143536"/>
              </a:tblGrid>
              <a:tr h="215573">
                <a:tc>
                  <a:txBody>
                    <a:bodyPr/>
                    <a:lstStyle/>
                    <a:p>
                      <a:pPr>
                        <a:spcAft>
                          <a:spcPts val="0"/>
                        </a:spcAft>
                      </a:pPr>
                      <a:r>
                        <a:rPr lang="ru-RU" sz="1200" b="1" dirty="0"/>
                        <a:t>Наименование</a:t>
                      </a:r>
                      <a:endParaRPr lang="ru-RU" sz="1200" b="1" dirty="0">
                        <a:latin typeface="Tahoma"/>
                        <a:ea typeface="Times New Roman"/>
                      </a:endParaRPr>
                    </a:p>
                  </a:txBody>
                  <a:tcPr marL="68580" marR="68580" marT="0" marB="0"/>
                </a:tc>
                <a:tc>
                  <a:txBody>
                    <a:bodyPr/>
                    <a:lstStyle/>
                    <a:p>
                      <a:pPr>
                        <a:spcAft>
                          <a:spcPts val="0"/>
                        </a:spcAft>
                      </a:pPr>
                      <a:r>
                        <a:rPr lang="ru-RU" sz="1200" b="1" dirty="0"/>
                        <a:t>Реквизиты НПА</a:t>
                      </a:r>
                      <a:endParaRPr lang="ru-RU" sz="1200" b="1" dirty="0">
                        <a:latin typeface="Tahoma"/>
                        <a:ea typeface="Times New Roman"/>
                      </a:endParaRPr>
                    </a:p>
                  </a:txBody>
                  <a:tcPr marL="68580" marR="68580" marT="0" marB="0"/>
                </a:tc>
              </a:tr>
              <a:tr h="551866">
                <a:tc>
                  <a:txBody>
                    <a:bodyPr/>
                    <a:lstStyle/>
                    <a:p>
                      <a:pPr>
                        <a:spcAft>
                          <a:spcPts val="0"/>
                        </a:spcAft>
                      </a:pPr>
                      <a:r>
                        <a:rPr lang="ru-RU" sz="1200" dirty="0"/>
                        <a:t>1. Администрация муниципального образования "Краснинский район" Смоленской области</a:t>
                      </a:r>
                      <a:endParaRPr lang="ru-RU" sz="1200" dirty="0">
                        <a:latin typeface="Tahoma"/>
                        <a:ea typeface="Times New Roman"/>
                      </a:endParaRPr>
                    </a:p>
                  </a:txBody>
                  <a:tcPr marL="68580" marR="68580" marT="0" marB="0"/>
                </a:tc>
                <a:tc>
                  <a:txBody>
                    <a:bodyPr/>
                    <a:lstStyle/>
                    <a:p>
                      <a:pPr>
                        <a:spcAft>
                          <a:spcPts val="0"/>
                        </a:spcAft>
                      </a:pPr>
                      <a:r>
                        <a:rPr lang="ru-RU" sz="1200" dirty="0"/>
                        <a:t>Постановление </a:t>
                      </a:r>
                      <a:r>
                        <a:rPr lang="ru-RU" sz="1200" dirty="0" smtClean="0"/>
                        <a:t>от </a:t>
                      </a:r>
                      <a:r>
                        <a:rPr lang="ru-RU" sz="1200" dirty="0"/>
                        <a:t>30.06.2020 № 256 "Об утверждении Порядка оценки налоговых расходов  Краснинского городского поселения Краснинского района Смоленской области"</a:t>
                      </a:r>
                      <a:endParaRPr lang="ru-RU" sz="1200" dirty="0">
                        <a:latin typeface="Tahoma"/>
                        <a:ea typeface="Times New Roman"/>
                      </a:endParaRPr>
                    </a:p>
                  </a:txBody>
                  <a:tcPr marL="68580" marR="68580" marT="0" marB="0"/>
                </a:tc>
              </a:tr>
              <a:tr h="551866">
                <a:tc>
                  <a:txBody>
                    <a:bodyPr/>
                    <a:lstStyle/>
                    <a:p>
                      <a:pPr>
                        <a:spcAft>
                          <a:spcPts val="0"/>
                        </a:spcAft>
                      </a:pPr>
                      <a:r>
                        <a:rPr lang="ru-RU" sz="1200" dirty="0"/>
                        <a:t>2. Администрация Гусинского сельского поселения Краснинского района Смоленской области</a:t>
                      </a:r>
                      <a:endParaRPr lang="ru-RU" sz="1200" dirty="0">
                        <a:latin typeface="Tahoma"/>
                        <a:ea typeface="Times New Roman"/>
                      </a:endParaRPr>
                    </a:p>
                  </a:txBody>
                  <a:tcPr marL="68580" marR="68580" marT="0" marB="0"/>
                </a:tc>
                <a:tc>
                  <a:txBody>
                    <a:bodyPr/>
                    <a:lstStyle/>
                    <a:p>
                      <a:pPr>
                        <a:spcAft>
                          <a:spcPts val="0"/>
                        </a:spcAft>
                      </a:pPr>
                      <a:r>
                        <a:rPr lang="ru-RU" sz="1200" dirty="0"/>
                        <a:t>Постановление </a:t>
                      </a:r>
                      <a:r>
                        <a:rPr lang="ru-RU" sz="1200" dirty="0" smtClean="0"/>
                        <a:t>от </a:t>
                      </a:r>
                      <a:r>
                        <a:rPr lang="ru-RU" sz="1200" dirty="0"/>
                        <a:t>30.06.2020 № 127 "Об утверждении Порядка оценки налоговых расходов  Гусинского сельского поселения Краснинского района Смоленской области"</a:t>
                      </a:r>
                      <a:endParaRPr lang="ru-RU" sz="1200" dirty="0">
                        <a:latin typeface="Tahoma"/>
                        <a:ea typeface="Times New Roman"/>
                      </a:endParaRPr>
                    </a:p>
                  </a:txBody>
                  <a:tcPr marL="68580" marR="68580" marT="0" marB="0"/>
                </a:tc>
              </a:tr>
              <a:tr h="551866">
                <a:tc>
                  <a:txBody>
                    <a:bodyPr/>
                    <a:lstStyle/>
                    <a:p>
                      <a:pPr>
                        <a:spcAft>
                          <a:spcPts val="0"/>
                        </a:spcAft>
                      </a:pPr>
                      <a:r>
                        <a:rPr lang="ru-RU" sz="1200" dirty="0"/>
                        <a:t>3. Администрации Малеевского сельского поселения Краснинского района Смоленской области</a:t>
                      </a:r>
                      <a:endParaRPr lang="ru-RU" sz="1200" dirty="0">
                        <a:latin typeface="Tahoma"/>
                        <a:ea typeface="Times New Roman"/>
                      </a:endParaRPr>
                    </a:p>
                  </a:txBody>
                  <a:tcPr marL="68580" marR="68580" marT="0" marB="0"/>
                </a:tc>
                <a:tc>
                  <a:txBody>
                    <a:bodyPr/>
                    <a:lstStyle/>
                    <a:p>
                      <a:pPr>
                        <a:spcAft>
                          <a:spcPts val="0"/>
                        </a:spcAft>
                      </a:pPr>
                      <a:r>
                        <a:rPr lang="ru-RU" sz="1200" dirty="0"/>
                        <a:t>Постановление </a:t>
                      </a:r>
                      <a:r>
                        <a:rPr lang="ru-RU" sz="1200" dirty="0" smtClean="0"/>
                        <a:t>от </a:t>
                      </a:r>
                      <a:r>
                        <a:rPr lang="ru-RU" sz="1200" dirty="0"/>
                        <a:t>26.06.2020 № 61 "Об утверждении Порядка оценки налоговых расходов  Малеевского сельского поселения Краснинского района Смоленской области"</a:t>
                      </a:r>
                      <a:endParaRPr lang="ru-RU" sz="1200" dirty="0">
                        <a:latin typeface="Tahoma"/>
                        <a:ea typeface="Times New Roman"/>
                      </a:endParaRPr>
                    </a:p>
                  </a:txBody>
                  <a:tcPr marL="68580" marR="68580" marT="0" marB="0"/>
                </a:tc>
              </a:tr>
              <a:tr h="557721">
                <a:tc>
                  <a:txBody>
                    <a:bodyPr/>
                    <a:lstStyle/>
                    <a:p>
                      <a:pPr>
                        <a:spcAft>
                          <a:spcPts val="0"/>
                        </a:spcAft>
                      </a:pPr>
                      <a:r>
                        <a:rPr lang="ru-RU" sz="1200" dirty="0"/>
                        <a:t>4. Постановление Администрации Мерлинского сельского поселения Краснинского района Смоленской области</a:t>
                      </a:r>
                      <a:endParaRPr lang="ru-RU" sz="1200" dirty="0">
                        <a:latin typeface="Tahoma"/>
                        <a:ea typeface="Times New Roman"/>
                      </a:endParaRPr>
                    </a:p>
                  </a:txBody>
                  <a:tcPr marL="68580" marR="68580" marT="0" marB="0"/>
                </a:tc>
                <a:tc>
                  <a:txBody>
                    <a:bodyPr/>
                    <a:lstStyle/>
                    <a:p>
                      <a:pPr>
                        <a:spcAft>
                          <a:spcPts val="0"/>
                        </a:spcAft>
                      </a:pPr>
                      <a:r>
                        <a:rPr lang="ru-RU" sz="1200" dirty="0"/>
                        <a:t>Постановление </a:t>
                      </a:r>
                      <a:r>
                        <a:rPr lang="ru-RU" sz="1200" dirty="0" smtClean="0"/>
                        <a:t>от </a:t>
                      </a:r>
                      <a:r>
                        <a:rPr lang="ru-RU" sz="1200" dirty="0"/>
                        <a:t>30.06.2020 № 67 "Об утверждении Порядка оценки налоговых расходов  Мерлинского сельского поселения Краснинского района Смоленской области"</a:t>
                      </a:r>
                      <a:endParaRPr lang="ru-RU" sz="1200" dirty="0">
                        <a:latin typeface="Tahoma"/>
                        <a:ea typeface="Times New Roman"/>
                      </a:endParaRPr>
                    </a:p>
                  </a:txBody>
                  <a:tcPr marL="68580" marR="68580" marT="0" marB="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428595" y="782713"/>
          <a:ext cx="8429684" cy="5516759"/>
        </p:xfrm>
        <a:graphic>
          <a:graphicData uri="http://schemas.openxmlformats.org/drawingml/2006/table">
            <a:tbl>
              <a:tblPr/>
              <a:tblGrid>
                <a:gridCol w="529558"/>
                <a:gridCol w="4613979"/>
                <a:gridCol w="1178726"/>
                <a:gridCol w="1048307"/>
                <a:gridCol w="1059114"/>
              </a:tblGrid>
              <a:tr h="654906">
                <a:tc>
                  <a:txBody>
                    <a:bodyPr/>
                    <a:lstStyle/>
                    <a:p>
                      <a:pPr algn="ctr" fontAlgn="ctr"/>
                      <a:r>
                        <a:rPr lang="ru-RU" sz="1200" b="1" i="0" u="none" strike="noStrike" dirty="0">
                          <a:solidFill>
                            <a:srgbClr val="000000"/>
                          </a:solidFill>
                          <a:latin typeface="Times New Roman"/>
                        </a:rPr>
                        <a:t>№ </a:t>
                      </a:r>
                      <a:r>
                        <a:rPr lang="ru-RU" sz="1200" b="1" i="0" u="none" strike="noStrike" dirty="0" err="1">
                          <a:solidFill>
                            <a:srgbClr val="000000"/>
                          </a:solidFill>
                          <a:latin typeface="Times New Roman"/>
                        </a:rPr>
                        <a:t>п</a:t>
                      </a:r>
                      <a:r>
                        <a:rPr lang="ru-RU" sz="1200" b="1" i="0" u="none" strike="noStrike" dirty="0">
                          <a:solidFill>
                            <a:srgbClr val="000000"/>
                          </a:solidFill>
                          <a:latin typeface="Times New Roman"/>
                        </a:rPr>
                        <a:t>/</a:t>
                      </a:r>
                      <a:r>
                        <a:rPr lang="ru-RU" sz="1200" b="1" i="0" u="none" strike="noStrike" dirty="0" err="1">
                          <a:solidFill>
                            <a:srgbClr val="000000"/>
                          </a:solidFill>
                          <a:latin typeface="Times New Roman"/>
                        </a:rPr>
                        <a:t>п</a:t>
                      </a:r>
                      <a:endParaRPr lang="ru-RU" sz="1200" b="1" i="0" u="none" strike="noStrike" dirty="0">
                        <a:solidFill>
                          <a:srgbClr val="000000"/>
                        </a:solidFill>
                        <a:latin typeface="Times New Roman"/>
                      </a:endParaRP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latin typeface="Times New Roman"/>
                        </a:rPr>
                        <a:t>Наименование налога/поселения</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latin typeface="Times New Roman"/>
                        </a:rPr>
                        <a:t>ОБЩИЙ объем налоговых льгот за 2022 год ВСЕГО, в т.ч.</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latin typeface="Times New Roman"/>
                        </a:rPr>
                        <a:t>Объем эффективных налоговых льгот</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latin typeface="Times New Roman"/>
                        </a:rPr>
                        <a:t>Объем неэффективных налоговых льгот</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31">
                <a:tc>
                  <a:txBody>
                    <a:bodyPr/>
                    <a:lstStyle/>
                    <a:p>
                      <a:pPr algn="ctr" fontAlgn="ctr"/>
                      <a:r>
                        <a:rPr lang="ru-RU" sz="1200" b="0" i="0" u="none" strike="noStrike">
                          <a:solidFill>
                            <a:srgbClr val="000000"/>
                          </a:solidFill>
                          <a:latin typeface="Times New Roman"/>
                        </a:rPr>
                        <a:t>х</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latin typeface="Times New Roman"/>
                        </a:rPr>
                        <a:t>1</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2</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latin typeface="Times New Roman"/>
                        </a:rPr>
                        <a:t>3</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4</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ctr" fontAlgn="ctr"/>
                      <a:r>
                        <a:rPr lang="ru-RU" sz="1200" b="1" i="0" u="none" strike="noStrike">
                          <a:solidFill>
                            <a:srgbClr val="000000"/>
                          </a:solidFill>
                          <a:latin typeface="Times New Roman"/>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ru-RU" sz="1200" b="1" i="0" u="sng" strike="noStrike" dirty="0">
                          <a:solidFill>
                            <a:srgbClr val="000000"/>
                          </a:solidFill>
                          <a:latin typeface="Times New Roman"/>
                        </a:rPr>
                        <a:t>Земельный налог</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ru-RU" sz="1200" b="1" i="0" u="none" strike="noStrike" dirty="0">
                          <a:solidFill>
                            <a:srgbClr val="000000"/>
                          </a:solidFill>
                          <a:latin typeface="Times New Roman"/>
                        </a:rPr>
                        <a:t>    </a:t>
                      </a:r>
                      <a:r>
                        <a:rPr lang="ru-RU" sz="1200" b="1" i="0" u="none" strike="noStrike" dirty="0" smtClean="0">
                          <a:solidFill>
                            <a:srgbClr val="000000"/>
                          </a:solidFill>
                          <a:latin typeface="Times New Roman"/>
                        </a:rPr>
                        <a:t>      </a:t>
                      </a:r>
                      <a:r>
                        <a:rPr lang="ru-RU" sz="1200" b="1" i="0" u="none" strike="noStrike" dirty="0">
                          <a:solidFill>
                            <a:srgbClr val="000000"/>
                          </a:solidFill>
                          <a:latin typeface="Times New Roman"/>
                        </a:rPr>
                        <a:t>1 396,00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ru-RU" sz="1200" b="1" i="0" u="none" strike="noStrike" dirty="0">
                          <a:solidFill>
                            <a:srgbClr val="000000"/>
                          </a:solidFill>
                          <a:latin typeface="Times New Roman"/>
                        </a:rPr>
                        <a:t>  </a:t>
                      </a:r>
                      <a:r>
                        <a:rPr lang="ru-RU" sz="1200" b="1" i="0" u="none" strike="noStrike" dirty="0" smtClean="0">
                          <a:solidFill>
                            <a:srgbClr val="000000"/>
                          </a:solidFill>
                          <a:latin typeface="Times New Roman"/>
                        </a:rPr>
                        <a:t>  </a:t>
                      </a:r>
                      <a:r>
                        <a:rPr lang="ru-RU" sz="1200" b="1" i="0" u="none" strike="noStrike" dirty="0">
                          <a:solidFill>
                            <a:srgbClr val="000000"/>
                          </a:solidFill>
                          <a:latin typeface="Times New Roman"/>
                        </a:rPr>
                        <a:t>1 396,00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ru-RU" sz="1200" b="1" i="0" u="none" strike="noStrike">
                          <a:solidFill>
                            <a:srgbClr val="000000"/>
                          </a:solidFill>
                          <a:latin typeface="Times New Roman"/>
                        </a:rPr>
                        <a:t>                           -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6161">
                <a:tc>
                  <a:txBody>
                    <a:bodyPr/>
                    <a:lstStyle/>
                    <a:p>
                      <a:pPr algn="r" fontAlgn="t"/>
                      <a:r>
                        <a:rPr lang="ru-RU" sz="1400" b="1" i="0" u="none" strike="noStrike" dirty="0">
                          <a:solidFill>
                            <a:srgbClr val="000000"/>
                          </a:solidFill>
                          <a:latin typeface="Times New Roman"/>
                        </a:rPr>
                        <a:t>1.</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1" i="0" u="none" strike="noStrike" dirty="0">
                          <a:solidFill>
                            <a:srgbClr val="000000"/>
                          </a:solidFill>
                          <a:latin typeface="Times New Roman"/>
                        </a:rPr>
                        <a:t>Городские поселения (при наличии в МО городских поселений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1" i="1" u="none" strike="noStrike" dirty="0" smtClean="0">
                          <a:solidFill>
                            <a:srgbClr val="000000"/>
                          </a:solidFill>
                          <a:latin typeface="Times New Roman"/>
                        </a:rPr>
                        <a:t>     </a:t>
                      </a:r>
                      <a:r>
                        <a:rPr lang="ru-RU" sz="1400" b="1" i="1" u="none" strike="noStrike" dirty="0">
                          <a:solidFill>
                            <a:srgbClr val="000000"/>
                          </a:solidFill>
                          <a:latin typeface="Times New Roman"/>
                        </a:rPr>
                        <a:t>808,50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1" i="1" u="none" strike="noStrike" dirty="0" smtClean="0">
                          <a:solidFill>
                            <a:srgbClr val="000000"/>
                          </a:solidFill>
                          <a:latin typeface="Times New Roman"/>
                        </a:rPr>
                        <a:t>         </a:t>
                      </a:r>
                      <a:r>
                        <a:rPr lang="ru-RU" sz="1400" b="1" i="1" u="none" strike="noStrike" dirty="0">
                          <a:solidFill>
                            <a:srgbClr val="000000"/>
                          </a:solidFill>
                          <a:latin typeface="Times New Roman"/>
                        </a:rPr>
                        <a:t>808,50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1" u="none" strike="noStrike">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400" b="0" i="0" u="none" strike="noStrike" dirty="0">
                          <a:solidFill>
                            <a:srgbClr val="000000"/>
                          </a:solidFill>
                          <a:latin typeface="Times New Roman"/>
                        </a:rPr>
                        <a:t>1)</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0" i="0" u="none" strike="noStrike" dirty="0">
                          <a:solidFill>
                            <a:srgbClr val="000000"/>
                          </a:solidFill>
                          <a:latin typeface="Times New Roman"/>
                        </a:rPr>
                        <a:t>Краснинское городское поселение</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1" u="none" strike="noStrike" dirty="0" smtClean="0">
                          <a:solidFill>
                            <a:srgbClr val="000000"/>
                          </a:solidFill>
                          <a:latin typeface="Times New Roman"/>
                        </a:rPr>
                        <a:t>           </a:t>
                      </a:r>
                      <a:r>
                        <a:rPr lang="ru-RU" sz="1400" b="0" i="1" u="none" strike="noStrike" dirty="0">
                          <a:solidFill>
                            <a:srgbClr val="000000"/>
                          </a:solidFill>
                          <a:latin typeface="Times New Roman"/>
                        </a:rPr>
                        <a:t>808,50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1" u="none" strike="noStrike" dirty="0" smtClean="0">
                          <a:solidFill>
                            <a:srgbClr val="000000"/>
                          </a:solidFill>
                          <a:latin typeface="Times New Roman"/>
                        </a:rPr>
                        <a:t>      </a:t>
                      </a:r>
                      <a:r>
                        <a:rPr lang="ru-RU" sz="1400" b="0" i="1" u="none" strike="noStrike" dirty="0">
                          <a:solidFill>
                            <a:srgbClr val="000000"/>
                          </a:solidFill>
                          <a:latin typeface="Times New Roman"/>
                        </a:rPr>
                        <a:t>808,50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400" b="1" i="0" u="none" strike="noStrike">
                          <a:solidFill>
                            <a:srgbClr val="000000"/>
                          </a:solidFill>
                          <a:latin typeface="Times New Roman"/>
                        </a:rPr>
                        <a:t>2.</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1" i="0" u="none" strike="noStrike" dirty="0">
                          <a:solidFill>
                            <a:srgbClr val="000000"/>
                          </a:solidFill>
                          <a:latin typeface="Times New Roman"/>
                        </a:rPr>
                        <a:t>Сельские поселения</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1" i="1" u="none" strike="noStrike" dirty="0" smtClean="0">
                          <a:solidFill>
                            <a:srgbClr val="000000"/>
                          </a:solidFill>
                          <a:latin typeface="Times New Roman"/>
                        </a:rPr>
                        <a:t>     </a:t>
                      </a:r>
                      <a:r>
                        <a:rPr lang="ru-RU" sz="1400" b="1" i="1" u="none" strike="noStrike" dirty="0">
                          <a:solidFill>
                            <a:srgbClr val="000000"/>
                          </a:solidFill>
                          <a:latin typeface="Times New Roman"/>
                        </a:rPr>
                        <a:t>587,50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1" i="1" u="none" strike="noStrike" dirty="0" smtClean="0">
                          <a:solidFill>
                            <a:srgbClr val="000000"/>
                          </a:solidFill>
                          <a:latin typeface="Times New Roman"/>
                        </a:rPr>
                        <a:t>        </a:t>
                      </a:r>
                      <a:r>
                        <a:rPr lang="ru-RU" sz="1400" b="1" i="1" u="none" strike="noStrike" dirty="0">
                          <a:solidFill>
                            <a:srgbClr val="000000"/>
                          </a:solidFill>
                          <a:latin typeface="Times New Roman"/>
                        </a:rPr>
                        <a:t>587,50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1" u="none" strike="noStrike">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400" b="0" i="0" u="none" strike="noStrike">
                          <a:solidFill>
                            <a:srgbClr val="000000"/>
                          </a:solidFill>
                          <a:latin typeface="Times New Roman"/>
                        </a:rPr>
                        <a:t>1)</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0" i="0" u="none" strike="noStrike" dirty="0">
                          <a:solidFill>
                            <a:srgbClr val="000000"/>
                          </a:solidFill>
                          <a:latin typeface="Times New Roman"/>
                        </a:rPr>
                        <a:t>Гусинское сельское поселение</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smtClean="0">
                          <a:solidFill>
                            <a:srgbClr val="000000"/>
                          </a:solidFill>
                          <a:latin typeface="Times New Roman"/>
                        </a:rPr>
                        <a:t>             </a:t>
                      </a:r>
                      <a:r>
                        <a:rPr lang="ru-RU" sz="1400" b="0" i="0" u="none" strike="noStrike" dirty="0">
                          <a:solidFill>
                            <a:srgbClr val="000000"/>
                          </a:solidFill>
                          <a:latin typeface="Times New Roman"/>
                        </a:rPr>
                        <a:t>244,50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smtClean="0">
                          <a:solidFill>
                            <a:srgbClr val="000000"/>
                          </a:solidFill>
                          <a:latin typeface="Times New Roman"/>
                        </a:rPr>
                        <a:t>        </a:t>
                      </a:r>
                      <a:r>
                        <a:rPr lang="ru-RU" sz="1400" b="0" i="0" u="none" strike="noStrike" dirty="0">
                          <a:solidFill>
                            <a:srgbClr val="000000"/>
                          </a:solidFill>
                          <a:latin typeface="Times New Roman"/>
                        </a:rPr>
                        <a:t>244,50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400" b="0" i="0" u="none" strike="noStrike">
                          <a:solidFill>
                            <a:srgbClr val="000000"/>
                          </a:solidFill>
                          <a:latin typeface="Times New Roman"/>
                        </a:rPr>
                        <a:t>2)</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0" i="0" u="none" strike="noStrike" dirty="0">
                          <a:solidFill>
                            <a:srgbClr val="000000"/>
                          </a:solidFill>
                          <a:latin typeface="Times New Roman"/>
                        </a:rPr>
                        <a:t>Малеевское сельское поселение</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smtClean="0">
                          <a:solidFill>
                            <a:srgbClr val="000000"/>
                          </a:solidFill>
                          <a:latin typeface="Times New Roman"/>
                        </a:rPr>
                        <a:t>           </a:t>
                      </a:r>
                      <a:r>
                        <a:rPr lang="ru-RU" sz="1400" b="0" i="0" u="none" strike="noStrike" dirty="0">
                          <a:solidFill>
                            <a:srgbClr val="000000"/>
                          </a:solidFill>
                          <a:latin typeface="Times New Roman"/>
                        </a:rPr>
                        <a:t>266,00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smtClean="0">
                          <a:solidFill>
                            <a:srgbClr val="000000"/>
                          </a:solidFill>
                          <a:latin typeface="Times New Roman"/>
                        </a:rPr>
                        <a:t>  </a:t>
                      </a:r>
                      <a:r>
                        <a:rPr lang="ru-RU" sz="1400" b="0" i="0" u="none" strike="noStrike" dirty="0">
                          <a:solidFill>
                            <a:srgbClr val="000000"/>
                          </a:solidFill>
                          <a:latin typeface="Times New Roman"/>
                        </a:rPr>
                        <a:t>266,00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400" b="0" i="0" u="none" strike="noStrike">
                          <a:solidFill>
                            <a:srgbClr val="000000"/>
                          </a:solidFill>
                          <a:latin typeface="Times New Roman"/>
                        </a:rPr>
                        <a:t>3)</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0" i="0" u="none" strike="noStrike" dirty="0" err="1">
                          <a:solidFill>
                            <a:srgbClr val="000000"/>
                          </a:solidFill>
                          <a:latin typeface="Times New Roman"/>
                        </a:rPr>
                        <a:t>Мерлинское</a:t>
                      </a:r>
                      <a:r>
                        <a:rPr lang="ru-RU" sz="1400" b="0" i="0" u="none" strike="noStrike" dirty="0">
                          <a:solidFill>
                            <a:srgbClr val="000000"/>
                          </a:solidFill>
                          <a:latin typeface="Times New Roman"/>
                        </a:rPr>
                        <a:t> сельское поселение</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smtClean="0">
                          <a:solidFill>
                            <a:srgbClr val="000000"/>
                          </a:solidFill>
                          <a:latin typeface="Times New Roman"/>
                        </a:rPr>
                        <a:t>      </a:t>
                      </a:r>
                      <a:r>
                        <a:rPr lang="ru-RU" sz="1400" b="0" i="0" u="none" strike="noStrike" dirty="0">
                          <a:solidFill>
                            <a:srgbClr val="000000"/>
                          </a:solidFill>
                          <a:latin typeface="Times New Roman"/>
                        </a:rPr>
                        <a:t>77,00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smtClean="0">
                          <a:solidFill>
                            <a:srgbClr val="000000"/>
                          </a:solidFill>
                          <a:latin typeface="Times New Roman"/>
                        </a:rPr>
                        <a:t>         </a:t>
                      </a:r>
                      <a:r>
                        <a:rPr lang="ru-RU" sz="1400" b="0" i="0" u="none" strike="noStrike" dirty="0">
                          <a:solidFill>
                            <a:srgbClr val="000000"/>
                          </a:solidFill>
                          <a:latin typeface="Times New Roman"/>
                        </a:rPr>
                        <a:t>77,00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ctr" fontAlgn="ctr"/>
                      <a:r>
                        <a:rPr lang="ru-RU" sz="1200" b="1" i="0" u="none" strike="noStrike">
                          <a:solidFill>
                            <a:srgbClr val="000000"/>
                          </a:solidFill>
                          <a:latin typeface="Times New Roman"/>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ru-RU" sz="1200" b="1" i="0" u="sng" strike="noStrike">
                          <a:solidFill>
                            <a:srgbClr val="000000"/>
                          </a:solidFill>
                          <a:latin typeface="Times New Roman"/>
                        </a:rPr>
                        <a:t>Налог на имущество физических лиц</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ru-RU" sz="1200" b="1" i="0" u="none" strike="noStrike" dirty="0">
                          <a:solidFill>
                            <a:srgbClr val="000000"/>
                          </a:solidFill>
                          <a:latin typeface="Times New Roman"/>
                        </a:rPr>
                        <a:t>           </a:t>
                      </a:r>
                      <a:r>
                        <a:rPr lang="ru-RU" sz="1200" b="1" i="0" u="none" strike="noStrike" dirty="0" smtClean="0">
                          <a:solidFill>
                            <a:srgbClr val="000000"/>
                          </a:solidFill>
                          <a:latin typeface="Times New Roman"/>
                        </a:rPr>
                        <a:t> </a:t>
                      </a:r>
                      <a:r>
                        <a:rPr lang="ru-RU" sz="1200" b="1" i="0" u="none" strike="noStrike" dirty="0">
                          <a:solidFill>
                            <a:srgbClr val="000000"/>
                          </a:solidFill>
                          <a:latin typeface="Times New Roman"/>
                        </a:rPr>
                        <a:t>1 203,80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ru-RU" sz="1200" b="1" i="0" u="none" strike="noStrike" dirty="0">
                          <a:solidFill>
                            <a:srgbClr val="000000"/>
                          </a:solidFill>
                          <a:latin typeface="Times New Roman"/>
                        </a:rPr>
                        <a:t>  </a:t>
                      </a:r>
                      <a:r>
                        <a:rPr lang="ru-RU" sz="1200" b="1" i="0" u="none" strike="noStrike" dirty="0" smtClean="0">
                          <a:solidFill>
                            <a:srgbClr val="000000"/>
                          </a:solidFill>
                          <a:latin typeface="Times New Roman"/>
                        </a:rPr>
                        <a:t> </a:t>
                      </a:r>
                      <a:r>
                        <a:rPr lang="ru-RU" sz="1200" b="1" i="0" u="none" strike="noStrike" dirty="0">
                          <a:solidFill>
                            <a:srgbClr val="000000"/>
                          </a:solidFill>
                          <a:latin typeface="Times New Roman"/>
                        </a:rPr>
                        <a:t>1 203,80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ru-RU" sz="1200" b="1" i="0" u="none" strike="noStrike">
                          <a:solidFill>
                            <a:srgbClr val="000000"/>
                          </a:solidFill>
                          <a:latin typeface="Times New Roman"/>
                        </a:rPr>
                        <a:t>                           -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84058">
                <a:tc>
                  <a:txBody>
                    <a:bodyPr/>
                    <a:lstStyle/>
                    <a:p>
                      <a:pPr algn="r" fontAlgn="t"/>
                      <a:r>
                        <a:rPr lang="ru-RU" sz="1200" b="1" i="0" u="none" strike="noStrike">
                          <a:solidFill>
                            <a:srgbClr val="000000"/>
                          </a:solidFill>
                          <a:latin typeface="Times New Roman"/>
                        </a:rPr>
                        <a:t>1.</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200" b="1" i="0" u="none" strike="noStrike" dirty="0">
                          <a:solidFill>
                            <a:srgbClr val="000000"/>
                          </a:solidFill>
                          <a:latin typeface="Times New Roman"/>
                        </a:rPr>
                        <a:t>Городские поселения (при наличии в МО городских поселений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smtClean="0">
                          <a:solidFill>
                            <a:srgbClr val="000000"/>
                          </a:solidFill>
                          <a:latin typeface="Times New Roman"/>
                        </a:rPr>
                        <a:t>        </a:t>
                      </a:r>
                      <a:r>
                        <a:rPr lang="ru-RU" sz="1200" b="0" i="1" u="none" strike="noStrike" dirty="0">
                          <a:solidFill>
                            <a:srgbClr val="000000"/>
                          </a:solidFill>
                          <a:latin typeface="Times New Roman"/>
                        </a:rPr>
                        <a:t>599,50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smtClean="0">
                          <a:solidFill>
                            <a:srgbClr val="000000"/>
                          </a:solidFill>
                          <a:latin typeface="Times New Roman"/>
                        </a:rPr>
                        <a:t>               </a:t>
                      </a:r>
                      <a:r>
                        <a:rPr lang="ru-RU" sz="1200" b="0" i="1" u="none" strike="noStrike" dirty="0">
                          <a:solidFill>
                            <a:srgbClr val="000000"/>
                          </a:solidFill>
                          <a:latin typeface="Times New Roman"/>
                        </a:rPr>
                        <a:t>599,50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200" b="0" i="0" u="none" strike="noStrike">
                          <a:solidFill>
                            <a:srgbClr val="000000"/>
                          </a:solidFill>
                          <a:latin typeface="Times New Roman"/>
                        </a:rPr>
                        <a:t>1)</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200" b="0" i="0" u="none" strike="noStrike">
                          <a:solidFill>
                            <a:srgbClr val="000000"/>
                          </a:solidFill>
                          <a:latin typeface="Times New Roman"/>
                        </a:rPr>
                        <a:t>Краснинское городское поселение</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smtClean="0">
                          <a:solidFill>
                            <a:srgbClr val="000000"/>
                          </a:solidFill>
                          <a:latin typeface="Times New Roman"/>
                        </a:rPr>
                        <a:t>         </a:t>
                      </a:r>
                      <a:r>
                        <a:rPr lang="ru-RU" sz="1200" b="0" i="1" u="none" strike="noStrike" dirty="0">
                          <a:solidFill>
                            <a:srgbClr val="000000"/>
                          </a:solidFill>
                          <a:latin typeface="Times New Roman"/>
                        </a:rPr>
                        <a:t>599,50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smtClean="0">
                          <a:solidFill>
                            <a:srgbClr val="000000"/>
                          </a:solidFill>
                          <a:latin typeface="Times New Roman"/>
                        </a:rPr>
                        <a:t>            </a:t>
                      </a:r>
                      <a:r>
                        <a:rPr lang="ru-RU" sz="1200" b="0" i="1" u="none" strike="noStrike" dirty="0">
                          <a:solidFill>
                            <a:srgbClr val="000000"/>
                          </a:solidFill>
                          <a:latin typeface="Times New Roman"/>
                        </a:rPr>
                        <a:t>599,50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200" b="1" i="0" u="none" strike="noStrike">
                          <a:solidFill>
                            <a:srgbClr val="000000"/>
                          </a:solidFill>
                          <a:latin typeface="Times New Roman"/>
                        </a:rPr>
                        <a:t>2.</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200" b="1" i="0" u="none" strike="noStrike" dirty="0">
                          <a:solidFill>
                            <a:srgbClr val="000000"/>
                          </a:solidFill>
                          <a:latin typeface="Times New Roman"/>
                        </a:rPr>
                        <a:t>Сельские поселения</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smtClean="0">
                          <a:solidFill>
                            <a:srgbClr val="000000"/>
                          </a:solidFill>
                          <a:latin typeface="Times New Roman"/>
                        </a:rPr>
                        <a:t>         </a:t>
                      </a:r>
                      <a:r>
                        <a:rPr lang="ru-RU" sz="1200" b="0" i="1" u="none" strike="noStrike" dirty="0">
                          <a:solidFill>
                            <a:srgbClr val="000000"/>
                          </a:solidFill>
                          <a:latin typeface="Times New Roman"/>
                        </a:rPr>
                        <a:t>604,30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smtClean="0">
                          <a:solidFill>
                            <a:srgbClr val="000000"/>
                          </a:solidFill>
                          <a:latin typeface="Times New Roman"/>
                        </a:rPr>
                        <a:t>     </a:t>
                      </a:r>
                      <a:r>
                        <a:rPr lang="ru-RU" sz="1200" b="0" i="1" u="none" strike="noStrike" dirty="0">
                          <a:solidFill>
                            <a:srgbClr val="000000"/>
                          </a:solidFill>
                          <a:latin typeface="Times New Roman"/>
                        </a:rPr>
                        <a:t>604,30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200" b="0" i="0" u="none" strike="noStrike">
                          <a:solidFill>
                            <a:srgbClr val="000000"/>
                          </a:solidFill>
                          <a:latin typeface="Times New Roman"/>
                        </a:rPr>
                        <a:t>1)</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200" b="0" i="0" u="none" strike="noStrike" dirty="0">
                          <a:solidFill>
                            <a:srgbClr val="000000"/>
                          </a:solidFill>
                          <a:latin typeface="Times New Roman"/>
                        </a:rPr>
                        <a:t>Гусинское сельское поселение</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smtClean="0">
                          <a:solidFill>
                            <a:srgbClr val="000000"/>
                          </a:solidFill>
                          <a:latin typeface="Times New Roman"/>
                        </a:rPr>
                        <a:t>          </a:t>
                      </a:r>
                      <a:r>
                        <a:rPr lang="ru-RU" sz="1200" b="0" i="1" u="none" strike="noStrike" dirty="0">
                          <a:solidFill>
                            <a:srgbClr val="000000"/>
                          </a:solidFill>
                          <a:latin typeface="Times New Roman"/>
                        </a:rPr>
                        <a:t>594,70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smtClean="0">
                          <a:solidFill>
                            <a:srgbClr val="000000"/>
                          </a:solidFill>
                          <a:latin typeface="Times New Roman"/>
                        </a:rPr>
                        <a:t>    </a:t>
                      </a:r>
                      <a:r>
                        <a:rPr lang="ru-RU" sz="1200" b="0" i="1" u="none" strike="noStrike" dirty="0">
                          <a:solidFill>
                            <a:srgbClr val="000000"/>
                          </a:solidFill>
                          <a:latin typeface="Times New Roman"/>
                        </a:rPr>
                        <a:t>594,70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200" b="0" i="0" u="none" strike="noStrike">
                          <a:solidFill>
                            <a:srgbClr val="000000"/>
                          </a:solidFill>
                          <a:latin typeface="Times New Roman"/>
                        </a:rPr>
                        <a:t>2)</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200" b="0" i="0" u="none" strike="noStrike">
                          <a:solidFill>
                            <a:srgbClr val="000000"/>
                          </a:solidFill>
                          <a:latin typeface="Times New Roman"/>
                        </a:rPr>
                        <a:t>Малеевское сельское поселение</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1" u="none" strike="noStrike" dirty="0" smtClean="0">
                          <a:solidFill>
                            <a:srgbClr val="000000"/>
                          </a:solidFill>
                          <a:latin typeface="Times New Roman"/>
                        </a:rPr>
                        <a:t>                </a:t>
                      </a:r>
                      <a:r>
                        <a:rPr lang="ru-RU" sz="1200" b="1" i="1" u="none" strike="noStrike" dirty="0">
                          <a:solidFill>
                            <a:srgbClr val="000000"/>
                          </a:solidFill>
                          <a:latin typeface="Times New Roman"/>
                        </a:rPr>
                        <a:t>9,60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1" u="none" strike="noStrike" dirty="0" smtClean="0">
                          <a:solidFill>
                            <a:srgbClr val="000000"/>
                          </a:solidFill>
                          <a:latin typeface="Times New Roman"/>
                        </a:rPr>
                        <a:t>          </a:t>
                      </a:r>
                      <a:r>
                        <a:rPr lang="ru-RU" sz="1200" b="1" i="1" u="none" strike="noStrike" dirty="0">
                          <a:solidFill>
                            <a:srgbClr val="000000"/>
                          </a:solidFill>
                          <a:latin typeface="Times New Roman"/>
                        </a:rPr>
                        <a:t>9,60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1" u="none" strike="noStrike" dirty="0">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200" b="0" i="0" u="none" strike="noStrike">
                          <a:solidFill>
                            <a:srgbClr val="000000"/>
                          </a:solidFill>
                          <a:latin typeface="Times New Roman"/>
                        </a:rPr>
                        <a:t>3)</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200" b="0" i="0" u="none" strike="noStrike">
                          <a:solidFill>
                            <a:srgbClr val="000000"/>
                          </a:solidFill>
                          <a:latin typeface="Times New Roman"/>
                        </a:rPr>
                        <a:t>Мерлинское сельское поселение</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smtClean="0">
                          <a:solidFill>
                            <a:srgbClr val="000000"/>
                          </a:solidFill>
                          <a:latin typeface="Times New Roman"/>
                        </a:rPr>
                        <a:t>                  </a:t>
                      </a:r>
                      <a:r>
                        <a:rPr lang="ru-RU" sz="1200" b="0" i="0" u="none" strike="noStrike" dirty="0">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smtClean="0">
                          <a:solidFill>
                            <a:srgbClr val="000000"/>
                          </a:solidFill>
                          <a:latin typeface="Times New Roman"/>
                        </a:rPr>
                        <a:t>                  </a:t>
                      </a:r>
                      <a:r>
                        <a:rPr lang="ru-RU" sz="1200" b="0" i="0" u="none" strike="noStrike" dirty="0">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a:solidFill>
                            <a:srgbClr val="000000"/>
                          </a:solidFill>
                          <a:latin typeface="Times New Roman"/>
                        </a:rPr>
                        <a:t> -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l" fontAlgn="b"/>
                      <a:r>
                        <a:rPr lang="ru-RU" sz="1200" b="1" i="0" u="none" strike="noStrike">
                          <a:solidFill>
                            <a:srgbClr val="000000"/>
                          </a:solidFill>
                          <a:latin typeface="Times New Roman"/>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1" i="0" u="none" strike="noStrike">
                          <a:solidFill>
                            <a:srgbClr val="000000"/>
                          </a:solidFill>
                          <a:latin typeface="Times New Roman"/>
                        </a:rPr>
                        <a:t>ИТОГО по земельному налогу и налогу на имущество физических лиц</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dirty="0">
                          <a:solidFill>
                            <a:srgbClr val="000000"/>
                          </a:solidFill>
                          <a:latin typeface="Times New Roman"/>
                        </a:rPr>
                        <a:t>          </a:t>
                      </a:r>
                      <a:r>
                        <a:rPr lang="ru-RU" sz="1200" b="1" i="0" u="none" strike="noStrike" dirty="0" smtClean="0">
                          <a:solidFill>
                            <a:srgbClr val="000000"/>
                          </a:solidFill>
                          <a:latin typeface="Times New Roman"/>
                        </a:rPr>
                        <a:t> </a:t>
                      </a:r>
                      <a:r>
                        <a:rPr lang="ru-RU" sz="1200" b="1" i="0" u="none" strike="noStrike" dirty="0">
                          <a:solidFill>
                            <a:srgbClr val="000000"/>
                          </a:solidFill>
                          <a:latin typeface="Times New Roman"/>
                        </a:rPr>
                        <a:t>2 599,80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dirty="0" smtClean="0">
                          <a:solidFill>
                            <a:srgbClr val="000000"/>
                          </a:solidFill>
                          <a:latin typeface="Times New Roman"/>
                        </a:rPr>
                        <a:t>  </a:t>
                      </a:r>
                      <a:r>
                        <a:rPr lang="ru-RU" sz="1200" b="1" i="0" u="none" strike="noStrike" dirty="0">
                          <a:solidFill>
                            <a:srgbClr val="000000"/>
                          </a:solidFill>
                          <a:latin typeface="Times New Roman"/>
                        </a:rPr>
                        <a:t>2 599,80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dirty="0">
                          <a:solidFill>
                            <a:srgbClr val="000000"/>
                          </a:solidFill>
                          <a:latin typeface="Times New Roman"/>
                        </a:rPr>
                        <a:t>                           -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A97CBEAA-64A0-4387-8926-CD86B9A319C7}" type="slidenum">
              <a:rPr lang="ru-RU" smtClean="0"/>
              <a:pPr>
                <a:defRPr/>
              </a:pPr>
              <a:t>25</a:t>
            </a:fld>
            <a:endParaRPr lang="ru-RU"/>
          </a:p>
        </p:txBody>
      </p:sp>
      <p:sp>
        <p:nvSpPr>
          <p:cNvPr id="7" name="Прямоугольник 6"/>
          <p:cNvSpPr/>
          <p:nvPr/>
        </p:nvSpPr>
        <p:spPr>
          <a:xfrm>
            <a:off x="357158" y="142852"/>
            <a:ext cx="8358246" cy="646331"/>
          </a:xfrm>
          <a:prstGeom prst="rect">
            <a:avLst/>
          </a:prstGeom>
        </p:spPr>
        <p:txBody>
          <a:bodyPr wrap="square">
            <a:spAutoFit/>
          </a:bodyPr>
          <a:lstStyle/>
          <a:p>
            <a:r>
              <a:rPr lang="ru-RU" dirty="0" smtClean="0">
                <a:solidFill>
                  <a:srgbClr val="CC0099"/>
                </a:solidFill>
                <a:latin typeface="Times New Roman" pitchFamily="18" charset="0"/>
                <a:cs typeface="Times New Roman" pitchFamily="18" charset="0"/>
              </a:rPr>
              <a:t>      </a:t>
            </a:r>
            <a:r>
              <a:rPr lang="ru-RU" b="1" dirty="0" smtClean="0">
                <a:solidFill>
                  <a:srgbClr val="CC0099"/>
                </a:solidFill>
                <a:latin typeface="Comic Sans MS" pitchFamily="66" charset="0"/>
                <a:cs typeface="Times New Roman" pitchFamily="18" charset="0"/>
              </a:rPr>
              <a:t>Результаты оценки бюджетной эффективности налоговых расходов муниципального образования, тыс.руб</a:t>
            </a:r>
            <a:r>
              <a:rPr lang="ru-RU" b="1" dirty="0" smtClean="0">
                <a:solidFill>
                  <a:srgbClr val="CC0099"/>
                </a:solidFill>
                <a:latin typeface="Times New Roman" pitchFamily="18" charset="0"/>
                <a:cs typeface="Times New Roman" pitchFamily="18" charset="0"/>
              </a:rPr>
              <a:t>.</a:t>
            </a:r>
            <a:endParaRPr lang="ru-RU" b="1" dirty="0">
              <a:solidFill>
                <a:srgbClr val="CC0099"/>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26</a:t>
            </a:fld>
            <a:endParaRPr lang="ru-RU" dirty="0">
              <a:solidFill>
                <a:schemeClr val="tx1"/>
              </a:solidFill>
            </a:endParaRPr>
          </a:p>
        </p:txBody>
      </p:sp>
      <p:sp>
        <p:nvSpPr>
          <p:cNvPr id="3" name="Прямоугольник 2"/>
          <p:cNvSpPr/>
          <p:nvPr/>
        </p:nvSpPr>
        <p:spPr>
          <a:xfrm>
            <a:off x="642910" y="142852"/>
            <a:ext cx="8215370" cy="2185214"/>
          </a:xfrm>
          <a:prstGeom prst="rect">
            <a:avLst/>
          </a:prstGeom>
        </p:spPr>
        <p:txBody>
          <a:bodyPr wrap="square">
            <a:spAutoFit/>
          </a:bodyPr>
          <a:lstStyle/>
          <a:p>
            <a:r>
              <a:rPr lang="ru-RU" sz="2400" dirty="0" smtClean="0"/>
              <a:t> </a:t>
            </a:r>
          </a:p>
          <a:p>
            <a:r>
              <a:rPr lang="ru-RU" sz="1600" dirty="0" smtClean="0">
                <a:latin typeface="Times New Roman" pitchFamily="18" charset="0"/>
                <a:cs typeface="Times New Roman" pitchFamily="18" charset="0"/>
              </a:rPr>
              <a:t>Основным налоговым доходом, формирующим бюджет муниципального образования «Краснинский район» Смоленской области, является налог на доходы физических лиц </a:t>
            </a:r>
          </a:p>
          <a:p>
            <a:endParaRPr lang="ru-RU" sz="2400" b="1" dirty="0" smtClean="0">
              <a:solidFill>
                <a:srgbClr val="7030A0"/>
              </a:solidFill>
              <a:latin typeface="Times New Roman" pitchFamily="18" charset="0"/>
              <a:cs typeface="Times New Roman" pitchFamily="18" charset="0"/>
            </a:endParaRPr>
          </a:p>
          <a:p>
            <a:r>
              <a:rPr lang="ru-RU" sz="2400" b="1" dirty="0" smtClean="0">
                <a:solidFill>
                  <a:srgbClr val="CC0099"/>
                </a:solidFill>
                <a:latin typeface="Comic Sans MS" pitchFamily="66" charset="0"/>
                <a:cs typeface="Times New Roman" pitchFamily="18" charset="0"/>
              </a:rPr>
              <a:t>Перечень крупных налогоплательщиков </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прогнозируемая сумма поступлений в доход бюджета в тыс. рублей</a:t>
            </a:r>
            <a:endParaRPr lang="ru-RU" sz="1600" b="1" dirty="0">
              <a:latin typeface="Times New Roman" pitchFamily="18" charset="0"/>
              <a:cs typeface="Times New Roman" pitchFamily="18" charset="0"/>
            </a:endParaRPr>
          </a:p>
        </p:txBody>
      </p:sp>
      <p:sp>
        <p:nvSpPr>
          <p:cNvPr id="6" name="Прямоугольник 5"/>
          <p:cNvSpPr/>
          <p:nvPr/>
        </p:nvSpPr>
        <p:spPr>
          <a:xfrm>
            <a:off x="571472" y="2500306"/>
            <a:ext cx="4572000" cy="3416320"/>
          </a:xfrm>
          <a:prstGeom prst="rect">
            <a:avLst/>
          </a:prstGeom>
        </p:spPr>
        <p:txBody>
          <a:bodyPr>
            <a:spAutoFit/>
          </a:bodyPr>
          <a:lstStyle/>
          <a:p>
            <a:pPr lvl="0"/>
            <a:r>
              <a:rPr lang="ru-RU" b="1" i="1" dirty="0" smtClean="0">
                <a:latin typeface="Times New Roman" pitchFamily="18" charset="0"/>
                <a:ea typeface="Calibri" pitchFamily="34" charset="0"/>
                <a:cs typeface="Times New Roman" pitchFamily="18" charset="0"/>
              </a:rPr>
              <a:t>ООО «РЕНУС ТЕРМИНАЛ </a:t>
            </a:r>
            <a:r>
              <a:rPr lang="ru-RU" b="1" i="1" dirty="0" smtClean="0">
                <a:solidFill>
                  <a:srgbClr val="FF0066"/>
                </a:solidFill>
                <a:latin typeface="Times New Roman" pitchFamily="18" charset="0"/>
                <a:ea typeface="Calibri" pitchFamily="34" charset="0"/>
                <a:cs typeface="Times New Roman" pitchFamily="18" charset="0"/>
              </a:rPr>
              <a:t>1500,0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ПАО «РН- Москва» </a:t>
            </a:r>
            <a:r>
              <a:rPr lang="ru-RU" b="1" i="1" dirty="0" smtClean="0">
                <a:solidFill>
                  <a:srgbClr val="FF0066"/>
                </a:solidFill>
                <a:latin typeface="Times New Roman" pitchFamily="18" charset="0"/>
                <a:ea typeface="Calibri" pitchFamily="34" charset="0"/>
                <a:cs typeface="Times New Roman" pitchFamily="18" charset="0"/>
              </a:rPr>
              <a:t>1250,0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«Альфа Транс </a:t>
            </a:r>
            <a:r>
              <a:rPr lang="ru-RU" b="1" i="1" dirty="0" err="1" smtClean="0">
                <a:latin typeface="Times New Roman" pitchFamily="18" charset="0"/>
                <a:ea typeface="Calibri" pitchFamily="34" charset="0"/>
                <a:cs typeface="Times New Roman" pitchFamily="18" charset="0"/>
              </a:rPr>
              <a:t>Инвест</a:t>
            </a:r>
            <a:r>
              <a:rPr lang="ru-RU" b="1" i="1" dirty="0" smtClean="0">
                <a:latin typeface="Times New Roman" pitchFamily="18" charset="0"/>
                <a:ea typeface="Calibri" pitchFamily="34" charset="0"/>
                <a:cs typeface="Times New Roman" pitchFamily="18" charset="0"/>
              </a:rPr>
              <a:t>» </a:t>
            </a:r>
            <a:r>
              <a:rPr lang="ru-RU" b="1" i="1" dirty="0" smtClean="0">
                <a:solidFill>
                  <a:srgbClr val="FF0066"/>
                </a:solidFill>
                <a:latin typeface="Times New Roman" pitchFamily="18" charset="0"/>
                <a:ea typeface="Calibri" pitchFamily="34" charset="0"/>
                <a:cs typeface="Times New Roman" pitchFamily="18" charset="0"/>
              </a:rPr>
              <a:t>1260,0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ПАО </a:t>
            </a:r>
            <a:r>
              <a:rPr lang="ru-RU" b="1" i="1" dirty="0" err="1" smtClean="0">
                <a:latin typeface="Times New Roman" pitchFamily="18" charset="0"/>
                <a:ea typeface="Calibri" pitchFamily="34" charset="0"/>
                <a:cs typeface="Times New Roman" pitchFamily="18" charset="0"/>
              </a:rPr>
              <a:t>Россети</a:t>
            </a:r>
            <a:r>
              <a:rPr lang="ru-RU" b="1" i="1" dirty="0" smtClean="0">
                <a:latin typeface="Times New Roman" pitchFamily="18" charset="0"/>
                <a:ea typeface="Calibri" pitchFamily="34" charset="0"/>
                <a:cs typeface="Times New Roman" pitchFamily="18" charset="0"/>
              </a:rPr>
              <a:t> Центр </a:t>
            </a:r>
            <a:r>
              <a:rPr lang="ru-RU" b="1" i="1" dirty="0" smtClean="0">
                <a:solidFill>
                  <a:srgbClr val="FF0066"/>
                </a:solidFill>
                <a:latin typeface="Times New Roman" pitchFamily="18" charset="0"/>
                <a:ea typeface="Calibri" pitchFamily="34" charset="0"/>
                <a:cs typeface="Times New Roman" pitchFamily="18" charset="0"/>
              </a:rPr>
              <a:t>980,0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a:t>
            </a:r>
            <a:r>
              <a:rPr lang="ru-RU" b="1" i="1" dirty="0" err="1" smtClean="0">
                <a:latin typeface="Times New Roman" pitchFamily="18" charset="0"/>
                <a:ea typeface="Calibri" pitchFamily="34" charset="0"/>
                <a:cs typeface="Times New Roman" pitchFamily="18" charset="0"/>
              </a:rPr>
              <a:t>АВТранс</a:t>
            </a:r>
            <a:r>
              <a:rPr lang="ru-RU" b="1" i="1" dirty="0" smtClean="0">
                <a:latin typeface="Times New Roman" pitchFamily="18" charset="0"/>
                <a:ea typeface="Calibri" pitchFamily="34" charset="0"/>
                <a:cs typeface="Times New Roman" pitchFamily="18" charset="0"/>
              </a:rPr>
              <a:t> </a:t>
            </a:r>
            <a:r>
              <a:rPr lang="ru-RU" b="1" i="1" dirty="0" smtClean="0">
                <a:solidFill>
                  <a:srgbClr val="FF0066"/>
                </a:solidFill>
                <a:latin typeface="Times New Roman" pitchFamily="18" charset="0"/>
                <a:ea typeface="Calibri" pitchFamily="34" charset="0"/>
                <a:cs typeface="Times New Roman" pitchFamily="18" charset="0"/>
              </a:rPr>
              <a:t>800,0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«Омега» </a:t>
            </a:r>
            <a:r>
              <a:rPr lang="ru-RU" b="1" i="1" dirty="0" smtClean="0">
                <a:solidFill>
                  <a:srgbClr val="FF0066"/>
                </a:solidFill>
                <a:latin typeface="Times New Roman" pitchFamily="18" charset="0"/>
                <a:ea typeface="Calibri" pitchFamily="34" charset="0"/>
                <a:cs typeface="Times New Roman" pitchFamily="18" charset="0"/>
              </a:rPr>
              <a:t>800,0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АО МТТС </a:t>
            </a:r>
            <a:r>
              <a:rPr lang="ru-RU" b="1" i="1" dirty="0" smtClean="0">
                <a:solidFill>
                  <a:srgbClr val="FF0066"/>
                </a:solidFill>
                <a:latin typeface="Times New Roman" pitchFamily="18" charset="0"/>
                <a:ea typeface="Calibri" pitchFamily="34" charset="0"/>
                <a:cs typeface="Times New Roman" pitchFamily="18" charset="0"/>
              </a:rPr>
              <a:t>950,0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ПАО «НК Роснефть </a:t>
            </a:r>
            <a:r>
              <a:rPr lang="ru-RU" b="1" i="1" dirty="0" smtClean="0">
                <a:solidFill>
                  <a:srgbClr val="FF0066"/>
                </a:solidFill>
                <a:latin typeface="Times New Roman" pitchFamily="18" charset="0"/>
                <a:ea typeface="Calibri" pitchFamily="34" charset="0"/>
                <a:cs typeface="Times New Roman" pitchFamily="18" charset="0"/>
              </a:rPr>
              <a:t>1000,0 </a:t>
            </a:r>
            <a:r>
              <a:rPr lang="ru-RU" b="1" i="1" dirty="0" smtClean="0">
                <a:latin typeface="Times New Roman" pitchFamily="18" charset="0"/>
                <a:ea typeface="Calibri" pitchFamily="34" charset="0"/>
                <a:cs typeface="Times New Roman" pitchFamily="18" charset="0"/>
              </a:rPr>
              <a:t>«</a:t>
            </a:r>
            <a:r>
              <a:rPr lang="ru-RU" b="1" i="1" dirty="0" err="1" smtClean="0">
                <a:latin typeface="Times New Roman" pitchFamily="18" charset="0"/>
                <a:ea typeface="Calibri" pitchFamily="34" charset="0"/>
                <a:cs typeface="Times New Roman" pitchFamily="18" charset="0"/>
              </a:rPr>
              <a:t>Смоленскнефтепродукт</a:t>
            </a:r>
            <a:r>
              <a:rPr lang="ru-RU" b="1" i="1" dirty="0" smtClean="0">
                <a:latin typeface="Times New Roman" pitchFamily="18" charset="0"/>
                <a:ea typeface="Calibri" pitchFamily="34" charset="0"/>
                <a:cs typeface="Times New Roman" pitchFamily="18" charset="0"/>
              </a:rPr>
              <a:t>» </a:t>
            </a:r>
            <a:r>
              <a:rPr lang="ru-RU" b="1" i="1" dirty="0" smtClean="0">
                <a:solidFill>
                  <a:srgbClr val="FF0066"/>
                </a:solidFill>
                <a:latin typeface="Times New Roman" pitchFamily="18" charset="0"/>
                <a:ea typeface="Calibri" pitchFamily="34" charset="0"/>
                <a:cs typeface="Times New Roman" pitchFamily="18" charset="0"/>
              </a:rPr>
              <a:t>750,0</a:t>
            </a:r>
          </a:p>
          <a:p>
            <a:pPr lvl="0" eaLnBrk="0" hangingPunct="0"/>
            <a:r>
              <a:rPr lang="ru-RU" b="1" i="1" dirty="0" smtClean="0">
                <a:latin typeface="Times New Roman" pitchFamily="18" charset="0"/>
                <a:cs typeface="Times New Roman" pitchFamily="18" charset="0"/>
              </a:rPr>
              <a:t>ООО СК «Днепр» </a:t>
            </a:r>
            <a:r>
              <a:rPr lang="ru-RU" b="1" i="1" dirty="0" smtClean="0">
                <a:solidFill>
                  <a:srgbClr val="FF0066"/>
                </a:solidFill>
                <a:latin typeface="Times New Roman" pitchFamily="18" charset="0"/>
                <a:cs typeface="Times New Roman" pitchFamily="18" charset="0"/>
              </a:rPr>
              <a:t>500,0</a:t>
            </a:r>
            <a:endParaRPr lang="ru-RU"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ПКФ «СФ» </a:t>
            </a:r>
            <a:r>
              <a:rPr lang="ru-RU" b="1" i="1" dirty="0" smtClean="0">
                <a:solidFill>
                  <a:srgbClr val="FF0066"/>
                </a:solidFill>
                <a:latin typeface="Times New Roman" pitchFamily="18" charset="0"/>
                <a:ea typeface="Calibri" pitchFamily="34" charset="0"/>
                <a:cs typeface="Times New Roman" pitchFamily="18" charset="0"/>
              </a:rPr>
              <a:t>400,0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a:t>
            </a:r>
            <a:r>
              <a:rPr lang="ru-RU" b="1" i="1" dirty="0" err="1" smtClean="0">
                <a:latin typeface="Times New Roman" pitchFamily="18" charset="0"/>
                <a:ea typeface="Calibri" pitchFamily="34" charset="0"/>
                <a:cs typeface="Times New Roman" pitchFamily="18" charset="0"/>
              </a:rPr>
              <a:t>КрасТекс</a:t>
            </a:r>
            <a:r>
              <a:rPr lang="ru-RU" b="1" i="1" dirty="0" smtClean="0">
                <a:latin typeface="Times New Roman" pitchFamily="18" charset="0"/>
                <a:ea typeface="Calibri" pitchFamily="34" charset="0"/>
                <a:cs typeface="Times New Roman" pitchFamily="18" charset="0"/>
              </a:rPr>
              <a:t> </a:t>
            </a:r>
            <a:r>
              <a:rPr lang="ru-RU" b="1" i="1" dirty="0" smtClean="0">
                <a:solidFill>
                  <a:srgbClr val="FF0066"/>
                </a:solidFill>
                <a:latin typeface="Times New Roman" pitchFamily="18" charset="0"/>
                <a:ea typeface="Calibri" pitchFamily="34" charset="0"/>
                <a:cs typeface="Times New Roman" pitchFamily="18" charset="0"/>
              </a:rPr>
              <a:t>450,0</a:t>
            </a: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27</a:t>
            </a:fld>
            <a:endParaRPr lang="ru-RU" dirty="0">
              <a:solidFill>
                <a:schemeClr val="tx1"/>
              </a:solidFill>
            </a:endParaRPr>
          </a:p>
        </p:txBody>
      </p:sp>
      <p:sp>
        <p:nvSpPr>
          <p:cNvPr id="208907" name="Rectangle 11"/>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bodyPr>
          <a:lstStyle/>
          <a:p>
            <a:pPr eaLnBrk="1" hangingPunct="1"/>
            <a:r>
              <a:rPr lang="ru-RU" sz="2400" b="1" cap="none" dirty="0" smtClean="0">
                <a:solidFill>
                  <a:srgbClr val="660066"/>
                </a:solidFill>
                <a:effectLst/>
                <a:latin typeface="Times New Roman" pitchFamily="18" charset="0"/>
              </a:rPr>
              <a:t>                      </a:t>
            </a:r>
            <a:r>
              <a:rPr lang="ru-RU" sz="2400" b="1" cap="none" dirty="0" smtClean="0">
                <a:solidFill>
                  <a:srgbClr val="CC0099"/>
                </a:solidFill>
                <a:effectLst/>
                <a:latin typeface="Comic Sans MS" pitchFamily="66" charset="0"/>
              </a:rPr>
              <a:t>Структура межбюджетных трансфертов, в тыс. рублей</a:t>
            </a:r>
            <a:endParaRPr lang="ru-RU" sz="2000" b="1" cap="none" dirty="0" smtClean="0">
              <a:solidFill>
                <a:srgbClr val="CC0099"/>
              </a:solidFill>
              <a:effectLst/>
              <a:latin typeface="Comic Sans MS" pitchFamily="66" charset="0"/>
            </a:endParaRPr>
          </a:p>
        </p:txBody>
      </p:sp>
      <p:graphicFrame>
        <p:nvGraphicFramePr>
          <p:cNvPr id="4" name="Object 10"/>
          <p:cNvGraphicFramePr>
            <a:graphicFrameLocks noGrp="1" noChangeAspect="1"/>
          </p:cNvGraphicFramePr>
          <p:nvPr>
            <p:ph idx="4294967295"/>
          </p:nvPr>
        </p:nvGraphicFramePr>
        <p:xfrm>
          <a:off x="283816" y="1237282"/>
          <a:ext cx="8429684" cy="3929090"/>
        </p:xfrm>
        <a:graphic>
          <a:graphicData uri="http://schemas.openxmlformats.org/drawingml/2006/chart">
            <c:chart xmlns:c="http://schemas.openxmlformats.org/drawingml/2006/chart" xmlns:r="http://schemas.openxmlformats.org/officeDocument/2006/relationships" r:id="rId3"/>
          </a:graphicData>
        </a:graphic>
      </p:graphicFrame>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28</a:t>
            </a:fld>
            <a:endParaRPr lang="ru-RU" dirty="0">
              <a:solidFill>
                <a:schemeClr val="tx1"/>
              </a:solidFill>
            </a:endParaRPr>
          </a:p>
        </p:txBody>
      </p:sp>
      <p:sp>
        <p:nvSpPr>
          <p:cNvPr id="4" name="Прямоугольник 3"/>
          <p:cNvSpPr/>
          <p:nvPr/>
        </p:nvSpPr>
        <p:spPr>
          <a:xfrm>
            <a:off x="428596" y="1056042"/>
            <a:ext cx="8001056" cy="3440942"/>
          </a:xfrm>
          <a:prstGeom prst="rect">
            <a:avLst/>
          </a:prstGeom>
        </p:spPr>
        <p:txBody>
          <a:bodyPr wrap="square">
            <a:spAutoFit/>
          </a:bodyPr>
          <a:lstStyle/>
          <a:p>
            <a:pPr marL="0" indent="0" algn="ctr" eaLnBrk="1" hangingPunct="1">
              <a:lnSpc>
                <a:spcPct val="80000"/>
              </a:lnSpc>
              <a:buFont typeface="Wingdings 2" pitchFamily="18" charset="2"/>
              <a:buNone/>
            </a:pPr>
            <a:r>
              <a:rPr lang="ru-RU" sz="2200" b="1" dirty="0" smtClean="0">
                <a:solidFill>
                  <a:srgbClr val="CC0099"/>
                </a:solidFill>
                <a:latin typeface="Comic Sans MS" pitchFamily="66" charset="0"/>
              </a:rPr>
              <a:t>Расходы бюджета</a:t>
            </a:r>
          </a:p>
          <a:p>
            <a:pPr marL="0" indent="0" eaLnBrk="1" hangingPunct="1">
              <a:lnSpc>
                <a:spcPct val="80000"/>
              </a:lnSpc>
              <a:buFont typeface="Wingdings 2" pitchFamily="18" charset="2"/>
              <a:buNone/>
            </a:pPr>
            <a:endParaRPr lang="ru-RU" b="1" i="1" dirty="0" smtClean="0">
              <a:solidFill>
                <a:srgbClr val="7030A0"/>
              </a:solidFill>
              <a:latin typeface="Comic Sans MS" pitchFamily="66" charset="0"/>
              <a:cs typeface="Times New Roman" pitchFamily="18" charset="0"/>
            </a:endParaRPr>
          </a:p>
          <a:p>
            <a:pPr marL="0" indent="0" eaLnBrk="1" hangingPunct="1">
              <a:lnSpc>
                <a:spcPct val="80000"/>
              </a:lnSpc>
              <a:buFont typeface="Wingdings 2" pitchFamily="18" charset="2"/>
              <a:buNone/>
            </a:pPr>
            <a:r>
              <a:rPr lang="ru-RU" b="1" i="1" dirty="0" smtClean="0">
                <a:latin typeface="Times New Roman" pitchFamily="18" charset="0"/>
                <a:cs typeface="Times New Roman" pitchFamily="18" charset="0"/>
              </a:rPr>
              <a:t>       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pPr marL="0" indent="0" eaLnBrk="1" hangingPunct="1">
              <a:lnSpc>
                <a:spcPct val="80000"/>
              </a:lnSpc>
              <a:buFont typeface="Wingdings 2" pitchFamily="18" charset="2"/>
              <a:buNone/>
            </a:pPr>
            <a:r>
              <a:rPr lang="ru-RU" b="1" i="1" dirty="0" smtClean="0">
                <a:latin typeface="Times New Roman" pitchFamily="18" charset="0"/>
                <a:cs typeface="Times New Roman" pitchFamily="18" charset="0"/>
              </a:rPr>
              <a:t>      Расходы бюджета сформированы и утверждены:</a:t>
            </a:r>
          </a:p>
          <a:p>
            <a:pPr marL="0" indent="0" eaLnBrk="1" hangingPunct="1">
              <a:lnSpc>
                <a:spcPct val="80000"/>
              </a:lnSpc>
              <a:buNone/>
            </a:pPr>
            <a:r>
              <a:rPr lang="ru-RU" b="1" i="1" dirty="0" smtClean="0">
                <a:latin typeface="Times New Roman" pitchFamily="18" charset="0"/>
                <a:cs typeface="Times New Roman" pitchFamily="18" charset="0"/>
              </a:rPr>
              <a:t>-по разделам и подразделам;</a:t>
            </a:r>
          </a:p>
          <a:p>
            <a:pPr marL="0" indent="0" eaLnBrk="1" hangingPunct="1">
              <a:lnSpc>
                <a:spcPct val="80000"/>
              </a:lnSpc>
              <a:buNone/>
            </a:pPr>
            <a:r>
              <a:rPr lang="ru-RU" b="1" i="1" dirty="0" smtClean="0">
                <a:latin typeface="Times New Roman" pitchFamily="18" charset="0"/>
                <a:cs typeface="Times New Roman" pitchFamily="18" charset="0"/>
              </a:rPr>
              <a:t>-по ведомственной структуре;</a:t>
            </a:r>
          </a:p>
          <a:p>
            <a:pPr marL="0" indent="0" eaLnBrk="1" hangingPunct="1">
              <a:lnSpc>
                <a:spcPct val="80000"/>
              </a:lnSpc>
              <a:buNone/>
            </a:pPr>
            <a:r>
              <a:rPr lang="ru-RU" b="1" i="1" dirty="0" smtClean="0">
                <a:latin typeface="Times New Roman" pitchFamily="18" charset="0"/>
                <a:cs typeface="Times New Roman" pitchFamily="18" charset="0"/>
              </a:rPr>
              <a:t>- по целевым статьям (муниципальным программам и непрограммным направлениям деятельности), группам (и подгруппам) видов расходов классификации расходов бюджетов</a:t>
            </a:r>
          </a:p>
          <a:p>
            <a:pPr marL="0" indent="0" eaLnBrk="1" hangingPunct="1">
              <a:lnSpc>
                <a:spcPct val="80000"/>
              </a:lnSpc>
              <a:buNone/>
            </a:pPr>
            <a:r>
              <a:rPr lang="ru-RU" b="1" i="1" dirty="0" smtClean="0">
                <a:latin typeface="Times New Roman" pitchFamily="18" charset="0"/>
                <a:cs typeface="Times New Roman" pitchFamily="18" charset="0"/>
              </a:rPr>
              <a:t>-по муниципальным программам и непрограммным направлениям деятельности.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sz="2700" b="1" cap="none" dirty="0" smtClean="0">
                <a:solidFill>
                  <a:srgbClr val="CC0099"/>
                </a:solidFill>
                <a:latin typeface="Comic Sans MS" pitchFamily="66" charset="0"/>
                <a:cs typeface="Times New Roman" pitchFamily="18" charset="0"/>
              </a:rPr>
              <a:t>Расходы бюджета муниципального района, </a:t>
            </a:r>
            <a:br>
              <a:rPr lang="ru-RU" sz="2700" b="1" cap="none" dirty="0" smtClean="0">
                <a:solidFill>
                  <a:srgbClr val="CC0099"/>
                </a:solidFill>
                <a:latin typeface="Comic Sans MS" pitchFamily="66" charset="0"/>
                <a:cs typeface="Times New Roman" pitchFamily="18" charset="0"/>
              </a:rPr>
            </a:br>
            <a:r>
              <a:rPr lang="ru-RU" sz="2200" b="1" cap="none" dirty="0" smtClean="0">
                <a:solidFill>
                  <a:srgbClr val="CC0099"/>
                </a:solidFill>
                <a:latin typeface="Comic Sans MS" pitchFamily="66" charset="0"/>
                <a:cs typeface="Times New Roman" pitchFamily="18" charset="0"/>
              </a:rPr>
              <a:t>в тыс. рублей</a:t>
            </a:r>
            <a:r>
              <a:rPr lang="ru-RU" dirty="0" smtClean="0"/>
              <a:t/>
            </a:r>
            <a:br>
              <a:rPr lang="ru-RU" dirty="0" smtClean="0"/>
            </a:br>
            <a:endParaRPr lang="ru-RU" dirty="0"/>
          </a:p>
        </p:txBody>
      </p:sp>
      <p:sp>
        <p:nvSpPr>
          <p:cNvPr id="2" name="Номер слайда 1"/>
          <p:cNvSpPr>
            <a:spLocks noGrp="1"/>
          </p:cNvSpPr>
          <p:nvPr>
            <p:ph type="sldNum" sz="quarter" idx="12"/>
          </p:nvPr>
        </p:nvSpPr>
        <p:spPr/>
        <p:txBody>
          <a:bodyPr/>
          <a:lstStyle/>
          <a:p>
            <a:pPr>
              <a:defRPr/>
            </a:pPr>
            <a:fld id="{B784F014-4DCC-4CDD-BB48-C9B300C3118E}" type="slidenum">
              <a:rPr lang="ru-RU" smtClean="0">
                <a:solidFill>
                  <a:schemeClr val="tx1"/>
                </a:solidFill>
              </a:rPr>
              <a:pPr>
                <a:defRPr/>
              </a:pPr>
              <a:t>29</a:t>
            </a:fld>
            <a:endParaRPr lang="ru-RU">
              <a:solidFill>
                <a:schemeClr val="tx1"/>
              </a:solidFill>
            </a:endParaRPr>
          </a:p>
        </p:txBody>
      </p:sp>
      <p:graphicFrame>
        <p:nvGraphicFramePr>
          <p:cNvPr id="7" name="Диаграмма 6"/>
          <p:cNvGraphicFramePr/>
          <p:nvPr/>
        </p:nvGraphicFramePr>
        <p:xfrm>
          <a:off x="357158" y="1428736"/>
          <a:ext cx="8215370" cy="46752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1"/>
            <a:ext cx="7886700" cy="642942"/>
          </a:xfrm>
        </p:spPr>
        <p:txBody>
          <a:bodyPr/>
          <a:lstStyle/>
          <a:p>
            <a:r>
              <a:rPr lang="ru-RU" sz="2800" b="1" dirty="0" smtClean="0">
                <a:solidFill>
                  <a:srgbClr val="CC0099"/>
                </a:solidFill>
                <a:latin typeface="Comic Sans MS" pitchFamily="66" charset="0"/>
                <a:cs typeface="Times New Roman" pitchFamily="18" charset="0"/>
              </a:rPr>
              <a:t>Содержание</a:t>
            </a:r>
            <a:endParaRPr lang="ru-RU" sz="2800" dirty="0">
              <a:solidFill>
                <a:srgbClr val="CC0099"/>
              </a:solidFill>
              <a:latin typeface="Comic Sans MS" pitchFamily="66" charset="0"/>
            </a:endParaRPr>
          </a:p>
        </p:txBody>
      </p:sp>
      <p:sp>
        <p:nvSpPr>
          <p:cNvPr id="3" name="Содержимое 2"/>
          <p:cNvSpPr>
            <a:spLocks noGrp="1"/>
          </p:cNvSpPr>
          <p:nvPr>
            <p:ph sz="half" idx="1"/>
          </p:nvPr>
        </p:nvSpPr>
        <p:spPr>
          <a:xfrm>
            <a:off x="214282" y="857232"/>
            <a:ext cx="4229130" cy="5572164"/>
          </a:xfrm>
        </p:spPr>
        <p:txBody>
          <a:bodyPr/>
          <a:lstStyle/>
          <a:p>
            <a:pPr fontAlgn="t"/>
            <a:r>
              <a:rPr lang="ru-RU" sz="900" b="1" dirty="0" smtClean="0">
                <a:latin typeface="Comic Sans MS" pitchFamily="66" charset="0"/>
              </a:rPr>
              <a:t>Введение </a:t>
            </a:r>
          </a:p>
          <a:p>
            <a:pPr fontAlgn="t"/>
            <a:r>
              <a:rPr lang="ru-RU" sz="900" dirty="0" smtClean="0">
                <a:latin typeface="Comic Sans MS" pitchFamily="66" charset="0"/>
              </a:rPr>
              <a:t>Глоссарий____________________________________________5</a:t>
            </a:r>
          </a:p>
          <a:p>
            <a:pPr fontAlgn="t"/>
            <a:r>
              <a:rPr lang="ru-RU" sz="900" dirty="0" smtClean="0">
                <a:latin typeface="Comic Sans MS" pitchFamily="66" charset="0"/>
              </a:rPr>
              <a:t>Что такое бюджет______________________________________7 </a:t>
            </a:r>
          </a:p>
          <a:p>
            <a:pPr fontAlgn="t"/>
            <a:r>
              <a:rPr lang="ru-RU" sz="900" dirty="0" smtClean="0">
                <a:latin typeface="Comic Sans MS" pitchFamily="66" charset="0"/>
              </a:rPr>
              <a:t>Бюджетная система Российской федерации__________________8 </a:t>
            </a:r>
          </a:p>
          <a:p>
            <a:pPr fontAlgn="t"/>
            <a:r>
              <a:rPr lang="ru-RU" sz="900" dirty="0" smtClean="0">
                <a:latin typeface="Comic Sans MS" pitchFamily="66" charset="0"/>
              </a:rPr>
              <a:t>Бюджетный процесс____________________________________9 </a:t>
            </a:r>
          </a:p>
          <a:p>
            <a:pPr fontAlgn="t"/>
            <a:r>
              <a:rPr lang="ru-RU" sz="900" dirty="0" smtClean="0">
                <a:latin typeface="Comic Sans MS" pitchFamily="66" charset="0"/>
              </a:rPr>
              <a:t>Основные характеристики бюджета________________________10</a:t>
            </a:r>
          </a:p>
          <a:p>
            <a:pPr fontAlgn="t"/>
            <a:r>
              <a:rPr lang="ru-RU" sz="900" dirty="0" smtClean="0">
                <a:latin typeface="Comic Sans MS" pitchFamily="66" charset="0"/>
              </a:rPr>
              <a:t>Доходы бюджета______________________________________11</a:t>
            </a:r>
          </a:p>
          <a:p>
            <a:pPr fontAlgn="t"/>
            <a:r>
              <a:rPr lang="ru-RU" sz="900" dirty="0" smtClean="0">
                <a:latin typeface="Comic Sans MS" pitchFamily="66" charset="0"/>
              </a:rPr>
              <a:t>Расходы бюджета_____________________________________12</a:t>
            </a:r>
          </a:p>
          <a:p>
            <a:pPr fontAlgn="t"/>
            <a:r>
              <a:rPr lang="ru-RU" sz="900" dirty="0" smtClean="0">
                <a:latin typeface="Comic Sans MS" pitchFamily="66" charset="0"/>
              </a:rPr>
              <a:t>Составление бюджета__________________________________13</a:t>
            </a:r>
          </a:p>
          <a:p>
            <a:pPr fontAlgn="t"/>
            <a:r>
              <a:rPr lang="ru-RU" sz="900" dirty="0" smtClean="0">
                <a:latin typeface="Comic Sans MS" pitchFamily="66" charset="0"/>
              </a:rPr>
              <a:t>Основные параметры прогноза социально - экономического развития____________________________________________14</a:t>
            </a:r>
          </a:p>
          <a:p>
            <a:pPr fontAlgn="t"/>
            <a:r>
              <a:rPr lang="ru-RU" sz="900" dirty="0" smtClean="0">
                <a:latin typeface="Comic Sans MS" pitchFamily="66" charset="0"/>
              </a:rPr>
              <a:t>Основные направления бюджетной и налоговой политики,  результаты_____________</a:t>
            </a:r>
            <a:r>
              <a:rPr lang="en-US" sz="900" dirty="0" smtClean="0">
                <a:latin typeface="Comic Sans MS" pitchFamily="66" charset="0"/>
              </a:rPr>
              <a:t>____________________</a:t>
            </a:r>
            <a:r>
              <a:rPr lang="ru-RU" sz="900" dirty="0" smtClean="0">
                <a:latin typeface="Comic Sans MS" pitchFamily="66" charset="0"/>
              </a:rPr>
              <a:t>15</a:t>
            </a:r>
          </a:p>
          <a:p>
            <a:pPr fontAlgn="t"/>
            <a:r>
              <a:rPr lang="ru-RU" sz="900" dirty="0" smtClean="0">
                <a:latin typeface="Comic Sans MS" pitchFamily="66" charset="0"/>
              </a:rPr>
              <a:t>Публичные слушания__________________________________</a:t>
            </a:r>
            <a:r>
              <a:rPr lang="en-US" sz="900" dirty="0" smtClean="0">
                <a:latin typeface="Comic Sans MS" pitchFamily="66" charset="0"/>
              </a:rPr>
              <a:t>1</a:t>
            </a:r>
            <a:r>
              <a:rPr lang="ru-RU" sz="900" dirty="0" smtClean="0">
                <a:latin typeface="Comic Sans MS" pitchFamily="66" charset="0"/>
              </a:rPr>
              <a:t>7</a:t>
            </a:r>
          </a:p>
          <a:p>
            <a:pPr fontAlgn="t"/>
            <a:r>
              <a:rPr lang="ru-RU" sz="900" b="1" dirty="0" smtClean="0">
                <a:latin typeface="Comic Sans MS" pitchFamily="66" charset="0"/>
              </a:rPr>
              <a:t>Раздел </a:t>
            </a:r>
            <a:r>
              <a:rPr lang="en-US" sz="900" b="1" dirty="0" smtClean="0">
                <a:latin typeface="Comic Sans MS" pitchFamily="66" charset="0"/>
              </a:rPr>
              <a:t>I</a:t>
            </a:r>
            <a:r>
              <a:rPr lang="ru-RU" sz="900" b="1" dirty="0" smtClean="0">
                <a:latin typeface="Comic Sans MS" pitchFamily="66" charset="0"/>
              </a:rPr>
              <a:t>. Общие характеристики</a:t>
            </a:r>
            <a:endParaRPr lang="ru-RU" sz="900" dirty="0" smtClean="0">
              <a:latin typeface="Comic Sans MS" pitchFamily="66" charset="0"/>
            </a:endParaRPr>
          </a:p>
          <a:p>
            <a:pPr fontAlgn="t"/>
            <a:r>
              <a:rPr lang="ru-RU" sz="900" dirty="0" smtClean="0">
                <a:latin typeface="Comic Sans MS" pitchFamily="66" charset="0"/>
              </a:rPr>
              <a:t>Прогноз основных характеристик консолидированного бюджета_18 </a:t>
            </a:r>
          </a:p>
          <a:p>
            <a:pPr fontAlgn="t"/>
            <a:r>
              <a:rPr lang="ru-RU" sz="900" dirty="0" smtClean="0">
                <a:latin typeface="Comic Sans MS" pitchFamily="66" charset="0"/>
              </a:rPr>
              <a:t>Основные характеристики бюджета муниципального района в 2020-2025 __________________________________________19</a:t>
            </a:r>
          </a:p>
          <a:p>
            <a:pPr fontAlgn="t"/>
            <a:r>
              <a:rPr lang="ru-RU" sz="900" dirty="0" smtClean="0">
                <a:latin typeface="Comic Sans MS" pitchFamily="66" charset="0"/>
              </a:rPr>
              <a:t>Общие характеристики бюджета муниципального района______20</a:t>
            </a:r>
          </a:p>
          <a:p>
            <a:pPr fontAlgn="t"/>
            <a:r>
              <a:rPr lang="en-US" sz="900" b="1" dirty="0" smtClean="0">
                <a:latin typeface="Comic Sans MS" pitchFamily="66" charset="0"/>
              </a:rPr>
              <a:t>II</a:t>
            </a:r>
            <a:r>
              <a:rPr lang="ru-RU" sz="900" b="1" dirty="0" smtClean="0">
                <a:latin typeface="Comic Sans MS" pitchFamily="66" charset="0"/>
              </a:rPr>
              <a:t>. Доходы</a:t>
            </a:r>
            <a:endParaRPr lang="ru-RU" sz="900" dirty="0" smtClean="0">
              <a:latin typeface="Comic Sans MS" pitchFamily="66" charset="0"/>
            </a:endParaRPr>
          </a:p>
          <a:p>
            <a:pPr fontAlgn="t"/>
            <a:r>
              <a:rPr lang="ru-RU" sz="900" dirty="0" smtClean="0">
                <a:latin typeface="Comic Sans MS" pitchFamily="66" charset="0"/>
              </a:rPr>
              <a:t>Доходы бюджета по группам____________________________21</a:t>
            </a:r>
          </a:p>
          <a:p>
            <a:pPr fontAlgn="t"/>
            <a:r>
              <a:rPr lang="ru-RU" sz="900" dirty="0" smtClean="0">
                <a:latin typeface="Comic Sans MS" pitchFamily="66" charset="0"/>
              </a:rPr>
              <a:t>Структура налоговых доходов____________________________22</a:t>
            </a:r>
          </a:p>
          <a:p>
            <a:pPr fontAlgn="t"/>
            <a:r>
              <a:rPr lang="ru-RU" sz="900" dirty="0" smtClean="0">
                <a:latin typeface="Comic Sans MS" pitchFamily="66" charset="0"/>
              </a:rPr>
              <a:t>Структура неналоговых доходов__________________________23</a:t>
            </a:r>
          </a:p>
          <a:p>
            <a:endParaRPr lang="ru-RU" sz="800" dirty="0"/>
          </a:p>
        </p:txBody>
      </p:sp>
      <p:sp>
        <p:nvSpPr>
          <p:cNvPr id="4" name="Содержимое 3"/>
          <p:cNvSpPr>
            <a:spLocks noGrp="1"/>
          </p:cNvSpPr>
          <p:nvPr>
            <p:ph sz="half" idx="2"/>
          </p:nvPr>
        </p:nvSpPr>
        <p:spPr>
          <a:xfrm>
            <a:off x="4629150" y="857232"/>
            <a:ext cx="4300568" cy="5572164"/>
          </a:xfrm>
        </p:spPr>
        <p:txBody>
          <a:bodyPr/>
          <a:lstStyle/>
          <a:p>
            <a:pPr fontAlgn="t"/>
            <a:r>
              <a:rPr lang="ru-RU" sz="900" dirty="0" smtClean="0">
                <a:latin typeface="Comic Sans MS" pitchFamily="66" charset="0"/>
                <a:ea typeface="Calibri" pitchFamily="34" charset="0"/>
                <a:cs typeface="Times New Roman" pitchFamily="18" charset="0"/>
              </a:rPr>
              <a:t>Сведения о налоговых льготах и объеме выпадающих доходов</a:t>
            </a:r>
            <a:r>
              <a:rPr lang="en-US" sz="900" dirty="0" smtClean="0">
                <a:latin typeface="Comic Sans MS" pitchFamily="66" charset="0"/>
                <a:ea typeface="Calibri" pitchFamily="34" charset="0"/>
                <a:cs typeface="Times New Roman" pitchFamily="18" charset="0"/>
              </a:rPr>
              <a:t>__</a:t>
            </a:r>
            <a:r>
              <a:rPr lang="ru-RU" sz="900" dirty="0" smtClean="0">
                <a:latin typeface="Comic Sans MS" pitchFamily="66" charset="0"/>
                <a:ea typeface="Calibri" pitchFamily="34" charset="0"/>
                <a:cs typeface="Times New Roman" pitchFamily="18" charset="0"/>
              </a:rPr>
              <a:t>24</a:t>
            </a:r>
            <a:endParaRPr lang="ru-RU" sz="900" dirty="0" smtClean="0">
              <a:latin typeface="Comic Sans MS" pitchFamily="66" charset="0"/>
            </a:endParaRPr>
          </a:p>
          <a:p>
            <a:pPr fontAlgn="auto"/>
            <a:r>
              <a:rPr lang="ru-RU" sz="900" dirty="0" smtClean="0">
                <a:latin typeface="Comic Sans MS" pitchFamily="66" charset="0"/>
              </a:rPr>
              <a:t>Перечень крупных налогоплательщиков____________________26</a:t>
            </a:r>
          </a:p>
          <a:p>
            <a:r>
              <a:rPr lang="ru-RU" sz="900" dirty="0" smtClean="0">
                <a:latin typeface="Comic Sans MS" pitchFamily="66" charset="0"/>
                <a:ea typeface="Times New Roman"/>
              </a:rPr>
              <a:t>Структура безвозмездных поступлений</a:t>
            </a:r>
            <a:r>
              <a:rPr lang="en-US" sz="900" dirty="0" smtClean="0">
                <a:latin typeface="Comic Sans MS" pitchFamily="66" charset="0"/>
                <a:ea typeface="Times New Roman"/>
              </a:rPr>
              <a:t>______________________2</a:t>
            </a:r>
            <a:r>
              <a:rPr lang="ru-RU" sz="900" dirty="0" smtClean="0">
                <a:latin typeface="Comic Sans MS" pitchFamily="66" charset="0"/>
                <a:ea typeface="Times New Roman"/>
              </a:rPr>
              <a:t>7</a:t>
            </a:r>
          </a:p>
          <a:p>
            <a:pPr fontAlgn="t"/>
            <a:r>
              <a:rPr lang="en-US" sz="900" b="1" dirty="0" smtClean="0">
                <a:latin typeface="Comic Sans MS" pitchFamily="66" charset="0"/>
              </a:rPr>
              <a:t>III.</a:t>
            </a:r>
            <a:r>
              <a:rPr lang="ru-RU" sz="900" b="1" dirty="0" smtClean="0">
                <a:latin typeface="Comic Sans MS" pitchFamily="66" charset="0"/>
              </a:rPr>
              <a:t>Расходы</a:t>
            </a:r>
            <a:endParaRPr lang="ru-RU" sz="900" dirty="0" smtClean="0">
              <a:latin typeface="Comic Sans MS" pitchFamily="66" charset="0"/>
            </a:endParaRPr>
          </a:p>
          <a:p>
            <a:pPr fontAlgn="t"/>
            <a:r>
              <a:rPr lang="ru-RU" sz="900" dirty="0" smtClean="0">
                <a:latin typeface="Comic Sans MS" pitchFamily="66" charset="0"/>
              </a:rPr>
              <a:t>Расходы бюджета муниципального района</a:t>
            </a:r>
            <a:r>
              <a:rPr lang="en-US" sz="900" dirty="0" smtClean="0">
                <a:latin typeface="Comic Sans MS" pitchFamily="66" charset="0"/>
              </a:rPr>
              <a:t>___________________2</a:t>
            </a:r>
            <a:r>
              <a:rPr lang="ru-RU" sz="900" dirty="0" smtClean="0">
                <a:latin typeface="Comic Sans MS" pitchFamily="66" charset="0"/>
              </a:rPr>
              <a:t>8</a:t>
            </a:r>
          </a:p>
          <a:p>
            <a:pPr fontAlgn="t"/>
            <a:r>
              <a:rPr lang="ru-RU" sz="900" dirty="0" smtClean="0">
                <a:latin typeface="Comic Sans MS" pitchFamily="66" charset="0"/>
              </a:rPr>
              <a:t>Структура расходов бюджета по разделам и подразделам</a:t>
            </a:r>
            <a:r>
              <a:rPr lang="en-US" sz="900" dirty="0" smtClean="0">
                <a:latin typeface="Comic Sans MS" pitchFamily="66" charset="0"/>
              </a:rPr>
              <a:t>_______2</a:t>
            </a:r>
            <a:r>
              <a:rPr lang="ru-RU" sz="900" dirty="0" smtClean="0">
                <a:latin typeface="Comic Sans MS" pitchFamily="66" charset="0"/>
              </a:rPr>
              <a:t>9</a:t>
            </a:r>
          </a:p>
          <a:p>
            <a:pPr fontAlgn="t"/>
            <a:r>
              <a:rPr lang="ru-RU" sz="900" dirty="0" smtClean="0">
                <a:latin typeface="Comic Sans MS" pitchFamily="66" charset="0"/>
              </a:rPr>
              <a:t>Расходы бюджета по муниципальным программам</a:t>
            </a:r>
            <a:r>
              <a:rPr lang="en-US" sz="900" dirty="0" smtClean="0">
                <a:latin typeface="Comic Sans MS" pitchFamily="66" charset="0"/>
              </a:rPr>
              <a:t>____________3</a:t>
            </a:r>
            <a:r>
              <a:rPr lang="ru-RU" sz="900" dirty="0" smtClean="0">
                <a:latin typeface="Comic Sans MS" pitchFamily="66" charset="0"/>
              </a:rPr>
              <a:t>2</a:t>
            </a:r>
          </a:p>
          <a:p>
            <a:pPr fontAlgn="t"/>
            <a:r>
              <a:rPr lang="ru-RU" sz="900" dirty="0" smtClean="0">
                <a:latin typeface="Comic Sans MS" pitchFamily="66" charset="0"/>
              </a:rPr>
              <a:t> Расходы бюджета по  непрограмным направлениям деятельности</a:t>
            </a:r>
            <a:r>
              <a:rPr lang="en-US" sz="900" dirty="0" smtClean="0">
                <a:latin typeface="Comic Sans MS" pitchFamily="66" charset="0"/>
              </a:rPr>
              <a:t>_________________________________________4</a:t>
            </a:r>
            <a:r>
              <a:rPr lang="ru-RU" sz="900" dirty="0" smtClean="0">
                <a:latin typeface="Comic Sans MS" pitchFamily="66" charset="0"/>
              </a:rPr>
              <a:t>7</a:t>
            </a:r>
          </a:p>
          <a:p>
            <a:pPr fontAlgn="t"/>
            <a:r>
              <a:rPr lang="ru-RU" sz="900" dirty="0" smtClean="0">
                <a:latin typeface="Comic Sans MS" pitchFamily="66" charset="0"/>
                <a:cs typeface="Times New Roman" pitchFamily="18" charset="0"/>
              </a:rPr>
              <a:t>Сведения об объемах бюджетных инвестиций в объекты капитального строительства на __________________________</a:t>
            </a:r>
            <a:r>
              <a:rPr lang="en-US" sz="900" dirty="0" smtClean="0">
                <a:latin typeface="Comic Sans MS" pitchFamily="66" charset="0"/>
                <a:cs typeface="Times New Roman" pitchFamily="18" charset="0"/>
              </a:rPr>
              <a:t>_</a:t>
            </a:r>
            <a:r>
              <a:rPr lang="ru-RU" sz="900" dirty="0" smtClean="0">
                <a:latin typeface="Comic Sans MS" pitchFamily="66" charset="0"/>
                <a:cs typeface="Times New Roman" pitchFamily="18" charset="0"/>
              </a:rPr>
              <a:t>48</a:t>
            </a:r>
            <a:endParaRPr lang="ru-RU" sz="900" dirty="0" smtClean="0">
              <a:latin typeface="Comic Sans MS" pitchFamily="66" charset="0"/>
            </a:endParaRPr>
          </a:p>
          <a:p>
            <a:pPr fontAlgn="t"/>
            <a:r>
              <a:rPr lang="ru-RU" sz="900" dirty="0" smtClean="0">
                <a:latin typeface="Comic Sans MS" pitchFamily="66" charset="0"/>
              </a:rPr>
              <a:t>Реализация национальных проектов в муниципальном образовании__________________________________________49</a:t>
            </a:r>
          </a:p>
          <a:p>
            <a:pPr fontAlgn="t"/>
            <a:r>
              <a:rPr lang="ru-RU" sz="900" dirty="0" smtClean="0">
                <a:latin typeface="Comic Sans MS" pitchFamily="66" charset="0"/>
              </a:rPr>
              <a:t>Численность населения</a:t>
            </a:r>
            <a:r>
              <a:rPr lang="en-US" sz="900" dirty="0" smtClean="0">
                <a:latin typeface="Comic Sans MS" pitchFamily="66" charset="0"/>
              </a:rPr>
              <a:t>__________________________________5</a:t>
            </a:r>
            <a:r>
              <a:rPr lang="ru-RU" sz="900" dirty="0" smtClean="0">
                <a:latin typeface="Comic Sans MS" pitchFamily="66" charset="0"/>
              </a:rPr>
              <a:t>1</a:t>
            </a:r>
          </a:p>
          <a:p>
            <a:pPr fontAlgn="t"/>
            <a:r>
              <a:rPr lang="ru-RU" sz="900" dirty="0" smtClean="0">
                <a:latin typeface="Comic Sans MS" pitchFamily="66" charset="0"/>
              </a:rPr>
              <a:t>Численность занятых в экономике человек</a:t>
            </a:r>
            <a:r>
              <a:rPr lang="en-US" sz="900" dirty="0" smtClean="0">
                <a:latin typeface="Comic Sans MS" pitchFamily="66" charset="0"/>
              </a:rPr>
              <a:t>___________________5</a:t>
            </a:r>
            <a:r>
              <a:rPr lang="ru-RU" sz="900" dirty="0" smtClean="0">
                <a:latin typeface="Comic Sans MS" pitchFamily="66" charset="0"/>
              </a:rPr>
              <a:t>2</a:t>
            </a:r>
          </a:p>
          <a:p>
            <a:pPr fontAlgn="t"/>
            <a:r>
              <a:rPr lang="ru-RU" sz="900" dirty="0" smtClean="0">
                <a:latin typeface="Comic Sans MS" pitchFamily="66" charset="0"/>
              </a:rPr>
              <a:t>Расходы в расчете на душу населения в 202</a:t>
            </a:r>
            <a:r>
              <a:rPr lang="en-US" sz="900" dirty="0" smtClean="0">
                <a:latin typeface="Comic Sans MS" pitchFamily="66" charset="0"/>
              </a:rPr>
              <a:t>3</a:t>
            </a:r>
            <a:r>
              <a:rPr lang="ru-RU" sz="900" dirty="0" smtClean="0">
                <a:latin typeface="Comic Sans MS" pitchFamily="66" charset="0"/>
              </a:rPr>
              <a:t>-202</a:t>
            </a:r>
            <a:r>
              <a:rPr lang="en-US" sz="900" dirty="0" smtClean="0">
                <a:latin typeface="Comic Sans MS" pitchFamily="66" charset="0"/>
              </a:rPr>
              <a:t>5</a:t>
            </a:r>
            <a:r>
              <a:rPr lang="ru-RU" sz="900" dirty="0" smtClean="0">
                <a:latin typeface="Comic Sans MS" pitchFamily="66" charset="0"/>
              </a:rPr>
              <a:t> годах</a:t>
            </a:r>
            <a:r>
              <a:rPr lang="en-US" sz="900" dirty="0" smtClean="0">
                <a:latin typeface="Comic Sans MS" pitchFamily="66" charset="0"/>
              </a:rPr>
              <a:t>________5</a:t>
            </a:r>
            <a:r>
              <a:rPr lang="ru-RU" sz="900" dirty="0" smtClean="0">
                <a:latin typeface="Comic Sans MS" pitchFamily="66" charset="0"/>
              </a:rPr>
              <a:t>3</a:t>
            </a:r>
          </a:p>
          <a:p>
            <a:pPr fontAlgn="t"/>
            <a:r>
              <a:rPr lang="ru-RU" sz="900" b="1" dirty="0" smtClean="0">
                <a:latin typeface="Comic Sans MS" pitchFamily="66" charset="0"/>
              </a:rPr>
              <a:t>Раздел </a:t>
            </a:r>
            <a:r>
              <a:rPr lang="en-US" sz="900" b="1" dirty="0" smtClean="0">
                <a:latin typeface="Comic Sans MS" pitchFamily="66" charset="0"/>
              </a:rPr>
              <a:t>IV</a:t>
            </a:r>
            <a:r>
              <a:rPr lang="ru-RU" sz="900" b="1" dirty="0" smtClean="0">
                <a:latin typeface="Comic Sans MS" pitchFamily="66" charset="0"/>
              </a:rPr>
              <a:t>. Межбюджетные трансферты</a:t>
            </a:r>
            <a:endParaRPr lang="ru-RU" sz="900" dirty="0" smtClean="0">
              <a:latin typeface="Comic Sans MS" pitchFamily="66" charset="0"/>
            </a:endParaRPr>
          </a:p>
          <a:p>
            <a:pPr fontAlgn="t"/>
            <a:r>
              <a:rPr lang="ru-RU" sz="900" dirty="0" smtClean="0">
                <a:latin typeface="Comic Sans MS" pitchFamily="66" charset="0"/>
              </a:rPr>
              <a:t>Распределение дотации на выравнивание  бюджетной обеспеченности поселений из бюджета муниципального района</a:t>
            </a:r>
            <a:r>
              <a:rPr lang="en-US" sz="900" dirty="0" smtClean="0">
                <a:latin typeface="Comic Sans MS" pitchFamily="66" charset="0"/>
              </a:rPr>
              <a:t>__5</a:t>
            </a:r>
            <a:r>
              <a:rPr lang="ru-RU" sz="900" dirty="0" smtClean="0">
                <a:latin typeface="Comic Sans MS" pitchFamily="66" charset="0"/>
              </a:rPr>
              <a:t>4</a:t>
            </a:r>
          </a:p>
          <a:p>
            <a:pPr fontAlgn="t"/>
            <a:r>
              <a:rPr lang="ru-RU" sz="900" b="1" dirty="0" smtClean="0">
                <a:latin typeface="Comic Sans MS" pitchFamily="66" charset="0"/>
              </a:rPr>
              <a:t>Раздел </a:t>
            </a:r>
            <a:r>
              <a:rPr lang="en-US" sz="900" b="1" dirty="0" smtClean="0">
                <a:latin typeface="Comic Sans MS" pitchFamily="66" charset="0"/>
              </a:rPr>
              <a:t>V</a:t>
            </a:r>
            <a:r>
              <a:rPr lang="ru-RU" sz="900" b="1" dirty="0" smtClean="0">
                <a:latin typeface="Comic Sans MS" pitchFamily="66" charset="0"/>
              </a:rPr>
              <a:t>. Муниципальный долг</a:t>
            </a:r>
            <a:endParaRPr lang="ru-RU" sz="900" dirty="0" smtClean="0">
              <a:latin typeface="Comic Sans MS" pitchFamily="66" charset="0"/>
            </a:endParaRPr>
          </a:p>
          <a:p>
            <a:pPr fontAlgn="t"/>
            <a:r>
              <a:rPr lang="ru-RU" sz="900" dirty="0" smtClean="0">
                <a:latin typeface="Comic Sans MS" pitchFamily="66" charset="0"/>
              </a:rPr>
              <a:t>Источники  финансирования дефицита бюджета</a:t>
            </a:r>
            <a:r>
              <a:rPr lang="en-US" sz="900" dirty="0" smtClean="0">
                <a:latin typeface="Comic Sans MS" pitchFamily="66" charset="0"/>
              </a:rPr>
              <a:t>______________5</a:t>
            </a:r>
            <a:r>
              <a:rPr lang="ru-RU" sz="900" dirty="0" smtClean="0">
                <a:latin typeface="Comic Sans MS" pitchFamily="66" charset="0"/>
              </a:rPr>
              <a:t>5</a:t>
            </a:r>
          </a:p>
          <a:p>
            <a:pPr fontAlgn="t"/>
            <a:r>
              <a:rPr lang="ru-RU" sz="900" dirty="0" smtClean="0">
                <a:latin typeface="Comic Sans MS" pitchFamily="66" charset="0"/>
              </a:rPr>
              <a:t>Структура муниципального внутреннего долга</a:t>
            </a:r>
            <a:r>
              <a:rPr lang="en-US" sz="900" dirty="0" smtClean="0">
                <a:latin typeface="Comic Sans MS" pitchFamily="66" charset="0"/>
              </a:rPr>
              <a:t>________________</a:t>
            </a:r>
            <a:r>
              <a:rPr lang="ru-RU" sz="900" dirty="0" smtClean="0">
                <a:latin typeface="Comic Sans MS" pitchFamily="66" charset="0"/>
              </a:rPr>
              <a:t>56</a:t>
            </a:r>
          </a:p>
          <a:p>
            <a:pPr fontAlgn="t"/>
            <a:r>
              <a:rPr lang="ru-RU" sz="900" dirty="0" smtClean="0">
                <a:latin typeface="Comic Sans MS" pitchFamily="66" charset="0"/>
              </a:rPr>
              <a:t>Расходы на обслуживание долговых обязательств_____________57</a:t>
            </a:r>
          </a:p>
          <a:p>
            <a:pPr fontAlgn="t"/>
            <a:r>
              <a:rPr lang="ru-RU" sz="900" dirty="0" smtClean="0">
                <a:latin typeface="Comic Sans MS" pitchFamily="66" charset="0"/>
              </a:rPr>
              <a:t>Пояснительная записка</a:t>
            </a:r>
            <a:r>
              <a:rPr lang="ru-RU" sz="900" dirty="0" smtClean="0">
                <a:solidFill>
                  <a:srgbClr val="CC0099"/>
                </a:solidFill>
                <a:latin typeface="Comic Sans MS" pitchFamily="66" charset="0"/>
              </a:rPr>
              <a:t> </a:t>
            </a:r>
            <a:r>
              <a:rPr lang="ru-RU" sz="900" dirty="0" smtClean="0">
                <a:latin typeface="Comic Sans MS" pitchFamily="66" charset="0"/>
              </a:rPr>
              <a:t>к решению Краснинской районной Думы_58</a:t>
            </a:r>
          </a:p>
          <a:p>
            <a:pPr fontAlgn="t"/>
            <a:r>
              <a:rPr lang="ru-RU" sz="900" b="1" dirty="0" smtClean="0">
                <a:latin typeface="Comic Sans MS" pitchFamily="66" charset="0"/>
              </a:rPr>
              <a:t>Контактная информация_________________________________60</a:t>
            </a:r>
            <a:endParaRPr lang="ru-RU" sz="900" dirty="0" smtClean="0">
              <a:latin typeface="Comic Sans MS" pitchFamily="66" charset="0"/>
            </a:endParaRPr>
          </a:p>
          <a:p>
            <a:endParaRPr lang="ru-RU" sz="900" dirty="0"/>
          </a:p>
        </p:txBody>
      </p:sp>
      <p:sp>
        <p:nvSpPr>
          <p:cNvPr id="6" name="Номер слайда 5"/>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3</a:t>
            </a:fld>
            <a:endParaRPr lang="ru-RU"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DFF4EA2F-8B2F-4C24-B7FA-84396155B80D}" type="slidenum">
              <a:rPr lang="ru-RU">
                <a:solidFill>
                  <a:schemeClr val="tx2">
                    <a:shade val="90000"/>
                  </a:schemeClr>
                </a:solidFill>
                <a:latin typeface="+mn-lt"/>
                <a:cs typeface="+mn-cs"/>
              </a:rPr>
              <a:pPr fontAlgn="auto">
                <a:spcBef>
                  <a:spcPts val="0"/>
                </a:spcBef>
                <a:spcAft>
                  <a:spcPts val="0"/>
                </a:spcAft>
                <a:defRPr/>
              </a:pPr>
              <a:t>30</a:t>
            </a:fld>
            <a:endParaRPr lang="ru-RU">
              <a:solidFill>
                <a:schemeClr val="tx2">
                  <a:shade val="90000"/>
                </a:schemeClr>
              </a:solidFill>
              <a:latin typeface="+mn-lt"/>
              <a:cs typeface="+mn-cs"/>
            </a:endParaRPr>
          </a:p>
        </p:txBody>
      </p:sp>
      <p:graphicFrame>
        <p:nvGraphicFramePr>
          <p:cNvPr id="212085" name="Group 117"/>
          <p:cNvGraphicFramePr>
            <a:graphicFrameLocks noGrp="1"/>
          </p:cNvGraphicFramePr>
          <p:nvPr/>
        </p:nvGraphicFramePr>
        <p:xfrm>
          <a:off x="285750" y="1571625"/>
          <a:ext cx="8462963" cy="4905147"/>
        </p:xfrm>
        <a:graphic>
          <a:graphicData uri="http://schemas.openxmlformats.org/drawingml/2006/table">
            <a:tbl>
              <a:tblPr/>
              <a:tblGrid>
                <a:gridCol w="614363"/>
                <a:gridCol w="576262"/>
                <a:gridCol w="4838700"/>
                <a:gridCol w="849313"/>
                <a:gridCol w="792162"/>
                <a:gridCol w="792163"/>
              </a:tblGrid>
              <a:tr h="228600">
                <a:tc rowSpan="2">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Раздел</a:t>
                      </a:r>
                      <a:endParaRPr kumimoji="0" lang="ru-RU" sz="1200" b="0" i="1"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Подраздел</a:t>
                      </a:r>
                      <a:endParaRPr kumimoji="0" lang="ru-RU" sz="1200" b="0" i="1"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Наименование</a:t>
                      </a:r>
                      <a:endParaRPr kumimoji="0" lang="ru-RU" sz="1200" b="0" i="1"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2023 г.</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Плановый период</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22860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2024 г.</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2025 г.</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ВСЕГО</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400907,1</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348742,0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605908,5</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в том числе;</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Общегосударственные вопросы</a:t>
                      </a:r>
                      <a:endParaRPr kumimoji="0" lang="ru-RU" sz="1400" b="0"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44899,4</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37631,9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37757,8</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Функционирование высшего должностного лица субъекта Российской Федерации и муниципального образования</a:t>
                      </a:r>
                      <a:endPar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2736,6</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1847,9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1921,8</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2952,3</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3316,1</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1391,5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04</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29455,4</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24532,0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24604,9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Судебная система</a:t>
                      </a:r>
                      <a:endPar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0,3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520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06</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Обеспечение деятельности финансовых, налоговых и таможенных органов и органов финансового (финансово-бюджетного надзора)</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8056,8</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6976,2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7180,0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11</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Резервные фонды</a:t>
                      </a:r>
                      <a:endParaRPr kumimoji="0" lang="ru-RU" sz="1200" b="1"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86,5</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100,0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50,0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общегосударственные вопросы</a:t>
                      </a:r>
                      <a:endParaRPr kumimoji="0" lang="ru-RU" sz="1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1611,5</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859,4</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809,4</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6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Национальная  экономика</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68578,1</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61294,5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309662,9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08</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Транспорт</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21488,4</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2000,0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Дорожное хозяйство (дорожные фонды)</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46257,1</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58323,5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308708,9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Другие вопросы в области национальной экономики</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832,6</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971,0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954,0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1475" name="Rectangle 118"/>
          <p:cNvSpPr>
            <a:spLocks noChangeArrowheads="1"/>
          </p:cNvSpPr>
          <p:nvPr/>
        </p:nvSpPr>
        <p:spPr bwMode="auto">
          <a:xfrm>
            <a:off x="395288" y="404813"/>
            <a:ext cx="8569325" cy="1138773"/>
          </a:xfrm>
          <a:prstGeom prst="rect">
            <a:avLst/>
          </a:prstGeom>
          <a:noFill/>
          <a:ln w="9525">
            <a:noFill/>
            <a:miter lim="800000"/>
            <a:headEnd/>
            <a:tailEnd/>
          </a:ln>
        </p:spPr>
        <p:txBody>
          <a:bodyPr>
            <a:spAutoFit/>
          </a:bodyPr>
          <a:lstStyle/>
          <a:p>
            <a:r>
              <a:rPr lang="ru-RU" b="1" dirty="0">
                <a:solidFill>
                  <a:srgbClr val="CC0099"/>
                </a:solidFill>
                <a:latin typeface="Comic Sans MS" pitchFamily="66" charset="0"/>
              </a:rPr>
              <a:t>Структура расходов бюджета по разделам и подразделам функциональной классификации на </a:t>
            </a:r>
            <a:r>
              <a:rPr lang="ru-RU" b="1" dirty="0" smtClean="0">
                <a:solidFill>
                  <a:srgbClr val="CC0099"/>
                </a:solidFill>
                <a:latin typeface="Comic Sans MS" pitchFamily="66" charset="0"/>
              </a:rPr>
              <a:t>2023 </a:t>
            </a:r>
            <a:r>
              <a:rPr lang="ru-RU" b="1" dirty="0">
                <a:solidFill>
                  <a:srgbClr val="CC0099"/>
                </a:solidFill>
                <a:latin typeface="Comic Sans MS" pitchFamily="66" charset="0"/>
              </a:rPr>
              <a:t>год и на плановый период </a:t>
            </a:r>
            <a:r>
              <a:rPr lang="ru-RU" b="1" dirty="0" smtClean="0">
                <a:solidFill>
                  <a:srgbClr val="CC0099"/>
                </a:solidFill>
                <a:latin typeface="Comic Sans MS" pitchFamily="66" charset="0"/>
              </a:rPr>
              <a:t>2024 </a:t>
            </a:r>
            <a:r>
              <a:rPr lang="ru-RU" b="1" dirty="0">
                <a:solidFill>
                  <a:srgbClr val="CC0099"/>
                </a:solidFill>
                <a:latin typeface="Comic Sans MS" pitchFamily="66" charset="0"/>
              </a:rPr>
              <a:t>и </a:t>
            </a:r>
            <a:r>
              <a:rPr lang="ru-RU" b="1" dirty="0" smtClean="0">
                <a:solidFill>
                  <a:srgbClr val="CC0099"/>
                </a:solidFill>
                <a:latin typeface="Comic Sans MS" pitchFamily="66" charset="0"/>
              </a:rPr>
              <a:t>2025 </a:t>
            </a:r>
            <a:r>
              <a:rPr lang="ru-RU" b="1" dirty="0">
                <a:solidFill>
                  <a:srgbClr val="CC0099"/>
                </a:solidFill>
                <a:latin typeface="Comic Sans MS" pitchFamily="66" charset="0"/>
              </a:rPr>
              <a:t>годов </a:t>
            </a:r>
            <a:endParaRPr lang="ru-RU" b="1" dirty="0" smtClean="0">
              <a:solidFill>
                <a:srgbClr val="CC0099"/>
              </a:solidFill>
              <a:latin typeface="Comic Sans MS" pitchFamily="66" charset="0"/>
            </a:endParaRPr>
          </a:p>
          <a:p>
            <a:r>
              <a:rPr lang="ru-RU" sz="1400" b="1" dirty="0" smtClean="0">
                <a:solidFill>
                  <a:srgbClr val="CC0099"/>
                </a:solidFill>
                <a:latin typeface="Comic Sans MS" pitchFamily="66" charset="0"/>
              </a:rPr>
              <a:t>в </a:t>
            </a:r>
            <a:r>
              <a:rPr lang="ru-RU" sz="1400" b="1" dirty="0">
                <a:solidFill>
                  <a:srgbClr val="CC0099"/>
                </a:solidFill>
                <a:latin typeface="Comic Sans MS" pitchFamily="66" charset="0"/>
              </a:rPr>
              <a:t>тыс. рублей</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1E83A533-128B-4726-852E-0B2AA72EA6C3}" type="slidenum">
              <a:rPr lang="ru-RU">
                <a:solidFill>
                  <a:schemeClr val="tx2">
                    <a:shade val="90000"/>
                  </a:schemeClr>
                </a:solidFill>
                <a:latin typeface="+mn-lt"/>
                <a:cs typeface="+mn-cs"/>
              </a:rPr>
              <a:pPr fontAlgn="auto">
                <a:spcBef>
                  <a:spcPts val="0"/>
                </a:spcBef>
                <a:spcAft>
                  <a:spcPts val="0"/>
                </a:spcAft>
                <a:defRPr/>
              </a:pPr>
              <a:t>31</a:t>
            </a:fld>
            <a:endParaRPr lang="ru-RU">
              <a:solidFill>
                <a:schemeClr val="tx2">
                  <a:shade val="90000"/>
                </a:schemeClr>
              </a:solidFill>
              <a:latin typeface="+mn-lt"/>
              <a:cs typeface="+mn-cs"/>
            </a:endParaRPr>
          </a:p>
        </p:txBody>
      </p:sp>
      <p:graphicFrame>
        <p:nvGraphicFramePr>
          <p:cNvPr id="166335" name="Group 447"/>
          <p:cNvGraphicFramePr>
            <a:graphicFrameLocks noGrp="1"/>
          </p:cNvGraphicFramePr>
          <p:nvPr/>
        </p:nvGraphicFramePr>
        <p:xfrm>
          <a:off x="250825" y="142875"/>
          <a:ext cx="8569325" cy="6499660"/>
        </p:xfrm>
        <a:graphic>
          <a:graphicData uri="http://schemas.openxmlformats.org/drawingml/2006/table">
            <a:tbl>
              <a:tblPr/>
              <a:tblGrid>
                <a:gridCol w="649288"/>
                <a:gridCol w="576262"/>
                <a:gridCol w="4895850"/>
                <a:gridCol w="863600"/>
                <a:gridCol w="773113"/>
                <a:gridCol w="811212"/>
              </a:tblGrid>
              <a:tr h="2714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05</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Жилищно-коммунальное хозяйство</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205,0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Жилищное хозяйство</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205,0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ea typeface="Calibri" pitchFamily="34" charset="0"/>
                          <a:cs typeface="Times New Roman" pitchFamily="18" charset="0"/>
                        </a:rPr>
                        <a:t>Охрана окружающей среды</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299,0</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5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вопросы в области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охраны окружающей среды</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299,0</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07</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Образование</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195220,6</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174848,0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185421,9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Дошкольное образование</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39231,2</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33855,1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33348,0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Общее образование</a:t>
                      </a:r>
                      <a:endPar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133105,4</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119972,6</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130542,5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987">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a typeface="Calibri" pitchFamily="34" charset="0"/>
                          <a:cs typeface="Times New Roman" pitchFamily="18" charset="0"/>
                        </a:rPr>
                        <a:t>Дополнительное образование детей</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14482,3</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13597,9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14009,5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Молодежная политика</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115,0</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3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вопросы в области образования</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8286,7</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7422,4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7521,9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8375">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08</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50000"/>
                        </a:lnSpc>
                        <a:spcBef>
                          <a:spcPts val="600"/>
                        </a:spcBef>
                        <a:spcAft>
                          <a:spcPct val="0"/>
                        </a:spcAft>
                        <a:buClrTx/>
                        <a:buSzTx/>
                        <a:buFontTx/>
                        <a:buNone/>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Культура, кинематография</a:t>
                      </a:r>
                      <a:endParaRPr kumimoji="0" lang="ru-RU" sz="1400" b="0"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46867,4</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38208,0</a:t>
                      </a: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37757,0</a:t>
                      </a: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Культура</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36130,1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28627,7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28062,8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вопросы в области культуры, кинематографии</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10737,3</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9580,3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9694,2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Социальная политика</a:t>
                      </a:r>
                      <a:endParaRPr kumimoji="0" lang="ru-RU" sz="1400" b="0"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17136,7</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18545,1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18668,7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Пенсионное обеспечение</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4386,3</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3506,2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3506,2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630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03</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Социальное обеспечение населения</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4964,4</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5049,4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5049,4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04</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Охрана семьи и детства</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6546,2</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8894,9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8977,3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60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06</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Другие вопросы в области социальной политики</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1239,8</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1094,6</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1135,8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7399">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Физическая культура и спорт</a:t>
                      </a:r>
                      <a:endParaRPr kumimoji="0" lang="ru-RU" sz="1400" b="0" i="0" u="none" strike="noStrike" cap="none" normalizeH="0" baseline="0" dirty="0" smtClean="0">
                        <a:ln>
                          <a:noFill/>
                        </a:ln>
                        <a:solidFill>
                          <a:srgbClr val="CC0099"/>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4589,2</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702">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Физическая культура</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4589,2</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38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Обслуживание государственного и муниципального долга</a:t>
                      </a:r>
                      <a:endParaRPr kumimoji="0" lang="ru-RU" sz="1200" b="1" i="0" u="none" strike="noStrike" cap="none" normalizeH="0" baseline="0" dirty="0" smtClean="0">
                        <a:ln>
                          <a:noFill/>
                        </a:ln>
                        <a:solidFill>
                          <a:srgbClr val="CC0099"/>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883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Обслуживание государственного внутреннего и муниципального  долга</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857">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Межбюджетные трансферты общего характера бюджетам  бюджетной системы Российской Федерации</a:t>
                      </a:r>
                      <a:endParaRPr kumimoji="0" lang="ru-RU" sz="1200" b="0" i="0" u="none" strike="noStrike" cap="none" normalizeH="0" baseline="0" dirty="0" smtClean="0">
                        <a:ln>
                          <a:noFill/>
                        </a:ln>
                        <a:solidFill>
                          <a:srgbClr val="CC0099"/>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23110,3</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18213,1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16638,8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49263" algn="l"/>
                          <a:tab pos="2968625" algn="ctr"/>
                          <a:tab pos="5940425" algn="r"/>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Дотации на выравнивание бюджетной обеспеченности субъектов Российской Федерации и муниципальных образований</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alibri"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22297,0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18213,1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16638,8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32</a:t>
            </a:fld>
            <a:endParaRPr lang="ru-RU"/>
          </a:p>
        </p:txBody>
      </p:sp>
      <p:sp>
        <p:nvSpPr>
          <p:cNvPr id="4" name="Прямоугольник 3"/>
          <p:cNvSpPr/>
          <p:nvPr/>
        </p:nvSpPr>
        <p:spPr>
          <a:xfrm>
            <a:off x="500034" y="214290"/>
            <a:ext cx="8429684" cy="646331"/>
          </a:xfrm>
          <a:prstGeom prst="rect">
            <a:avLst/>
          </a:prstGeom>
        </p:spPr>
        <p:txBody>
          <a:bodyPr wrap="square">
            <a:spAutoFit/>
          </a:bodyPr>
          <a:lstStyle/>
          <a:p>
            <a:r>
              <a:rPr lang="ru-RU" b="1" dirty="0" smtClean="0">
                <a:solidFill>
                  <a:srgbClr val="FF0066"/>
                </a:solidFill>
                <a:latin typeface="Comic Sans MS" pitchFamily="66" charset="0"/>
              </a:rPr>
              <a:t>     </a:t>
            </a:r>
            <a:r>
              <a:rPr lang="ru-RU" dirty="0" smtClean="0">
                <a:solidFill>
                  <a:srgbClr val="CC0099"/>
                </a:solidFill>
                <a:latin typeface="Comic Sans MS" pitchFamily="66" charset="0"/>
              </a:rPr>
              <a:t>Расходы бюджета по муниципальным программам и непрограммным направлениям деятельности, в тыс. рублей</a:t>
            </a:r>
            <a:endParaRPr lang="ru-RU" dirty="0">
              <a:solidFill>
                <a:srgbClr val="CC0099"/>
              </a:solidFill>
            </a:endParaRPr>
          </a:p>
        </p:txBody>
      </p:sp>
      <p:graphicFrame>
        <p:nvGraphicFramePr>
          <p:cNvPr id="5" name="Таблица 4"/>
          <p:cNvGraphicFramePr>
            <a:graphicFrameLocks noGrp="1"/>
          </p:cNvGraphicFramePr>
          <p:nvPr/>
        </p:nvGraphicFramePr>
        <p:xfrm>
          <a:off x="357158" y="857232"/>
          <a:ext cx="8643998" cy="5794702"/>
        </p:xfrm>
        <a:graphic>
          <a:graphicData uri="http://schemas.openxmlformats.org/drawingml/2006/table">
            <a:tbl>
              <a:tblPr/>
              <a:tblGrid>
                <a:gridCol w="3786214"/>
                <a:gridCol w="2487607"/>
                <a:gridCol w="157463"/>
                <a:gridCol w="607846"/>
                <a:gridCol w="131382"/>
                <a:gridCol w="606967"/>
                <a:gridCol w="152139"/>
                <a:gridCol w="714380"/>
              </a:tblGrid>
              <a:tr h="214314">
                <a:tc gridSpan="2">
                  <a:txBody>
                    <a:bodyPr/>
                    <a:lstStyle/>
                    <a:p>
                      <a:pPr algn="ctr" fontAlgn="base">
                        <a:spcBef>
                          <a:spcPts val="1000"/>
                        </a:spcBef>
                        <a:spcAft>
                          <a:spcPts val="0"/>
                        </a:spcAft>
                      </a:pPr>
                      <a:r>
                        <a:rPr lang="ru-RU" sz="1200" b="1" kern="1200" dirty="0">
                          <a:solidFill>
                            <a:srgbClr val="404040"/>
                          </a:solidFill>
                          <a:effectLst>
                            <a:outerShdw blurRad="50800" dist="38100" algn="tr" rotWithShape="0">
                              <a:prstClr val="black">
                                <a:alpha val="40000"/>
                              </a:prstClr>
                            </a:outerShdw>
                          </a:effectLst>
                          <a:latin typeface="Times New Roman"/>
                          <a:ea typeface="Times New Roman"/>
                          <a:cs typeface="Times New Roman"/>
                        </a:rPr>
                        <a:t>Наименование</a:t>
                      </a:r>
                      <a:endParaRPr lang="ru-RU" sz="12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r>
                        <a:rPr lang="ru-RU" sz="1400" b="1" dirty="0" smtClean="0">
                          <a:latin typeface="Times New Roman" pitchFamily="18" charset="0"/>
                          <a:cs typeface="Times New Roman" pitchFamily="18" charset="0"/>
                        </a:rPr>
                        <a:t>2023 год</a:t>
                      </a:r>
                      <a:endParaRPr lang="ru-RU" sz="1400" b="1"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r>
                        <a:rPr lang="ru-RU" sz="1400" b="1" dirty="0" smtClean="0">
                          <a:latin typeface="Times New Roman" pitchFamily="18" charset="0"/>
                          <a:cs typeface="Times New Roman" pitchFamily="18" charset="0"/>
                        </a:rPr>
                        <a:t>2024 год</a:t>
                      </a:r>
                      <a:endParaRPr lang="ru-RU" sz="1400" b="1"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r>
                        <a:rPr lang="ru-RU" sz="1400" b="1" dirty="0" smtClean="0">
                          <a:latin typeface="Times New Roman" pitchFamily="18" charset="0"/>
                          <a:cs typeface="Times New Roman" pitchFamily="18" charset="0"/>
                        </a:rPr>
                        <a:t>2025 год</a:t>
                      </a:r>
                      <a:endParaRPr lang="ru-RU" sz="1400" b="1"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39714">
                <a:tc gridSpan="2">
                  <a:txBody>
                    <a:bodyPr/>
                    <a:lstStyle/>
                    <a:p>
                      <a:pPr algn="ctr" fontAlgn="base">
                        <a:lnSpc>
                          <a:spcPts val="1465"/>
                        </a:lnSpc>
                        <a:spcAft>
                          <a:spcPts val="0"/>
                        </a:spcAft>
                      </a:pPr>
                      <a:r>
                        <a:rPr lang="ru-RU" sz="12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Муниципальные программы</a:t>
                      </a:r>
                      <a:r>
                        <a:rPr lang="ru-RU" sz="12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 </a:t>
                      </a:r>
                      <a:endParaRPr lang="ru-RU" sz="12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r>
                        <a:rPr lang="ru-RU" sz="1200" b="1" dirty="0" smtClean="0">
                          <a:solidFill>
                            <a:srgbClr val="0000CC"/>
                          </a:solidFill>
                          <a:latin typeface="Times New Roman" pitchFamily="18" charset="0"/>
                          <a:cs typeface="Times New Roman" pitchFamily="18" charset="0"/>
                        </a:rPr>
                        <a:t>392486,5</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r>
                        <a:rPr lang="ru-RU" sz="1200" b="1" dirty="0" smtClean="0">
                          <a:solidFill>
                            <a:srgbClr val="0000CC"/>
                          </a:solidFill>
                          <a:latin typeface="Times New Roman" pitchFamily="18" charset="0"/>
                          <a:cs typeface="Times New Roman" pitchFamily="18" charset="0"/>
                        </a:rPr>
                        <a:t>341984,4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dirty="0"/>
                    </a:p>
                  </a:txBody>
                  <a:tcPr/>
                </a:tc>
                <a:tc gridSpan="2">
                  <a:txBody>
                    <a:bodyPr/>
                    <a:lstStyle/>
                    <a:p>
                      <a:pPr algn="ctr"/>
                      <a:r>
                        <a:rPr lang="ru-RU" sz="1200" b="1" dirty="0" smtClean="0">
                          <a:solidFill>
                            <a:srgbClr val="0000CC"/>
                          </a:solidFill>
                          <a:latin typeface="Times New Roman" pitchFamily="18" charset="0"/>
                          <a:cs typeface="Times New Roman" pitchFamily="18" charset="0"/>
                        </a:rPr>
                        <a:t>599257,3</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63377">
                <a:tc gridSpan="8">
                  <a:txBody>
                    <a:bodyPr/>
                    <a:lstStyle/>
                    <a:p>
                      <a:pPr algn="ctr" fontAlgn="base">
                        <a:spcAft>
                          <a:spcPts val="0"/>
                        </a:spcAft>
                      </a:pPr>
                      <a:r>
                        <a:rPr lang="ru-RU" sz="1400" b="1" kern="1200" dirty="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эффективного управления муниципальным образованием «Краснинский район» Смоленской области</a:t>
                      </a: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a:t>
                      </a:r>
                    </a:p>
                    <a:p>
                      <a:pPr algn="ctr" fontAlgn="base">
                        <a:spcAft>
                          <a:spcPts val="0"/>
                        </a:spcAft>
                      </a:pPr>
                      <a:endParaRPr lang="ru-RU" sz="1100" dirty="0">
                        <a:solidFill>
                          <a:srgbClr val="FF0066"/>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0358">
                <a:tc rowSpan="4">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ru-RU" sz="1150" b="1" dirty="0" smtClean="0">
                          <a:latin typeface="Times New Roman" pitchFamily="18" charset="0"/>
                          <a:ea typeface="Times New Roman"/>
                          <a:cs typeface="Times New Roman" pitchFamily="18" charset="0"/>
                        </a:rPr>
                        <a:t>     Цель: </a:t>
                      </a:r>
                      <a:r>
                        <a:rPr lang="ru-RU" sz="1150" dirty="0" smtClean="0">
                          <a:latin typeface="Times New Roman" pitchFamily="18" charset="0"/>
                          <a:ea typeface="Times New Roman"/>
                          <a:cs typeface="Times New Roman" pitchFamily="18" charset="0"/>
                        </a:rPr>
                        <a:t>Обеспечение реализации Администрацией муниципального образования «Краснинский район» Смоленской области своих полномочий.</a:t>
                      </a:r>
                    </a:p>
                    <a:p>
                      <a:r>
                        <a:rPr lang="ru-RU" sz="1150" dirty="0" smtClean="0">
                          <a:latin typeface="Times New Roman" pitchFamily="18" charset="0"/>
                          <a:ea typeface="Times New Roman"/>
                          <a:cs typeface="Times New Roman" pitchFamily="18" charset="0"/>
                        </a:rPr>
                        <a:t>Повышение эффективности управления и распоряжения муниципальной собственностью</a:t>
                      </a:r>
                      <a:endParaRPr lang="ru-RU" sz="11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dirty="0"/>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200" b="1" dirty="0" smtClean="0">
                          <a:solidFill>
                            <a:srgbClr val="CC0099"/>
                          </a:solidFill>
                          <a:latin typeface="Times New Roman" pitchFamily="18" charset="0"/>
                          <a:cs typeface="Times New Roman" pitchFamily="18" charset="0"/>
                        </a:rPr>
                        <a:t>35004,2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dirty="0"/>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200" b="1" dirty="0" smtClean="0">
                          <a:solidFill>
                            <a:srgbClr val="CC0099"/>
                          </a:solidFill>
                          <a:latin typeface="Times New Roman" pitchFamily="18" charset="0"/>
                          <a:cs typeface="Times New Roman" pitchFamily="18" charset="0"/>
                        </a:rPr>
                        <a:t>28897,9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ru-RU" sz="1200" b="1" dirty="0">
                        <a:solidFill>
                          <a:srgbClr val="FF0066"/>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28920,7</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5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fontAlgn="base">
                        <a:spcAft>
                          <a:spcPts val="0"/>
                        </a:spcAft>
                      </a:pPr>
                      <a:r>
                        <a:rPr lang="ru-RU" sz="1150" b="1" kern="1200" dirty="0" smtClean="0">
                          <a:solidFill>
                            <a:schemeClr val="tx1"/>
                          </a:solidFill>
                          <a:latin typeface="Times New Roman" pitchFamily="18" charset="0"/>
                          <a:ea typeface="+mn-ea"/>
                          <a:cs typeface="Times New Roman" pitchFamily="18" charset="0"/>
                        </a:rPr>
                        <a:t> </a:t>
                      </a:r>
                      <a:r>
                        <a:rPr lang="ru-RU" sz="1150" kern="1200" dirty="0" smtClean="0">
                          <a:solidFill>
                            <a:schemeClr val="tx1"/>
                          </a:solidFill>
                          <a:latin typeface="Times New Roman" pitchFamily="18" charset="0"/>
                          <a:ea typeface="+mn-ea"/>
                          <a:cs typeface="Times New Roman" pitchFamily="18" charset="0"/>
                        </a:rPr>
                        <a:t>Комплекс процессных мероприятий  «Обеспечение организационных  условий для реализации муниципальной программы»</a:t>
                      </a:r>
                      <a:endParaRPr lang="ru-RU" sz="11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200" b="1" dirty="0" smtClean="0">
                          <a:solidFill>
                            <a:srgbClr val="CC0099"/>
                          </a:solidFill>
                          <a:latin typeface="Times New Roman" pitchFamily="18" charset="0"/>
                          <a:cs typeface="Times New Roman" pitchFamily="18" charset="0"/>
                        </a:rPr>
                        <a:t>34754,2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200" b="1" dirty="0" smtClean="0">
                          <a:solidFill>
                            <a:srgbClr val="CC0099"/>
                          </a:solidFill>
                          <a:latin typeface="Times New Roman" pitchFamily="18" charset="0"/>
                          <a:cs typeface="Times New Roman" pitchFamily="18" charset="0"/>
                        </a:rPr>
                        <a:t>28847,9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ru-RU" sz="1200" b="1" dirty="0">
                        <a:solidFill>
                          <a:srgbClr val="FF0066"/>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28920,7</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5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ru-RU" sz="1150" dirty="0">
                          <a:solidFill>
                            <a:srgbClr val="000000"/>
                          </a:solidFill>
                          <a:latin typeface="Times New Roman" pitchFamily="18" charset="0"/>
                          <a:ea typeface="Times New Roman"/>
                          <a:cs typeface="Times New Roman" pitchFamily="18" charset="0"/>
                        </a:rPr>
                        <a:t>Комплекс процессных мероприятий   «Распоряжение объектами муниципальной собственности муниципального образования «Краснинский район» Смоленской области»</a:t>
                      </a:r>
                      <a:endParaRPr lang="ru-RU" sz="115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200" b="1" dirty="0" smtClean="0">
                          <a:solidFill>
                            <a:srgbClr val="CC0099"/>
                          </a:solidFill>
                          <a:latin typeface="Times New Roman" pitchFamily="18" charset="0"/>
                          <a:cs typeface="Times New Roman" pitchFamily="18" charset="0"/>
                        </a:rPr>
                        <a:t>250,0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200" b="1" dirty="0" smtClean="0">
                          <a:solidFill>
                            <a:srgbClr val="CC0099"/>
                          </a:solidFill>
                          <a:latin typeface="Times New Roman" pitchFamily="18" charset="0"/>
                          <a:cs typeface="Times New Roman" pitchFamily="18" charset="0"/>
                        </a:rPr>
                        <a:t>50,0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ru-RU" sz="1200" b="1" dirty="0">
                        <a:solidFill>
                          <a:srgbClr val="FF0066"/>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972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r>
                        <a:rPr lang="ru-RU" sz="115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150" kern="1200" dirty="0" smtClean="0">
                          <a:solidFill>
                            <a:schemeClr val="tx1"/>
                          </a:solidFill>
                          <a:latin typeface="Times New Roman" pitchFamily="18" charset="0"/>
                          <a:ea typeface="+mn-ea"/>
                          <a:cs typeface="Times New Roman" pitchFamily="18" charset="0"/>
                        </a:rPr>
                        <a:t>:</a:t>
                      </a:r>
                    </a:p>
                    <a:p>
                      <a:r>
                        <a:rPr lang="ru-RU" sz="1150" kern="1200" dirty="0" smtClean="0">
                          <a:solidFill>
                            <a:schemeClr val="tx1"/>
                          </a:solidFill>
                          <a:latin typeface="Times New Roman" pitchFamily="18" charset="0"/>
                          <a:ea typeface="+mn-ea"/>
                          <a:cs typeface="Times New Roman" pitchFamily="18" charset="0"/>
                        </a:rPr>
                        <a:t>- совершенствование нормативной правовой базы по вопросам местного самоуправления и муниципальной службы;</a:t>
                      </a:r>
                    </a:p>
                    <a:p>
                      <a:r>
                        <a:rPr lang="ru-RU" sz="1150" kern="1200" dirty="0" smtClean="0">
                          <a:solidFill>
                            <a:schemeClr val="tx1"/>
                          </a:solidFill>
                          <a:latin typeface="Times New Roman" pitchFamily="18" charset="0"/>
                          <a:ea typeface="+mn-ea"/>
                          <a:cs typeface="Times New Roman" pitchFamily="18" charset="0"/>
                        </a:rPr>
                        <a:t>- укрепление доверия населения к деятельности органов местного самоуправления муниципальных образований Смоленской области;</a:t>
                      </a:r>
                    </a:p>
                    <a:p>
                      <a:r>
                        <a:rPr lang="ru-RU" sz="1150" kern="1200" dirty="0" smtClean="0">
                          <a:solidFill>
                            <a:schemeClr val="tx1"/>
                          </a:solidFill>
                          <a:latin typeface="Times New Roman" pitchFamily="18" charset="0"/>
                          <a:ea typeface="+mn-ea"/>
                          <a:cs typeface="Times New Roman" pitchFamily="18" charset="0"/>
                        </a:rPr>
                        <a:t>- создание правовых, организационных, финансовых условий для обеспечения кадрами органов местного самоуправления;</a:t>
                      </a:r>
                    </a:p>
                    <a:p>
                      <a:r>
                        <a:rPr lang="ru-RU" sz="1150" kern="1200" dirty="0" smtClean="0">
                          <a:solidFill>
                            <a:schemeClr val="tx1"/>
                          </a:solidFill>
                          <a:latin typeface="Times New Roman" pitchFamily="18" charset="0"/>
                          <a:ea typeface="+mn-ea"/>
                          <a:cs typeface="Times New Roman" pitchFamily="18" charset="0"/>
                        </a:rPr>
                        <a:t>- повышение профессионального уровня работников органов местного самоуправления</a:t>
                      </a:r>
                      <a:endParaRPr lang="ru-RU" sz="11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spcAft>
                          <a:spcPts val="0"/>
                        </a:spcAft>
                      </a:pP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ctr" fontAlgn="base">
                        <a:spcAft>
                          <a:spcPts val="0"/>
                        </a:spcAft>
                      </a:pP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ctr" fontAlgn="base">
                        <a:spcAft>
                          <a:spcPts val="0"/>
                        </a:spcAft>
                      </a:pP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pic>
        <p:nvPicPr>
          <p:cNvPr id="6" name="Рисунок 2" descr="Без названия (1)"/>
          <p:cNvPicPr>
            <a:picLocks noChangeAspect="1" noChangeArrowheads="1"/>
          </p:cNvPicPr>
          <p:nvPr/>
        </p:nvPicPr>
        <p:blipFill>
          <a:blip r:embed="rId2"/>
          <a:srcRect/>
          <a:stretch>
            <a:fillRect/>
          </a:stretch>
        </p:blipFill>
        <p:spPr bwMode="auto">
          <a:xfrm>
            <a:off x="357158" y="5000636"/>
            <a:ext cx="3714776" cy="1643074"/>
          </a:xfrm>
          <a:prstGeom prst="rect">
            <a:avLst/>
          </a:prstGeom>
          <a:noFill/>
        </p:spPr>
      </p:pic>
      <p:graphicFrame>
        <p:nvGraphicFramePr>
          <p:cNvPr id="7" name="Диаграмма 6"/>
          <p:cNvGraphicFramePr/>
          <p:nvPr/>
        </p:nvGraphicFramePr>
        <p:xfrm>
          <a:off x="357158" y="2000240"/>
          <a:ext cx="3643338" cy="2714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33</a:t>
            </a:fld>
            <a:endParaRPr lang="ru-RU"/>
          </a:p>
        </p:txBody>
      </p:sp>
      <p:graphicFrame>
        <p:nvGraphicFramePr>
          <p:cNvPr id="4" name="Таблица 3"/>
          <p:cNvGraphicFramePr>
            <a:graphicFrameLocks noGrp="1"/>
          </p:cNvGraphicFramePr>
          <p:nvPr/>
        </p:nvGraphicFramePr>
        <p:xfrm>
          <a:off x="214282" y="500043"/>
          <a:ext cx="8643998" cy="5929353"/>
        </p:xfrm>
        <a:graphic>
          <a:graphicData uri="http://schemas.openxmlformats.org/drawingml/2006/table">
            <a:tbl>
              <a:tblPr/>
              <a:tblGrid>
                <a:gridCol w="3571900"/>
                <a:gridCol w="2859384"/>
                <a:gridCol w="739228"/>
                <a:gridCol w="759106"/>
                <a:gridCol w="714380"/>
              </a:tblGrid>
              <a:tr h="500065">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дорожно-транспортного комплекса муниципального образования «Краснинский район» Смоленской области»</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57322">
                <a:tc rowSpan="5">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b="1" dirty="0" smtClean="0">
                          <a:latin typeface="Times New Roman" pitchFamily="18" charset="0"/>
                          <a:ea typeface="Times New Roman"/>
                          <a:cs typeface="Times New Roman" pitchFamily="18" charset="0"/>
                        </a:rPr>
                        <a:t>     Цель: </a:t>
                      </a:r>
                      <a:r>
                        <a:rPr lang="ru-RU" sz="1000" dirty="0" smtClean="0">
                          <a:latin typeface="Times New Roman" pitchFamily="18" charset="0"/>
                          <a:ea typeface="Times New Roman"/>
                          <a:cs typeface="Times New Roman" pitchFamily="18" charset="0"/>
                        </a:rPr>
                        <a:t>Совершенствование  и  развитие  транспортной  инфраструктуры  в  соответствии  с потребностями  населения,  обеспечение технического состояния и пропускной способности дорожной  сети,  поддержание  на необходимом уровне  и  улучшение потребительских  свойств  автомобильных  дорог общего пользования местного значения  </a:t>
                      </a:r>
                      <a:endParaRPr lang="ru-RU" sz="10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67755,5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60323,5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308708,9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6627">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000" kern="1200" dirty="0" smtClean="0">
                          <a:solidFill>
                            <a:schemeClr val="tx1"/>
                          </a:solidFill>
                          <a:latin typeface="Times New Roman" pitchFamily="18" charset="0"/>
                          <a:ea typeface="+mn-ea"/>
                          <a:cs typeface="Times New Roman" pitchFamily="18" charset="0"/>
                        </a:rPr>
                        <a:t>Комплекс процессных мероприятий «Создание условий для обеспечения транспортного обслуживания населения автомобильным транспортом на пригородных, внутри муниципальных маршрутах на территории муниципального образования "Краснинский район" Смоленской области»</a:t>
                      </a:r>
                      <a:endParaRPr lang="ru-RU" sz="10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21488,4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2000,0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44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сети автомобильных дорог общего </a:t>
                      </a:r>
                      <a:r>
                        <a:rPr lang="ru-RU" sz="1000" dirty="0" smtClean="0">
                          <a:solidFill>
                            <a:srgbClr val="000000"/>
                          </a:solidFill>
                          <a:latin typeface="Times New Roman" pitchFamily="18" charset="0"/>
                          <a:ea typeface="Times New Roman"/>
                          <a:cs typeface="Times New Roman" pitchFamily="18" charset="0"/>
                        </a:rPr>
                        <a:t>пользования»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46257,1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58323,5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308708,9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44">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«Повышение безопасности дорожного движения на территории  муниципального образования «Краснинский район» Смоленской области»</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886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0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000" kern="1200" dirty="0" smtClean="0">
                          <a:solidFill>
                            <a:schemeClr val="tx1"/>
                          </a:solidFill>
                          <a:latin typeface="Times New Roman" pitchFamily="18" charset="0"/>
                          <a:ea typeface="+mn-ea"/>
                          <a:cs typeface="Times New Roman" pitchFamily="18" charset="0"/>
                        </a:rPr>
                        <a:t>:</a:t>
                      </a:r>
                    </a:p>
                    <a:p>
                      <a:r>
                        <a:rPr lang="ru-RU" sz="1000" kern="1200" dirty="0" smtClean="0">
                          <a:solidFill>
                            <a:schemeClr val="tx1"/>
                          </a:solidFill>
                          <a:latin typeface="Times New Roman" pitchFamily="18" charset="0"/>
                          <a:ea typeface="+mn-ea"/>
                          <a:cs typeface="Times New Roman" pitchFamily="18" charset="0"/>
                        </a:rPr>
                        <a:t>  - сохранение существующей сети автомобильных дорог - переход на нормативное содержание автомобильных дорог, соблюдение межремонтных сроков по капитальному ремонту и ремонту автомобильных дорог в соответствии с требованиями строительных норм;</a:t>
                      </a:r>
                    </a:p>
                    <a:p>
                      <a:r>
                        <a:rPr lang="ru-RU" sz="1000" kern="1200" dirty="0" smtClean="0">
                          <a:solidFill>
                            <a:schemeClr val="tx1"/>
                          </a:solidFill>
                          <a:latin typeface="Times New Roman" pitchFamily="18" charset="0"/>
                          <a:ea typeface="+mn-ea"/>
                          <a:cs typeface="Times New Roman" pitchFamily="18" charset="0"/>
                        </a:rPr>
                        <a:t>  -  развитие опорной сети автомобильных дорог общего пользования местного значения, обеспечивающее увеличение протяженности автомобильных дорог местного значения, соответствующих нормативным требованиям, и повышение пропускной способности дорожной сети;</a:t>
                      </a:r>
                    </a:p>
                    <a:p>
                      <a:r>
                        <a:rPr lang="ru-RU" sz="1000" kern="1200" dirty="0" smtClean="0">
                          <a:solidFill>
                            <a:schemeClr val="tx1"/>
                          </a:solidFill>
                          <a:latin typeface="Times New Roman" pitchFamily="18" charset="0"/>
                          <a:ea typeface="+mn-ea"/>
                          <a:cs typeface="Times New Roman" pitchFamily="18" charset="0"/>
                        </a:rPr>
                        <a:t>   - обеспечение круглогодичного транспортного сообщения с сельскими населенными пунктами за счет строительства (реконструкции) автомобильных дорог местного значения с твердым покрытием для соединения с сетью автомобильных дорог федерального и регионального значения.</a:t>
                      </a:r>
                      <a:endParaRPr lang="ru-RU" sz="10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3" descr="pngtree-grassland-road-background-material-image_261567"/>
          <p:cNvPicPr>
            <a:picLocks noChangeAspect="1" noChangeArrowheads="1"/>
          </p:cNvPicPr>
          <p:nvPr/>
        </p:nvPicPr>
        <p:blipFill>
          <a:blip r:embed="rId2" cstate="print"/>
          <a:srcRect/>
          <a:stretch>
            <a:fillRect/>
          </a:stretch>
        </p:blipFill>
        <p:spPr bwMode="auto">
          <a:xfrm>
            <a:off x="214282" y="4500570"/>
            <a:ext cx="3500462" cy="1928826"/>
          </a:xfrm>
          <a:prstGeom prst="rect">
            <a:avLst/>
          </a:prstGeom>
          <a:noFill/>
        </p:spPr>
      </p:pic>
      <p:graphicFrame>
        <p:nvGraphicFramePr>
          <p:cNvPr id="6" name="Диаграмма 5"/>
          <p:cNvGraphicFramePr/>
          <p:nvPr/>
        </p:nvGraphicFramePr>
        <p:xfrm>
          <a:off x="214282" y="1142984"/>
          <a:ext cx="3429024"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34</a:t>
            </a:fld>
            <a:endParaRPr lang="ru-RU"/>
          </a:p>
        </p:txBody>
      </p:sp>
      <p:graphicFrame>
        <p:nvGraphicFramePr>
          <p:cNvPr id="4" name="Таблица 3"/>
          <p:cNvGraphicFramePr>
            <a:graphicFrameLocks noGrp="1"/>
          </p:cNvGraphicFramePr>
          <p:nvPr/>
        </p:nvGraphicFramePr>
        <p:xfrm>
          <a:off x="285720" y="357165"/>
          <a:ext cx="8643998" cy="5700912"/>
        </p:xfrm>
        <a:graphic>
          <a:graphicData uri="http://schemas.openxmlformats.org/drawingml/2006/table">
            <a:tbl>
              <a:tblPr/>
              <a:tblGrid>
                <a:gridCol w="3571900"/>
                <a:gridCol w="2859384"/>
                <a:gridCol w="739228"/>
                <a:gridCol w="759106"/>
                <a:gridCol w="714380"/>
              </a:tblGrid>
              <a:tr h="490649">
                <a:tc gridSpan="5">
                  <a:txBody>
                    <a:bodyPr/>
                    <a:lstStyle/>
                    <a:p>
                      <a:pPr algn="ctr">
                        <a:spcAft>
                          <a:spcPts val="0"/>
                        </a:spcAft>
                      </a:pPr>
                      <a:r>
                        <a:rPr lang="ru-RU" sz="1400" b="1" kern="1200" dirty="0" smtClean="0">
                          <a:solidFill>
                            <a:srgbClr val="CC0099"/>
                          </a:solidFill>
                          <a:effectLst>
                            <a:outerShdw blurRad="38100" dist="38100" dir="2700000" algn="tl">
                              <a:srgbClr val="000000">
                                <a:alpha val="43137"/>
                              </a:srgbClr>
                            </a:outerShdw>
                          </a:effectLst>
                          <a:latin typeface="Times New Roman"/>
                          <a:ea typeface="Times New Roman"/>
                          <a:cs typeface="Times New Roman"/>
                        </a:rPr>
                        <a:t>Муниципальная программа «Доступная среда на территории муниципального образования «Краснинский район» Смоленской области»</a:t>
                      </a:r>
                      <a:endParaRPr lang="ru-RU" sz="1400" b="1" dirty="0">
                        <a:solidFill>
                          <a:srgbClr val="CC0099"/>
                        </a:solidFill>
                        <a:effectLst>
                          <a:outerShdw blurRad="38100" dist="38100" dir="2700000" algn="tl">
                            <a:srgbClr val="000000">
                              <a:alpha val="43137"/>
                            </a:srgb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65971">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a:ea typeface="Times New Roman"/>
                          <a:cs typeface="Times New Roman"/>
                        </a:rPr>
                        <a:t>Повышение транспортной доступности, доступности социально   значимых   объектов,   информационных ресурсов для лиц с ограниченными возможностями</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3263">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a:ea typeface="Times New Roman"/>
                          <a:cs typeface="Times New Roman"/>
                        </a:rPr>
                        <a:t>Комплекс процессных мероприятий  «Организация и проведение мероприятий, направленных на создание беспрепятственного доступа к приоритетным объектам социальной инфраструктуры в приоритетных сферах жизнедеятельности инвалидов»</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990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обеспечение беспрепятственного  доступа  лиц  с</a:t>
                      </a:r>
                    </a:p>
                    <a:p>
                      <a:r>
                        <a:rPr lang="ru-RU" sz="1200" kern="1200" dirty="0" smtClean="0">
                          <a:solidFill>
                            <a:schemeClr val="tx1"/>
                          </a:solidFill>
                          <a:latin typeface="Times New Roman" pitchFamily="18" charset="0"/>
                          <a:ea typeface="+mn-ea"/>
                          <a:cs typeface="Times New Roman" pitchFamily="18" charset="0"/>
                        </a:rPr>
                        <a:t>ограниченными возможностями к социально  значимым</a:t>
                      </a:r>
                    </a:p>
                    <a:p>
                      <a:r>
                        <a:rPr lang="ru-RU" sz="1200" kern="1200" dirty="0" smtClean="0">
                          <a:solidFill>
                            <a:schemeClr val="tx1"/>
                          </a:solidFill>
                          <a:latin typeface="Times New Roman" pitchFamily="18" charset="0"/>
                          <a:ea typeface="+mn-ea"/>
                          <a:cs typeface="Times New Roman" pitchFamily="18" charset="0"/>
                        </a:rPr>
                        <a:t>объектам;                                        </a:t>
                      </a:r>
                    </a:p>
                    <a:p>
                      <a:r>
                        <a:rPr lang="ru-RU" sz="1200" kern="1200" dirty="0" smtClean="0">
                          <a:solidFill>
                            <a:schemeClr val="tx1"/>
                          </a:solidFill>
                          <a:latin typeface="Times New Roman" pitchFamily="18" charset="0"/>
                          <a:ea typeface="+mn-ea"/>
                          <a:cs typeface="Times New Roman" pitchFamily="18" charset="0"/>
                        </a:rPr>
                        <a:t>- обеспечение беспрепятственного  доступа  лиц  с</a:t>
                      </a:r>
                    </a:p>
                    <a:p>
                      <a:r>
                        <a:rPr lang="ru-RU" sz="1200" kern="1200" dirty="0" smtClean="0">
                          <a:solidFill>
                            <a:schemeClr val="tx1"/>
                          </a:solidFill>
                          <a:latin typeface="Times New Roman" pitchFamily="18" charset="0"/>
                          <a:ea typeface="+mn-ea"/>
                          <a:cs typeface="Times New Roman" pitchFamily="18" charset="0"/>
                        </a:rPr>
                        <a:t>ограниченными   возможностями    к    пользованию</a:t>
                      </a:r>
                    </a:p>
                    <a:p>
                      <a:r>
                        <a:rPr lang="ru-RU" sz="1200" kern="1200" dirty="0" smtClean="0">
                          <a:solidFill>
                            <a:schemeClr val="tx1"/>
                          </a:solidFill>
                          <a:latin typeface="Times New Roman" pitchFamily="18" charset="0"/>
                          <a:ea typeface="+mn-ea"/>
                          <a:cs typeface="Times New Roman" pitchFamily="18" charset="0"/>
                        </a:rPr>
                        <a:t>специализированным автомобильным транспортом;    </a:t>
                      </a:r>
                    </a:p>
                    <a:p>
                      <a:r>
                        <a:rPr lang="ru-RU" sz="1200" kern="1200" dirty="0" smtClean="0">
                          <a:solidFill>
                            <a:schemeClr val="tx1"/>
                          </a:solidFill>
                          <a:latin typeface="Times New Roman" pitchFamily="18" charset="0"/>
                          <a:ea typeface="+mn-ea"/>
                          <a:cs typeface="Times New Roman" pitchFamily="18" charset="0"/>
                        </a:rPr>
                        <a:t>- обеспечение беспрепятственного  доступа  лиц  с</a:t>
                      </a:r>
                    </a:p>
                    <a:p>
                      <a:r>
                        <a:rPr lang="ru-RU" sz="1200" kern="1200" dirty="0" smtClean="0">
                          <a:solidFill>
                            <a:schemeClr val="tx1"/>
                          </a:solidFill>
                          <a:latin typeface="Times New Roman" pitchFamily="18" charset="0"/>
                          <a:ea typeface="+mn-ea"/>
                          <a:cs typeface="Times New Roman" pitchFamily="18" charset="0"/>
                        </a:rPr>
                        <a:t>ограниченными   возможностями    к    пользованию</a:t>
                      </a:r>
                    </a:p>
                    <a:p>
                      <a:r>
                        <a:rPr lang="ru-RU" sz="1200" kern="1200" dirty="0" smtClean="0">
                          <a:solidFill>
                            <a:schemeClr val="tx1"/>
                          </a:solidFill>
                          <a:latin typeface="Times New Roman" pitchFamily="18" charset="0"/>
                          <a:ea typeface="+mn-ea"/>
                          <a:cs typeface="Times New Roman" pitchFamily="18" charset="0"/>
                        </a:rPr>
                        <a:t>информационными ресурсами;                       </a:t>
                      </a:r>
                    </a:p>
                    <a:p>
                      <a:r>
                        <a:rPr lang="ru-RU" sz="1200" kern="1200" dirty="0" smtClean="0">
                          <a:solidFill>
                            <a:schemeClr val="tx1"/>
                          </a:solidFill>
                          <a:latin typeface="Times New Roman" pitchFamily="18" charset="0"/>
                          <a:ea typeface="+mn-ea"/>
                          <a:cs typeface="Times New Roman" pitchFamily="18" charset="0"/>
                        </a:rPr>
                        <a:t>-  расширение   спектра   услуг   по   социальной</a:t>
                      </a:r>
                    </a:p>
                    <a:p>
                      <a:r>
                        <a:rPr lang="ru-RU" sz="1200" kern="1200" dirty="0" smtClean="0">
                          <a:solidFill>
                            <a:schemeClr val="tx1"/>
                          </a:solidFill>
                          <a:latin typeface="Times New Roman" pitchFamily="18" charset="0"/>
                          <a:ea typeface="+mn-ea"/>
                          <a:cs typeface="Times New Roman" pitchFamily="18" charset="0"/>
                        </a:rPr>
                        <a:t>реабилитации инвалидов;                                  </a:t>
                      </a:r>
                    </a:p>
                    <a:p>
                      <a:r>
                        <a:rPr lang="ru-RU" sz="1200" kern="1200" dirty="0" smtClean="0">
                          <a:solidFill>
                            <a:schemeClr val="tx1"/>
                          </a:solidFill>
                          <a:latin typeface="Times New Roman" pitchFamily="18" charset="0"/>
                          <a:ea typeface="+mn-ea"/>
                          <a:cs typeface="Times New Roman" pitchFamily="18" charset="0"/>
                        </a:rPr>
                        <a:t>- повышение уровня социальной адаптации инвалидов</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5" name="Диаграмма 4"/>
          <p:cNvGraphicFramePr/>
          <p:nvPr/>
        </p:nvGraphicFramePr>
        <p:xfrm>
          <a:off x="285720" y="857232"/>
          <a:ext cx="3571900"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6" name="Рисунок 4" descr="p225_article"/>
          <p:cNvPicPr>
            <a:picLocks noChangeAspect="1" noChangeArrowheads="1"/>
          </p:cNvPicPr>
          <p:nvPr/>
        </p:nvPicPr>
        <p:blipFill>
          <a:blip r:embed="rId3" cstate="print"/>
          <a:srcRect/>
          <a:stretch>
            <a:fillRect/>
          </a:stretch>
        </p:blipFill>
        <p:spPr bwMode="auto">
          <a:xfrm>
            <a:off x="285720" y="4214818"/>
            <a:ext cx="3571900" cy="178595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35</a:t>
            </a:fld>
            <a:endParaRPr lang="ru-RU"/>
          </a:p>
        </p:txBody>
      </p:sp>
      <p:graphicFrame>
        <p:nvGraphicFramePr>
          <p:cNvPr id="4" name="Таблица 3"/>
          <p:cNvGraphicFramePr>
            <a:graphicFrameLocks noGrp="1"/>
          </p:cNvGraphicFramePr>
          <p:nvPr/>
        </p:nvGraphicFramePr>
        <p:xfrm>
          <a:off x="214282" y="714356"/>
          <a:ext cx="8643998" cy="5429288"/>
        </p:xfrm>
        <a:graphic>
          <a:graphicData uri="http://schemas.openxmlformats.org/drawingml/2006/table">
            <a:tbl>
              <a:tblPr/>
              <a:tblGrid>
                <a:gridCol w="3571900"/>
                <a:gridCol w="2859384"/>
                <a:gridCol w="739228"/>
                <a:gridCol w="759106"/>
                <a:gridCol w="714380"/>
              </a:tblGrid>
              <a:tr h="529733">
                <a:tc gridSpan="5">
                  <a:txBody>
                    <a:bodyPr/>
                    <a:lstStyle/>
                    <a:p>
                      <a:pPr algn="ctr">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благоприятного предпринимательского климата на территории муниципального образования «Краснинский район» Смоленской области»</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74781">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Цель: Создание условий для развития сферы предпринимательской деятельности инновационного развития и улучшения отраслевой структуры экономики, социального развития и обеспечения стабильно высокого уровня занятости</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6956">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«Создание и развитие инфраструктуры поддержки субъектов малого и среднего предпринимательства»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781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Популяризация предпринимательской деятельности;</a:t>
                      </a:r>
                    </a:p>
                    <a:p>
                      <a:r>
                        <a:rPr lang="ru-RU" sz="1200" kern="1200" dirty="0" smtClean="0">
                          <a:solidFill>
                            <a:schemeClr val="tx1"/>
                          </a:solidFill>
                          <a:latin typeface="Times New Roman" pitchFamily="18" charset="0"/>
                          <a:ea typeface="+mn-ea"/>
                          <a:cs typeface="Times New Roman" pitchFamily="18" charset="0"/>
                        </a:rPr>
                        <a:t> - Развитие инфраструктуры поддержки малого и среднего предпринимательства;</a:t>
                      </a:r>
                    </a:p>
                    <a:p>
                      <a:r>
                        <a:rPr lang="ru-RU" sz="1200" kern="1200" dirty="0" smtClean="0">
                          <a:solidFill>
                            <a:schemeClr val="tx1"/>
                          </a:solidFill>
                          <a:latin typeface="Times New Roman" pitchFamily="18" charset="0"/>
                          <a:ea typeface="+mn-ea"/>
                          <a:cs typeface="Times New Roman" pitchFamily="18" charset="0"/>
                        </a:rPr>
                        <a:t> - Содействие субъектам малого и среднего предпринимательства;</a:t>
                      </a:r>
                    </a:p>
                    <a:p>
                      <a:r>
                        <a:rPr lang="ru-RU" sz="1200" kern="1200" dirty="0" smtClean="0">
                          <a:solidFill>
                            <a:schemeClr val="tx1"/>
                          </a:solidFill>
                          <a:latin typeface="Times New Roman" pitchFamily="18" charset="0"/>
                          <a:ea typeface="+mn-ea"/>
                          <a:cs typeface="Times New Roman" pitchFamily="18" charset="0"/>
                        </a:rPr>
                        <a:t> - Вовлечение молодежи в предпринимательскую деятельность;</a:t>
                      </a:r>
                    </a:p>
                    <a:p>
                      <a:r>
                        <a:rPr lang="ru-RU" sz="1200" kern="1200" dirty="0" smtClean="0">
                          <a:solidFill>
                            <a:schemeClr val="tx1"/>
                          </a:solidFill>
                          <a:latin typeface="Times New Roman" pitchFamily="18" charset="0"/>
                          <a:ea typeface="+mn-ea"/>
                          <a:cs typeface="Times New Roman" pitchFamily="18" charset="0"/>
                        </a:rPr>
                        <a:t> - Содействие занятости населения и развитие самозанятости</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5" descr="Без названия (2)"/>
          <p:cNvPicPr>
            <a:picLocks noChangeAspect="1" noChangeArrowheads="1"/>
          </p:cNvPicPr>
          <p:nvPr/>
        </p:nvPicPr>
        <p:blipFill>
          <a:blip r:embed="rId2"/>
          <a:srcRect/>
          <a:stretch>
            <a:fillRect/>
          </a:stretch>
        </p:blipFill>
        <p:spPr bwMode="auto">
          <a:xfrm>
            <a:off x="214282" y="4429132"/>
            <a:ext cx="3571900" cy="1714512"/>
          </a:xfrm>
          <a:prstGeom prst="rect">
            <a:avLst/>
          </a:prstGeom>
          <a:noFill/>
        </p:spPr>
      </p:pic>
      <p:graphicFrame>
        <p:nvGraphicFramePr>
          <p:cNvPr id="6" name="Диаграмма 5"/>
          <p:cNvGraphicFramePr/>
          <p:nvPr/>
        </p:nvGraphicFramePr>
        <p:xfrm>
          <a:off x="214282" y="1428736"/>
          <a:ext cx="3571900"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664AE260-6CFB-434E-B32A-455A2F546EBA}" type="slidenum">
              <a:rPr lang="ru-RU">
                <a:solidFill>
                  <a:schemeClr val="tx2">
                    <a:shade val="90000"/>
                  </a:schemeClr>
                </a:solidFill>
                <a:latin typeface="+mn-lt"/>
                <a:cs typeface="+mn-cs"/>
              </a:rPr>
              <a:pPr fontAlgn="auto">
                <a:spcBef>
                  <a:spcPts val="0"/>
                </a:spcBef>
                <a:spcAft>
                  <a:spcPts val="0"/>
                </a:spcAft>
                <a:defRPr/>
              </a:pPr>
              <a:t>36</a:t>
            </a:fld>
            <a:endParaRPr lang="ru-RU">
              <a:solidFill>
                <a:schemeClr val="tx2">
                  <a:shade val="90000"/>
                </a:schemeClr>
              </a:solidFill>
              <a:latin typeface="+mn-lt"/>
              <a:cs typeface="+mn-cs"/>
            </a:endParaRPr>
          </a:p>
        </p:txBody>
      </p:sp>
      <p:sp>
        <p:nvSpPr>
          <p:cNvPr id="214085" name="Rectangle 99"/>
          <p:cNvSpPr>
            <a:spLocks noGrp="1" noChangeArrowheads="1"/>
          </p:cNvSpPr>
          <p:nvPr>
            <p:ph type="title" idx="4294967295"/>
          </p:nvPr>
        </p:nvSpPr>
        <p:spPr bwMode="auto">
          <a:xfrm>
            <a:off x="457200" y="188913"/>
            <a:ext cx="8686800" cy="476250"/>
          </a:xfrm>
        </p:spPr>
        <p:txBody>
          <a:bodyPr wrap="square" lIns="91440" tIns="45720" rIns="91440" bIns="45720" numCol="1" anchorCtr="0" compatLnSpc="1">
            <a:prstTxWarp prst="textNoShape">
              <a:avLst/>
            </a:prstTxWarp>
            <a:noAutofit/>
          </a:bodyPr>
          <a:lstStyle/>
          <a:p>
            <a:pPr eaLnBrk="1" hangingPunct="1"/>
            <a:r>
              <a:rPr lang="ru-RU" sz="2000" b="1" cap="none" dirty="0" smtClean="0">
                <a:solidFill>
                  <a:srgbClr val="FF0066"/>
                </a:solidFill>
                <a:effectLst/>
                <a:latin typeface="Comic Sans MS" pitchFamily="66" charset="0"/>
              </a:rPr>
              <a:t>    </a:t>
            </a:r>
          </a:p>
        </p:txBody>
      </p:sp>
      <p:graphicFrame>
        <p:nvGraphicFramePr>
          <p:cNvPr id="10" name="Таблица 9"/>
          <p:cNvGraphicFramePr>
            <a:graphicFrameLocks noGrp="1"/>
          </p:cNvGraphicFramePr>
          <p:nvPr/>
        </p:nvGraphicFramePr>
        <p:xfrm>
          <a:off x="285720" y="285728"/>
          <a:ext cx="8643998" cy="5357850"/>
        </p:xfrm>
        <a:graphic>
          <a:graphicData uri="http://schemas.openxmlformats.org/drawingml/2006/table">
            <a:tbl>
              <a:tblPr/>
              <a:tblGrid>
                <a:gridCol w="3571900"/>
                <a:gridCol w="2859384"/>
                <a:gridCol w="739228"/>
                <a:gridCol w="759106"/>
                <a:gridCol w="714380"/>
              </a:tblGrid>
              <a:tr h="529733">
                <a:tc gridSpan="5">
                  <a:txBody>
                    <a:bodyPr/>
                    <a:lstStyle/>
                    <a:p>
                      <a:pPr algn="ctr">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pitchFamily="18" charset="0"/>
                          <a:ea typeface="+mn-ea"/>
                          <a:cs typeface="Times New Roman" pitchFamily="18" charset="0"/>
                        </a:rPr>
                        <a:t>Муниципальная программа  «Создание условий для обеспечения безопасности жизнедеятельности населения муниципального образования «Краснинский район» Смоленской области»</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56217">
                <a:tc rowSpan="4">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200" b="1" dirty="0" smtClean="0">
                          <a:latin typeface="Times New Roman" pitchFamily="18" charset="0"/>
                          <a:ea typeface="Times New Roman"/>
                          <a:cs typeface="Times New Roman" pitchFamily="18" charset="0"/>
                        </a:rPr>
                        <a:t>     Цель: </a:t>
                      </a:r>
                      <a:r>
                        <a:rPr lang="ru-RU" sz="1200" dirty="0" smtClean="0">
                          <a:latin typeface="Times New Roman"/>
                          <a:ea typeface="Times New Roman"/>
                          <a:cs typeface="Times New Roman"/>
                        </a:rPr>
                        <a:t>Профилактика правонарушений и усиление борьбы с преступностью, противодействие злоупотреблению наркотическими средствами и психотропными веществами, и их незаконному обороту,  противодействие экстремистской деятельности</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51,0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a:ea typeface="Times New Roman"/>
                          <a:cs typeface="Times New Roman"/>
                        </a:rPr>
                        <a:t>Комплекс процессных мероприятий «Организация и проведение мероприятий по профилактике асоциальных явлений в молодежной среде»</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46,0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200" dirty="0">
                          <a:solidFill>
                            <a:srgbClr val="000000"/>
                          </a:solidFill>
                          <a:latin typeface="Times New Roman"/>
                          <a:ea typeface="Times New Roman"/>
                          <a:cs typeface="Times New Roman"/>
                        </a:rPr>
                        <a:t>Комплекс процессных мероприятий «Комплекс профилактических мероприятий по снижению уровня правонарушений в общественных местах»</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225">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Уменьшение факторов угрозы для жизнедеятельности населения в муниципальном образовании «Краснинский район» Смоленской области</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11" name="Диаграмма 10"/>
          <p:cNvGraphicFramePr/>
          <p:nvPr/>
        </p:nvGraphicFramePr>
        <p:xfrm>
          <a:off x="285720" y="857232"/>
          <a:ext cx="3571900"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12" name="Рисунок 6" descr="Без названия"/>
          <p:cNvPicPr>
            <a:picLocks noChangeAspect="1" noChangeArrowheads="1"/>
          </p:cNvPicPr>
          <p:nvPr/>
        </p:nvPicPr>
        <p:blipFill>
          <a:blip r:embed="rId3"/>
          <a:srcRect/>
          <a:stretch>
            <a:fillRect/>
          </a:stretch>
        </p:blipFill>
        <p:spPr bwMode="auto">
          <a:xfrm>
            <a:off x="357158" y="3786190"/>
            <a:ext cx="3500462" cy="185738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37</a:t>
            </a:fld>
            <a:endParaRPr lang="ru-RU"/>
          </a:p>
        </p:txBody>
      </p:sp>
      <p:graphicFrame>
        <p:nvGraphicFramePr>
          <p:cNvPr id="4" name="Таблица 3"/>
          <p:cNvGraphicFramePr>
            <a:graphicFrameLocks noGrp="1"/>
          </p:cNvGraphicFramePr>
          <p:nvPr/>
        </p:nvGraphicFramePr>
        <p:xfrm>
          <a:off x="285720" y="30406"/>
          <a:ext cx="8643998" cy="6684742"/>
        </p:xfrm>
        <a:graphic>
          <a:graphicData uri="http://schemas.openxmlformats.org/drawingml/2006/table">
            <a:tbl>
              <a:tblPr/>
              <a:tblGrid>
                <a:gridCol w="3571900"/>
                <a:gridCol w="2859384"/>
                <a:gridCol w="739228"/>
                <a:gridCol w="759106"/>
                <a:gridCol w="714380"/>
              </a:tblGrid>
              <a:tr h="529733">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физической культуры и спорта в муниципальном образовании «Краснинский район» Смоленской области»</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84713">
                <a:tc rowSpan="6">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Популяризация массового спорта и приобщение населения к массовым занятиям физической культурой и спортом</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4589,2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endParaRPr lang="ru-RU"/>
                    </a:p>
                  </a:txBody>
                  <a:tcPr/>
                </a:tc>
                <a:tc>
                  <a:txBody>
                    <a:bodyPr/>
                    <a:lstStyle/>
                    <a:p>
                      <a:pPr algn="just">
                        <a:spcAft>
                          <a:spcPts val="0"/>
                        </a:spcAft>
                      </a:pPr>
                      <a:r>
                        <a:rPr lang="ru-RU" sz="1200" kern="1200" dirty="0" smtClean="0">
                          <a:solidFill>
                            <a:schemeClr val="tx1"/>
                          </a:solidFill>
                          <a:latin typeface="Times New Roman" pitchFamily="18" charset="0"/>
                          <a:ea typeface="+mn-ea"/>
                          <a:cs typeface="Times New Roman" pitchFamily="18" charset="0"/>
                        </a:rPr>
                        <a:t>Региональный проект "Спорт - норма жизни"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3572,0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endParaRPr lang="ru-RU"/>
                    </a:p>
                  </a:txBody>
                  <a:tcPr/>
                </a:tc>
                <a:tc>
                  <a:txBody>
                    <a:bodyPr/>
                    <a:lstStyle/>
                    <a:p>
                      <a:pPr algn="just">
                        <a:spcAft>
                          <a:spcPts val="0"/>
                        </a:spcAft>
                      </a:pPr>
                      <a:r>
                        <a:rPr lang="ru-RU" sz="1200" kern="1200" dirty="0" smtClean="0">
                          <a:solidFill>
                            <a:schemeClr val="tx1"/>
                          </a:solidFill>
                          <a:latin typeface="Times New Roman" pitchFamily="18" charset="0"/>
                          <a:ea typeface="+mn-ea"/>
                          <a:cs typeface="Times New Roman" pitchFamily="18" charset="0"/>
                        </a:rPr>
                        <a:t>Ведомственный проект "Развитие физической культуры и массового спорта"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627,2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"Проведение спортивных мероприятий, обеспечение подготовки и участия в спортивных соревнованиях, спартакиадах, фестивалях"</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261,0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"Реализация установленных функций в сфере физической культуры и спорта" </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129,0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7372">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повышение эффективности пропаганды здорового образа жизни, физической культуры и спорта;</a:t>
                      </a:r>
                    </a:p>
                    <a:p>
                      <a:r>
                        <a:rPr lang="ru-RU" sz="1200" kern="1200" dirty="0" smtClean="0">
                          <a:solidFill>
                            <a:schemeClr val="tx1"/>
                          </a:solidFill>
                          <a:latin typeface="Times New Roman" pitchFamily="18" charset="0"/>
                          <a:ea typeface="+mn-ea"/>
                          <a:cs typeface="Times New Roman" pitchFamily="18" charset="0"/>
                        </a:rPr>
                        <a:t> - улучшение материально-технической базы для массовых занятий физической культурой и спортом;</a:t>
                      </a:r>
                    </a:p>
                    <a:p>
                      <a:r>
                        <a:rPr lang="ru-RU" sz="1200" kern="1200" dirty="0" smtClean="0">
                          <a:solidFill>
                            <a:schemeClr val="tx1"/>
                          </a:solidFill>
                          <a:latin typeface="Times New Roman" pitchFamily="18" charset="0"/>
                          <a:ea typeface="+mn-ea"/>
                          <a:cs typeface="Times New Roman" pitchFamily="18" charset="0"/>
                        </a:rPr>
                        <a:t> - увеличение количества районных спортивных мероприятий среди различных категорий населения и количества их участников; </a:t>
                      </a:r>
                    </a:p>
                    <a:p>
                      <a:r>
                        <a:rPr lang="ru-RU" sz="1200" kern="1200" dirty="0" smtClean="0">
                          <a:solidFill>
                            <a:schemeClr val="tx1"/>
                          </a:solidFill>
                          <a:latin typeface="Times New Roman" pitchFamily="18" charset="0"/>
                          <a:ea typeface="+mn-ea"/>
                          <a:cs typeface="Times New Roman" pitchFamily="18" charset="0"/>
                        </a:rPr>
                        <a:t> - комплектование команд Краснинского района и их участие в межмуниципальных, региональных, межрегиональных, всероссийских и международных спортивных соревнованиях;</a:t>
                      </a:r>
                    </a:p>
                    <a:p>
                      <a:r>
                        <a:rPr lang="ru-RU" sz="1200" kern="1200" dirty="0" smtClean="0">
                          <a:solidFill>
                            <a:schemeClr val="tx1"/>
                          </a:solidFill>
                          <a:latin typeface="Times New Roman" pitchFamily="18" charset="0"/>
                          <a:ea typeface="+mn-ea"/>
                          <a:cs typeface="Times New Roman" pitchFamily="18" charset="0"/>
                        </a:rPr>
                        <a:t> - стабильность состава спортивных команд и секций;</a:t>
                      </a:r>
                    </a:p>
                    <a:p>
                      <a:r>
                        <a:rPr lang="ru-RU" sz="1200" kern="1200" dirty="0" smtClean="0">
                          <a:solidFill>
                            <a:schemeClr val="tx1"/>
                          </a:solidFill>
                          <a:latin typeface="Times New Roman" pitchFamily="18" charset="0"/>
                          <a:ea typeface="+mn-ea"/>
                          <a:cs typeface="Times New Roman" pitchFamily="18" charset="0"/>
                        </a:rPr>
                        <a:t> - снижение асоциальных явлений среди детей и подростков</a:t>
                      </a:r>
                    </a:p>
                    <a:p>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5" name="Диаграмма 4"/>
          <p:cNvGraphicFramePr/>
          <p:nvPr/>
        </p:nvGraphicFramePr>
        <p:xfrm>
          <a:off x="285720" y="928670"/>
          <a:ext cx="3571900"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6" name="Рисунок 7" descr="stadion-vostok-v-krasnom-avgust-2021-foto-admin-smolensk.ru_"/>
          <p:cNvPicPr>
            <a:picLocks noChangeAspect="1" noChangeArrowheads="1"/>
          </p:cNvPicPr>
          <p:nvPr/>
        </p:nvPicPr>
        <p:blipFill>
          <a:blip r:embed="rId3" cstate="print"/>
          <a:srcRect/>
          <a:stretch>
            <a:fillRect/>
          </a:stretch>
        </p:blipFill>
        <p:spPr bwMode="auto">
          <a:xfrm>
            <a:off x="285720" y="4000504"/>
            <a:ext cx="3571900" cy="214314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38</a:t>
            </a:fld>
            <a:endParaRPr lang="ru-RU"/>
          </a:p>
        </p:txBody>
      </p:sp>
      <p:graphicFrame>
        <p:nvGraphicFramePr>
          <p:cNvPr id="4" name="Таблица 3"/>
          <p:cNvGraphicFramePr>
            <a:graphicFrameLocks noGrp="1"/>
          </p:cNvGraphicFramePr>
          <p:nvPr/>
        </p:nvGraphicFramePr>
        <p:xfrm>
          <a:off x="357158" y="285728"/>
          <a:ext cx="8643998" cy="6117351"/>
        </p:xfrm>
        <a:graphic>
          <a:graphicData uri="http://schemas.openxmlformats.org/drawingml/2006/table">
            <a:tbl>
              <a:tblPr/>
              <a:tblGrid>
                <a:gridCol w="3571900"/>
                <a:gridCol w="2859384"/>
                <a:gridCol w="739228"/>
                <a:gridCol w="759106"/>
                <a:gridCol w="714380"/>
              </a:tblGrid>
              <a:tr h="0">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эффективного управления муниципальными финансами в муниципальном образовании «Краснинский район» Смоленской области»</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41903">
                <a:tc rowSpan="5">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150" b="1" dirty="0" smtClean="0">
                          <a:latin typeface="Times New Roman" pitchFamily="18" charset="0"/>
                          <a:ea typeface="Times New Roman"/>
                          <a:cs typeface="Times New Roman" pitchFamily="18" charset="0"/>
                        </a:rPr>
                        <a:t>     Цель: </a:t>
                      </a:r>
                      <a:r>
                        <a:rPr lang="ru-RU" sz="1150" i="0" u="none" strike="noStrike" spc="0" dirty="0" smtClean="0">
                          <a:solidFill>
                            <a:srgbClr val="000000"/>
                          </a:solidFill>
                          <a:latin typeface="Times New Roman"/>
                          <a:ea typeface="Times New Roman"/>
                          <a:cs typeface="Times New Roman"/>
                        </a:rPr>
                        <a:t>Обеспечение долгосрочной сбалансированности и устойчивости бюджета муниципального образования «Краснинский район» Смоленской области, создание условий для повышения качества управления муниципальными финансами</a:t>
                      </a:r>
                      <a:endParaRPr lang="ru-RU" sz="11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29376,1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23697,1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22332,3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50" dirty="0">
                          <a:solidFill>
                            <a:srgbClr val="000000"/>
                          </a:solidFill>
                          <a:latin typeface="Times New Roman"/>
                          <a:ea typeface="Times New Roman"/>
                          <a:cs typeface="Times New Roman"/>
                        </a:rPr>
                        <a:t>Комплекс процессных мероприятий «Обеспечение организационных  условий для реализации муниципальной программы»</a:t>
                      </a:r>
                      <a:endParaRPr lang="ru-RU" sz="115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6264,4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5482,6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5692,1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733">
                <a:tc vMerge="1">
                  <a:txBody>
                    <a:bodyPr/>
                    <a:lstStyle/>
                    <a:p>
                      <a:endParaRPr lang="ru-RU"/>
                    </a:p>
                  </a:txBody>
                  <a:tcPr/>
                </a:tc>
                <a:tc>
                  <a:txBody>
                    <a:bodyPr/>
                    <a:lstStyle/>
                    <a:p>
                      <a:pPr algn="just">
                        <a:spcAft>
                          <a:spcPts val="0"/>
                        </a:spcAft>
                      </a:pPr>
                      <a:r>
                        <a:rPr lang="ru-RU" sz="1150" dirty="0">
                          <a:solidFill>
                            <a:srgbClr val="000000"/>
                          </a:solidFill>
                          <a:latin typeface="Times New Roman"/>
                          <a:ea typeface="Times New Roman"/>
                          <a:cs typeface="Times New Roman"/>
                        </a:rPr>
                        <a:t>Комплекс процессных мероприятий «Управление муниципальным долгом»</a:t>
                      </a:r>
                      <a:endParaRPr lang="ru-RU" sz="115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150" dirty="0">
                          <a:solidFill>
                            <a:srgbClr val="000000"/>
                          </a:solidFill>
                          <a:latin typeface="Times New Roman"/>
                          <a:ea typeface="Times New Roman"/>
                          <a:cs typeface="Times New Roman"/>
                        </a:rPr>
                        <a:t>Комплекс процессных мероприятий «Осуществление полномочий  по расчету и предоставлению дотаций бюджетам городского, сельских поселений  муниципального образования «Краснинский район» Смоленской области за счет средств областного бюджета»</a:t>
                      </a:r>
                      <a:endParaRPr lang="ru-RU" sz="115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23110,3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18213,1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16638,8</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4576">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1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100" kern="1200" dirty="0" smtClean="0">
                          <a:solidFill>
                            <a:schemeClr val="tx1"/>
                          </a:solidFill>
                          <a:latin typeface="Times New Roman" pitchFamily="18" charset="0"/>
                          <a:ea typeface="+mn-ea"/>
                          <a:cs typeface="Times New Roman" pitchFamily="18" charset="0"/>
                        </a:rPr>
                        <a:t>:</a:t>
                      </a:r>
                    </a:p>
                    <a:p>
                      <a:r>
                        <a:rPr lang="ru-RU" sz="1100" kern="1200" dirty="0" smtClean="0">
                          <a:solidFill>
                            <a:schemeClr val="tx1"/>
                          </a:solidFill>
                          <a:latin typeface="Times New Roman" pitchFamily="18" charset="0"/>
                          <a:ea typeface="+mn-ea"/>
                          <a:cs typeface="Times New Roman" pitchFamily="18" charset="0"/>
                        </a:rPr>
                        <a:t> </a:t>
                      </a:r>
                      <a:r>
                        <a:rPr lang="ru-RU" sz="1100" b="0" kern="1200" dirty="0" smtClean="0">
                          <a:solidFill>
                            <a:schemeClr val="tx1"/>
                          </a:solidFill>
                          <a:latin typeface="Times New Roman" pitchFamily="18" charset="0"/>
                          <a:ea typeface="+mn-ea"/>
                          <a:cs typeface="Times New Roman" pitchFamily="18" charset="0"/>
                        </a:rPr>
                        <a:t>- повышение обоснованности, эффективности и     прозрачности бюджетных расходов;</a:t>
                      </a:r>
                      <a:endParaRPr lang="ru-RU" sz="1100" b="1" kern="1200" dirty="0" smtClean="0">
                        <a:solidFill>
                          <a:schemeClr val="tx1"/>
                        </a:solidFill>
                        <a:latin typeface="Times New Roman" pitchFamily="18" charset="0"/>
                        <a:ea typeface="+mn-ea"/>
                        <a:cs typeface="Times New Roman" pitchFamily="18" charset="0"/>
                      </a:endParaRPr>
                    </a:p>
                    <a:p>
                      <a:r>
                        <a:rPr lang="ru-RU" sz="1100" b="0" kern="1200" dirty="0" smtClean="0">
                          <a:solidFill>
                            <a:schemeClr val="tx1"/>
                          </a:solidFill>
                          <a:latin typeface="Times New Roman" pitchFamily="18" charset="0"/>
                          <a:ea typeface="+mn-ea"/>
                          <a:cs typeface="Times New Roman" pitchFamily="18" charset="0"/>
                        </a:rPr>
                        <a:t> - качественная организация исполнения бюджета муниципального образования;</a:t>
                      </a:r>
                      <a:endParaRPr lang="ru-RU" sz="1100" b="1" kern="1200" dirty="0" smtClean="0">
                        <a:solidFill>
                          <a:schemeClr val="tx1"/>
                        </a:solidFill>
                        <a:latin typeface="Times New Roman" pitchFamily="18" charset="0"/>
                        <a:ea typeface="+mn-ea"/>
                        <a:cs typeface="Times New Roman" pitchFamily="18" charset="0"/>
                      </a:endParaRPr>
                    </a:p>
                    <a:p>
                      <a:r>
                        <a:rPr lang="ru-RU" sz="1100" b="0" kern="1200" dirty="0" smtClean="0">
                          <a:solidFill>
                            <a:schemeClr val="tx1"/>
                          </a:solidFill>
                          <a:latin typeface="Times New Roman" pitchFamily="18" charset="0"/>
                          <a:ea typeface="+mn-ea"/>
                          <a:cs typeface="Times New Roman" pitchFamily="18" charset="0"/>
                        </a:rPr>
                        <a:t> - обеспечение объема муниципального  долга на экономически безопасном уровне;</a:t>
                      </a:r>
                      <a:endParaRPr lang="ru-RU" sz="1100" b="1" kern="1200" dirty="0" smtClean="0">
                        <a:solidFill>
                          <a:schemeClr val="tx1"/>
                        </a:solidFill>
                        <a:latin typeface="Times New Roman" pitchFamily="18" charset="0"/>
                        <a:ea typeface="+mn-ea"/>
                        <a:cs typeface="Times New Roman" pitchFamily="18" charset="0"/>
                      </a:endParaRPr>
                    </a:p>
                    <a:p>
                      <a:pPr>
                        <a:buFontTx/>
                        <a:buChar char="-"/>
                      </a:pPr>
                      <a:r>
                        <a:rPr lang="ru-RU" sz="1100" b="0" kern="1200" dirty="0" smtClean="0">
                          <a:solidFill>
                            <a:schemeClr val="tx1"/>
                          </a:solidFill>
                          <a:latin typeface="Times New Roman" pitchFamily="18" charset="0"/>
                          <a:ea typeface="+mn-ea"/>
                          <a:cs typeface="Times New Roman" pitchFamily="18" charset="0"/>
                        </a:rPr>
                        <a:t> обеспечение оптимизации расходов на обслуживание муниципального долга;</a:t>
                      </a:r>
                      <a:endParaRPr lang="ru-RU" sz="1100" b="1" kern="1200" dirty="0" smtClean="0">
                        <a:solidFill>
                          <a:schemeClr val="tx1"/>
                        </a:solidFill>
                        <a:latin typeface="Times New Roman" pitchFamily="18" charset="0"/>
                        <a:ea typeface="+mn-ea"/>
                        <a:cs typeface="Times New Roman" pitchFamily="18" charset="0"/>
                      </a:endParaRPr>
                    </a:p>
                    <a:p>
                      <a:r>
                        <a:rPr lang="ru-RU" sz="1100" kern="1200" dirty="0" smtClean="0">
                          <a:solidFill>
                            <a:schemeClr val="tx1"/>
                          </a:solidFill>
                          <a:latin typeface="Times New Roman" pitchFamily="18" charset="0"/>
                          <a:ea typeface="+mn-ea"/>
                          <a:cs typeface="Times New Roman" pitchFamily="18" charset="0"/>
                        </a:rPr>
                        <a:t> - повышение прозрачности процедур предоставления финансовой помощи местным бюджетам;</a:t>
                      </a:r>
                    </a:p>
                    <a:p>
                      <a:r>
                        <a:rPr lang="ru-RU" sz="1100" kern="1200" dirty="0" smtClean="0">
                          <a:solidFill>
                            <a:schemeClr val="tx1"/>
                          </a:solidFill>
                          <a:latin typeface="Times New Roman" pitchFamily="18" charset="0"/>
                          <a:ea typeface="+mn-ea"/>
                          <a:cs typeface="Times New Roman" pitchFamily="18" charset="0"/>
                        </a:rPr>
                        <a:t> - соблюдение требований бюджетного законодательства участниками бюджетного процесса на местном уровне; </a:t>
                      </a:r>
                    </a:p>
                    <a:p>
                      <a:pPr>
                        <a:buFontTx/>
                        <a:buChar char="-"/>
                      </a:pPr>
                      <a:r>
                        <a:rPr lang="ru-RU" sz="1100" kern="1200" dirty="0" smtClean="0">
                          <a:solidFill>
                            <a:schemeClr val="tx1"/>
                          </a:solidFill>
                          <a:latin typeface="Times New Roman" pitchFamily="18" charset="0"/>
                          <a:ea typeface="+mn-ea"/>
                          <a:cs typeface="Times New Roman" pitchFamily="18" charset="0"/>
                        </a:rPr>
                        <a:t>  отсутствие просроченной кредиторской  задолженности;</a:t>
                      </a:r>
                    </a:p>
                    <a:p>
                      <a:pPr>
                        <a:buFontTx/>
                        <a:buChar char="-"/>
                      </a:pPr>
                      <a:endParaRPr lang="ru-RU" sz="11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5" name="Диаграмма 4"/>
          <p:cNvGraphicFramePr/>
          <p:nvPr/>
        </p:nvGraphicFramePr>
        <p:xfrm>
          <a:off x="357158" y="928670"/>
          <a:ext cx="3500462"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Без названия"/>
          <p:cNvPicPr>
            <a:picLocks noChangeAspect="1" noChangeArrowheads="1"/>
          </p:cNvPicPr>
          <p:nvPr/>
        </p:nvPicPr>
        <p:blipFill>
          <a:blip r:embed="rId3"/>
          <a:srcRect/>
          <a:stretch>
            <a:fillRect/>
          </a:stretch>
        </p:blipFill>
        <p:spPr bwMode="auto">
          <a:xfrm>
            <a:off x="357158" y="4500570"/>
            <a:ext cx="3500462" cy="2071702"/>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39</a:t>
            </a:fld>
            <a:endParaRPr lang="ru-RU"/>
          </a:p>
        </p:txBody>
      </p:sp>
      <p:graphicFrame>
        <p:nvGraphicFramePr>
          <p:cNvPr id="4" name="Таблица 3"/>
          <p:cNvGraphicFramePr>
            <a:graphicFrameLocks noGrp="1"/>
          </p:cNvGraphicFramePr>
          <p:nvPr/>
        </p:nvGraphicFramePr>
        <p:xfrm>
          <a:off x="214282" y="205587"/>
          <a:ext cx="8715436" cy="6580999"/>
        </p:xfrm>
        <a:graphic>
          <a:graphicData uri="http://schemas.openxmlformats.org/drawingml/2006/table">
            <a:tbl>
              <a:tblPr/>
              <a:tblGrid>
                <a:gridCol w="3071834"/>
                <a:gridCol w="3714776"/>
                <a:gridCol w="642942"/>
                <a:gridCol w="642942"/>
                <a:gridCol w="642942"/>
              </a:tblGrid>
              <a:tr h="0">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образования и молодежной политики в муниципальном образовании «Краснинский район» </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30602">
                <a:tc rowSpan="1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000" b="1" dirty="0" smtClean="0">
                          <a:latin typeface="Times New Roman" pitchFamily="18" charset="0"/>
                          <a:ea typeface="Times New Roman"/>
                          <a:cs typeface="Times New Roman" pitchFamily="18" charset="0"/>
                        </a:rPr>
                        <a:t> Цель: </a:t>
                      </a:r>
                      <a:r>
                        <a:rPr lang="ru-RU" sz="1000" dirty="0" smtClean="0">
                          <a:latin typeface="Times New Roman" pitchFamily="18" charset="0"/>
                          <a:ea typeface="Times New Roman"/>
                          <a:cs typeface="Times New Roman" pitchFamily="18" charset="0"/>
                        </a:rPr>
                        <a:t>Создание необходимых ресурсных (экономических, управленческих, организационных) условий  для эффективного внедрения и функционирования современной модели муниципального образования, обеспечивающей детям равные  возможности для получения современного качественного образования</a:t>
                      </a:r>
                      <a:endParaRPr lang="ru-RU" sz="10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206987,0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189186,8</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199801,6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vMerge="1">
                  <a:txBody>
                    <a:bodyPr/>
                    <a:lstStyle/>
                    <a:p>
                      <a:endParaRPr lang="ru-RU"/>
                    </a:p>
                  </a:txBody>
                  <a:tcPr/>
                </a:tc>
                <a:tc>
                  <a:txBody>
                    <a:bodyPr/>
                    <a:lstStyle/>
                    <a:p>
                      <a:pPr algn="just">
                        <a:lnSpc>
                          <a:spcPct val="115000"/>
                        </a:lnSpc>
                        <a:spcAft>
                          <a:spcPts val="0"/>
                        </a:spcAft>
                      </a:pPr>
                      <a:r>
                        <a:rPr lang="ru-RU" sz="1000" dirty="0">
                          <a:solidFill>
                            <a:srgbClr val="000000"/>
                          </a:solidFill>
                          <a:latin typeface="Times New Roman"/>
                          <a:ea typeface="Calibri"/>
                          <a:cs typeface="Times New Roman"/>
                        </a:rPr>
                        <a:t>Региональный проект "Современная школа"</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3454,6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2760,3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3184,3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vMerge="1">
                  <a:txBody>
                    <a:bodyPr/>
                    <a:lstStyle/>
                    <a:p>
                      <a:endParaRPr lang="ru-RU"/>
                    </a:p>
                  </a:txBody>
                  <a:tcPr/>
                </a:tc>
                <a:tc>
                  <a:txBody>
                    <a:bodyPr/>
                    <a:lstStyle/>
                    <a:p>
                      <a:pPr algn="just">
                        <a:lnSpc>
                          <a:spcPct val="115000"/>
                        </a:lnSpc>
                        <a:spcAft>
                          <a:spcPts val="0"/>
                        </a:spcAft>
                      </a:pPr>
                      <a:r>
                        <a:rPr lang="ru-RU" sz="1000" dirty="0">
                          <a:solidFill>
                            <a:srgbClr val="000000"/>
                          </a:solidFill>
                          <a:latin typeface="Times New Roman"/>
                          <a:ea typeface="Calibri"/>
                          <a:cs typeface="Times New Roman"/>
                        </a:rPr>
                        <a:t>Региональный проект "Патриотическое воспитание граждан Российской Федерации"</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169,9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1505,9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1505,9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4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Ведомственный проект «Оказание государственной поддержки детям-сиротам»</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1990,2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2840,1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2840,1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kern="1200" dirty="0" smtClean="0">
                          <a:solidFill>
                            <a:schemeClr val="tx1"/>
                          </a:solidFill>
                          <a:latin typeface="Times New Roman" pitchFamily="18" charset="0"/>
                          <a:ea typeface="+mn-ea"/>
                          <a:cs typeface="Times New Roman" pitchFamily="18" charset="0"/>
                        </a:rPr>
                        <a:t>Комплекс процессных мероприятий «Обеспечение организационных  условий для реализации муниципальной программы"</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8968,6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8017,0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8157,7</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633">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дошкольного образования»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39744,3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34828,2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34321,1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общего образования»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129342,4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115704,9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125850,8</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дополнительного  образования»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14482,3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13597,9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14009,5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«Реализация молодежной политики»</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84,0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6">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«Проведение мероприятий по отдыху и оздоровлению»</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338,9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«Совершенствование системы устройства детей-сирот и детей, оставшихся без попечения родителей, на воспитание в семьи и сопровождение выпускников интернатных организаций»</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3373,4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4381,6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4381,6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521">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системы социальной поддержки педагогических работников»</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4964,4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5049,4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5049,4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527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lvl="0"/>
                      <a:r>
                        <a:rPr lang="ru-RU" sz="10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000" kern="1200" dirty="0" smtClean="0">
                          <a:solidFill>
                            <a:schemeClr val="tx1"/>
                          </a:solidFill>
                          <a:latin typeface="Times New Roman" pitchFamily="18" charset="0"/>
                          <a:ea typeface="+mn-ea"/>
                          <a:cs typeface="Times New Roman" pitchFamily="18" charset="0"/>
                        </a:rPr>
                        <a:t>:</a:t>
                      </a:r>
                      <a:r>
                        <a:rPr lang="ru-RU" sz="1000" kern="1200" dirty="0" smtClean="0">
                          <a:solidFill>
                            <a:schemeClr val="tx1"/>
                          </a:solidFill>
                          <a:latin typeface="+mn-lt"/>
                          <a:ea typeface="+mn-ea"/>
                          <a:cs typeface="+mn-cs"/>
                        </a:rPr>
                        <a:t>   </a:t>
                      </a:r>
                      <a:r>
                        <a:rPr lang="ru-RU" sz="1000" kern="1200" baseline="0" dirty="0" smtClean="0">
                          <a:solidFill>
                            <a:schemeClr val="tx1"/>
                          </a:solidFill>
                          <a:latin typeface="+mn-lt"/>
                          <a:ea typeface="+mn-ea"/>
                          <a:cs typeface="+mn-cs"/>
                        </a:rPr>
                        <a:t>                                 </a:t>
                      </a:r>
                      <a:r>
                        <a:rPr lang="ru-RU" sz="1000" kern="1200" dirty="0" smtClean="0">
                          <a:solidFill>
                            <a:schemeClr val="tx1"/>
                          </a:solidFill>
                          <a:latin typeface="Times New Roman" pitchFamily="18" charset="0"/>
                          <a:ea typeface="+mn-ea"/>
                          <a:cs typeface="Times New Roman" pitchFamily="18" charset="0"/>
                        </a:rPr>
                        <a:t>- ликвидированы очереди на зачисление детей в возрасте от 3 до 7 лет в образовательных организациях, реализующих основную общеобразовательную программу дошкольного образования;</a:t>
                      </a:r>
                    </a:p>
                    <a:p>
                      <a:pPr lvl="0"/>
                      <a:r>
                        <a:rPr lang="ru-RU" sz="1000" kern="1200" dirty="0" smtClean="0">
                          <a:solidFill>
                            <a:schemeClr val="tx1"/>
                          </a:solidFill>
                          <a:latin typeface="Times New Roman" pitchFamily="18" charset="0"/>
                          <a:ea typeface="+mn-ea"/>
                          <a:cs typeface="Times New Roman" pitchFamily="18" charset="0"/>
                        </a:rPr>
                        <a:t> - созданы условия, соответствующие требованиям федеральных государственных образовательных стандартов;</a:t>
                      </a:r>
                    </a:p>
                    <a:p>
                      <a:pPr lvl="0">
                        <a:buFontTx/>
                        <a:buChar char="-"/>
                      </a:pPr>
                      <a:r>
                        <a:rPr lang="ru-RU" sz="1000" kern="1200" dirty="0" smtClean="0">
                          <a:solidFill>
                            <a:schemeClr val="tx1"/>
                          </a:solidFill>
                          <a:latin typeface="Times New Roman" pitchFamily="18" charset="0"/>
                          <a:ea typeface="+mn-ea"/>
                          <a:cs typeface="Times New Roman" pitchFamily="18" charset="0"/>
                        </a:rPr>
                        <a:t>не менее 75 процентов детей 5 - 18 лет  охвачены программами дополнительного образования;</a:t>
                      </a:r>
                    </a:p>
                    <a:p>
                      <a:pPr lvl="0">
                        <a:buFontTx/>
                        <a:buChar char="-"/>
                      </a:pPr>
                      <a:r>
                        <a:rPr lang="ru-RU" sz="1000" kern="1200" dirty="0" smtClean="0">
                          <a:solidFill>
                            <a:schemeClr val="tx1"/>
                          </a:solidFill>
                          <a:latin typeface="Times New Roman" pitchFamily="18" charset="0"/>
                          <a:ea typeface="+mn-ea"/>
                          <a:cs typeface="Times New Roman" pitchFamily="18" charset="0"/>
                        </a:rPr>
                        <a:t> повышение результатов единого государственного экзамена;</a:t>
                      </a:r>
                    </a:p>
                    <a:p>
                      <a:r>
                        <a:rPr lang="ru-RU" sz="1000" kern="1200" dirty="0" smtClean="0">
                          <a:solidFill>
                            <a:schemeClr val="tx1"/>
                          </a:solidFill>
                          <a:latin typeface="Times New Roman" pitchFamily="18" charset="0"/>
                          <a:ea typeface="+mn-ea"/>
                          <a:cs typeface="Times New Roman" pitchFamily="18" charset="0"/>
                        </a:rPr>
                        <a:t> - увеличение доли учащихся по программам общего образования, участвующих в олимпиадах и конкурсах различного уровня </a:t>
                      </a:r>
                      <a:endParaRPr lang="ru-RU" sz="10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1" descr="Без названия (3)"/>
          <p:cNvPicPr>
            <a:picLocks noChangeAspect="1" noChangeArrowheads="1"/>
          </p:cNvPicPr>
          <p:nvPr/>
        </p:nvPicPr>
        <p:blipFill>
          <a:blip r:embed="rId2"/>
          <a:srcRect/>
          <a:stretch>
            <a:fillRect/>
          </a:stretch>
        </p:blipFill>
        <p:spPr bwMode="auto">
          <a:xfrm>
            <a:off x="214282" y="4714884"/>
            <a:ext cx="3000396" cy="1785950"/>
          </a:xfrm>
          <a:prstGeom prst="rect">
            <a:avLst/>
          </a:prstGeom>
          <a:noFill/>
        </p:spPr>
      </p:pic>
      <p:graphicFrame>
        <p:nvGraphicFramePr>
          <p:cNvPr id="6" name="Диаграмма 5"/>
          <p:cNvGraphicFramePr/>
          <p:nvPr/>
        </p:nvGraphicFramePr>
        <p:xfrm>
          <a:off x="214282" y="714356"/>
          <a:ext cx="3071834"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85728"/>
            <a:ext cx="8686800" cy="642942"/>
          </a:xfrm>
        </p:spPr>
        <p:txBody>
          <a:bodyPr>
            <a:normAutofit fontScale="90000"/>
          </a:bodyPr>
          <a:lstStyle/>
          <a:p>
            <a:r>
              <a:rPr lang="ru-RU" sz="2700" dirty="0" smtClean="0">
                <a:solidFill>
                  <a:srgbClr val="7030A0"/>
                </a:solidFill>
              </a:rPr>
              <a:t/>
            </a:r>
            <a:br>
              <a:rPr lang="ru-RU" sz="2700" dirty="0" smtClean="0">
                <a:solidFill>
                  <a:srgbClr val="7030A0"/>
                </a:solidFill>
              </a:rPr>
            </a:br>
            <a:r>
              <a:rPr lang="ru-RU" sz="2700" dirty="0" smtClean="0">
                <a:solidFill>
                  <a:srgbClr val="7030A0"/>
                </a:solidFill>
              </a:rPr>
              <a:t/>
            </a:r>
            <a:br>
              <a:rPr lang="ru-RU" sz="2700" dirty="0" smtClean="0">
                <a:solidFill>
                  <a:srgbClr val="7030A0"/>
                </a:solidFill>
              </a:rPr>
            </a:br>
            <a:r>
              <a:rPr lang="ru-RU" sz="2700" dirty="0" smtClean="0">
                <a:solidFill>
                  <a:srgbClr val="7030A0"/>
                </a:solidFill>
              </a:rPr>
              <a:t>   </a:t>
            </a:r>
            <a:r>
              <a:rPr lang="ru-RU" sz="2700" b="1" cap="none" dirty="0" smtClean="0">
                <a:solidFill>
                  <a:srgbClr val="CC0099"/>
                </a:solidFill>
                <a:latin typeface="Comic Sans MS" pitchFamily="66" charset="0"/>
                <a:cs typeface="Times New Roman" pitchFamily="18" charset="0"/>
              </a:rPr>
              <a:t>Глоссарий</a:t>
            </a:r>
            <a:r>
              <a:rPr lang="ru-RU" sz="2700" cap="none" dirty="0" smtClean="0">
                <a:solidFill>
                  <a:srgbClr val="CC0099"/>
                </a:solidFill>
                <a:latin typeface="Times New Roman" pitchFamily="18" charset="0"/>
                <a:cs typeface="Times New Roman" pitchFamily="18" charset="0"/>
              </a:rPr>
              <a:t/>
            </a:r>
            <a:br>
              <a:rPr lang="ru-RU" sz="2700" cap="none" dirty="0" smtClean="0">
                <a:solidFill>
                  <a:srgbClr val="CC0099"/>
                </a:solidFill>
                <a:latin typeface="Times New Roman" pitchFamily="18" charset="0"/>
                <a:cs typeface="Times New Roman" pitchFamily="18" charset="0"/>
              </a:rPr>
            </a:br>
            <a:endParaRPr lang="ru-RU" sz="2700" cap="none" dirty="0">
              <a:solidFill>
                <a:srgbClr val="CC0099"/>
              </a:solidFill>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pPr>
                <a:defRPr/>
              </a:pPr>
              <a:t>4</a:t>
            </a:fld>
            <a:endParaRPr lang="ru-RU" dirty="0"/>
          </a:p>
        </p:txBody>
      </p:sp>
      <p:sp>
        <p:nvSpPr>
          <p:cNvPr id="4" name="Прямоугольник 3"/>
          <p:cNvSpPr/>
          <p:nvPr/>
        </p:nvSpPr>
        <p:spPr>
          <a:xfrm>
            <a:off x="357158" y="1000108"/>
            <a:ext cx="8572560" cy="5693866"/>
          </a:xfrm>
          <a:prstGeom prst="rect">
            <a:avLst/>
          </a:prstGeom>
        </p:spPr>
        <p:txBody>
          <a:bodyPr wrap="square">
            <a:spAutoFit/>
          </a:bodyPr>
          <a:lstStyle/>
          <a:p>
            <a:r>
              <a:rPr lang="ru-RU" sz="1400" b="1" dirty="0" smtClean="0">
                <a:latin typeface="Times New Roman" pitchFamily="18" charset="0"/>
                <a:cs typeface="Times New Roman" pitchFamily="18" charset="0"/>
              </a:rPr>
              <a:t>Бюджет консолидированный - </a:t>
            </a:r>
            <a:r>
              <a:rPr lang="ru-RU" sz="1400" dirty="0" smtClean="0">
                <a:latin typeface="Times New Roman" pitchFamily="18" charset="0"/>
                <a:cs typeface="Times New Roman" pitchFamily="18" charset="0"/>
              </a:rPr>
              <a:t>свод бюджетов бюджетной системы Российской Федерации на соответствующей территории (за исключением бюджетов государственных внебюджетных фондов). </a:t>
            </a:r>
          </a:p>
          <a:p>
            <a:r>
              <a:rPr lang="ru-RU" sz="1400" b="1" dirty="0" smtClean="0">
                <a:latin typeface="Times New Roman" pitchFamily="18" charset="0"/>
                <a:cs typeface="Times New Roman" pitchFamily="18" charset="0"/>
              </a:rPr>
              <a:t>Бюджет муниципального образования - </a:t>
            </a:r>
            <a:r>
              <a:rPr lang="ru-RU" sz="1400" dirty="0" smtClean="0">
                <a:latin typeface="Times New Roman" pitchFamily="18" charset="0"/>
                <a:cs typeface="Times New Roman" pitchFamily="18" charset="0"/>
              </a:rPr>
              <a:t>фонд денежных средств, предназначенный для финансирования функций, отнесенных к предметам ведения местного самоуправления.</a:t>
            </a:r>
          </a:p>
          <a:p>
            <a:r>
              <a:rPr lang="ru-RU" sz="1400" b="1" dirty="0" smtClean="0">
                <a:latin typeface="Times New Roman" pitchFamily="18" charset="0"/>
                <a:cs typeface="Times New Roman" pitchFamily="18" charset="0"/>
              </a:rPr>
              <a:t>Бюджетная классификация - </a:t>
            </a:r>
            <a:r>
              <a:rPr lang="ru-RU" sz="1400" dirty="0" smtClean="0">
                <a:latin typeface="Times New Roman" pitchFamily="18" charset="0"/>
                <a:cs typeface="Times New Roman" pitchFamily="18" charset="0"/>
              </a:rPr>
              <a:t>группировка доходов и расходов бюджетов всех уровней бюджетной системы РФ, а также источников финансирования дефицитов этих бюджетов, используемая для составления и исполнения бюджетов.</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Бюджетная система Российской Федерации - </a:t>
            </a:r>
            <a:r>
              <a:rPr lang="ru-RU" sz="1400" dirty="0" smtClean="0">
                <a:latin typeface="Times New Roman" pitchFamily="18" charset="0"/>
                <a:cs typeface="Times New Roman" pitchFamily="18" charset="0"/>
              </a:rPr>
              <a:t>совокупность всех бюджетов в РФ: федерального, региональных, местных, государственных внебюджетных фондов.</a:t>
            </a:r>
          </a:p>
          <a:p>
            <a:r>
              <a:rPr lang="ru-RU" sz="1400" b="1" dirty="0" smtClean="0">
                <a:latin typeface="Times New Roman" pitchFamily="18" charset="0"/>
                <a:cs typeface="Times New Roman" pitchFamily="18" charset="0"/>
              </a:rPr>
              <a:t>Бюджетное обязательство - </a:t>
            </a:r>
            <a:r>
              <a:rPr lang="ru-RU" sz="1400" dirty="0" smtClean="0">
                <a:latin typeface="Times New Roman" pitchFamily="18" charset="0"/>
                <a:cs typeface="Times New Roman" pitchFamily="18" charset="0"/>
              </a:rPr>
              <a:t>расходные обязательства, подлежащие исполнению в соответствующем финансовом году.</a:t>
            </a:r>
          </a:p>
          <a:p>
            <a:r>
              <a:rPr lang="ru-RU" sz="1400" b="1" dirty="0" smtClean="0">
                <a:latin typeface="Times New Roman" pitchFamily="18" charset="0"/>
                <a:cs typeface="Times New Roman" pitchFamily="18" charset="0"/>
              </a:rPr>
              <a:t>Бюджетные ассигнования - </a:t>
            </a:r>
            <a:r>
              <a:rPr lang="ru-RU" sz="1400" dirty="0" smtClean="0">
                <a:latin typeface="Times New Roman" pitchFamily="18" charset="0"/>
                <a:cs typeface="Times New Roman" pitchFamily="18" charset="0"/>
              </a:rPr>
              <a:t>предельные объемы денежных средств, предусмотренные в соответствующем финансовом году для исполнения бюджетных обязательств.</a:t>
            </a:r>
          </a:p>
          <a:p>
            <a:r>
              <a:rPr lang="ru-RU" sz="1400" b="1" dirty="0" smtClean="0">
                <a:latin typeface="Times New Roman" pitchFamily="18" charset="0"/>
                <a:cs typeface="Times New Roman" pitchFamily="18" charset="0"/>
              </a:rPr>
              <a:t>Бюджетный процесс - </a:t>
            </a:r>
            <a:r>
              <a:rPr lang="ru-RU" sz="1400" dirty="0" smtClean="0">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r>
              <a:rPr lang="ru-RU" sz="1400" b="1" dirty="0" smtClean="0">
                <a:latin typeface="Times New Roman" pitchFamily="18" charset="0"/>
                <a:cs typeface="Times New Roman" pitchFamily="18" charset="0"/>
              </a:rPr>
              <a:t>Ведомственная структура расходов бюджета - </a:t>
            </a:r>
            <a:r>
              <a:rPr lang="ru-RU" sz="1400" dirty="0" smtClean="0">
                <a:latin typeface="Times New Roman" pitchFamily="18" charset="0"/>
                <a:cs typeface="Times New Roman" pitchFamily="18" charset="0"/>
              </a:rPr>
              <a:t>распределение бюджетных средств по главным распорядителям бюджетных средств, по разделам, подразделам, целевым статьям и видам расходов бюджетной классификации РФ.</a:t>
            </a:r>
          </a:p>
          <a:p>
            <a:r>
              <a:rPr lang="ru-RU" sz="1400" b="1" dirty="0" smtClean="0">
                <a:latin typeface="Times New Roman" pitchFamily="18" charset="0"/>
                <a:cs typeface="Times New Roman" pitchFamily="18" charset="0"/>
              </a:rPr>
              <a:t>Внутренний долг – </a:t>
            </a:r>
            <a:r>
              <a:rPr lang="ru-RU" sz="1400" dirty="0" smtClean="0">
                <a:latin typeface="Times New Roman" pitchFamily="18" charset="0"/>
                <a:cs typeface="Times New Roman" pitchFamily="18" charset="0"/>
              </a:rPr>
              <a:t>это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долг, выраженный в валюте РФ (рублях), а также долг субъектов РФ и муниципальных образований перед Российской Федерацией, выраженный в иностранной валюте.</a:t>
            </a:r>
          </a:p>
          <a:p>
            <a:r>
              <a:rPr lang="ru-RU" sz="1400" b="1" dirty="0" smtClean="0">
                <a:latin typeface="Times New Roman" pitchFamily="18" charset="0"/>
                <a:cs typeface="Times New Roman" pitchFamily="18" charset="0"/>
              </a:rPr>
              <a:t>Главный распорядитель бюджетных средств (ГРБС) - </a:t>
            </a:r>
            <a:r>
              <a:rPr lang="ru-RU" sz="1400" dirty="0" smtClean="0">
                <a:latin typeface="Times New Roman" pitchFamily="18" charset="0"/>
                <a:cs typeface="Times New Roman" pitchFamily="18" charset="0"/>
              </a:rPr>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40</a:t>
            </a:fld>
            <a:endParaRPr lang="ru-RU"/>
          </a:p>
        </p:txBody>
      </p:sp>
      <p:graphicFrame>
        <p:nvGraphicFramePr>
          <p:cNvPr id="5" name="Таблица 4"/>
          <p:cNvGraphicFramePr>
            <a:graphicFrameLocks noGrp="1"/>
          </p:cNvGraphicFramePr>
          <p:nvPr/>
        </p:nvGraphicFramePr>
        <p:xfrm>
          <a:off x="285720" y="90498"/>
          <a:ext cx="8643998" cy="6553212"/>
        </p:xfrm>
        <a:graphic>
          <a:graphicData uri="http://schemas.openxmlformats.org/drawingml/2006/table">
            <a:tbl>
              <a:tblPr/>
              <a:tblGrid>
                <a:gridCol w="3357586"/>
                <a:gridCol w="3073698"/>
                <a:gridCol w="739228"/>
                <a:gridCol w="759106"/>
                <a:gridCol w="714380"/>
              </a:tblGrid>
              <a:tr h="500066">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культуры и туризма на территории муниципального образования  «Краснинский район» Смоленской области» </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28694">
                <a:tc rowSpan="8">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Сохранение и развитие национальной духовной культуры.</a:t>
                      </a:r>
                    </a:p>
                    <a:p>
                      <a:pPr algn="just" fontAlgn="base">
                        <a:spcAft>
                          <a:spcPts val="0"/>
                        </a:spcAft>
                      </a:pPr>
                      <a:r>
                        <a:rPr lang="ru-RU" sz="1200" dirty="0" smtClean="0">
                          <a:latin typeface="Times New Roman" pitchFamily="18" charset="0"/>
                          <a:ea typeface="Times New Roman"/>
                          <a:cs typeface="Times New Roman" pitchFamily="18" charset="0"/>
                        </a:rPr>
                        <a:t>Формирование единого культурного пространства района в его неразрывной связи  с культурной жизнью области, страны</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46872,4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38208,0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37757,0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4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«Обеспечение организационных  условий для реализации муниципальной программы»</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10737,3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9580,3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9694,2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«Развитие музейной деятельности»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2522,3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2328,0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2316,5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«Развитие библиотечного обслуживания»</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10310,2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8866,1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8977,2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«Организация культурно-досугового обслуживания населения»</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23292,6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17433,6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16769,1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«Развитие туризма»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kern="1200" dirty="0" smtClean="0">
                          <a:solidFill>
                            <a:schemeClr val="tx1"/>
                          </a:solidFill>
                          <a:latin typeface="Times New Roman" pitchFamily="18" charset="0"/>
                          <a:ea typeface="+mn-ea"/>
                          <a:cs typeface="Times New Roman" pitchFamily="18" charset="0"/>
                        </a:rPr>
                        <a:t> Комплекс процессных мероприятий «Сохранение и охрана объектов культурного наследия (памятников истории и культуры) расположенных на территории муниципального образования «Краснинский район» Смоленской области»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382">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 создание и обеспечение условий для сохранения и развития культуры района;</a:t>
                      </a:r>
                    </a:p>
                    <a:p>
                      <a:r>
                        <a:rPr lang="ru-RU" sz="1200" kern="1200" dirty="0" smtClean="0">
                          <a:solidFill>
                            <a:schemeClr val="tx1"/>
                          </a:solidFill>
                          <a:latin typeface="Times New Roman" pitchFamily="18" charset="0"/>
                          <a:ea typeface="+mn-ea"/>
                          <a:cs typeface="Times New Roman" pitchFamily="18" charset="0"/>
                        </a:rPr>
                        <a:t>- обеспечение широкого доступа населения Краснинского района к ценностям традиционной и современной культуры;</a:t>
                      </a:r>
                    </a:p>
                    <a:p>
                      <a:r>
                        <a:rPr lang="ru-RU" sz="1200" kern="1200" dirty="0" smtClean="0">
                          <a:solidFill>
                            <a:schemeClr val="tx1"/>
                          </a:solidFill>
                          <a:latin typeface="Times New Roman" pitchFamily="18" charset="0"/>
                          <a:ea typeface="+mn-ea"/>
                          <a:cs typeface="Times New Roman" pitchFamily="18" charset="0"/>
                        </a:rPr>
                        <a:t>- повышение качества культурно - досугового обслуживания населения;</a:t>
                      </a:r>
                    </a:p>
                    <a:p>
                      <a:r>
                        <a:rPr lang="ru-RU" sz="1200" kern="1200" dirty="0" smtClean="0">
                          <a:solidFill>
                            <a:schemeClr val="tx1"/>
                          </a:solidFill>
                          <a:latin typeface="Times New Roman" pitchFamily="18" charset="0"/>
                          <a:ea typeface="+mn-ea"/>
                          <a:cs typeface="Times New Roman" pitchFamily="18" charset="0"/>
                        </a:rPr>
                        <a:t>- повышение статуса и профессионализма работников культуры;</a:t>
                      </a:r>
                    </a:p>
                    <a:p>
                      <a:r>
                        <a:rPr lang="ru-RU" sz="1200" kern="1200" dirty="0" smtClean="0">
                          <a:solidFill>
                            <a:schemeClr val="tx1"/>
                          </a:solidFill>
                          <a:latin typeface="Times New Roman" pitchFamily="18" charset="0"/>
                          <a:ea typeface="+mn-ea"/>
                          <a:cs typeface="Times New Roman" pitchFamily="18" charset="0"/>
                        </a:rPr>
                        <a:t>- создание привлекательного имиджа муниципального образования «Краснинский район»</a:t>
                      </a: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7" name="Рисунок 2" descr="Без названия (4)"/>
          <p:cNvPicPr>
            <a:picLocks noChangeAspect="1" noChangeArrowheads="1"/>
          </p:cNvPicPr>
          <p:nvPr/>
        </p:nvPicPr>
        <p:blipFill>
          <a:blip r:embed="rId2"/>
          <a:srcRect/>
          <a:stretch>
            <a:fillRect/>
          </a:stretch>
        </p:blipFill>
        <p:spPr bwMode="auto">
          <a:xfrm>
            <a:off x="285720" y="4786322"/>
            <a:ext cx="3286148" cy="1857388"/>
          </a:xfrm>
          <a:prstGeom prst="rect">
            <a:avLst/>
          </a:prstGeom>
          <a:noFill/>
        </p:spPr>
      </p:pic>
      <p:graphicFrame>
        <p:nvGraphicFramePr>
          <p:cNvPr id="8" name="Диаграмма 7"/>
          <p:cNvGraphicFramePr/>
          <p:nvPr/>
        </p:nvGraphicFramePr>
        <p:xfrm>
          <a:off x="285720" y="714356"/>
          <a:ext cx="3357586"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41</a:t>
            </a:fld>
            <a:endParaRPr lang="ru-RU"/>
          </a:p>
        </p:txBody>
      </p:sp>
      <p:graphicFrame>
        <p:nvGraphicFramePr>
          <p:cNvPr id="4" name="Таблица 3"/>
          <p:cNvGraphicFramePr>
            <a:graphicFrameLocks noGrp="1"/>
          </p:cNvGraphicFramePr>
          <p:nvPr/>
        </p:nvGraphicFramePr>
        <p:xfrm>
          <a:off x="285720" y="285728"/>
          <a:ext cx="8643998" cy="5643602"/>
        </p:xfrm>
        <a:graphic>
          <a:graphicData uri="http://schemas.openxmlformats.org/drawingml/2006/table">
            <a:tbl>
              <a:tblPr/>
              <a:tblGrid>
                <a:gridCol w="3357586"/>
                <a:gridCol w="3073698"/>
                <a:gridCol w="739228"/>
                <a:gridCol w="759106"/>
                <a:gridCol w="714380"/>
              </a:tblGrid>
              <a:tr h="384570">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«Обеспечение жильем молодых семей в муниципальном образовании «Краснинский район» Смоленской области»</a:t>
                      </a:r>
                    </a:p>
                    <a:p>
                      <a:pPr algn="ctr" fontAlgn="base">
                        <a:spcAft>
                          <a:spcPts val="0"/>
                        </a:spcAft>
                      </a:pPr>
                      <a:endParaRPr lang="ru-RU" sz="1400" b="1" dirty="0">
                        <a:solidFill>
                          <a:srgbClr val="FF0066"/>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21961">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Государственная  поддержка молодых семей, проживающих на территории Краснинского района Смоленской области и признанных в установленном порядке нуждающимися в улучшении  жилищных  условий, в  решении   жилищной проблемы</a:t>
                      </a:r>
                    </a:p>
                    <a:p>
                      <a:pPr>
                        <a:spcAft>
                          <a:spcPts val="0"/>
                        </a:spcAft>
                      </a:pPr>
                      <a:endParaRPr lang="ru-RU" sz="1200" dirty="0" smtClean="0">
                        <a:latin typeface="Times New Roman" pitchFamily="18" charset="0"/>
                        <a:ea typeface="Times New Roman"/>
                        <a:cs typeface="Times New Roman" pitchFamily="18" charset="0"/>
                      </a:endParaRPr>
                    </a:p>
                    <a:p>
                      <a:pPr>
                        <a:spcAft>
                          <a:spcPts val="0"/>
                        </a:spcAft>
                      </a:pP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669,5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700,1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782,5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371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Ведомственный проект «Оказание государственной поддержки гражданам в обеспечении жильем и оплате жилищно-коммунальных услуг</a:t>
                      </a:r>
                      <a:r>
                        <a:rPr lang="ru-RU" sz="1200" dirty="0" smtClean="0">
                          <a:solidFill>
                            <a:srgbClr val="000000"/>
                          </a:solidFill>
                          <a:latin typeface="Times New Roman" pitchFamily="18" charset="0"/>
                          <a:ea typeface="Times New Roman"/>
                          <a:cs typeface="Times New Roman" pitchFamily="18" charset="0"/>
                        </a:rPr>
                        <a:t>»</a:t>
                      </a:r>
                    </a:p>
                    <a:p>
                      <a:pPr algn="just">
                        <a:spcAft>
                          <a:spcPts val="0"/>
                        </a:spcAft>
                      </a:pPr>
                      <a:endParaRPr lang="ru-RU" sz="1200" dirty="0" smtClean="0">
                        <a:solidFill>
                          <a:srgbClr val="000000"/>
                        </a:solidFill>
                        <a:latin typeface="Times New Roman" pitchFamily="18" charset="0"/>
                        <a:ea typeface="Times New Roman"/>
                        <a:cs typeface="Times New Roman" pitchFamily="18" charset="0"/>
                      </a:endParaRPr>
                    </a:p>
                    <a:p>
                      <a:pPr algn="just">
                        <a:spcAft>
                          <a:spcPts val="0"/>
                        </a:spcAft>
                      </a:pPr>
                      <a:endParaRPr lang="ru-RU" sz="1200" dirty="0" smtClean="0">
                        <a:solidFill>
                          <a:srgbClr val="000000"/>
                        </a:solidFill>
                        <a:latin typeface="Times New Roman" pitchFamily="18" charset="0"/>
                        <a:ea typeface="Times New Roman"/>
                        <a:cs typeface="Times New Roman" pitchFamily="18" charset="0"/>
                      </a:endParaRPr>
                    </a:p>
                    <a:p>
                      <a:pPr algn="just">
                        <a:spcAft>
                          <a:spcPts val="0"/>
                        </a:spcAft>
                      </a:pP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669,5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700,1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782,5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1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 улучшение жилищных условий более 20 молодых семей, что составит  60 %  от общего числа молодых семей, состоящих на учете в качестве нуждающихся в жилых помещениях;</a:t>
                      </a:r>
                    </a:p>
                    <a:p>
                      <a:r>
                        <a:rPr lang="ru-RU" sz="1200" kern="1200" dirty="0" smtClean="0">
                          <a:solidFill>
                            <a:schemeClr val="tx1"/>
                          </a:solidFill>
                          <a:latin typeface="Times New Roman" pitchFamily="18" charset="0"/>
                          <a:ea typeface="+mn-ea"/>
                          <a:cs typeface="Times New Roman" pitchFamily="18" charset="0"/>
                        </a:rPr>
                        <a:t>- привлечение в жилищную сферу дополнительных финансовых средств организаций, предоставляющих ипотечные жилищные кредиты и займы, собственные средства граждан;</a:t>
                      </a:r>
                    </a:p>
                    <a:p>
                      <a:r>
                        <a:rPr lang="ru-RU" sz="1200" kern="1200" dirty="0" smtClean="0">
                          <a:solidFill>
                            <a:schemeClr val="tx1"/>
                          </a:solidFill>
                          <a:latin typeface="Times New Roman" pitchFamily="18" charset="0"/>
                          <a:ea typeface="+mn-ea"/>
                          <a:cs typeface="Times New Roman" pitchFamily="18" charset="0"/>
                        </a:rPr>
                        <a:t>- развитие и закрепление положительных демографических тенденций;</a:t>
                      </a:r>
                    </a:p>
                    <a:p>
                      <a:r>
                        <a:rPr lang="ru-RU" sz="1200" kern="1200" dirty="0" smtClean="0">
                          <a:solidFill>
                            <a:schemeClr val="tx1"/>
                          </a:solidFill>
                          <a:latin typeface="Times New Roman" pitchFamily="18" charset="0"/>
                          <a:ea typeface="+mn-ea"/>
                          <a:cs typeface="Times New Roman" pitchFamily="18" charset="0"/>
                        </a:rPr>
                        <a:t>- укрепление семейных отношений и снижение социальной напряженности;</a:t>
                      </a:r>
                    </a:p>
                    <a:p>
                      <a:r>
                        <a:rPr lang="ru-RU" sz="1200" kern="1200" dirty="0" smtClean="0">
                          <a:solidFill>
                            <a:schemeClr val="tx1"/>
                          </a:solidFill>
                          <a:latin typeface="Times New Roman" pitchFamily="18" charset="0"/>
                          <a:ea typeface="+mn-ea"/>
                          <a:cs typeface="Times New Roman" pitchFamily="18" charset="0"/>
                        </a:rPr>
                        <a:t>- развитие системы ипотечного жилищного кредитования</a:t>
                      </a: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3" descr="Без названия (5)"/>
          <p:cNvPicPr>
            <a:picLocks noChangeAspect="1" noChangeArrowheads="1"/>
          </p:cNvPicPr>
          <p:nvPr/>
        </p:nvPicPr>
        <p:blipFill>
          <a:blip r:embed="rId2"/>
          <a:srcRect/>
          <a:stretch>
            <a:fillRect/>
          </a:stretch>
        </p:blipFill>
        <p:spPr bwMode="auto">
          <a:xfrm>
            <a:off x="285720" y="3786190"/>
            <a:ext cx="3286148" cy="2143140"/>
          </a:xfrm>
          <a:prstGeom prst="rect">
            <a:avLst/>
          </a:prstGeom>
          <a:noFill/>
        </p:spPr>
      </p:pic>
      <p:graphicFrame>
        <p:nvGraphicFramePr>
          <p:cNvPr id="6" name="Диаграмма 5"/>
          <p:cNvGraphicFramePr/>
          <p:nvPr/>
        </p:nvGraphicFramePr>
        <p:xfrm>
          <a:off x="285720" y="928670"/>
          <a:ext cx="3357586" cy="2714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42</a:t>
            </a:fld>
            <a:endParaRPr lang="ru-RU"/>
          </a:p>
        </p:txBody>
      </p:sp>
      <p:graphicFrame>
        <p:nvGraphicFramePr>
          <p:cNvPr id="4" name="Таблица 3"/>
          <p:cNvGraphicFramePr>
            <a:graphicFrameLocks noGrp="1"/>
          </p:cNvGraphicFramePr>
          <p:nvPr/>
        </p:nvGraphicFramePr>
        <p:xfrm>
          <a:off x="357158" y="357166"/>
          <a:ext cx="8643998" cy="5775653"/>
        </p:xfrm>
        <a:graphic>
          <a:graphicData uri="http://schemas.openxmlformats.org/drawingml/2006/table">
            <a:tbl>
              <a:tblPr/>
              <a:tblGrid>
                <a:gridCol w="3357586"/>
                <a:gridCol w="3073698"/>
                <a:gridCol w="739228"/>
                <a:gridCol w="759106"/>
                <a:gridCol w="714380"/>
              </a:tblGrid>
              <a:tr h="42259">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осуществления градостроительной деятельности на территории муниципального образования «Краснинский район» Смоленской области»</a:t>
                      </a:r>
                    </a:p>
                    <a:p>
                      <a:pPr algn="ctr" fontAlgn="base">
                        <a:spcAft>
                          <a:spcPts val="0"/>
                        </a:spcAft>
                      </a:pPr>
                      <a:endParaRPr lang="ru-RU" sz="1400" b="1" dirty="0">
                        <a:solidFill>
                          <a:srgbClr val="FF0066"/>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00881">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Обеспечение устойчивого развития территории муниципального образования «Краснинский район» Смоленской области на основании своевременной актуализации Схем территориального планирования, муниципальных  нормативов градостроительного проектирования, подготовки документов территориального планирования, градостроительного зонирования</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824,6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971,0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954,0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920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Комплекс процессных мероприятий "Создание и развитие нормативно-правовых и информационных ресурсов для обеспечения градостроительной деятельности»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824,6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971,0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954,0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4179">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 обеспечение муниципального образования «Краснинский район» Смоленской области документами территориального планирования и нормативами градостроительного проектирования;</a:t>
                      </a:r>
                    </a:p>
                    <a:p>
                      <a:r>
                        <a:rPr lang="ru-RU" sz="1200" kern="1200" dirty="0" smtClean="0">
                          <a:solidFill>
                            <a:schemeClr val="tx1"/>
                          </a:solidFill>
                          <a:latin typeface="Times New Roman" pitchFamily="18" charset="0"/>
                          <a:ea typeface="+mn-ea"/>
                          <a:cs typeface="Times New Roman" pitchFamily="18" charset="0"/>
                        </a:rPr>
                        <a:t>- разработка генеральных планов сельских поселений;</a:t>
                      </a:r>
                    </a:p>
                    <a:p>
                      <a:r>
                        <a:rPr lang="ru-RU" sz="1200" kern="1200" dirty="0" smtClean="0">
                          <a:solidFill>
                            <a:schemeClr val="tx1"/>
                          </a:solidFill>
                          <a:latin typeface="Times New Roman" pitchFamily="18" charset="0"/>
                          <a:ea typeface="+mn-ea"/>
                          <a:cs typeface="Times New Roman" pitchFamily="18" charset="0"/>
                        </a:rPr>
                        <a:t>- разработка правил землепользования и застройки сельских поселений</a:t>
                      </a: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5" descr="IMG_0682 (1)"/>
          <p:cNvPicPr>
            <a:picLocks noChangeAspect="1" noChangeArrowheads="1"/>
          </p:cNvPicPr>
          <p:nvPr/>
        </p:nvPicPr>
        <p:blipFill>
          <a:blip r:embed="rId2" cstate="print"/>
          <a:srcRect/>
          <a:stretch>
            <a:fillRect/>
          </a:stretch>
        </p:blipFill>
        <p:spPr bwMode="auto">
          <a:xfrm>
            <a:off x="357158" y="4071942"/>
            <a:ext cx="3286148" cy="2000264"/>
          </a:xfrm>
          <a:prstGeom prst="rect">
            <a:avLst/>
          </a:prstGeom>
          <a:noFill/>
        </p:spPr>
      </p:pic>
      <p:graphicFrame>
        <p:nvGraphicFramePr>
          <p:cNvPr id="6" name="Диаграмма 5"/>
          <p:cNvGraphicFramePr/>
          <p:nvPr/>
        </p:nvGraphicFramePr>
        <p:xfrm>
          <a:off x="357158" y="928670"/>
          <a:ext cx="3286148"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43</a:t>
            </a:fld>
            <a:endParaRPr lang="ru-RU"/>
          </a:p>
        </p:txBody>
      </p:sp>
      <p:graphicFrame>
        <p:nvGraphicFramePr>
          <p:cNvPr id="4" name="Таблица 3"/>
          <p:cNvGraphicFramePr>
            <a:graphicFrameLocks noGrp="1"/>
          </p:cNvGraphicFramePr>
          <p:nvPr/>
        </p:nvGraphicFramePr>
        <p:xfrm>
          <a:off x="285720" y="285728"/>
          <a:ext cx="8643998" cy="5403493"/>
        </p:xfrm>
        <a:graphic>
          <a:graphicData uri="http://schemas.openxmlformats.org/drawingml/2006/table">
            <a:tbl>
              <a:tblPr/>
              <a:tblGrid>
                <a:gridCol w="3357586"/>
                <a:gridCol w="3073698"/>
                <a:gridCol w="739228"/>
                <a:gridCol w="759106"/>
                <a:gridCol w="714380"/>
              </a:tblGrid>
              <a:tr h="571504">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«Гражданско-патриотическое воспитание граждан» в муниципальном образовании «Краснинский район» Смоленской области</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58588">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a:ea typeface="Times New Roman"/>
                          <a:cs typeface="Times New Roman"/>
                        </a:rPr>
                        <a:t>Увеличение доли граждан участвующих в мероприятиях по патриотическому воспитанию, количества действующих патриотических клубов общественных организаций, разноплановых мероприятий патриотической направленности освещённые в средствах массовой информации муниципального района</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916">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a:ea typeface="Times New Roman"/>
                          <a:cs typeface="Times New Roman"/>
                        </a:rPr>
                        <a:t>Комплекс процессных мероприятий "Организация и проведение мероприятий по гражданскому и патриотическому воспитанию граждан, включая проведение мероприятий, посвященных памятным датам и </a:t>
                      </a:r>
                      <a:r>
                        <a:rPr lang="ru-RU" sz="1200" dirty="0" smtClean="0">
                          <a:solidFill>
                            <a:srgbClr val="000000"/>
                          </a:solidFill>
                          <a:latin typeface="Times New Roman"/>
                          <a:ea typeface="Times New Roman"/>
                          <a:cs typeface="Times New Roman"/>
                        </a:rPr>
                        <a:t>праздникам»</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a:t>
                      </a:r>
                    </a:p>
                    <a:p>
                      <a:r>
                        <a:rPr lang="ru-RU" sz="1200" b="1" kern="1200" dirty="0" smtClean="0">
                          <a:solidFill>
                            <a:schemeClr val="tx1"/>
                          </a:solidFill>
                          <a:latin typeface="Times New Roman" pitchFamily="18" charset="0"/>
                          <a:ea typeface="+mn-ea"/>
                          <a:cs typeface="Times New Roman" pitchFamily="18" charset="0"/>
                        </a:rPr>
                        <a:t>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endParaRPr lang="ru-RU" sz="1200" kern="1200" dirty="0" smtClean="0">
                        <a:solidFill>
                          <a:schemeClr val="tx1"/>
                        </a:solidFill>
                        <a:latin typeface="Times New Roman" pitchFamily="18" charset="0"/>
                        <a:ea typeface="+mn-ea"/>
                        <a:cs typeface="Times New Roman" pitchFamily="18" charset="0"/>
                      </a:endParaRPr>
                    </a:p>
                    <a:p>
                      <a:r>
                        <a:rPr lang="ru-RU" sz="1200" dirty="0" smtClean="0">
                          <a:latin typeface="Times New Roman"/>
                          <a:ea typeface="Times New Roman"/>
                          <a:cs typeface="Times New Roman"/>
                        </a:rPr>
                        <a:t> -</a:t>
                      </a:r>
                      <a:r>
                        <a:rPr lang="ru-RU" sz="1200" baseline="0" dirty="0" smtClean="0">
                          <a:latin typeface="Times New Roman"/>
                          <a:ea typeface="Times New Roman"/>
                          <a:cs typeface="Times New Roman"/>
                        </a:rPr>
                        <a:t> </a:t>
                      </a:r>
                      <a:r>
                        <a:rPr lang="ru-RU" sz="1200" dirty="0" smtClean="0">
                          <a:latin typeface="Times New Roman"/>
                          <a:ea typeface="Times New Roman"/>
                          <a:cs typeface="Times New Roman"/>
                        </a:rPr>
                        <a:t>увеличение доли граждан участвующих в мероприятиях по патриотическому воспитанию, </a:t>
                      </a:r>
                    </a:p>
                    <a:p>
                      <a:pPr>
                        <a:buFontTx/>
                        <a:buChar char="-"/>
                      </a:pPr>
                      <a:r>
                        <a:rPr lang="ru-RU" sz="1200" dirty="0" smtClean="0">
                          <a:latin typeface="Times New Roman"/>
                          <a:ea typeface="Times New Roman"/>
                          <a:cs typeface="Times New Roman"/>
                        </a:rPr>
                        <a:t>увеличение количества действующих патриотических клубов общественных организаций, разноплановых мероприятий патриотической направленности </a:t>
                      </a:r>
                    </a:p>
                    <a:p>
                      <a:pPr>
                        <a:buFontTx/>
                        <a:buChar char="-"/>
                      </a:pPr>
                      <a:r>
                        <a:rPr lang="ru-RU" sz="1200" dirty="0" smtClean="0">
                          <a:latin typeface="Times New Roman"/>
                          <a:ea typeface="Times New Roman"/>
                          <a:cs typeface="Times New Roman"/>
                        </a:rPr>
                        <a:t> освещение в средствах массовой информации  памятных мероприятий </a:t>
                      </a:r>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249858" name="Picture 2" descr="C:\Users\Смирнова\Documents\Бюджет для граждан\images.jpg"/>
          <p:cNvPicPr>
            <a:picLocks noChangeAspect="1" noChangeArrowheads="1"/>
          </p:cNvPicPr>
          <p:nvPr/>
        </p:nvPicPr>
        <p:blipFill>
          <a:blip r:embed="rId2"/>
          <a:srcRect/>
          <a:stretch>
            <a:fillRect/>
          </a:stretch>
        </p:blipFill>
        <p:spPr bwMode="auto">
          <a:xfrm>
            <a:off x="285720" y="3643314"/>
            <a:ext cx="3214710" cy="2071702"/>
          </a:xfrm>
          <a:prstGeom prst="rect">
            <a:avLst/>
          </a:prstGeom>
          <a:noFill/>
        </p:spPr>
      </p:pic>
      <p:graphicFrame>
        <p:nvGraphicFramePr>
          <p:cNvPr id="6" name="Диаграмма 5"/>
          <p:cNvGraphicFramePr/>
          <p:nvPr/>
        </p:nvGraphicFramePr>
        <p:xfrm>
          <a:off x="285720" y="928670"/>
          <a:ext cx="3357586" cy="2714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44</a:t>
            </a:fld>
            <a:endParaRPr lang="ru-RU"/>
          </a:p>
        </p:txBody>
      </p:sp>
      <p:graphicFrame>
        <p:nvGraphicFramePr>
          <p:cNvPr id="5" name="Таблица 4"/>
          <p:cNvGraphicFramePr>
            <a:graphicFrameLocks noGrp="1"/>
          </p:cNvGraphicFramePr>
          <p:nvPr/>
        </p:nvGraphicFramePr>
        <p:xfrm>
          <a:off x="285720" y="357166"/>
          <a:ext cx="8643998" cy="4728811"/>
        </p:xfrm>
        <a:graphic>
          <a:graphicData uri="http://schemas.openxmlformats.org/drawingml/2006/table">
            <a:tbl>
              <a:tblPr/>
              <a:tblGrid>
                <a:gridCol w="3357586"/>
                <a:gridCol w="3073698"/>
                <a:gridCol w="739228"/>
                <a:gridCol w="759106"/>
                <a:gridCol w="714380"/>
              </a:tblGrid>
              <a:tr h="571504">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Муниципальная программа «Охрана окружающей среды и рациональное использование природных ресурсов на территории  муниципального образования «Краснинский район» Смоленской области»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1504">
                <a:tc rowSpan="4">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Обеспечение водными ресурсами Краснинского района Смоленской области</a:t>
                      </a:r>
                    </a:p>
                    <a:p>
                      <a:pPr>
                        <a:spcAft>
                          <a:spcPts val="0"/>
                        </a:spcAft>
                      </a:pPr>
                      <a:endParaRPr lang="ru-RU" sz="1200" dirty="0" smtClean="0">
                        <a:latin typeface="Times New Roman" pitchFamily="18" charset="0"/>
                        <a:ea typeface="Times New Roman"/>
                        <a:cs typeface="Times New Roman" pitchFamily="18" charset="0"/>
                      </a:endParaRPr>
                    </a:p>
                    <a:p>
                      <a:pPr>
                        <a:spcAft>
                          <a:spcPts val="0"/>
                        </a:spcAft>
                      </a:pP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299,0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11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Комплекс процессных мероприятий "Защита от негативного воздействия вод населения и объектов экономики"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092">
                <a:tc vMerge="1">
                  <a:txBody>
                    <a:bodyPr/>
                    <a:lstStyle/>
                    <a:p>
                      <a:endParaRPr lang="ru-RU"/>
                    </a:p>
                  </a:txBody>
                  <a:tcPr/>
                </a:tc>
                <a:tc>
                  <a:txBody>
                    <a:bodyPr/>
                    <a:lstStyle/>
                    <a:p>
                      <a:pPr>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«Обращение с твердыми коммунальными и отходами»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299,0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a:t>
                      </a:r>
                    </a:p>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гарантированное обеспечение водными ресурсами текущих и перспективных потребностей населения и объектов;</a:t>
                      </a:r>
                      <a:br>
                        <a:rPr lang="ru-RU" sz="1200" kern="1200" dirty="0" smtClean="0">
                          <a:solidFill>
                            <a:schemeClr val="tx1"/>
                          </a:solidFill>
                          <a:latin typeface="Times New Roman" pitchFamily="18" charset="0"/>
                          <a:ea typeface="+mn-ea"/>
                          <a:cs typeface="Times New Roman" pitchFamily="18" charset="0"/>
                        </a:rPr>
                      </a:br>
                      <a:r>
                        <a:rPr lang="ru-RU" sz="1200" kern="1200" dirty="0" smtClean="0">
                          <a:solidFill>
                            <a:schemeClr val="tx1"/>
                          </a:solidFill>
                          <a:latin typeface="Times New Roman" pitchFamily="18" charset="0"/>
                          <a:ea typeface="+mn-ea"/>
                          <a:cs typeface="Times New Roman" pitchFamily="18" charset="0"/>
                        </a:rPr>
                        <a:t> - создание благоприятных условий для жизни населения</a:t>
                      </a: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6" name="Рисунок 7" descr="2020_01_15-2(3)"/>
          <p:cNvPicPr>
            <a:picLocks noChangeAspect="1" noChangeArrowheads="1"/>
          </p:cNvPicPr>
          <p:nvPr/>
        </p:nvPicPr>
        <p:blipFill>
          <a:blip r:embed="rId2"/>
          <a:srcRect/>
          <a:stretch>
            <a:fillRect/>
          </a:stretch>
        </p:blipFill>
        <p:spPr bwMode="auto">
          <a:xfrm>
            <a:off x="285720" y="3571876"/>
            <a:ext cx="3286148" cy="1500198"/>
          </a:xfrm>
          <a:prstGeom prst="rect">
            <a:avLst/>
          </a:prstGeom>
          <a:noFill/>
        </p:spPr>
      </p:pic>
      <p:graphicFrame>
        <p:nvGraphicFramePr>
          <p:cNvPr id="7" name="Диаграмма 6"/>
          <p:cNvGraphicFramePr/>
          <p:nvPr/>
        </p:nvGraphicFramePr>
        <p:xfrm>
          <a:off x="285720" y="928670"/>
          <a:ext cx="3357586" cy="2714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45</a:t>
            </a:fld>
            <a:endParaRPr lang="ru-RU" dirty="0">
              <a:solidFill>
                <a:schemeClr val="tx1"/>
              </a:solidFill>
            </a:endParaRPr>
          </a:p>
        </p:txBody>
      </p:sp>
      <p:graphicFrame>
        <p:nvGraphicFramePr>
          <p:cNvPr id="8" name="Таблица 7"/>
          <p:cNvGraphicFramePr>
            <a:graphicFrameLocks noGrp="1"/>
          </p:cNvGraphicFramePr>
          <p:nvPr/>
        </p:nvGraphicFramePr>
        <p:xfrm>
          <a:off x="285720" y="357166"/>
          <a:ext cx="8643998" cy="5699768"/>
        </p:xfrm>
        <a:graphic>
          <a:graphicData uri="http://schemas.openxmlformats.org/drawingml/2006/table">
            <a:tbl>
              <a:tblPr/>
              <a:tblGrid>
                <a:gridCol w="3357586"/>
                <a:gridCol w="3073698"/>
                <a:gridCol w="739228"/>
                <a:gridCol w="759106"/>
                <a:gridCol w="714380"/>
              </a:tblGrid>
              <a:tr h="571504">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Муниципальная программа «Противодействие экстремизму и профилактика терроризма на территории муниципального образования «Краснинский район» Смоленской области</a:t>
                      </a:r>
                      <a:endParaRPr lang="ru-RU" sz="1400" b="1" dirty="0">
                        <a:solidFill>
                          <a:srgbClr val="CC0099"/>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1504">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Формирование системы профилактики терроризма и экстремизма, минимизации и (или) ликвидации их проявлений. Повышение уровня защищенности объектов культуры, образования, мест массового пребывания населения от </a:t>
                      </a:r>
                    </a:p>
                    <a:p>
                      <a:pPr>
                        <a:spcAft>
                          <a:spcPts val="0"/>
                        </a:spcAft>
                      </a:pPr>
                      <a:r>
                        <a:rPr lang="ru-RU" sz="1200" dirty="0" smtClean="0">
                          <a:latin typeface="Times New Roman" pitchFamily="18" charset="0"/>
                          <a:ea typeface="Times New Roman"/>
                          <a:cs typeface="Times New Roman" pitchFamily="18" charset="0"/>
                        </a:rPr>
                        <a:t>возможных террористических посягательств</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11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Комплекс процессных мероприятий "Осуществление комплекса мер по обеспечению мероприятий по противодействию экстремизму и профилактике терроризма"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a:t>
                      </a:r>
                    </a:p>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противодействовать любым проявлениям  терроризма и экстремизма и, как следствие, отсутствие данных негативных проявлений на территории муниципального образования «Краснинский район» Смоленской области;</a:t>
                      </a:r>
                    </a:p>
                    <a:p>
                      <a:r>
                        <a:rPr lang="ru-RU" sz="1200" kern="1200" dirty="0" smtClean="0">
                          <a:solidFill>
                            <a:schemeClr val="tx1"/>
                          </a:solidFill>
                          <a:latin typeface="Times New Roman" pitchFamily="18" charset="0"/>
                          <a:ea typeface="+mn-ea"/>
                          <a:cs typeface="Times New Roman" pitchFamily="18" charset="0"/>
                        </a:rPr>
                        <a:t> - возрастание доли учреждений образования,   и мест массового посещения населением, оборудованных кнопками тревожной сигнализации, системами видеонаблюдения и другими техническими средствами защиты от проявлений терроризма;</a:t>
                      </a:r>
                    </a:p>
                    <a:p>
                      <a:r>
                        <a:rPr lang="ru-RU" sz="1200" kern="1200" dirty="0" smtClean="0">
                          <a:solidFill>
                            <a:schemeClr val="tx1"/>
                          </a:solidFill>
                          <a:latin typeface="Times New Roman" pitchFamily="18" charset="0"/>
                          <a:ea typeface="+mn-ea"/>
                          <a:cs typeface="Times New Roman" pitchFamily="18" charset="0"/>
                        </a:rPr>
                        <a:t> - повышение   уровня     взаимодействия     между Администрацией муниципального образования «Краснинский район» Смоленской области и органами правоохранительной системы   района по организации   профилактических мероприятий,  направленных  на противодействие терроризму и экстремизму.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9" name="Рисунок 8" descr="images (1)"/>
          <p:cNvPicPr>
            <a:picLocks noChangeAspect="1" noChangeArrowheads="1"/>
          </p:cNvPicPr>
          <p:nvPr/>
        </p:nvPicPr>
        <p:blipFill>
          <a:blip r:embed="rId2"/>
          <a:srcRect/>
          <a:stretch>
            <a:fillRect/>
          </a:stretch>
        </p:blipFill>
        <p:spPr bwMode="auto">
          <a:xfrm>
            <a:off x="285720" y="3929066"/>
            <a:ext cx="3286148" cy="2143140"/>
          </a:xfrm>
          <a:prstGeom prst="rect">
            <a:avLst/>
          </a:prstGeom>
          <a:noFill/>
        </p:spPr>
      </p:pic>
      <p:graphicFrame>
        <p:nvGraphicFramePr>
          <p:cNvPr id="10" name="Диаграмма 9"/>
          <p:cNvGraphicFramePr/>
          <p:nvPr/>
        </p:nvGraphicFramePr>
        <p:xfrm>
          <a:off x="285720" y="928670"/>
          <a:ext cx="3357586" cy="2714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46</a:t>
            </a:fld>
            <a:endParaRPr lang="ru-RU"/>
          </a:p>
        </p:txBody>
      </p:sp>
      <p:graphicFrame>
        <p:nvGraphicFramePr>
          <p:cNvPr id="4" name="Таблица 3"/>
          <p:cNvGraphicFramePr>
            <a:graphicFrameLocks noGrp="1"/>
          </p:cNvGraphicFramePr>
          <p:nvPr/>
        </p:nvGraphicFramePr>
        <p:xfrm>
          <a:off x="357158" y="357166"/>
          <a:ext cx="8643998" cy="4732913"/>
        </p:xfrm>
        <a:graphic>
          <a:graphicData uri="http://schemas.openxmlformats.org/drawingml/2006/table">
            <a:tbl>
              <a:tblPr/>
              <a:tblGrid>
                <a:gridCol w="3357586"/>
                <a:gridCol w="3073698"/>
                <a:gridCol w="739228"/>
                <a:gridCol w="759106"/>
                <a:gridCol w="714380"/>
              </a:tblGrid>
              <a:tr h="571504">
                <a:tc gridSpan="5">
                  <a:txBody>
                    <a:bodyPr/>
                    <a:lstStyle/>
                    <a:p>
                      <a:pPr algn="ctr">
                        <a:spcAft>
                          <a:spcPts val="0"/>
                        </a:spcAft>
                      </a:pPr>
                      <a:r>
                        <a:rPr lang="ru-RU" sz="1400" b="1" kern="1200" dirty="0" smtClean="0">
                          <a:solidFill>
                            <a:srgbClr val="CC0099"/>
                          </a:solidFill>
                          <a:effectLst/>
                          <a:latin typeface="Times New Roman" pitchFamily="18" charset="0"/>
                          <a:ea typeface="Times New Roman"/>
                          <a:cs typeface="Times New Roman" pitchFamily="18" charset="0"/>
                        </a:rPr>
                        <a:t>Муниципальная программа </a:t>
                      </a:r>
                      <a:r>
                        <a:rPr lang="ru-RU" sz="1400" b="1" dirty="0" smtClean="0">
                          <a:solidFill>
                            <a:srgbClr val="CC0099"/>
                          </a:solidFill>
                          <a:latin typeface="Times New Roman" pitchFamily="18" charset="0"/>
                          <a:ea typeface="Times New Roman"/>
                          <a:cs typeface="Times New Roman" pitchFamily="18" charset="0"/>
                        </a:rPr>
                        <a:t>«Создание условий для обеспечения качественными услугами жилищно-коммунального хозяйства населения муниципального образования «Краснинский район» Смоленской области»</a:t>
                      </a:r>
                      <a:endParaRPr lang="ru-RU" sz="1400" b="1" dirty="0">
                        <a:solidFill>
                          <a:srgbClr val="CC0099"/>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1504">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solidFill>
                            <a:srgbClr val="000000"/>
                          </a:solidFill>
                          <a:latin typeface="Times New Roman" pitchFamily="18" charset="0"/>
                          <a:ea typeface="Times New Roman"/>
                          <a:cs typeface="Times New Roman" pitchFamily="18" charset="0"/>
                        </a:rPr>
                        <a:t>Повышение надежности и эффективности работы объектов жилищно-коммунального хозяйства в муниципальном образовании «Краснинский район» Смоленской области</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11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Комплекс процессных мероприятий "Осуществление комплекса мер по обеспечению мероприятий по противодействию экстремизму и профилактике терроризма"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a:t>
                      </a:r>
                    </a:p>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повышение удовлетворенности населения Краснинского городского поселения уровнем жилищно-коммунального обслуживания;     </a:t>
                      </a:r>
                    </a:p>
                    <a:p>
                      <a:r>
                        <a:rPr lang="ru-RU" sz="1200" kern="1200" baseline="0" dirty="0" smtClean="0">
                          <a:solidFill>
                            <a:schemeClr val="tx1"/>
                          </a:solidFill>
                          <a:latin typeface="Times New Roman" pitchFamily="18" charset="0"/>
                          <a:ea typeface="+mn-ea"/>
                          <a:cs typeface="Times New Roman" pitchFamily="18" charset="0"/>
                        </a:rPr>
                        <a:t> - </a:t>
                      </a:r>
                      <a:r>
                        <a:rPr lang="ru-RU" sz="1200" kern="1200" dirty="0" smtClean="0">
                          <a:solidFill>
                            <a:schemeClr val="tx1"/>
                          </a:solidFill>
                          <a:latin typeface="Times New Roman" pitchFamily="18" charset="0"/>
                          <a:ea typeface="+mn-ea"/>
                          <a:cs typeface="Times New Roman" pitchFamily="18" charset="0"/>
                        </a:rPr>
                        <a:t>приведение технического состояния многоквартирных домов в соответствие с нормативными требованиями; </a:t>
                      </a:r>
                    </a:p>
                    <a:p>
                      <a:r>
                        <a:rPr lang="ru-RU" sz="1200" kern="1200" dirty="0" smtClean="0">
                          <a:solidFill>
                            <a:schemeClr val="tx1"/>
                          </a:solidFill>
                          <a:latin typeface="Times New Roman" pitchFamily="18" charset="0"/>
                          <a:ea typeface="+mn-ea"/>
                          <a:cs typeface="Times New Roman" pitchFamily="18" charset="0"/>
                        </a:rPr>
                        <a:t>  - снижение аварийности на водопроводных сетях и снижение потерь воды;</a:t>
                      </a:r>
                    </a:p>
                    <a:p>
                      <a:r>
                        <a:rPr lang="ru-RU" sz="1200" kern="1200" dirty="0" smtClean="0">
                          <a:solidFill>
                            <a:schemeClr val="tx1"/>
                          </a:solidFill>
                          <a:latin typeface="Times New Roman" pitchFamily="18" charset="0"/>
                          <a:ea typeface="+mn-ea"/>
                          <a:cs typeface="Times New Roman" pitchFamily="18" charset="0"/>
                        </a:rPr>
                        <a:t>улучшение санитарной, эпидемиологической и культурной обстановки в городском поселении;</a:t>
                      </a:r>
                    </a:p>
                    <a:p>
                      <a:pPr>
                        <a:buFontTx/>
                        <a:buChar char="-"/>
                      </a:pPr>
                      <a:r>
                        <a:rPr lang="ru-RU" sz="1200" kern="1200" dirty="0" smtClean="0">
                          <a:solidFill>
                            <a:schemeClr val="tx1"/>
                          </a:solidFill>
                          <a:latin typeface="Times New Roman" pitchFamily="18" charset="0"/>
                          <a:ea typeface="+mn-ea"/>
                          <a:cs typeface="Times New Roman" pitchFamily="18" charset="0"/>
                        </a:rPr>
                        <a:t> улучшение экологической ситуации</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dirty="0"/>
                    </a:p>
                  </a:txBody>
                  <a:tcPr/>
                </a:tc>
              </a:tr>
            </a:tbl>
          </a:graphicData>
        </a:graphic>
      </p:graphicFrame>
      <p:pic>
        <p:nvPicPr>
          <p:cNvPr id="5" name="Рисунок 9" descr="643863ff0897cc1fb9b47549971e26e7"/>
          <p:cNvPicPr>
            <a:picLocks noChangeAspect="1" noChangeArrowheads="1"/>
          </p:cNvPicPr>
          <p:nvPr/>
        </p:nvPicPr>
        <p:blipFill>
          <a:blip r:embed="rId2"/>
          <a:srcRect/>
          <a:stretch>
            <a:fillRect/>
          </a:stretch>
        </p:blipFill>
        <p:spPr bwMode="auto">
          <a:xfrm>
            <a:off x="357158" y="3214686"/>
            <a:ext cx="3357586" cy="1857388"/>
          </a:xfrm>
          <a:prstGeom prst="rect">
            <a:avLst/>
          </a:prstGeom>
          <a:noFill/>
        </p:spPr>
      </p:pic>
      <p:graphicFrame>
        <p:nvGraphicFramePr>
          <p:cNvPr id="6" name="Диаграмма 5"/>
          <p:cNvGraphicFramePr/>
          <p:nvPr/>
        </p:nvGraphicFramePr>
        <p:xfrm>
          <a:off x="285720" y="928670"/>
          <a:ext cx="3357586" cy="221457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365125"/>
            <a:ext cx="7886700" cy="849297"/>
          </a:xfrm>
        </p:spPr>
        <p:txBody>
          <a:bodyPr/>
          <a:lstStyle/>
          <a:p>
            <a:pPr>
              <a:tabLst>
                <a:tab pos="1341438" algn="l"/>
              </a:tabLst>
            </a:pPr>
            <a:r>
              <a:rPr lang="ru-RU" sz="2400" b="1" dirty="0" smtClean="0">
                <a:solidFill>
                  <a:srgbClr val="FF0066"/>
                </a:solidFill>
                <a:latin typeface="Comic Sans MS" pitchFamily="66" charset="0"/>
                <a:cs typeface="Times New Roman" pitchFamily="18" charset="0"/>
              </a:rPr>
              <a:t> </a:t>
            </a:r>
            <a:r>
              <a:rPr lang="ru-RU" sz="2200" b="1" dirty="0" smtClean="0">
                <a:solidFill>
                  <a:srgbClr val="CC0099"/>
                </a:solidFill>
                <a:latin typeface="Comic Sans MS" pitchFamily="66" charset="0"/>
                <a:cs typeface="Times New Roman" pitchFamily="18" charset="0"/>
              </a:rPr>
              <a:t>Непрограммные направления расходов, в тыс. рублей</a:t>
            </a:r>
            <a:endParaRPr lang="ru-RU" sz="2200" b="1" dirty="0">
              <a:solidFill>
                <a:srgbClr val="CC0099"/>
              </a:solidFill>
              <a:latin typeface="Comic Sans MS" pitchFamily="66"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47</a:t>
            </a:fld>
            <a:endParaRPr lang="ru-RU" dirty="0">
              <a:solidFill>
                <a:schemeClr val="tx1"/>
              </a:solidFill>
            </a:endParaRPr>
          </a:p>
        </p:txBody>
      </p:sp>
      <p:graphicFrame>
        <p:nvGraphicFramePr>
          <p:cNvPr id="5" name="Таблица 4"/>
          <p:cNvGraphicFramePr>
            <a:graphicFrameLocks noGrp="1"/>
          </p:cNvGraphicFramePr>
          <p:nvPr/>
        </p:nvGraphicFramePr>
        <p:xfrm>
          <a:off x="428596" y="1285860"/>
          <a:ext cx="4857784" cy="2738138"/>
        </p:xfrm>
        <a:graphic>
          <a:graphicData uri="http://schemas.openxmlformats.org/drawingml/2006/table">
            <a:tbl>
              <a:tblPr/>
              <a:tblGrid>
                <a:gridCol w="2428892"/>
                <a:gridCol w="857256"/>
                <a:gridCol w="642942"/>
                <a:gridCol w="928694"/>
              </a:tblGrid>
              <a:tr h="357190">
                <a:tc>
                  <a:txBody>
                    <a:bodyPr/>
                    <a:lstStyle/>
                    <a:p>
                      <a:pPr fontAlgn="base">
                        <a:spcBef>
                          <a:spcPts val="335"/>
                        </a:spcBef>
                        <a:spcAft>
                          <a:spcPts val="0"/>
                        </a:spcAft>
                      </a:pPr>
                      <a:r>
                        <a:rPr lang="ru-RU" sz="1100" dirty="0" smtClean="0">
                          <a:latin typeface="Times New Roman"/>
                          <a:ea typeface="Times New Roman"/>
                          <a:cs typeface="Times New Roman"/>
                        </a:rPr>
                        <a:t>Наименование</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100" dirty="0" smtClean="0">
                          <a:latin typeface="Times New Roman"/>
                          <a:ea typeface="Times New Roman"/>
                          <a:cs typeface="Times New Roman"/>
                        </a:rPr>
                        <a:t>2023</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100" dirty="0" smtClean="0">
                          <a:latin typeface="Times New Roman"/>
                          <a:ea typeface="Times New Roman"/>
                          <a:cs typeface="Times New Roman"/>
                        </a:rPr>
                        <a:t>2024</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100" dirty="0" smtClean="0">
                          <a:latin typeface="Times New Roman"/>
                          <a:ea typeface="Times New Roman"/>
                          <a:cs typeface="Times New Roman"/>
                        </a:rPr>
                        <a:t>2025</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396">
                <a:tc>
                  <a:txBody>
                    <a:bodyPr/>
                    <a:lstStyle/>
                    <a:p>
                      <a:pPr fontAlgn="base">
                        <a:spcBef>
                          <a:spcPts val="335"/>
                        </a:spcBef>
                        <a:spcAft>
                          <a:spcPts val="0"/>
                        </a:spcAft>
                      </a:pPr>
                      <a:r>
                        <a:rPr lang="ru-RU" sz="1100" b="1" kern="1200" dirty="0" smtClean="0">
                          <a:solidFill>
                            <a:srgbClr val="000000"/>
                          </a:solidFill>
                          <a:latin typeface="Times New Roman"/>
                          <a:ea typeface="Times New Roman"/>
                          <a:cs typeface="Times New Roman"/>
                        </a:rPr>
                        <a:t>Непрограммные </a:t>
                      </a:r>
                      <a:r>
                        <a:rPr lang="ru-RU" sz="1100" b="1" kern="1200" dirty="0">
                          <a:solidFill>
                            <a:srgbClr val="000000"/>
                          </a:solidFill>
                          <a:latin typeface="Times New Roman"/>
                          <a:ea typeface="Times New Roman"/>
                          <a:cs typeface="Times New Roman"/>
                        </a:rPr>
                        <a:t>расходы</a:t>
                      </a:r>
                      <a:r>
                        <a:rPr lang="ru-RU" sz="1100" kern="1200" dirty="0">
                          <a:solidFill>
                            <a:srgbClr val="000000"/>
                          </a:solidFill>
                          <a:latin typeface="Times New Roman"/>
                          <a:ea typeface="Times New Roman"/>
                          <a:cs typeface="Times New Roman"/>
                        </a:rPr>
                        <a:t> </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200" b="1" dirty="0" smtClean="0">
                          <a:solidFill>
                            <a:srgbClr val="CC0099"/>
                          </a:solidFill>
                          <a:latin typeface="Times New Roman"/>
                          <a:ea typeface="Times New Roman"/>
                          <a:cs typeface="Times New Roman"/>
                        </a:rPr>
                        <a:t>8420,6</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6757,6</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6651,2</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959">
                <a:tc>
                  <a:txBody>
                    <a:bodyPr/>
                    <a:lstStyle/>
                    <a:p>
                      <a:pPr fontAlgn="base">
                        <a:spcBef>
                          <a:spcPts val="335"/>
                        </a:spcBef>
                        <a:spcAft>
                          <a:spcPts val="0"/>
                        </a:spcAft>
                      </a:pPr>
                      <a:r>
                        <a:rPr lang="ru-RU" sz="1100" kern="1200" dirty="0">
                          <a:solidFill>
                            <a:srgbClr val="000000"/>
                          </a:solidFill>
                          <a:latin typeface="Times New Roman"/>
                          <a:ea typeface="Times New Roman"/>
                          <a:cs typeface="Times New Roman"/>
                        </a:rPr>
                        <a:t>Обеспечение деятельности представительных и иных органов власти муниципального образования </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200" b="1" dirty="0" smtClean="0">
                          <a:solidFill>
                            <a:srgbClr val="CC0099"/>
                          </a:solidFill>
                          <a:latin typeface="Times New Roman"/>
                          <a:ea typeface="Times New Roman"/>
                          <a:cs typeface="Times New Roman"/>
                        </a:rPr>
                        <a:t>4620,3</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4699,6</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4565,2</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915">
                <a:tc>
                  <a:txBody>
                    <a:bodyPr/>
                    <a:lstStyle/>
                    <a:p>
                      <a:pPr fontAlgn="base">
                        <a:spcBef>
                          <a:spcPts val="335"/>
                        </a:spcBef>
                        <a:spcAft>
                          <a:spcPts val="0"/>
                        </a:spcAft>
                      </a:pPr>
                      <a:r>
                        <a:rPr lang="ru-RU" sz="1100" kern="1200" dirty="0">
                          <a:solidFill>
                            <a:srgbClr val="000000"/>
                          </a:solidFill>
                          <a:latin typeface="Times New Roman"/>
                          <a:ea typeface="Times New Roman"/>
                          <a:cs typeface="Times New Roman"/>
                        </a:rPr>
                        <a:t>Обеспечение деятельности высшего должностного лица муниципального образования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2736,6</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1847,9</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1921,8</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817">
                <a:tc>
                  <a:txBody>
                    <a:bodyPr/>
                    <a:lstStyle/>
                    <a:p>
                      <a:pPr algn="just" fontAlgn="base">
                        <a:spcBef>
                          <a:spcPts val="335"/>
                        </a:spcBef>
                        <a:spcAft>
                          <a:spcPts val="0"/>
                        </a:spcAft>
                      </a:pPr>
                      <a:r>
                        <a:rPr lang="ru-RU" sz="1100" kern="1200" dirty="0">
                          <a:solidFill>
                            <a:srgbClr val="000000"/>
                          </a:solidFill>
                          <a:latin typeface="Times New Roman"/>
                          <a:ea typeface="Times New Roman"/>
                          <a:cs typeface="Times New Roman"/>
                        </a:rPr>
                        <a:t>Резервный фонд Администрации муниципального образования</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200,0</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100,0</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50,0</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61">
                <a:tc>
                  <a:txBody>
                    <a:bodyPr/>
                    <a:lstStyle/>
                    <a:p>
                      <a:pPr fontAlgn="base">
                        <a:spcBef>
                          <a:spcPts val="335"/>
                        </a:spcBef>
                        <a:spcAft>
                          <a:spcPts val="0"/>
                        </a:spcAft>
                      </a:pPr>
                      <a:r>
                        <a:rPr lang="ru-RU" sz="1100" kern="1200" dirty="0">
                          <a:solidFill>
                            <a:srgbClr val="000000"/>
                          </a:solidFill>
                          <a:latin typeface="Times New Roman"/>
                          <a:ea typeface="Times New Roman"/>
                          <a:cs typeface="Times New Roman"/>
                        </a:rPr>
                        <a:t> </a:t>
                      </a:r>
                      <a:r>
                        <a:rPr lang="ru-RU" sz="1100" kern="1200" dirty="0" smtClean="0">
                          <a:solidFill>
                            <a:srgbClr val="000000"/>
                          </a:solidFill>
                          <a:latin typeface="Times New Roman"/>
                          <a:ea typeface="Times New Roman"/>
                          <a:cs typeface="Times New Roman"/>
                        </a:rPr>
                        <a:t>Непрограмные </a:t>
                      </a:r>
                      <a:r>
                        <a:rPr lang="ru-RU" sz="1100" kern="1200" dirty="0">
                          <a:solidFill>
                            <a:srgbClr val="000000"/>
                          </a:solidFill>
                          <a:latin typeface="Times New Roman"/>
                          <a:ea typeface="Times New Roman"/>
                          <a:cs typeface="Times New Roman"/>
                        </a:rPr>
                        <a:t>расходы органов исполнительной власти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200" b="1" dirty="0" smtClean="0">
                          <a:solidFill>
                            <a:srgbClr val="CC0099"/>
                          </a:solidFill>
                          <a:latin typeface="Times New Roman"/>
                          <a:ea typeface="Times New Roman"/>
                          <a:cs typeface="Times New Roman"/>
                        </a:rPr>
                        <a:t>863,7</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110,1</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114,2</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1058" name="AutoShape 2" descr="C:\Users\%D0%A1%D0%BC%D0%B8%D1%80%D0%BD%D0%BE%D0%B2%D0%B0\Documents\c54875131a594408a1e04a522b3fdd6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0" name="AutoShape 4" descr="C:\Users\%D0%A1%D0%BC%D0%B8%D1%80%D0%BD%D0%BE%D0%B2%D0%B0\Documents\c54875131a594408a1e04a522b3fdd6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2" name="AutoShape 6" descr="C:\Users\%D0%A1%D0%BC%D0%B8%D1%80%D0%BD%D0%BE%D0%B2%D0%B0\Documents\e4925baec5af63e9e70485f8cb8e911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4" name="AutoShape 8" descr="C:\Users\%D0%A1%D0%BC%D0%B8%D1%80%D0%BD%D0%BE%D0%B2%D0%B0\Documents\e4925baec5af63e9e70485f8cb8e911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aphicFrame>
        <p:nvGraphicFramePr>
          <p:cNvPr id="10" name="Диаграмма 9"/>
          <p:cNvGraphicFramePr/>
          <p:nvPr/>
        </p:nvGraphicFramePr>
        <p:xfrm>
          <a:off x="5500694" y="2285992"/>
          <a:ext cx="3500462" cy="41434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1206487"/>
          </a:xfrm>
        </p:spPr>
        <p:txBody>
          <a:bodyPr/>
          <a:lstStyle/>
          <a:p>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На территории муниципального образования «Краснинский район» Смоленской области реализуются общественно значимые проекты</a:t>
            </a:r>
            <a:br>
              <a:rPr lang="ru-RU" sz="1600" dirty="0" smtClean="0">
                <a:latin typeface="Times New Roman" pitchFamily="18" charset="0"/>
                <a:cs typeface="Times New Roman" pitchFamily="18" charset="0"/>
              </a:rPr>
            </a:br>
            <a:r>
              <a:rPr lang="ru-RU" sz="1800" dirty="0" smtClean="0"/>
              <a:t>   </a:t>
            </a:r>
            <a:r>
              <a:rPr lang="ru-RU" sz="1800" b="1" dirty="0" smtClean="0">
                <a:solidFill>
                  <a:srgbClr val="CC0099"/>
                </a:solidFill>
                <a:latin typeface="Comic Sans MS" pitchFamily="66" charset="0"/>
                <a:cs typeface="Times New Roman" pitchFamily="18" charset="0"/>
              </a:rPr>
              <a:t>Сведения об объемах бюджетных инвестиций в объекты капитального строительства, в </a:t>
            </a:r>
            <a:r>
              <a:rPr lang="ru-RU" sz="1800" b="1" dirty="0" smtClean="0">
                <a:solidFill>
                  <a:srgbClr val="CC0099"/>
                </a:solidFill>
                <a:latin typeface="Comic Sans MS" pitchFamily="66" charset="0"/>
                <a:cs typeface="Arial" pitchFamily="34" charset="0"/>
              </a:rPr>
              <a:t>т</a:t>
            </a:r>
            <a:r>
              <a:rPr lang="ru-RU" sz="1800" b="1" dirty="0" smtClean="0">
                <a:solidFill>
                  <a:srgbClr val="CC0099"/>
                </a:solidFill>
                <a:latin typeface="Comic Sans MS" pitchFamily="66" charset="0"/>
                <a:ea typeface="Times New Roman" pitchFamily="18" charset="0"/>
                <a:cs typeface="Arial" pitchFamily="34" charset="0"/>
              </a:rPr>
              <a:t>ыс. рублей </a:t>
            </a:r>
            <a:r>
              <a:rPr lang="ru-RU" sz="2000" b="1" dirty="0" smtClean="0">
                <a:solidFill>
                  <a:srgbClr val="7030A0"/>
                </a:solidFill>
                <a:latin typeface="Times New Roman" pitchFamily="18" charset="0"/>
                <a:cs typeface="Times New Roman" pitchFamily="18" charset="0"/>
              </a:rPr>
              <a:t/>
            </a:r>
            <a:br>
              <a:rPr lang="ru-RU" sz="2000" b="1" dirty="0" smtClean="0">
                <a:solidFill>
                  <a:srgbClr val="7030A0"/>
                </a:solidFill>
                <a:latin typeface="Times New Roman" pitchFamily="18" charset="0"/>
                <a:cs typeface="Times New Roman" pitchFamily="18" charset="0"/>
              </a:rPr>
            </a:br>
            <a:endParaRPr lang="ru-RU" sz="2000" b="1" dirty="0">
              <a:solidFill>
                <a:srgbClr val="7030A0"/>
              </a:solidFill>
              <a:latin typeface="Times New Roman" pitchFamily="18" charset="0"/>
              <a:cs typeface="Times New Roman" pitchFamily="18" charset="0"/>
            </a:endParaRPr>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A97CBEAA-64A0-4387-8926-CD86B9A319C7}" type="slidenum">
              <a:rPr lang="ru-RU" smtClean="0"/>
              <a:pPr>
                <a:defRPr/>
              </a:pPr>
              <a:t>48</a:t>
            </a:fld>
            <a:endParaRPr lang="ru-RU"/>
          </a:p>
        </p:txBody>
      </p:sp>
      <p:graphicFrame>
        <p:nvGraphicFramePr>
          <p:cNvPr id="5" name="Таблица 4"/>
          <p:cNvGraphicFramePr>
            <a:graphicFrameLocks noGrp="1"/>
          </p:cNvGraphicFramePr>
          <p:nvPr/>
        </p:nvGraphicFramePr>
        <p:xfrm>
          <a:off x="285720" y="1357298"/>
          <a:ext cx="8715437" cy="5368310"/>
        </p:xfrm>
        <a:graphic>
          <a:graphicData uri="http://schemas.openxmlformats.org/drawingml/2006/table">
            <a:tbl>
              <a:tblPr/>
              <a:tblGrid>
                <a:gridCol w="347370"/>
                <a:gridCol w="3081655"/>
                <a:gridCol w="857256"/>
                <a:gridCol w="857256"/>
                <a:gridCol w="571504"/>
                <a:gridCol w="500066"/>
                <a:gridCol w="571504"/>
                <a:gridCol w="642942"/>
                <a:gridCol w="714380"/>
                <a:gridCol w="571504"/>
              </a:tblGrid>
              <a:tr h="127702">
                <a:tc rowSpan="2">
                  <a:txBody>
                    <a:bodyPr/>
                    <a:lstStyle/>
                    <a:p>
                      <a:pPr algn="ctr">
                        <a:spcAft>
                          <a:spcPts val="0"/>
                        </a:spcAft>
                      </a:pPr>
                      <a:r>
                        <a:rPr lang="ru-RU" sz="800" b="1" dirty="0">
                          <a:solidFill>
                            <a:srgbClr val="000000"/>
                          </a:solidFill>
                          <a:latin typeface="Times New Roman"/>
                          <a:ea typeface="Times New Roman"/>
                        </a:rPr>
                        <a:t>№ </a:t>
                      </a:r>
                      <a:r>
                        <a:rPr lang="ru-RU" sz="800" b="1" dirty="0" err="1">
                          <a:solidFill>
                            <a:srgbClr val="000000"/>
                          </a:solidFill>
                          <a:latin typeface="Times New Roman"/>
                          <a:ea typeface="Times New Roman"/>
                        </a:rPr>
                        <a:t>п</a:t>
                      </a:r>
                      <a:r>
                        <a:rPr lang="ru-RU" sz="800" b="1" dirty="0">
                          <a:solidFill>
                            <a:srgbClr val="000000"/>
                          </a:solidFill>
                          <a:latin typeface="Times New Roman"/>
                          <a:ea typeface="Times New Roman"/>
                        </a:rPr>
                        <a:t>/</a:t>
                      </a:r>
                      <a:r>
                        <a:rPr lang="ru-RU" sz="800" b="1" dirty="0" err="1">
                          <a:solidFill>
                            <a:srgbClr val="000000"/>
                          </a:solidFill>
                          <a:latin typeface="Times New Roman"/>
                          <a:ea typeface="Times New Roman"/>
                        </a:rPr>
                        <a:t>п</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900" b="1" dirty="0">
                          <a:solidFill>
                            <a:srgbClr val="000000"/>
                          </a:solidFill>
                          <a:latin typeface="Times New Roman"/>
                          <a:ea typeface="Times New Roman"/>
                        </a:rPr>
                        <a:t>Направление расходов </a:t>
                      </a:r>
                      <a:br>
                        <a:rPr lang="ru-RU" sz="900" b="1" dirty="0">
                          <a:solidFill>
                            <a:srgbClr val="000000"/>
                          </a:solidFill>
                          <a:latin typeface="Times New Roman"/>
                          <a:ea typeface="Times New Roman"/>
                        </a:rPr>
                      </a:b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900" b="1" dirty="0">
                          <a:solidFill>
                            <a:srgbClr val="000000"/>
                          </a:solidFill>
                          <a:latin typeface="Times New Roman"/>
                          <a:ea typeface="Times New Roman"/>
                        </a:rPr>
                        <a:t>Бюджет</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900" b="1" dirty="0">
                          <a:solidFill>
                            <a:srgbClr val="000000"/>
                          </a:solidFill>
                          <a:latin typeface="Times New Roman"/>
                          <a:ea typeface="Times New Roman"/>
                        </a:rPr>
                        <a:t>Сроки реализации</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spcAft>
                          <a:spcPts val="0"/>
                        </a:spcAft>
                      </a:pPr>
                      <a:r>
                        <a:rPr lang="ru-RU" sz="800" b="1" dirty="0">
                          <a:solidFill>
                            <a:srgbClr val="000000"/>
                          </a:solidFill>
                          <a:latin typeface="Times New Roman"/>
                          <a:ea typeface="Times New Roman"/>
                        </a:rPr>
                        <a:t>в том числе по годам</a:t>
                      </a:r>
                      <a:endParaRPr lang="ru-RU" sz="6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spcAft>
                          <a:spcPts val="0"/>
                        </a:spcAft>
                      </a:pPr>
                      <a:endParaRPr lang="ru-RU" sz="6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26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spcAft>
                          <a:spcPts val="0"/>
                        </a:spcAft>
                      </a:pPr>
                      <a:r>
                        <a:rPr lang="ru-RU" sz="900" b="1" dirty="0" smtClean="0">
                          <a:solidFill>
                            <a:srgbClr val="000000"/>
                          </a:solidFill>
                          <a:latin typeface="Times New Roman"/>
                          <a:ea typeface="Times New Roman"/>
                        </a:rPr>
                        <a:t>2020 (факт)</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b="1" dirty="0" smtClean="0">
                          <a:solidFill>
                            <a:srgbClr val="000000"/>
                          </a:solidFill>
                          <a:latin typeface="Times New Roman"/>
                          <a:ea typeface="Times New Roman"/>
                        </a:rPr>
                        <a:t>2021 (факт)</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b="1" dirty="0" smtClean="0">
                          <a:solidFill>
                            <a:srgbClr val="000000"/>
                          </a:solidFill>
                          <a:latin typeface="Times New Roman"/>
                          <a:ea typeface="Times New Roman"/>
                        </a:rPr>
                        <a:t>2022 (факт)</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b="1" dirty="0">
                          <a:solidFill>
                            <a:srgbClr val="000000"/>
                          </a:solidFill>
                          <a:latin typeface="Times New Roman"/>
                          <a:ea typeface="Times New Roman"/>
                        </a:rPr>
                        <a:t>2023</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b="1" dirty="0">
                          <a:solidFill>
                            <a:srgbClr val="000000"/>
                          </a:solidFill>
                          <a:latin typeface="Times New Roman"/>
                          <a:ea typeface="Times New Roman"/>
                        </a:rPr>
                        <a:t>2024</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b="1" dirty="0" smtClean="0">
                          <a:latin typeface="Times New Roman"/>
                          <a:ea typeface="Times New Roman"/>
                        </a:rPr>
                        <a:t>2025</a:t>
                      </a:r>
                      <a:endParaRPr lang="ru-RU" sz="900" b="1"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993">
                <a:tc>
                  <a:txBody>
                    <a:bodyPr/>
                    <a:lstStyle/>
                    <a:p>
                      <a:pPr>
                        <a:spcAft>
                          <a:spcPts val="0"/>
                        </a:spcAft>
                      </a:pPr>
                      <a:r>
                        <a:rPr lang="ru-RU" sz="800" b="1">
                          <a:solidFill>
                            <a:srgbClr val="000000"/>
                          </a:solidFill>
                          <a:latin typeface="Times New Roman"/>
                          <a:ea typeface="Times New Roman"/>
                        </a:rPr>
                        <a:t>1.</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solidFill>
                            <a:srgbClr val="000000"/>
                          </a:solidFill>
                          <a:latin typeface="Times New Roman"/>
                          <a:ea typeface="Times New Roman"/>
                        </a:rPr>
                        <a:t>Приобретение специализированной техники для содержания и ремонта автомобильных дорог общего пользования</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solidFill>
                            <a:srgbClr val="000000"/>
                          </a:solidFill>
                          <a:latin typeface="Times New Roman"/>
                          <a:ea typeface="Times New Roman"/>
                        </a:rPr>
                        <a:t>Муниципальный район</a:t>
                      </a:r>
                      <a:endParaRPr lang="ru-RU" sz="8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8856,3</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7167,7</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18400,0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050" b="1" dirty="0" smtClean="0">
                        <a:solidFill>
                          <a:srgbClr val="CC0099"/>
                        </a:solidFill>
                        <a:latin typeface="Times New Roman"/>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993">
                <a:tc>
                  <a:txBody>
                    <a:bodyPr/>
                    <a:lstStyle/>
                    <a:p>
                      <a:pPr>
                        <a:spcAft>
                          <a:spcPts val="0"/>
                        </a:spcAft>
                      </a:pPr>
                      <a:r>
                        <a:rPr lang="ru-RU" sz="800" dirty="0">
                          <a:latin typeface="Times New Roman"/>
                          <a:ea typeface="Times New Roman"/>
                        </a:rPr>
                        <a:t>2.</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rPr>
                        <a:t>Обеспечение детей-сирот и детей, оставшихся без попечения родителей, лиц из их числа жилыми помещениями</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solidFill>
                            <a:srgbClr val="000000"/>
                          </a:solidFill>
                          <a:latin typeface="Times New Roman"/>
                          <a:ea typeface="Times New Roman"/>
                        </a:rPr>
                        <a:t>Муниципальный район</a:t>
                      </a:r>
                      <a:endParaRPr lang="ru-RU" sz="8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1953,3</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1000,4</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1890,5</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1990,3</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2840,1</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2840,1</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900">
                <a:tc>
                  <a:txBody>
                    <a:bodyPr/>
                    <a:lstStyle/>
                    <a:p>
                      <a:pPr>
                        <a:spcAft>
                          <a:spcPts val="0"/>
                        </a:spcAft>
                      </a:pPr>
                      <a:r>
                        <a:rPr lang="ru-RU" sz="800" dirty="0">
                          <a:latin typeface="Times New Roman"/>
                          <a:ea typeface="Times New Roman"/>
                          <a:cs typeface="Calibri"/>
                        </a:rPr>
                        <a:t>3.</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smtClean="0">
                          <a:latin typeface="Times New Roman"/>
                          <a:ea typeface="Times New Roman"/>
                        </a:rPr>
                        <a:t>Расходы на приобретение подвижного состава пассажирского транспорта общего пользования для осуществления муниципальных перевозок</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solidFill>
                            <a:srgbClr val="000000"/>
                          </a:solidFill>
                          <a:latin typeface="Times New Roman"/>
                          <a:ea typeface="Times New Roman"/>
                        </a:rPr>
                        <a:t>Муниципальный район</a:t>
                      </a:r>
                      <a:endParaRPr lang="ru-RU" sz="8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16988,4</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8321">
                <a:tc>
                  <a:txBody>
                    <a:bodyPr/>
                    <a:lstStyle/>
                    <a:p>
                      <a:pPr>
                        <a:spcAft>
                          <a:spcPts val="0"/>
                        </a:spcAft>
                      </a:pPr>
                      <a:r>
                        <a:rPr lang="ru-RU" sz="800" dirty="0">
                          <a:latin typeface="Times New Roman"/>
                          <a:ea typeface="Times New Roman"/>
                          <a:cs typeface="Calibri"/>
                        </a:rPr>
                        <a:t>4.</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cs typeface="Calibri"/>
                        </a:rPr>
                        <a:t>Проведение проектно-изыскательских работ, разработку проектно-сметной документации и прохождение государственной экспертизы проектно-сметной документации на капитальный ремонт гидротехнических сооружений</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solidFill>
                            <a:srgbClr val="000000"/>
                          </a:solidFill>
                          <a:latin typeface="Times New Roman"/>
                          <a:ea typeface="Times New Roman"/>
                        </a:rPr>
                        <a:t>Муниципальный район</a:t>
                      </a:r>
                      <a:endParaRPr lang="ru-RU" sz="8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cs typeface="Calibri"/>
                        </a:rPr>
                        <a:t>707,8</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cs typeface="Calibri"/>
                        </a:rPr>
                        <a:t>210,5</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356">
                <a:tc>
                  <a:txBody>
                    <a:bodyPr/>
                    <a:lstStyle/>
                    <a:p>
                      <a:pPr>
                        <a:spcAft>
                          <a:spcPts val="0"/>
                        </a:spcAft>
                      </a:pPr>
                      <a:r>
                        <a:rPr lang="ru-RU" sz="800" dirty="0">
                          <a:latin typeface="Times New Roman"/>
                          <a:ea typeface="Times New Roman"/>
                        </a:rPr>
                        <a:t>5.</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cs typeface="Calibri"/>
                        </a:rPr>
                        <a:t>Капитальные вложения в объекты муниципальной собственности</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solidFill>
                            <a:srgbClr val="000000"/>
                          </a:solidFill>
                          <a:latin typeface="Times New Roman"/>
                          <a:ea typeface="Times New Roman"/>
                        </a:rPr>
                        <a:t>Муниципальный район</a:t>
                      </a:r>
                      <a:endParaRPr lang="ru-RU" sz="8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cs typeface="Calibri"/>
                        </a:rPr>
                        <a:t>21,1</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356">
                <a:tc>
                  <a:txBody>
                    <a:bodyPr/>
                    <a:lstStyle/>
                    <a:p>
                      <a:pPr>
                        <a:spcAft>
                          <a:spcPts val="0"/>
                        </a:spcAft>
                      </a:pPr>
                      <a:r>
                        <a:rPr lang="ru-RU" sz="800" dirty="0">
                          <a:latin typeface="Times New Roman"/>
                          <a:ea typeface="Times New Roman"/>
                          <a:cs typeface="Calibri"/>
                        </a:rPr>
                        <a:t>6.</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rPr>
                        <a:t>Строительство и реконструкция (модернизация) объектов питьевого водоснабжения</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Краснинское городское поселение</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89600,2</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59253,1</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356">
                <a:tc>
                  <a:txBody>
                    <a:bodyPr/>
                    <a:lstStyle/>
                    <a:p>
                      <a:pPr>
                        <a:spcAft>
                          <a:spcPts val="0"/>
                        </a:spcAft>
                      </a:pPr>
                      <a:r>
                        <a:rPr lang="ru-RU" sz="800" dirty="0">
                          <a:latin typeface="Times New Roman"/>
                          <a:ea typeface="Times New Roman"/>
                          <a:cs typeface="Calibri"/>
                        </a:rPr>
                        <a:t>7.</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cs typeface="Calibri"/>
                        </a:rPr>
                        <a:t>Перевод жилищного фонда на индивидуальное газовое отопление</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cs typeface="Calibri"/>
                        </a:rPr>
                        <a:t>Гусинское сельское поселение</a:t>
                      </a:r>
                      <a:endParaRPr lang="ru-RU" sz="8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cs typeface="Calibri"/>
                        </a:rPr>
                        <a:t>4394,8</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356">
                <a:tc>
                  <a:txBody>
                    <a:bodyPr/>
                    <a:lstStyle/>
                    <a:p>
                      <a:pPr>
                        <a:spcAft>
                          <a:spcPts val="0"/>
                        </a:spcAft>
                      </a:pPr>
                      <a:r>
                        <a:rPr lang="ru-RU" sz="800" dirty="0">
                          <a:latin typeface="Times New Roman"/>
                          <a:ea typeface="Times New Roman"/>
                        </a:rPr>
                        <a:t>8.</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cs typeface="Calibri"/>
                        </a:rPr>
                        <a:t>Обеспечение комплексного развития сельских территорий (развитие газификации)</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cs typeface="Calibri"/>
                        </a:rPr>
                        <a:t>Малеевское сельское поселение</a:t>
                      </a:r>
                      <a:endParaRPr lang="ru-RU" sz="8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cs typeface="Calibri"/>
                        </a:rPr>
                        <a:t>7183,0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solidFill>
                            <a:srgbClr val="CC0099"/>
                          </a:solidFill>
                          <a:latin typeface="Times New Roman"/>
                          <a:ea typeface="Times New Roman"/>
                          <a:cs typeface="Calibri"/>
                        </a:rPr>
                        <a:t>245,9</a:t>
                      </a:r>
                      <a:endParaRPr lang="ru-RU" sz="1050" b="1">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356">
                <a:tc>
                  <a:txBody>
                    <a:bodyPr/>
                    <a:lstStyle/>
                    <a:p>
                      <a:pPr>
                        <a:spcAft>
                          <a:spcPts val="0"/>
                        </a:spcAft>
                      </a:pPr>
                      <a:r>
                        <a:rPr lang="ru-RU" sz="800" dirty="0" smtClean="0">
                          <a:latin typeface="Times New Roman"/>
                          <a:ea typeface="Times New Roman"/>
                        </a:rPr>
                        <a:t>9.</a:t>
                      </a:r>
                      <a:endParaRPr lang="ru-RU" sz="8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rPr>
                        <a:t>Строительство и реконструкция (модернизация) объектов питьевого водоснабжения</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Мерлинское сельское поселение</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11004,4</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4835,9</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356">
                <a:tc>
                  <a:txBody>
                    <a:bodyPr/>
                    <a:lstStyle/>
                    <a:p>
                      <a:pPr>
                        <a:spcAft>
                          <a:spcPts val="0"/>
                        </a:spcAft>
                      </a:pPr>
                      <a:r>
                        <a:rPr lang="ru-RU" sz="800" dirty="0" smtClean="0">
                          <a:latin typeface="Times New Roman"/>
                          <a:ea typeface="Times New Roman"/>
                        </a:rPr>
                        <a:t>10.</a:t>
                      </a:r>
                      <a:endParaRPr lang="ru-RU" sz="8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rPr>
                        <a:t>Строительство и реконструкция (модернизация) объектов питьевого водоснабжения</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Мерлинское сельское поселение</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23114,7</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141">
                <a:tc>
                  <a:txBody>
                    <a:bodyPr/>
                    <a:lstStyle/>
                    <a:p>
                      <a:pPr>
                        <a:spcAft>
                          <a:spcPts val="0"/>
                        </a:spcAft>
                      </a:pPr>
                      <a:r>
                        <a:rPr lang="ru-RU" sz="1000" dirty="0" smtClean="0">
                          <a:latin typeface="Times New Roman"/>
                          <a:ea typeface="Times New Roman"/>
                        </a:rPr>
                        <a:t>11.</a:t>
                      </a: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smtClean="0">
                          <a:latin typeface="Times New Roman"/>
                          <a:ea typeface="Times New Roman"/>
                        </a:rPr>
                        <a:t>Мероприятия по переселению граждан из аварийного жилищного фонда</a:t>
                      </a:r>
                      <a:endParaRPr lang="ru-RU" sz="9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800" dirty="0" smtClean="0">
                          <a:latin typeface="Times New Roman"/>
                          <a:ea typeface="Times New Roman"/>
                          <a:cs typeface="Calibri"/>
                        </a:rPr>
                        <a:t>Гусинское сельское поселение</a:t>
                      </a:r>
                      <a:endParaRPr lang="ru-RU" sz="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800" dirty="0" smtClean="0">
                          <a:latin typeface="Times New Roman"/>
                          <a:ea typeface="Times New Roman"/>
                        </a:rPr>
                        <a:t>По срокам заключенных контрактов</a:t>
                      </a:r>
                      <a:endParaRPr lang="ru-RU" sz="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43145,2</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963">
                <a:tc>
                  <a:txBody>
                    <a:bodyPr/>
                    <a:lstStyle/>
                    <a:p>
                      <a:pPr>
                        <a:spcAft>
                          <a:spcPts val="0"/>
                        </a:spcAft>
                      </a:pP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000" b="1" dirty="0" smtClean="0">
                        <a:latin typeface="Times New Roman"/>
                        <a:ea typeface="Times New Roman"/>
                      </a:endParaRPr>
                    </a:p>
                    <a:p>
                      <a:pPr>
                        <a:spcAft>
                          <a:spcPts val="0"/>
                        </a:spcAft>
                      </a:pPr>
                      <a:r>
                        <a:rPr lang="ru-RU" sz="1000" b="1" dirty="0" smtClean="0">
                          <a:latin typeface="Times New Roman"/>
                          <a:ea typeface="Times New Roman"/>
                        </a:rPr>
                        <a:t>Итого </a:t>
                      </a:r>
                      <a:r>
                        <a:rPr lang="ru-RU" sz="1000" b="1" dirty="0">
                          <a:latin typeface="Times New Roman"/>
                          <a:ea typeface="Times New Roman"/>
                        </a:rPr>
                        <a:t>по годам реализации</a:t>
                      </a: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34120,7</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6292,7</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9058,2</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170124,1</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62093,2</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25954,8</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7505" name="Rectangle 1"/>
          <p:cNvSpPr>
            <a:spLocks noChangeArrowheads="1"/>
          </p:cNvSpPr>
          <p:nvPr/>
        </p:nvSpPr>
        <p:spPr bwMode="auto">
          <a:xfrm>
            <a:off x="0" y="0"/>
            <a:ext cx="21993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640C7CDC-5361-4E02-9222-A14319012CEF}" type="slidenum">
              <a:rPr lang="ru-RU">
                <a:solidFill>
                  <a:schemeClr val="tx1"/>
                </a:solidFill>
                <a:latin typeface="+mn-lt"/>
                <a:cs typeface="+mn-cs"/>
              </a:rPr>
              <a:pPr fontAlgn="auto">
                <a:spcBef>
                  <a:spcPts val="0"/>
                </a:spcBef>
                <a:spcAft>
                  <a:spcPts val="0"/>
                </a:spcAft>
                <a:defRPr/>
              </a:pPr>
              <a:t>49</a:t>
            </a:fld>
            <a:endParaRPr lang="ru-RU" dirty="0">
              <a:solidFill>
                <a:schemeClr val="tx1"/>
              </a:solidFill>
              <a:latin typeface="+mn-lt"/>
              <a:cs typeface="+mn-cs"/>
            </a:endParaRPr>
          </a:p>
        </p:txBody>
      </p:sp>
      <p:sp>
        <p:nvSpPr>
          <p:cNvPr id="275458" name="Rectangle 2"/>
          <p:cNvSpPr>
            <a:spLocks noChangeArrowheads="1"/>
          </p:cNvSpPr>
          <p:nvPr/>
        </p:nvSpPr>
        <p:spPr bwMode="auto">
          <a:xfrm>
            <a:off x="250825" y="500063"/>
            <a:ext cx="8569325" cy="3877985"/>
          </a:xfrm>
          <a:prstGeom prst="rect">
            <a:avLst/>
          </a:prstGeom>
          <a:noFill/>
          <a:ln w="9525">
            <a:noFill/>
            <a:miter lim="800000"/>
            <a:headEnd/>
            <a:tailEnd/>
          </a:ln>
        </p:spPr>
        <p:txBody>
          <a:bodyPr anchor="ctr">
            <a:spAutoFit/>
          </a:bodyPr>
          <a:lstStyle/>
          <a:p>
            <a:pPr indent="450850" algn="ctr"/>
            <a:endParaRPr lang="ru-RU" sz="1400" b="1" dirty="0">
              <a:solidFill>
                <a:srgbClr val="000000"/>
              </a:solidFill>
              <a:latin typeface="Times New Roman" pitchFamily="18" charset="0"/>
              <a:ea typeface="Calibri" pitchFamily="34" charset="0"/>
              <a:cs typeface="Times New Roman" pitchFamily="18" charset="0"/>
            </a:endParaRPr>
          </a:p>
          <a:p>
            <a:pPr indent="450850" algn="ctr"/>
            <a:r>
              <a:rPr lang="ru-RU" b="1" dirty="0">
                <a:solidFill>
                  <a:srgbClr val="CC0099"/>
                </a:solidFill>
                <a:latin typeface="Comic Sans MS" pitchFamily="66" charset="0"/>
                <a:ea typeface="Calibri" pitchFamily="34" charset="0"/>
                <a:cs typeface="Times New Roman" pitchFamily="18" charset="0"/>
              </a:rPr>
              <a:t>Реализация национальных проектов в муниципальном образовании</a:t>
            </a:r>
          </a:p>
          <a:p>
            <a:pPr indent="450850" algn="ctr"/>
            <a:r>
              <a:rPr lang="ru-RU" b="1" dirty="0">
                <a:solidFill>
                  <a:srgbClr val="CC0099"/>
                </a:solidFill>
                <a:latin typeface="Comic Sans MS" pitchFamily="66" charset="0"/>
                <a:ea typeface="Calibri" pitchFamily="34" charset="0"/>
                <a:cs typeface="Times New Roman" pitchFamily="18" charset="0"/>
              </a:rPr>
              <a:t> «Краснинский район» Смоленской области</a:t>
            </a:r>
          </a:p>
          <a:p>
            <a:pPr indent="450850"/>
            <a:r>
              <a:rPr lang="ru-RU" sz="1400" dirty="0">
                <a:latin typeface="Times New Roman" pitchFamily="18" charset="0"/>
                <a:ea typeface="Calibri" pitchFamily="34" charset="0"/>
                <a:cs typeface="Times New Roman" pitchFamily="18" charset="0"/>
              </a:rPr>
              <a:t>Национальные проекты – это предлагаемые и разрабатываемые Президентом и Правительством стратегические планы по развитию конкретной сферы общественных отношений. Стратегические приоритеты социальной политики государства определены Указом Президента Российской Федерации от 07.05.2018 № 204 «О национальных целях и стратегических задачах развития Российской Федерации на период до 2024 года».</a:t>
            </a:r>
          </a:p>
          <a:p>
            <a:pPr indent="450850"/>
            <a:r>
              <a:rPr lang="ru-RU" sz="1400" dirty="0">
                <a:latin typeface="Times New Roman" pitchFamily="18" charset="0"/>
                <a:ea typeface="Calibri" pitchFamily="34" charset="0"/>
                <a:cs typeface="Times New Roman" pitchFamily="18" charset="0"/>
              </a:rPr>
              <a:t>В структуре федерального проекта выделяется региональный элемент, так называемая региональная оставляющая. Региональная составляющая представляет собой часть национального проекта, за реализацию которой </a:t>
            </a:r>
            <a:r>
              <a:rPr lang="ru-RU" sz="1400" dirty="0" smtClean="0">
                <a:latin typeface="Times New Roman" pitchFamily="18" charset="0"/>
                <a:ea typeface="Calibri" pitchFamily="34" charset="0"/>
                <a:cs typeface="Times New Roman" pitchFamily="18" charset="0"/>
              </a:rPr>
              <a:t>ответственен </a:t>
            </a:r>
            <a:r>
              <a:rPr lang="ru-RU" sz="1400" dirty="0">
                <a:latin typeface="Times New Roman" pitchFamily="18" charset="0"/>
                <a:ea typeface="Calibri" pitchFamily="34" charset="0"/>
                <a:cs typeface="Times New Roman" pitchFamily="18" charset="0"/>
              </a:rPr>
              <a:t>регион. </a:t>
            </a:r>
          </a:p>
          <a:p>
            <a:pPr indent="450850"/>
            <a:r>
              <a:rPr lang="ru-RU" sz="1400" dirty="0" smtClean="0">
                <a:latin typeface="Times New Roman" pitchFamily="18" charset="0"/>
                <a:ea typeface="Calibri" pitchFamily="34" charset="0"/>
                <a:cs typeface="Times New Roman" pitchFamily="18" charset="0"/>
              </a:rPr>
              <a:t> </a:t>
            </a:r>
            <a:r>
              <a:rPr lang="ru-RU" sz="1400" dirty="0">
                <a:latin typeface="Times New Roman" pitchFamily="18" charset="0"/>
                <a:ea typeface="Calibri" pitchFamily="34" charset="0"/>
                <a:cs typeface="Times New Roman" pitchFamily="18" charset="0"/>
              </a:rPr>
              <a:t>Региональная составляющая содержит показатели, достижение которых обеспечивается региональными органами управления, и показатели, достижение которых в рамках национального проекта обеспечивается муниципалитетами. </a:t>
            </a:r>
          </a:p>
          <a:p>
            <a:pPr indent="450850"/>
            <a:r>
              <a:rPr lang="ru-RU" sz="1400" dirty="0" smtClean="0">
                <a:latin typeface="Times New Roman" pitchFamily="18" charset="0"/>
                <a:ea typeface="Calibri" pitchFamily="34" charset="0"/>
                <a:cs typeface="Times New Roman" pitchFamily="18" charset="0"/>
              </a:rPr>
              <a:t>Муниципалитет </a:t>
            </a:r>
            <a:r>
              <a:rPr lang="ru-RU" sz="1400" dirty="0">
                <a:latin typeface="Times New Roman" pitchFamily="18" charset="0"/>
                <a:ea typeface="Calibri" pitchFamily="34" charset="0"/>
                <a:cs typeface="Times New Roman" pitchFamily="18" charset="0"/>
              </a:rPr>
              <a:t>участвует в национальных проектах посредством реализации региональной составляющей национальных проектов.</a:t>
            </a:r>
          </a:p>
          <a:p>
            <a:pPr indent="450850" algn="just"/>
            <a:endParaRPr lang="ru-RU" sz="1400" dirty="0">
              <a:latin typeface="Times New Roman" pitchFamily="18" charset="0"/>
              <a:ea typeface="Calibri" pitchFamily="34"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5</a:t>
            </a:fld>
            <a:endParaRPr lang="ru-RU" dirty="0">
              <a:solidFill>
                <a:schemeClr val="tx1"/>
              </a:solidFill>
            </a:endParaRPr>
          </a:p>
        </p:txBody>
      </p:sp>
      <p:sp>
        <p:nvSpPr>
          <p:cNvPr id="4" name="Прямоугольник 3"/>
          <p:cNvSpPr/>
          <p:nvPr/>
        </p:nvSpPr>
        <p:spPr>
          <a:xfrm>
            <a:off x="142844" y="357167"/>
            <a:ext cx="9001156" cy="5909310"/>
          </a:xfrm>
          <a:prstGeom prst="rect">
            <a:avLst/>
          </a:prstGeom>
        </p:spPr>
        <p:txBody>
          <a:bodyPr wrap="square">
            <a:spAutoFit/>
          </a:bodyPr>
          <a:lstStyle/>
          <a:p>
            <a:r>
              <a:rPr lang="ru-RU" sz="1400" b="1" dirty="0" smtClean="0">
                <a:latin typeface="Times New Roman" pitchFamily="18" charset="0"/>
                <a:cs typeface="Times New Roman" pitchFamily="18" charset="0"/>
              </a:rPr>
              <a:t>Муниципальная программа </a:t>
            </a:r>
            <a:r>
              <a:rPr lang="ru-RU" sz="1400" dirty="0" smtClean="0">
                <a:latin typeface="Times New Roman" pitchFamily="18" charset="0"/>
                <a:cs typeface="Times New Roman" pitchFamily="18" charset="0"/>
              </a:rPr>
              <a:t>- система мероприятий и инструментов политики, обеспечивающих в рамках реализации ключевых функций достижение приоритетов и целей государственной политики в сфере социально-экономического развития и безопасности.</a:t>
            </a:r>
          </a:p>
          <a:p>
            <a:r>
              <a:rPr lang="ru-RU" sz="1400" b="1" dirty="0" smtClean="0">
                <a:latin typeface="Times New Roman" pitchFamily="18" charset="0"/>
                <a:cs typeface="Times New Roman" pitchFamily="18" charset="0"/>
              </a:rPr>
              <a:t>Дефицит бюджета </a:t>
            </a:r>
            <a:r>
              <a:rPr lang="ru-RU" sz="1400" dirty="0" smtClean="0">
                <a:latin typeface="Times New Roman" pitchFamily="18" charset="0"/>
                <a:cs typeface="Times New Roman" pitchFamily="18" charset="0"/>
              </a:rPr>
              <a:t>- превышение расходов бюджета над его доходами.</a:t>
            </a:r>
          </a:p>
          <a:p>
            <a:r>
              <a:rPr lang="ru-RU" sz="1400" b="1" dirty="0" smtClean="0">
                <a:latin typeface="Times New Roman" pitchFamily="18" charset="0"/>
                <a:cs typeface="Times New Roman" pitchFamily="18" charset="0"/>
              </a:rPr>
              <a:t>Дотации - </a:t>
            </a:r>
            <a:r>
              <a:rPr lang="ru-RU" sz="1400" dirty="0" smtClean="0">
                <a:latin typeface="Times New Roman" pitchFamily="18" charset="0"/>
                <a:cs typeface="Times New Roman" pitchFamily="18" charset="0"/>
              </a:rPr>
              <a:t>средства,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a:t>
            </a:r>
          </a:p>
          <a:p>
            <a:r>
              <a:rPr lang="ru-RU" sz="1400" b="1" dirty="0" smtClean="0">
                <a:latin typeface="Times New Roman" pitchFamily="18" charset="0"/>
                <a:cs typeface="Times New Roman" pitchFamily="18" charset="0"/>
              </a:rPr>
              <a:t>Доходы бюджета - </a:t>
            </a:r>
            <a:r>
              <a:rPr lang="ru-RU" sz="1400" dirty="0" smtClean="0">
                <a:latin typeface="Times New Roman" pitchFamily="18" charset="0"/>
                <a:cs typeface="Times New Roman" pitchFamily="18" charset="0"/>
              </a:rPr>
              <a:t>поступающие от населения, организаций, учреждений в бюджет денежные средства в виде налогов, неналоговых поступлений, безвозмездных поступлений, доходов от предпринимательской деятельности бюджетных организаций.</a:t>
            </a:r>
          </a:p>
          <a:p>
            <a:r>
              <a:rPr lang="ru-RU" sz="1400" b="1" dirty="0" smtClean="0">
                <a:latin typeface="Times New Roman" pitchFamily="18" charset="0"/>
                <a:cs typeface="Times New Roman" pitchFamily="18" charset="0"/>
              </a:rPr>
              <a:t>Межбюджетные отношения - </a:t>
            </a:r>
            <a:r>
              <a:rPr lang="ru-RU" sz="1400" dirty="0" smtClean="0">
                <a:latin typeface="Times New Roman" pitchFamily="18" charset="0"/>
                <a:cs typeface="Times New Roman" pitchFamily="18" charset="0"/>
              </a:rPr>
              <a:t>взаимоотношения между публично-правовыми образованиями по вопросам осуществления бюджетного процесса.</a:t>
            </a:r>
          </a:p>
          <a:p>
            <a:r>
              <a:rPr lang="ru-RU" sz="1400" b="1" dirty="0" smtClean="0">
                <a:latin typeface="Times New Roman" pitchFamily="18" charset="0"/>
                <a:cs typeface="Times New Roman" pitchFamily="18" charset="0"/>
              </a:rPr>
              <a:t>Межбюджетные трансферты - </a:t>
            </a:r>
            <a:r>
              <a:rPr lang="ru-RU" sz="1400" dirty="0" smtClean="0">
                <a:latin typeface="Times New Roman" pitchFamily="18" charset="0"/>
                <a:cs typeface="Times New Roman" pitchFamily="18" charset="0"/>
              </a:rPr>
              <a:t>средства, предоставляемые одним бюджетом бюджетной системы РФ другому бюджету.</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Местный бюджет – </a:t>
            </a:r>
            <a:r>
              <a:rPr lang="ru-RU" sz="1400" dirty="0" smtClean="0">
                <a:latin typeface="Times New Roman" pitchFamily="18" charset="0"/>
                <a:cs typeface="Times New Roman" pitchFamily="18" charset="0"/>
              </a:rPr>
              <a:t>это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бюджет муниципального образования, предназначенный для исполнения расходных обязательств муниципального образования.</a:t>
            </a:r>
            <a:r>
              <a:rPr lang="ru-RU" sz="1400" dirty="0" smtClean="0">
                <a:latin typeface="Times New Roman" pitchFamily="18" charset="0"/>
                <a:ea typeface="Calibri" pitchFamily="34" charset="0"/>
                <a:cs typeface="Times New Roman" pitchFamily="18" charset="0"/>
              </a:rPr>
              <a:t> </a:t>
            </a:r>
          </a:p>
          <a:p>
            <a:r>
              <a:rPr lang="ru-RU" sz="1400" b="1" dirty="0" smtClean="0">
                <a:latin typeface="Times New Roman" pitchFamily="18" charset="0"/>
                <a:ea typeface="Calibri" pitchFamily="34" charset="0"/>
                <a:cs typeface="Times New Roman" pitchFamily="18" charset="0"/>
              </a:rPr>
              <a:t>Национальные проекты </a:t>
            </a:r>
            <a:r>
              <a:rPr lang="ru-RU" sz="1400" dirty="0" smtClean="0">
                <a:latin typeface="Times New Roman" pitchFamily="18" charset="0"/>
                <a:ea typeface="Calibri" pitchFamily="34" charset="0"/>
                <a:cs typeface="Times New Roman" pitchFamily="18" charset="0"/>
              </a:rPr>
              <a:t>– это предлагаемые и разрабатываемые Президентом и Правительством стратегические планы по развитию конкретной сферы общественных отношений. </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Непрограмные расходы - </a:t>
            </a:r>
            <a:r>
              <a:rPr lang="ru-RU" sz="1400" dirty="0" smtClean="0">
                <a:latin typeface="Times New Roman" pitchFamily="18" charset="0"/>
                <a:cs typeface="Times New Roman" pitchFamily="18" charset="0"/>
              </a:rPr>
              <a:t>расходные обязательства, не включенные в государственные программы.</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Обслуживание государственного (муниципального) долга - о</a:t>
            </a:r>
            <a:r>
              <a:rPr lang="ru-RU" sz="1400" dirty="0" smtClean="0">
                <a:latin typeface="Times New Roman" pitchFamily="18" charset="0"/>
                <a:cs typeface="Times New Roman" pitchFamily="18" charset="0"/>
              </a:rPr>
              <a:t>перации по выплате доходов по государственным и муниципальным долговым обязательствам в виде процентов по ним и (или) дисконта, осуществляемые за счет средств соответствующего бюджета</a:t>
            </a:r>
          </a:p>
          <a:p>
            <a:r>
              <a:rPr lang="ru-RU" sz="1400" b="1" dirty="0" smtClean="0">
                <a:latin typeface="Times New Roman" pitchFamily="18" charset="0"/>
                <a:cs typeface="Times New Roman" pitchFamily="18" charset="0"/>
              </a:rPr>
              <a:t>Отчетный финансовый год – </a:t>
            </a:r>
            <a:r>
              <a:rPr lang="ru-RU" sz="1400" dirty="0" smtClean="0">
                <a:latin typeface="Times New Roman" pitchFamily="18" charset="0"/>
                <a:cs typeface="Times New Roman" pitchFamily="18" charset="0"/>
              </a:rPr>
              <a:t>это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год, предшествующий текущему финансовому году.</a:t>
            </a:r>
          </a:p>
          <a:p>
            <a:r>
              <a:rPr lang="ru-RU" sz="1400" b="1" dirty="0" smtClean="0">
                <a:latin typeface="Times New Roman" pitchFamily="18" charset="0"/>
                <a:cs typeface="Times New Roman" pitchFamily="18" charset="0"/>
              </a:rPr>
              <a:t>Очередной финансовый год –</a:t>
            </a:r>
            <a:r>
              <a:rPr lang="ru-RU" sz="1400" dirty="0" smtClean="0">
                <a:latin typeface="Times New Roman" pitchFamily="18" charset="0"/>
                <a:cs typeface="Times New Roman" pitchFamily="18" charset="0"/>
              </a:rPr>
              <a:t> это год, следующий за текущим финансовым годом.</a:t>
            </a:r>
          </a:p>
          <a:p>
            <a:r>
              <a:rPr lang="ru-RU" sz="1400" b="1" dirty="0" smtClean="0">
                <a:latin typeface="Times New Roman" pitchFamily="18" charset="0"/>
                <a:cs typeface="Times New Roman" pitchFamily="18" charset="0"/>
              </a:rPr>
              <a:t>Плановый период - </a:t>
            </a:r>
            <a:r>
              <a:rPr lang="ru-RU" sz="1400" dirty="0" smtClean="0">
                <a:latin typeface="Times New Roman" pitchFamily="18" charset="0"/>
                <a:cs typeface="Times New Roman" pitchFamily="18" charset="0"/>
              </a:rPr>
              <a:t>два финансовых года, следующие за очередным финансовым годом.</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Расходы бюджета - </a:t>
            </a:r>
            <a:r>
              <a:rPr lang="ru-RU" sz="1400" dirty="0" smtClean="0">
                <a:latin typeface="Times New Roman" pitchFamily="18" charset="0"/>
                <a:cs typeface="Times New Roman" pitchFamily="18" charset="0"/>
              </a:rPr>
              <a:t>выплачиваемые из бюджета денежные средства.</a:t>
            </a:r>
          </a:p>
          <a:p>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B8EF040A-2EEC-4359-8F11-D0C2ECDDA784}" type="slidenum">
              <a:rPr lang="ru-RU">
                <a:solidFill>
                  <a:schemeClr val="tx1"/>
                </a:solidFill>
                <a:latin typeface="+mn-lt"/>
                <a:cs typeface="+mn-cs"/>
              </a:rPr>
              <a:pPr fontAlgn="auto">
                <a:spcBef>
                  <a:spcPts val="0"/>
                </a:spcBef>
                <a:spcAft>
                  <a:spcPts val="0"/>
                </a:spcAft>
                <a:defRPr/>
              </a:pPr>
              <a:t>50</a:t>
            </a:fld>
            <a:endParaRPr lang="ru-RU" dirty="0">
              <a:solidFill>
                <a:schemeClr val="tx1"/>
              </a:solidFill>
              <a:latin typeface="+mn-lt"/>
              <a:cs typeface="+mn-cs"/>
            </a:endParaRPr>
          </a:p>
        </p:txBody>
      </p:sp>
      <p:sp>
        <p:nvSpPr>
          <p:cNvPr id="276483" name="Rectangle 5"/>
          <p:cNvSpPr>
            <a:spLocks noGrp="1" noChangeArrowheads="1"/>
          </p:cNvSpPr>
          <p:nvPr>
            <p:ph type="title" idx="4294967295"/>
          </p:nvPr>
        </p:nvSpPr>
        <p:spPr bwMode="auto">
          <a:xfrm>
            <a:off x="457200" y="0"/>
            <a:ext cx="8686800" cy="1000108"/>
          </a:xfrm>
          <a:noFill/>
        </p:spPr>
        <p:txBody>
          <a:bodyPr wrap="square" lIns="91440" tIns="45720" rIns="91440" bIns="45720" numCol="1" anchorCtr="0" compatLnSpc="1">
            <a:prstTxWarp prst="textNoShape">
              <a:avLst/>
            </a:prstTxWarp>
            <a:normAutofit/>
          </a:bodyPr>
          <a:lstStyle/>
          <a:p>
            <a:r>
              <a:rPr lang="ru-RU" sz="2400" b="1" cap="none" dirty="0" smtClean="0">
                <a:solidFill>
                  <a:srgbClr val="7030A0"/>
                </a:solidFill>
                <a:effectLst/>
                <a:latin typeface="Times New Roman" pitchFamily="18" charset="0"/>
                <a:cs typeface="Times New Roman" pitchFamily="18" charset="0"/>
              </a:rPr>
              <a:t>     </a:t>
            </a:r>
            <a:r>
              <a:rPr lang="ru-RU" sz="2000" b="1" cap="none" dirty="0" smtClean="0">
                <a:solidFill>
                  <a:srgbClr val="CC0099"/>
                </a:solidFill>
                <a:effectLst/>
                <a:latin typeface="Comic Sans MS" pitchFamily="66" charset="0"/>
                <a:cs typeface="Times New Roman" pitchFamily="18" charset="0"/>
              </a:rPr>
              <a:t>Финансовое обеспечение на реализацию национальных проектов, в тыс. рублей</a:t>
            </a:r>
          </a:p>
        </p:txBody>
      </p:sp>
      <p:graphicFrame>
        <p:nvGraphicFramePr>
          <p:cNvPr id="217220" name="Group 132"/>
          <p:cNvGraphicFramePr>
            <a:graphicFrameLocks noGrp="1"/>
          </p:cNvGraphicFramePr>
          <p:nvPr>
            <p:ph idx="4294967295"/>
          </p:nvPr>
        </p:nvGraphicFramePr>
        <p:xfrm>
          <a:off x="214283" y="785794"/>
          <a:ext cx="8715435" cy="5798507"/>
        </p:xfrm>
        <a:graphic>
          <a:graphicData uri="http://schemas.openxmlformats.org/drawingml/2006/table">
            <a:tbl>
              <a:tblPr/>
              <a:tblGrid>
                <a:gridCol w="5046123"/>
                <a:gridCol w="624409"/>
                <a:gridCol w="624409"/>
                <a:gridCol w="624409"/>
                <a:gridCol w="624409"/>
                <a:gridCol w="671610"/>
                <a:gridCol w="500066"/>
              </a:tblGrid>
              <a:tr h="389594">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2020 г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2021 г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2022 г (факт)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2023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2024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2025 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46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1. Национальный проект</a:t>
                      </a:r>
                      <a:r>
                        <a:rPr kumimoji="0" lang="ru-RU" sz="900" b="1" kern="1200" baseline="0" dirty="0" smtClean="0">
                          <a:solidFill>
                            <a:schemeClr val="tx1"/>
                          </a:solidFill>
                          <a:latin typeface="Times New Roman" pitchFamily="18" charset="0"/>
                          <a:ea typeface="+mn-ea"/>
                          <a:cs typeface="Times New Roman" pitchFamily="18" charset="0"/>
                        </a:rPr>
                        <a:t> </a:t>
                      </a:r>
                      <a:r>
                        <a:rPr kumimoji="0" lang="ru-RU" sz="900" b="1" kern="1200" dirty="0" smtClean="0">
                          <a:solidFill>
                            <a:schemeClr val="tx1"/>
                          </a:solidFill>
                          <a:latin typeface="Times New Roman" pitchFamily="18" charset="0"/>
                          <a:ea typeface="+mn-ea"/>
                          <a:cs typeface="Times New Roman" pitchFamily="18" charset="0"/>
                        </a:rPr>
                        <a:t>«Культура» </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14852,2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00" b="0" i="0" u="none" strike="noStrike" cap="none" normalizeH="0" baseline="0" dirty="0" smtClean="0">
                        <a:ln>
                          <a:noFill/>
                        </a:ln>
                        <a:solidFill>
                          <a:srgbClr val="CC00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1701,2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72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1.1.</a:t>
                      </a:r>
                      <a:r>
                        <a:rPr kumimoji="0" lang="ru-RU" sz="900" b="1" kern="1200" baseline="0" dirty="0" smtClean="0">
                          <a:solidFill>
                            <a:schemeClr val="tx1"/>
                          </a:solidFill>
                          <a:latin typeface="Times New Roman" pitchFamily="18" charset="0"/>
                          <a:ea typeface="+mn-ea"/>
                          <a:cs typeface="Times New Roman" pitchFamily="18" charset="0"/>
                        </a:rPr>
                        <a:t> </a:t>
                      </a:r>
                      <a:r>
                        <a:rPr kumimoji="0" lang="ru-RU" sz="900" b="1" kern="1200" dirty="0" smtClean="0">
                          <a:solidFill>
                            <a:schemeClr val="tx1"/>
                          </a:solidFill>
                          <a:latin typeface="Times New Roman" pitchFamily="18" charset="0"/>
                          <a:ea typeface="+mn-ea"/>
                          <a:cs typeface="Times New Roman" pitchFamily="18" charset="0"/>
                        </a:rPr>
                        <a:t>Региональный проект «Культурная среда»</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14852,2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00" b="0" i="0" u="none" strike="noStrike" cap="none" normalizeH="0" baseline="0" dirty="0" smtClean="0">
                        <a:ln>
                          <a:noFill/>
                        </a:ln>
                        <a:solidFill>
                          <a:srgbClr val="CC00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1701,2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59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kern="1200" dirty="0" smtClean="0">
                          <a:solidFill>
                            <a:schemeClr val="tx1"/>
                          </a:solidFill>
                          <a:latin typeface="Times New Roman" pitchFamily="18" charset="0"/>
                          <a:ea typeface="+mn-ea"/>
                          <a:cs typeface="Times New Roman" pitchFamily="18" charset="0"/>
                        </a:rPr>
                        <a:t>- на поддержку отрасли культуры (реконструкция и (или) капитальный ремонт культурно-досуговых учреждений в сельской местности)</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4438,8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9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 </a:t>
                      </a:r>
                      <a:r>
                        <a:rPr lang="ru-RU" sz="900" u="none" kern="1200" dirty="0" smtClean="0">
                          <a:solidFill>
                            <a:schemeClr val="tx1"/>
                          </a:solidFill>
                          <a:latin typeface="Times New Roman" pitchFamily="18" charset="0"/>
                          <a:ea typeface="+mn-ea"/>
                          <a:cs typeface="Times New Roman" pitchFamily="18" charset="0"/>
                        </a:rPr>
                        <a:t>на софинансирование расходов бюджетов муниципальных образований Смоленской области  в рамках реализации областной государственной программы «Развитие культуры в Смоленской области» на техническое оснащение муниципальных музеев </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1701,2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kern="1200" dirty="0" smtClean="0">
                          <a:solidFill>
                            <a:schemeClr val="tx1"/>
                          </a:solidFill>
                          <a:latin typeface="Times New Roman" pitchFamily="18" charset="0"/>
                          <a:ea typeface="+mn-ea"/>
                          <a:cs typeface="Times New Roman" pitchFamily="18" charset="0"/>
                        </a:rPr>
                        <a:t>- на создание модельных муниципальных библиотек</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10413,4</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453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2. Национальный проект</a:t>
                      </a:r>
                      <a:r>
                        <a:rPr kumimoji="0" lang="ru-RU" sz="900" b="1" kern="1200" baseline="0" dirty="0" smtClean="0">
                          <a:solidFill>
                            <a:schemeClr val="tx1"/>
                          </a:solidFill>
                          <a:latin typeface="Times New Roman" pitchFamily="18" charset="0"/>
                          <a:ea typeface="+mn-ea"/>
                          <a:cs typeface="Times New Roman" pitchFamily="18" charset="0"/>
                        </a:rPr>
                        <a:t> </a:t>
                      </a:r>
                      <a:r>
                        <a:rPr kumimoji="0" lang="ru-RU" sz="900" b="1" kern="1200" dirty="0" smtClean="0">
                          <a:solidFill>
                            <a:schemeClr val="tx1"/>
                          </a:solidFill>
                          <a:latin typeface="Times New Roman" pitchFamily="18" charset="0"/>
                          <a:ea typeface="+mn-ea"/>
                          <a:cs typeface="Times New Roman" pitchFamily="18" charset="0"/>
                        </a:rPr>
                        <a:t>«Образование»</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411,3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3746,2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4351,7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3624,6</a:t>
                      </a:r>
                      <a:endParaRPr kumimoji="0" lang="ru-RU" sz="900" b="1" i="0" u="none" strike="noStrike" cap="none" normalizeH="0" baseline="0" dirty="0" smtClean="0">
                        <a:ln>
                          <a:noFill/>
                        </a:ln>
                        <a:solidFill>
                          <a:srgbClr val="CC00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4266,3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4690,3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2.1. Региональный проект «Современная школа» </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411,3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3746,2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3213,5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3454,7</a:t>
                      </a:r>
                      <a:endParaRPr kumimoji="0" lang="ru-RU" sz="900" b="1" i="0" u="none" strike="noStrike" cap="none" normalizeH="0" baseline="0" dirty="0" smtClean="0">
                        <a:ln>
                          <a:noFill/>
                        </a:ln>
                        <a:solidFill>
                          <a:srgbClr val="CC00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2760,4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3184,4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59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 на 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362,2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1843,6</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2992,4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3233,6</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2539,3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2963,3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 на обеспечения условий для функционирования «Точка роста»</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171,9</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491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 на создание и обеспечение функционирования центров образования естественнонаучной и </a:t>
                      </a: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технологической направленностей в общеобразовательных организациях, расположенных в сельской местности и малых городах</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1730,7</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900" b="1" kern="1200" dirty="0" smtClean="0">
                          <a:solidFill>
                            <a:schemeClr val="tx1"/>
                          </a:solidFill>
                          <a:latin typeface="Times New Roman" pitchFamily="18" charset="0"/>
                          <a:ea typeface="+mn-ea"/>
                          <a:cs typeface="Times New Roman" pitchFamily="18" charset="0"/>
                        </a:rPr>
                        <a:t>2.2. Региональный проект «Успех каждого ребенка</a:t>
                      </a:r>
                      <a:endParaRPr kumimoji="0" lang="ru-RU" sz="9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1138,2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59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Расходы на 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1138,2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2.3.</a:t>
                      </a:r>
                      <a:r>
                        <a:rPr lang="ru-RU" sz="900" b="1" kern="1200" dirty="0" smtClean="0">
                          <a:solidFill>
                            <a:schemeClr val="tx1"/>
                          </a:solidFill>
                          <a:latin typeface="Times New Roman" pitchFamily="18" charset="0"/>
                          <a:ea typeface="+mn-ea"/>
                          <a:cs typeface="Times New Roman" pitchFamily="18" charset="0"/>
                        </a:rPr>
                        <a:t> Региональный проект «Патриотическое воспитание граждан Российской Федерации»</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169,9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1505,9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1505,9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72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lang="ru-RU" sz="900" b="1" kern="1200" dirty="0" smtClean="0">
                          <a:solidFill>
                            <a:schemeClr val="tx1"/>
                          </a:solidFill>
                          <a:latin typeface="Times New Roman" pitchFamily="18" charset="0"/>
                          <a:ea typeface="+mn-ea"/>
                          <a:cs typeface="Times New Roman" pitchFamily="18" charset="0"/>
                        </a:rPr>
                        <a:t>3. Национальный проект «Жилье и городская среда»</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13394,3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12509,5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2258,0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100024,6</a:t>
                      </a:r>
                      <a:endParaRPr kumimoji="0" lang="ru-RU" sz="900" b="1" i="0" u="none" strike="noStrike" cap="none" normalizeH="0" baseline="0" dirty="0" smtClean="0">
                        <a:ln>
                          <a:noFill/>
                        </a:ln>
                        <a:solidFill>
                          <a:srgbClr val="CC00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61821,4</a:t>
                      </a:r>
                      <a:endParaRPr kumimoji="0" lang="ru-RU" sz="1000" b="1" i="0" u="none" strike="noStrike" cap="none" normalizeH="0" baseline="0" dirty="0" smtClean="0">
                        <a:ln>
                          <a:noFill/>
                        </a:ln>
                        <a:solidFill>
                          <a:srgbClr val="CC00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900" b="1" kern="1200" dirty="0" smtClean="0">
                          <a:solidFill>
                            <a:schemeClr val="tx1"/>
                          </a:solidFill>
                          <a:latin typeface="Times New Roman" pitchFamily="18" charset="0"/>
                          <a:ea typeface="+mn-ea"/>
                          <a:cs typeface="Times New Roman" pitchFamily="18" charset="0"/>
                        </a:rPr>
                        <a:t>3.1. Региональный проект «Чистая вода»</a:t>
                      </a:r>
                      <a:endParaRPr kumimoji="0" lang="ru-RU" sz="900" b="1"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11004,4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10310,7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97724,8</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59253,1</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900" b="1" kern="1200" dirty="0" smtClean="0">
                          <a:solidFill>
                            <a:schemeClr val="tx1"/>
                          </a:solidFill>
                          <a:latin typeface="Times New Roman" pitchFamily="18" charset="0"/>
                          <a:ea typeface="+mn-ea"/>
                          <a:cs typeface="Times New Roman" pitchFamily="18" charset="0"/>
                        </a:rPr>
                        <a:t>3.1. Региональный проект «Формирование современной городской среды»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2389,9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2198,8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2258,0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2299,8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2568,3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59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900" b="1" kern="1200" dirty="0" smtClean="0">
                          <a:solidFill>
                            <a:schemeClr val="tx1"/>
                          </a:solidFill>
                          <a:latin typeface="Times New Roman" pitchFamily="18" charset="0"/>
                          <a:ea typeface="+mn-ea"/>
                          <a:cs typeface="Times New Roman" pitchFamily="18" charset="0"/>
                        </a:rPr>
                        <a:t>4. Региональный проект "Региональный проект «Спорт - норма жизни»" национального проекта «Демография»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3572,0</a:t>
                      </a:r>
                      <a:endParaRPr kumimoji="0" lang="ru-RU" sz="900" b="1" i="0" u="none" strike="noStrike" cap="none" normalizeH="0" baseline="0" dirty="0" smtClean="0">
                        <a:ln>
                          <a:noFill/>
                        </a:ln>
                        <a:solidFill>
                          <a:srgbClr val="CC00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482" name="Прямоугольник 2"/>
          <p:cNvSpPr>
            <a:spLocks noChangeArrowheads="1"/>
          </p:cNvSpPr>
          <p:nvPr/>
        </p:nvSpPr>
        <p:spPr bwMode="auto">
          <a:xfrm>
            <a:off x="500063" y="357188"/>
            <a:ext cx="8358187" cy="730250"/>
          </a:xfrm>
          <a:prstGeom prst="rect">
            <a:avLst/>
          </a:prstGeom>
          <a:noFill/>
          <a:ln w="9525">
            <a:noFill/>
            <a:miter lim="800000"/>
            <a:headEnd/>
            <a:tailEnd/>
          </a:ln>
        </p:spPr>
        <p:txBody>
          <a:bodyPr>
            <a:spAutoFit/>
          </a:bodyPr>
          <a:lstStyle/>
          <a:p>
            <a:pPr algn="ctr"/>
            <a:endParaRPr lang="ru-RU" sz="1400" b="1">
              <a:latin typeface="Times New Roman" pitchFamily="18" charset="0"/>
              <a:cs typeface="Times New Roman" pitchFamily="18" charset="0"/>
            </a:endParaRPr>
          </a:p>
          <a:p>
            <a:pPr algn="just"/>
            <a:endParaRPr lang="ru-RU" sz="1400">
              <a:latin typeface="Times New Roman" pitchFamily="18" charset="0"/>
              <a:cs typeface="Times New Roman" pitchFamily="18" charset="0"/>
            </a:endParaRPr>
          </a:p>
          <a:p>
            <a:pPr algn="just"/>
            <a:r>
              <a:rPr lang="ru-RU" sz="1400">
                <a:latin typeface="Times New Roman" pitchFamily="18" charset="0"/>
                <a:cs typeface="Times New Roman" pitchFamily="18" charset="0"/>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b="1" i="1"/>
          </a:p>
        </p:txBody>
      </p:sp>
      <p:sp>
        <p:nvSpPr>
          <p:cNvPr id="5837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b="1"/>
          </a:p>
        </p:txBody>
      </p:sp>
      <p:sp>
        <p:nvSpPr>
          <p:cNvPr id="5837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a:p>
        </p:txBody>
      </p:sp>
      <p:sp>
        <p:nvSpPr>
          <p:cNvPr id="5837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a:p>
        </p:txBody>
      </p:sp>
      <p:graphicFrame>
        <p:nvGraphicFramePr>
          <p:cNvPr id="58373" name="Object 4"/>
          <p:cNvGraphicFramePr>
            <a:graphicFrameLocks/>
          </p:cNvGraphicFramePr>
          <p:nvPr/>
        </p:nvGraphicFramePr>
        <p:xfrm>
          <a:off x="503238" y="639763"/>
          <a:ext cx="7239000" cy="5129212"/>
        </p:xfrm>
        <a:graphic>
          <a:graphicData uri="http://schemas.openxmlformats.org/presentationml/2006/ole">
            <p:oleObj spid="_x0000_s58373" name="Worksheet" r:id="rId4" imgW="7078996" imgH="5074920" progId="Excel.Sheet.8">
              <p:embed/>
            </p:oleObj>
          </a:graphicData>
        </a:graphic>
      </p:graphicFrame>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C69774FA-51E8-45F4-9A04-7247F508ECE1}" type="slidenum">
              <a:rPr lang="ru-RU">
                <a:solidFill>
                  <a:schemeClr val="tx1"/>
                </a:solidFill>
                <a:latin typeface="+mn-lt"/>
                <a:cs typeface="+mn-cs"/>
              </a:rPr>
              <a:pPr fontAlgn="auto">
                <a:spcBef>
                  <a:spcPts val="0"/>
                </a:spcBef>
                <a:spcAft>
                  <a:spcPts val="0"/>
                </a:spcAft>
                <a:defRPr/>
              </a:pPr>
              <a:t>51</a:t>
            </a:fld>
            <a:endParaRPr lang="ru-RU" dirty="0">
              <a:solidFill>
                <a:schemeClr val="tx1"/>
              </a:solidFill>
              <a:latin typeface="+mn-lt"/>
              <a:cs typeface="+mn-cs"/>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5"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b="1" i="1"/>
          </a:p>
        </p:txBody>
      </p:sp>
      <p:sp>
        <p:nvSpPr>
          <p:cNvPr id="247816"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b="1"/>
          </a:p>
        </p:txBody>
      </p:sp>
      <p:sp>
        <p:nvSpPr>
          <p:cNvPr id="247817"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a:p>
        </p:txBody>
      </p:sp>
      <p:sp>
        <p:nvSpPr>
          <p:cNvPr id="247818"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a:p>
        </p:txBody>
      </p:sp>
      <p:sp>
        <p:nvSpPr>
          <p:cNvPr id="7" name="Номер слайда 6"/>
          <p:cNvSpPr txBox="1">
            <a:spLocks noGrp="1"/>
          </p:cNvSpPr>
          <p:nvPr/>
        </p:nvSpPr>
        <p:spPr>
          <a:xfrm>
            <a:off x="8229600" y="6477000"/>
            <a:ext cx="762000" cy="244475"/>
          </a:xfrm>
          <a:prstGeom prst="rect">
            <a:avLst/>
          </a:prstGeom>
          <a:noFill/>
        </p:spPr>
        <p:txBody>
          <a:bodyPr lIns="0" tIns="0" rIns="0" bIns="0"/>
          <a:lstStyle/>
          <a:p>
            <a:pPr algn="r" fontAlgn="auto">
              <a:spcBef>
                <a:spcPts val="0"/>
              </a:spcBef>
              <a:spcAft>
                <a:spcPts val="0"/>
              </a:spcAft>
              <a:defRPr/>
            </a:pPr>
            <a:endParaRPr lang="ru-RU" sz="1200" dirty="0">
              <a:solidFill>
                <a:schemeClr val="tx2">
                  <a:shade val="90000"/>
                </a:schemeClr>
              </a:solidFill>
              <a:latin typeface="+mn-lt"/>
              <a:cs typeface="+mn-cs"/>
            </a:endParaRPr>
          </a:p>
        </p:txBody>
      </p:sp>
      <p:graphicFrame>
        <p:nvGraphicFramePr>
          <p:cNvPr id="247814" name="Object 4"/>
          <p:cNvGraphicFramePr>
            <a:graphicFrameLocks/>
          </p:cNvGraphicFramePr>
          <p:nvPr/>
        </p:nvGraphicFramePr>
        <p:xfrm>
          <a:off x="287338" y="1287463"/>
          <a:ext cx="7646987" cy="5159375"/>
        </p:xfrm>
        <a:graphic>
          <a:graphicData uri="http://schemas.openxmlformats.org/presentationml/2006/ole">
            <p:oleObj spid="_x0000_s247814" name="Worksheet" r:id="rId4" imgW="7078996" imgH="4777704" progId="Excel.Sheet.8">
              <p:embed/>
            </p:oleObj>
          </a:graphicData>
        </a:graphic>
      </p:graphicFrame>
      <p:sp>
        <p:nvSpPr>
          <p:cNvPr id="8" name="Заголовок 7"/>
          <p:cNvSpPr>
            <a:spLocks noGrp="1"/>
          </p:cNvSpPr>
          <p:nvPr>
            <p:ph type="title"/>
          </p:nvPr>
        </p:nvSpPr>
        <p:spPr/>
        <p:txBody>
          <a:bodyPr>
            <a:normAutofit/>
          </a:bodyPr>
          <a:lstStyle/>
          <a:p>
            <a:pPr>
              <a:defRPr sz="2200" b="1" i="0" u="none" strike="noStrike" kern="1200" baseline="0">
                <a:solidFill>
                  <a:srgbClr val="000000"/>
                </a:solidFill>
                <a:latin typeface="Times New Roman"/>
                <a:ea typeface="Times New Roman"/>
                <a:cs typeface="Times New Roman"/>
              </a:defRPr>
            </a:pPr>
            <a:r>
              <a:rPr lang="ru-RU" sz="2400" cap="none" dirty="0" smtClean="0">
                <a:solidFill>
                  <a:srgbClr val="CC0099"/>
                </a:solidFill>
                <a:latin typeface="Comic Sans MS" pitchFamily="66" charset="0"/>
              </a:rPr>
              <a:t>Численность занятых в экономике, </a:t>
            </a:r>
            <a:r>
              <a:rPr lang="ru-RU" sz="2000" cap="none" dirty="0" smtClean="0">
                <a:solidFill>
                  <a:srgbClr val="CC0099"/>
                </a:solidFill>
                <a:latin typeface="Comic Sans MS" pitchFamily="66" charset="0"/>
              </a:rPr>
              <a:t>тыс. человек</a:t>
            </a:r>
            <a:endParaRPr lang="ru-RU" sz="2000" cap="none" dirty="0">
              <a:solidFill>
                <a:srgbClr val="CC0099"/>
              </a:solidFill>
              <a:latin typeface="Comic Sans MS" pitchFamily="66" charset="0"/>
            </a:endParaRPr>
          </a:p>
        </p:txBody>
      </p:sp>
      <p:sp>
        <p:nvSpPr>
          <p:cNvPr id="9" name="Номер слайда 8"/>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52</a:t>
            </a:fld>
            <a:endParaRPr lang="ru-RU" dirty="0">
              <a:solidFill>
                <a:schemeClr val="tx1"/>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934" name="Group 78"/>
          <p:cNvGraphicFramePr>
            <a:graphicFrameLocks noGrp="1"/>
          </p:cNvGraphicFramePr>
          <p:nvPr/>
        </p:nvGraphicFramePr>
        <p:xfrm>
          <a:off x="571472" y="571480"/>
          <a:ext cx="7956550" cy="5964238"/>
        </p:xfrm>
        <a:graphic>
          <a:graphicData uri="http://schemas.openxmlformats.org/drawingml/2006/table">
            <a:tbl>
              <a:tblPr/>
              <a:tblGrid>
                <a:gridCol w="7056438"/>
                <a:gridCol w="900112"/>
              </a:tblGrid>
              <a:tr h="45083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457950" algn="l"/>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2023 год</a:t>
                      </a:r>
                      <a:endParaRPr kumimoji="0" lang="ru-RU" sz="2400" b="1" i="0" u="none" strike="noStrike" cap="none" normalizeH="0" baseline="0" dirty="0" smtClean="0">
                        <a:ln>
                          <a:noFill/>
                        </a:ln>
                        <a:solidFill>
                          <a:schemeClr val="tx1"/>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Times New Roman" pitchFamily="18" charset="0"/>
                          <a:cs typeface="Arial" charset="0"/>
                        </a:rPr>
                        <a:t>тыс. рублей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Доходов муниципального бюджета приходиться на одного гражданина</a:t>
                      </a:r>
                      <a:endParaRPr kumimoji="0" lang="ru-RU" sz="1100" b="1" i="0" u="none" strike="noStrike" cap="none" normalizeH="0" baseline="0" dirty="0" smtClean="0">
                        <a:ln>
                          <a:noFill/>
                        </a:ln>
                        <a:solidFill>
                          <a:srgbClr val="CC0099"/>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32,7</a:t>
                      </a:r>
                      <a:endParaRPr kumimoji="0" lang="ru-RU" sz="1400" b="1" i="0" u="none" strike="noStrike" cap="none" normalizeH="0" baseline="0" dirty="0" smtClean="0">
                        <a:ln>
                          <a:noFill/>
                        </a:ln>
                        <a:solidFill>
                          <a:srgbClr val="CC0099"/>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Расходов муниципального бюджета приходиться на одного гражданина</a:t>
                      </a:r>
                      <a:endParaRPr kumimoji="0" lang="ru-RU" sz="1100" b="1" i="0" u="none" strike="noStrike" cap="none" normalizeH="0" baseline="0" dirty="0" smtClean="0">
                        <a:ln>
                          <a:noFill/>
                        </a:ln>
                        <a:solidFill>
                          <a:srgbClr val="CC0099"/>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35,0</a:t>
                      </a:r>
                      <a:endParaRPr kumimoji="0" lang="ru-RU" sz="1400" b="1" i="0" u="none" strike="noStrike" cap="none" normalizeH="0" baseline="0" dirty="0" smtClean="0">
                        <a:ln>
                          <a:noFill/>
                        </a:ln>
                        <a:solidFill>
                          <a:srgbClr val="CC0099"/>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Расходов на образование муниципального бюджета приходиться на одного гражданина</a:t>
                      </a:r>
                      <a:endParaRPr kumimoji="0" lang="ru-RU" sz="11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17,1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Расходов на культуру и кинематографию муниципального бюджета приходиться на одного гражданина</a:t>
                      </a:r>
                      <a:endParaRPr kumimoji="0" lang="ru-RU" sz="11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4,1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Расходов на социальную политику муниципального бюджета приходиться на одного гражданина</a:t>
                      </a:r>
                      <a:endParaRPr kumimoji="0" lang="ru-RU" sz="11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1,5</a:t>
                      </a:r>
                      <a:endParaRPr kumimoji="0" lang="ru-RU" sz="1400" b="1" i="0" u="none" strike="noStrike" cap="none" normalizeH="0" baseline="0" dirty="0" smtClean="0">
                        <a:ln>
                          <a:noFill/>
                        </a:ln>
                        <a:solidFill>
                          <a:srgbClr val="CC0099"/>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2024 год</a:t>
                      </a:r>
                      <a:endParaRPr kumimoji="0" lang="ru-RU" sz="2400" b="1" i="0" u="none" strike="noStrike" cap="none" normalizeH="0" baseline="0" dirty="0" smtClean="0">
                        <a:ln>
                          <a:noFill/>
                        </a:ln>
                        <a:solidFill>
                          <a:schemeClr val="tx1"/>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Доходов муниципального бюджета приходиться на одного гражданина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30,8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30,8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на образование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15,3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на культуру и кинематографию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на социальную политику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2025 год</a:t>
                      </a:r>
                      <a:endParaRPr kumimoji="0" lang="ru-RU" sz="2400" b="1" i="0" u="none" strike="noStrike" cap="none" normalizeH="0" baseline="0" dirty="0" smtClean="0">
                        <a:ln>
                          <a:noFill/>
                        </a:ln>
                        <a:solidFill>
                          <a:schemeClr val="tx1"/>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Доходов муниципального бюджета приходиться на одного гражданина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53,6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53,6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на образование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16,2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на культуру и кинематографию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на социальную политику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684" name="Rectangle 417"/>
          <p:cNvSpPr>
            <a:spLocks noChangeArrowheads="1"/>
          </p:cNvSpPr>
          <p:nvPr/>
        </p:nvSpPr>
        <p:spPr bwMode="auto">
          <a:xfrm>
            <a:off x="0" y="7529513"/>
            <a:ext cx="9144000" cy="0"/>
          </a:xfrm>
          <a:prstGeom prst="rect">
            <a:avLst/>
          </a:prstGeom>
          <a:noFill/>
          <a:ln w="9525">
            <a:noFill/>
            <a:miter lim="800000"/>
            <a:headEnd/>
            <a:tailEnd/>
          </a:ln>
        </p:spPr>
        <p:txBody>
          <a:bodyPr wrap="none" anchor="ctr">
            <a:spAutoFit/>
          </a:bodyPr>
          <a:lstStyle/>
          <a:p>
            <a:endParaRPr lang="ru-RU"/>
          </a:p>
        </p:txBody>
      </p:sp>
      <p:sp>
        <p:nvSpPr>
          <p:cNvPr id="282685" name="Rectangle 433"/>
          <p:cNvSpPr>
            <a:spLocks noChangeArrowheads="1"/>
          </p:cNvSpPr>
          <p:nvPr/>
        </p:nvSpPr>
        <p:spPr bwMode="auto">
          <a:xfrm>
            <a:off x="539750" y="0"/>
            <a:ext cx="7777163" cy="885825"/>
          </a:xfrm>
          <a:prstGeom prst="rect">
            <a:avLst/>
          </a:prstGeom>
          <a:noFill/>
          <a:ln w="9525">
            <a:noFill/>
            <a:miter lim="800000"/>
            <a:headEnd/>
            <a:tailEnd/>
          </a:ln>
        </p:spPr>
        <p:txBody>
          <a:bodyPr>
            <a:spAutoFit/>
          </a:bodyPr>
          <a:lstStyle/>
          <a:p>
            <a:endParaRPr lang="ru-RU" b="1" dirty="0">
              <a:solidFill>
                <a:srgbClr val="660066"/>
              </a:solidFill>
              <a:latin typeface="Times New Roman" pitchFamily="18" charset="0"/>
            </a:endParaRPr>
          </a:p>
          <a:p>
            <a:r>
              <a:rPr lang="ru-RU" sz="1600" b="1" dirty="0">
                <a:solidFill>
                  <a:srgbClr val="CC0099"/>
                </a:solidFill>
                <a:latin typeface="Comic Sans MS" pitchFamily="66" charset="0"/>
              </a:rPr>
              <a:t>Расходы в расчете на душу населения в </a:t>
            </a:r>
            <a:r>
              <a:rPr lang="ru-RU" sz="1600" b="1" dirty="0" smtClean="0">
                <a:solidFill>
                  <a:srgbClr val="CC0099"/>
                </a:solidFill>
                <a:latin typeface="Comic Sans MS" pitchFamily="66" charset="0"/>
              </a:rPr>
              <a:t>2023-2025 </a:t>
            </a:r>
            <a:r>
              <a:rPr lang="ru-RU" sz="1600" b="1" dirty="0">
                <a:solidFill>
                  <a:srgbClr val="CC0099"/>
                </a:solidFill>
                <a:latin typeface="Comic Sans MS" pitchFamily="66" charset="0"/>
              </a:rPr>
              <a:t>годах в тыс. рублей</a:t>
            </a:r>
            <a:endParaRPr lang="ru-RU" sz="1600" dirty="0">
              <a:solidFill>
                <a:srgbClr val="CC0099"/>
              </a:solidFill>
              <a:latin typeface="Comic Sans MS" pitchFamily="66" charset="0"/>
            </a:endParaRPr>
          </a:p>
          <a:p>
            <a:r>
              <a:rPr lang="ru-RU" b="1" dirty="0">
                <a:solidFill>
                  <a:srgbClr val="FF0066"/>
                </a:solidFill>
                <a:latin typeface="Comic Sans MS" pitchFamily="66" charset="0"/>
              </a:rPr>
              <a:t> </a:t>
            </a:r>
            <a:endParaRPr lang="ru-RU" dirty="0">
              <a:solidFill>
                <a:srgbClr val="FF0066"/>
              </a:solidFill>
              <a:latin typeface="Comic Sans MS" pitchFamily="66" charset="0"/>
            </a:endParaRPr>
          </a:p>
        </p:txBody>
      </p:sp>
      <p:sp>
        <p:nvSpPr>
          <p:cNvPr id="6" name="Номер слайда 5"/>
          <p:cNvSpPr>
            <a:spLocks noGrp="1"/>
          </p:cNvSpPr>
          <p:nvPr>
            <p:ph type="sldNum" sz="quarter" idx="12"/>
          </p:nvPr>
        </p:nvSpPr>
        <p:spPr>
          <a:xfrm>
            <a:off x="6357950" y="6357958"/>
            <a:ext cx="2057400" cy="365125"/>
          </a:xfrm>
        </p:spPr>
        <p:txBody>
          <a:bodyPr/>
          <a:lstStyle/>
          <a:p>
            <a:pPr>
              <a:defRPr/>
            </a:pPr>
            <a:fld id="{FAAAF679-3C44-4EF6-93D2-DD6D0CD78DE9}" type="slidenum">
              <a:rPr lang="ru-RU" smtClean="0">
                <a:solidFill>
                  <a:schemeClr val="tx1"/>
                </a:solidFill>
              </a:rPr>
              <a:pPr>
                <a:defRPr/>
              </a:pPr>
              <a:t>53</a:t>
            </a:fld>
            <a:endParaRPr lang="ru-RU" dirty="0">
              <a:solidFill>
                <a:schemeClr val="tx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357166"/>
            <a:ext cx="8686800" cy="1500198"/>
          </a:xfrm>
        </p:spPr>
        <p:txBody>
          <a:bodyPr>
            <a:noAutofit/>
          </a:bodyPr>
          <a:lstStyle/>
          <a:p>
            <a:r>
              <a:rPr lang="ru-RU" sz="2400" b="1" cap="none" dirty="0" smtClean="0">
                <a:solidFill>
                  <a:srgbClr val="7030A0"/>
                </a:solidFill>
                <a:effectLst/>
                <a:latin typeface="+mn-lt"/>
                <a:ea typeface="Times New Roman" pitchFamily="18" charset="0"/>
                <a:cs typeface="Arial" pitchFamily="34" charset="0"/>
              </a:rPr>
              <a:t>    </a:t>
            </a:r>
            <a:r>
              <a:rPr lang="ru-RU" sz="2000" b="1" cap="none" dirty="0" smtClean="0">
                <a:solidFill>
                  <a:srgbClr val="CC0099"/>
                </a:solidFill>
                <a:effectLst/>
                <a:latin typeface="Comic Sans MS" pitchFamily="66" charset="0"/>
                <a:ea typeface="Times New Roman" pitchFamily="18" charset="0"/>
                <a:cs typeface="Times New Roman" pitchFamily="18" charset="0"/>
              </a:rPr>
              <a:t>Распределение дотации на выравнивание  бюджетной обеспеченности поселений из бюджета муниципального района на 2023 год, и на плановый период 2024 и 2025 годов, в тыс. рублей</a:t>
            </a:r>
            <a:endParaRPr lang="ru-RU" sz="2000" dirty="0">
              <a:solidFill>
                <a:srgbClr val="CC0099"/>
              </a:solidFill>
              <a:latin typeface="Comic Sans MS" pitchFamily="66"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54</a:t>
            </a:fld>
            <a:endParaRPr lang="ru-RU">
              <a:solidFill>
                <a:schemeClr val="tx1"/>
              </a:solidFill>
            </a:endParaRPr>
          </a:p>
        </p:txBody>
      </p:sp>
      <p:graphicFrame>
        <p:nvGraphicFramePr>
          <p:cNvPr id="4" name="Таблица 3"/>
          <p:cNvGraphicFramePr>
            <a:graphicFrameLocks noGrp="1"/>
          </p:cNvGraphicFramePr>
          <p:nvPr/>
        </p:nvGraphicFramePr>
        <p:xfrm>
          <a:off x="500034" y="2000240"/>
          <a:ext cx="7786742" cy="3210594"/>
        </p:xfrm>
        <a:graphic>
          <a:graphicData uri="http://schemas.openxmlformats.org/drawingml/2006/table">
            <a:tbl>
              <a:tblPr/>
              <a:tblGrid>
                <a:gridCol w="3759196"/>
                <a:gridCol w="1241464"/>
                <a:gridCol w="1407060"/>
                <a:gridCol w="1379022"/>
              </a:tblGrid>
              <a:tr h="716724">
                <a:tc>
                  <a:txBody>
                    <a:bodyPr/>
                    <a:lstStyle/>
                    <a:p>
                      <a:pPr algn="ctr">
                        <a:spcAft>
                          <a:spcPts val="0"/>
                        </a:spcAft>
                      </a:pPr>
                      <a:r>
                        <a:rPr lang="ru-RU" sz="1400" dirty="0" smtClean="0">
                          <a:latin typeface="Comic Sans MS" pitchFamily="66" charset="0"/>
                          <a:ea typeface="Times New Roman"/>
                          <a:cs typeface="Times New Roman"/>
                        </a:rPr>
                        <a:t>Наименование</a:t>
                      </a:r>
                      <a:endParaRPr lang="ru-RU" sz="1400" dirty="0">
                        <a:latin typeface="Comic Sans MS" pitchFamily="66" charset="0"/>
                        <a:ea typeface="Times New Roman"/>
                        <a:cs typeface="Times New Roman"/>
                      </a:endParaRPr>
                    </a:p>
                  </a:txBody>
                  <a:tcPr marL="66301" marR="66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anose="05020102010507070707" pitchFamily="18" charset="2"/>
                        <a:buNone/>
                        <a:tabLst/>
                      </a:pPr>
                      <a:r>
                        <a:rPr kumimoji="0" lang="ru-RU" altLang="ru-RU" sz="1400" b="0" i="0" u="none" strike="noStrike" cap="none" normalizeH="0" baseline="0" dirty="0">
                          <a:ln>
                            <a:noFill/>
                          </a:ln>
                          <a:solidFill>
                            <a:schemeClr val="tx1"/>
                          </a:solidFill>
                          <a:effectLst/>
                          <a:latin typeface="Comic Sans MS" pitchFamily="66" charset="0"/>
                        </a:rPr>
                        <a:t>2023 год</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anose="05020102010507070707" pitchFamily="18" charset="2"/>
                        <a:buNone/>
                        <a:tabLst/>
                      </a:pPr>
                      <a:r>
                        <a:rPr kumimoji="0" lang="ru-RU" altLang="ru-RU" sz="1400" b="0" i="0" u="none" strike="noStrike" cap="none" normalizeH="0" baseline="0" dirty="0">
                          <a:ln>
                            <a:noFill/>
                          </a:ln>
                          <a:solidFill>
                            <a:schemeClr val="tx1"/>
                          </a:solidFill>
                          <a:effectLst/>
                          <a:latin typeface="Comic Sans MS" pitchFamily="66" charset="0"/>
                        </a:rPr>
                        <a:t>2024 год</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anose="05020102010507070707" pitchFamily="18" charset="2"/>
                        <a:buNone/>
                        <a:tabLst/>
                      </a:pPr>
                      <a:r>
                        <a:rPr kumimoji="0" lang="ru-RU" altLang="ru-RU" sz="1400" b="0" i="0" u="none" strike="noStrike" cap="none" normalizeH="0" baseline="0" dirty="0">
                          <a:ln>
                            <a:noFill/>
                          </a:ln>
                          <a:solidFill>
                            <a:schemeClr val="tx1"/>
                          </a:solidFill>
                          <a:effectLst/>
                          <a:latin typeface="Comic Sans MS" pitchFamily="66" charset="0"/>
                        </a:rPr>
                        <a:t>2025 год</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latin typeface="Comic Sans MS" pitchFamily="66" charset="0"/>
                          <a:ea typeface="Times New Roman"/>
                          <a:cs typeface="Times New Roman"/>
                        </a:rPr>
                        <a:t>1</a:t>
                      </a:r>
                      <a:r>
                        <a:rPr lang="ru-RU" sz="1400" dirty="0" smtClean="0">
                          <a:latin typeface="Comic Sans MS" pitchFamily="66" charset="0"/>
                          <a:ea typeface="Times New Roman"/>
                          <a:cs typeface="Times New Roman"/>
                        </a:rPr>
                        <a:t>.</a:t>
                      </a:r>
                      <a:r>
                        <a:rPr kumimoji="0" lang="ru-RU" altLang="ru-RU" sz="1400" b="0" i="0" u="none" strike="noStrike" cap="none" normalizeH="0" baseline="0" dirty="0" smtClean="0">
                          <a:ln>
                            <a:noFill/>
                          </a:ln>
                          <a:solidFill>
                            <a:schemeClr val="tx1"/>
                          </a:solidFill>
                          <a:effectLst/>
                          <a:latin typeface="Comic Sans MS" pitchFamily="66" charset="0"/>
                        </a:rPr>
                        <a:t> Субвенции на осуществление полномочий органов государственной власти Смоленской области по расчету и предоставлению дотаций бюджетам поселений</a:t>
                      </a:r>
                    </a:p>
                    <a:p>
                      <a:pPr algn="ctr">
                        <a:spcAft>
                          <a:spcPts val="0"/>
                        </a:spcAft>
                      </a:pP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1528,6</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1383,1</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1322,8</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8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latin typeface="Comic Sans MS" pitchFamily="66" charset="0"/>
                          <a:ea typeface="Times New Roman"/>
                          <a:cs typeface="Times New Roman"/>
                        </a:rPr>
                        <a:t>2</a:t>
                      </a:r>
                      <a:r>
                        <a:rPr lang="ru-RU" sz="1400" dirty="0" smtClean="0">
                          <a:latin typeface="Comic Sans MS" pitchFamily="66" charset="0"/>
                          <a:ea typeface="Times New Roman"/>
                          <a:cs typeface="Times New Roman"/>
                        </a:rPr>
                        <a:t>.</a:t>
                      </a:r>
                      <a:r>
                        <a:rPr kumimoji="0" lang="ru-RU" altLang="ru-RU" sz="1400" b="0" i="0" u="none" strike="noStrike" cap="none" normalizeH="0" baseline="0" dirty="0" smtClean="0">
                          <a:ln>
                            <a:noFill/>
                          </a:ln>
                          <a:solidFill>
                            <a:schemeClr val="tx1"/>
                          </a:solidFill>
                          <a:effectLst/>
                          <a:latin typeface="Comic Sans MS" pitchFamily="66" charset="0"/>
                        </a:rPr>
                        <a:t> Дотация на выравнивание за счет собственных средств бюджета</a:t>
                      </a:r>
                    </a:p>
                    <a:p>
                      <a:pPr algn="ctr">
                        <a:spcAft>
                          <a:spcPts val="0"/>
                        </a:spcAft>
                      </a:pP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21581,7</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16830,0</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15316,0</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6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latin typeface="Comic Sans MS" pitchFamily="66" charset="0"/>
                          <a:ea typeface="Times New Roman"/>
                          <a:cs typeface="Times New Roman"/>
                        </a:rPr>
                        <a:t>ИТОГО</a:t>
                      </a:r>
                      <a:endParaRPr lang="ru-RU" sz="1400" dirty="0" smtClean="0">
                        <a:latin typeface="Comic Sans MS" pitchFamily="66" charset="0"/>
                        <a:ea typeface="Times New Roman"/>
                        <a:cs typeface="Times New Roman"/>
                      </a:endParaRPr>
                    </a:p>
                    <a:p>
                      <a:pPr algn="ctr">
                        <a:spcAft>
                          <a:spcPts val="0"/>
                        </a:spcAft>
                      </a:pP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Comic Sans MS" pitchFamily="66" charset="0"/>
                          <a:ea typeface="Times New Roman"/>
                          <a:cs typeface="Times New Roman"/>
                        </a:rPr>
                        <a:t>23110,3</a:t>
                      </a:r>
                      <a:endParaRPr lang="ru-RU" sz="1400" b="1"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Comic Sans MS" pitchFamily="66" charset="0"/>
                          <a:ea typeface="Times New Roman"/>
                          <a:cs typeface="Times New Roman"/>
                        </a:rPr>
                        <a:t>18213,1</a:t>
                      </a:r>
                      <a:endParaRPr lang="ru-RU" sz="1400" b="1"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Comic Sans MS" pitchFamily="66" charset="0"/>
                          <a:ea typeface="Times New Roman"/>
                          <a:cs typeface="Times New Roman"/>
                        </a:rPr>
                        <a:t>16638,8</a:t>
                      </a:r>
                      <a:endParaRPr lang="ru-RU" sz="1400" b="1"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1752" y="457200"/>
            <a:ext cx="8686800" cy="1042974"/>
          </a:xfrm>
        </p:spPr>
        <p:txBody>
          <a:bodyPr>
            <a:normAutofit fontScale="90000"/>
          </a:bodyPr>
          <a:lstStyle/>
          <a:p>
            <a:r>
              <a:rPr lang="ru-RU" sz="2400" b="1" cap="none" dirty="0" smtClean="0">
                <a:solidFill>
                  <a:srgbClr val="FF0066"/>
                </a:solidFill>
                <a:effectLst/>
                <a:latin typeface="Comic Sans MS" pitchFamily="66" charset="0"/>
              </a:rPr>
              <a:t>   </a:t>
            </a:r>
            <a:r>
              <a:rPr lang="ru-RU" sz="2400" b="1" cap="none" dirty="0" smtClean="0">
                <a:solidFill>
                  <a:srgbClr val="CC0099"/>
                </a:solidFill>
                <a:effectLst/>
                <a:latin typeface="Comic Sans MS" pitchFamily="66" charset="0"/>
              </a:rPr>
              <a:t>Источники  финансирования дефицита бюджета</a:t>
            </a:r>
            <a:br>
              <a:rPr lang="ru-RU" sz="2400" b="1" cap="none" dirty="0" smtClean="0">
                <a:solidFill>
                  <a:srgbClr val="CC0099"/>
                </a:solidFill>
                <a:effectLst/>
                <a:latin typeface="Comic Sans MS" pitchFamily="66" charset="0"/>
              </a:rPr>
            </a:br>
            <a:r>
              <a:rPr lang="ru-RU" sz="2400" b="1" cap="none" dirty="0" smtClean="0">
                <a:solidFill>
                  <a:srgbClr val="CC0099"/>
                </a:solidFill>
                <a:effectLst/>
                <a:latin typeface="Comic Sans MS" pitchFamily="66" charset="0"/>
              </a:rPr>
              <a:t>муниципального района,</a:t>
            </a:r>
            <a:r>
              <a:rPr lang="ru-RU" sz="2400" cap="none" dirty="0" smtClean="0">
                <a:solidFill>
                  <a:srgbClr val="CC0099"/>
                </a:solidFill>
                <a:effectLst/>
                <a:latin typeface="Comic Sans MS" pitchFamily="66" charset="0"/>
              </a:rPr>
              <a:t> в тыс. </a:t>
            </a:r>
            <a:r>
              <a:rPr lang="ru-RU" sz="1600" cap="none" dirty="0" smtClean="0">
                <a:solidFill>
                  <a:srgbClr val="CC0099"/>
                </a:solidFill>
                <a:effectLst/>
                <a:latin typeface="Comic Sans MS" pitchFamily="66" charset="0"/>
              </a:rPr>
              <a:t>рублей</a:t>
            </a:r>
            <a:br>
              <a:rPr lang="ru-RU" sz="1600" cap="none" dirty="0" smtClean="0">
                <a:solidFill>
                  <a:srgbClr val="CC0099"/>
                </a:solidFill>
                <a:effectLst/>
                <a:latin typeface="Comic Sans MS" pitchFamily="66" charset="0"/>
              </a:rPr>
            </a:br>
            <a:r>
              <a:rPr lang="ru-RU" sz="1600" dirty="0" smtClean="0">
                <a:solidFill>
                  <a:srgbClr val="CC0099"/>
                </a:solidFill>
                <a:latin typeface="Comic Sans MS" pitchFamily="66" charset="0"/>
              </a:rPr>
              <a:t/>
            </a:r>
            <a:br>
              <a:rPr lang="ru-RU" sz="1600" dirty="0" smtClean="0">
                <a:solidFill>
                  <a:srgbClr val="CC0099"/>
                </a:solidFill>
                <a:latin typeface="Comic Sans MS" pitchFamily="66" charset="0"/>
              </a:rPr>
            </a:br>
            <a:r>
              <a:rPr lang="ru-RU" sz="1600" dirty="0" smtClean="0">
                <a:solidFill>
                  <a:srgbClr val="CC0099"/>
                </a:solidFill>
                <a:latin typeface="Comic Sans MS" pitchFamily="66" charset="0"/>
              </a:rPr>
              <a:t>    </a:t>
            </a:r>
            <a:r>
              <a:rPr lang="ru-RU" sz="1300" dirty="0" smtClean="0">
                <a:solidFill>
                  <a:srgbClr val="CC0099"/>
                </a:solidFill>
                <a:latin typeface="Comic Sans MS" pitchFamily="66" charset="0"/>
              </a:rPr>
              <a:t>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a:t>
            </a:r>
            <a:endParaRPr lang="ru-RU" sz="1300" dirty="0">
              <a:solidFill>
                <a:srgbClr val="CC0099"/>
              </a:solidFill>
              <a:latin typeface="Comic Sans MS" pitchFamily="66" charset="0"/>
            </a:endParaRPr>
          </a:p>
        </p:txBody>
      </p:sp>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55</a:t>
            </a:fld>
            <a:endParaRPr lang="ru-RU" dirty="0">
              <a:solidFill>
                <a:schemeClr val="tx1"/>
              </a:solidFill>
            </a:endParaRPr>
          </a:p>
        </p:txBody>
      </p:sp>
      <p:graphicFrame>
        <p:nvGraphicFramePr>
          <p:cNvPr id="3" name="Таблица 2"/>
          <p:cNvGraphicFramePr>
            <a:graphicFrameLocks noGrp="1"/>
          </p:cNvGraphicFramePr>
          <p:nvPr/>
        </p:nvGraphicFramePr>
        <p:xfrm>
          <a:off x="500034" y="1714488"/>
          <a:ext cx="8358246" cy="3137192"/>
        </p:xfrm>
        <a:graphic>
          <a:graphicData uri="http://schemas.openxmlformats.org/drawingml/2006/table">
            <a:tbl>
              <a:tblPr/>
              <a:tblGrid>
                <a:gridCol w="3245854"/>
                <a:gridCol w="962939"/>
                <a:gridCol w="1047396"/>
                <a:gridCol w="949325"/>
                <a:gridCol w="1076366"/>
                <a:gridCol w="1076366"/>
              </a:tblGrid>
              <a:tr h="21431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2021 г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2022 г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2023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2024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2025 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49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ИСТОЧНИКИ ВНУТРЕННЕГО ФИНАНСИРОВАНИЯ ДЕФИЦИТОВ БЮДЖЕТОВ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-751,7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-5124,8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26382,1</a:t>
                      </a: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defRPr/>
                      </a:pPr>
                      <a:r>
                        <a:rPr kumimoji="0" lang="ru-RU" sz="1400" b="1" i="0" u="none" strike="noStrike" cap="none" normalizeH="0" baseline="0" dirty="0" smtClean="0">
                          <a:ln>
                            <a:noFill/>
                          </a:ln>
                          <a:solidFill>
                            <a:srgbClr val="FF0066"/>
                          </a:solidFill>
                          <a:effectLst/>
                          <a:latin typeface="Times New Roman" pitchFamily="18" charset="0"/>
                          <a:cs typeface="Arial" charset="0"/>
                        </a:rPr>
                        <a:t>0,0</a:t>
                      </a:r>
                    </a:p>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8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Times New Roman" pitchFamily="18" charset="0"/>
                        </a:rPr>
                        <a:t>Кредиты кредитных организаций в валюте Российской Федерации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smtClean="0">
                          <a:ln>
                            <a:noFill/>
                          </a:ln>
                          <a:solidFill>
                            <a:schemeClr val="tx1"/>
                          </a:solidFill>
                          <a:effectLst/>
                          <a:latin typeface="Times New Roman" pitchFamily="18" charset="0"/>
                        </a:rPr>
                        <a:t>Получение кредитов от кредитных организаций в валюте Российской Федерации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6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Изменение остатков средств на счетах по учету средств бюджетов</a:t>
                      </a:r>
                      <a:endParaRPr kumimoji="0" lang="ru-RU" sz="1200" b="0" i="0" u="none" strike="noStrike" cap="none" normalizeH="0" baseline="0" dirty="0" smtClean="0">
                        <a:ln>
                          <a:noFill/>
                        </a:ln>
                        <a:solidFill>
                          <a:schemeClr val="tx2"/>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rPr>
                        <a:t>-751,7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-5124,8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26382,1</a:t>
                      </a: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defRPr/>
                      </a:pPr>
                      <a:r>
                        <a:rPr kumimoji="0" lang="ru-RU" sz="1400" b="1" i="0" u="none" strike="noStrike" cap="none" normalizeH="0" baseline="0" dirty="0" smtClean="0">
                          <a:ln>
                            <a:noFill/>
                          </a:ln>
                          <a:solidFill>
                            <a:srgbClr val="FF0066"/>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19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smtClean="0">
                          <a:ln>
                            <a:noFill/>
                          </a:ln>
                          <a:solidFill>
                            <a:schemeClr val="tx1"/>
                          </a:solidFill>
                          <a:effectLst/>
                          <a:latin typeface="Times New Roman" pitchFamily="18" charset="0"/>
                          <a:cs typeface="Arial" charset="0"/>
                        </a:rPr>
                        <a:t>Увеличение остатков средств бюджетов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rPr>
                        <a:t>-311987,6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-346988,3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-374525,0</a:t>
                      </a: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-352575,2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-613496,8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06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Times New Roman" pitchFamily="18" charset="0"/>
                          <a:cs typeface="Arial" charset="0"/>
                        </a:rPr>
                        <a:t>Уменьшение остатков средств бюджетов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rPr>
                        <a:t>311235,9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341863,5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400907,1</a:t>
                      </a: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352575,2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613496,8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Диаграмма 4"/>
          <p:cNvGraphicFramePr/>
          <p:nvPr/>
        </p:nvGraphicFramePr>
        <p:xfrm>
          <a:off x="428596" y="4929198"/>
          <a:ext cx="8358246" cy="18573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500034" y="214290"/>
            <a:ext cx="8286808" cy="1357322"/>
          </a:xfrm>
        </p:spPr>
        <p:txBody>
          <a:bodyPr>
            <a:normAutofit/>
          </a:bodyPr>
          <a:lstStyle/>
          <a:p>
            <a:r>
              <a:rPr lang="ru-RU" sz="1800" b="1" cap="none" dirty="0" smtClean="0">
                <a:solidFill>
                  <a:srgbClr val="FF0066"/>
                </a:solidFill>
                <a:latin typeface="Comic Sans MS" pitchFamily="66" charset="0"/>
                <a:cs typeface="Times New Roman" pitchFamily="18" charset="0"/>
              </a:rPr>
              <a:t>    </a:t>
            </a:r>
            <a:r>
              <a:rPr lang="ru-RU" sz="1800" b="1" cap="none" dirty="0" smtClean="0">
                <a:solidFill>
                  <a:srgbClr val="CC0099"/>
                </a:solidFill>
                <a:latin typeface="Comic Sans MS" pitchFamily="66" charset="0"/>
                <a:cs typeface="Times New Roman" pitchFamily="18" charset="0"/>
              </a:rPr>
              <a:t>СТРУКТУРА МУНИЦИПАЛЬНОГО ВНУТРЕННЕГО ДОЛГА МУНИЦИПАЛЬНОГО ОБРАЗОВАНИЯ  «КРАСНИНСКИЙ РАЙОН» СМОЛЕНСКОЙ ОБЛАСТИ  </a:t>
            </a:r>
            <a:r>
              <a:rPr lang="ru-RU" sz="1800" b="1" cap="none" dirty="0" smtClean="0">
                <a:solidFill>
                  <a:srgbClr val="7030A0"/>
                </a:solidFill>
                <a:latin typeface="Comic Sans MS" pitchFamily="66" charset="0"/>
                <a:cs typeface="Times New Roman" pitchFamily="18" charset="0"/>
              </a:rPr>
              <a:t/>
            </a:r>
            <a:br>
              <a:rPr lang="ru-RU" sz="1800" b="1" cap="none" dirty="0" smtClean="0">
                <a:solidFill>
                  <a:srgbClr val="7030A0"/>
                </a:solidFill>
                <a:latin typeface="Comic Sans MS" pitchFamily="66" charset="0"/>
                <a:cs typeface="Times New Roman" pitchFamily="18" charset="0"/>
              </a:rPr>
            </a:br>
            <a:r>
              <a:rPr lang="ru-RU" sz="1600" cap="none" dirty="0" smtClean="0">
                <a:solidFill>
                  <a:srgbClr val="7030A0"/>
                </a:solidFill>
                <a:latin typeface="Comic Sans MS" pitchFamily="66" charset="0"/>
                <a:cs typeface="Times New Roman" pitchFamily="18" charset="0"/>
              </a:rPr>
              <a:t> </a:t>
            </a:r>
            <a:r>
              <a:rPr lang="ru-RU" sz="1800" cap="none" dirty="0" smtClean="0">
                <a:solidFill>
                  <a:srgbClr val="7030A0"/>
                </a:solidFill>
                <a:latin typeface="Comic Sans MS" pitchFamily="66" charset="0"/>
                <a:cs typeface="Times New Roman" pitchFamily="18" charset="0"/>
              </a:rPr>
              <a:t> </a:t>
            </a:r>
            <a:endParaRPr lang="ru-RU" dirty="0">
              <a:solidFill>
                <a:srgbClr val="7030A0"/>
              </a:solidFill>
              <a:latin typeface="Comic Sans MS" pitchFamily="66" charset="0"/>
            </a:endParaRPr>
          </a:p>
        </p:txBody>
      </p:sp>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56</a:t>
            </a:fld>
            <a:endParaRPr lang="ru-RU" dirty="0">
              <a:solidFill>
                <a:schemeClr val="tx1"/>
              </a:solidFill>
            </a:endParaRPr>
          </a:p>
        </p:txBody>
      </p:sp>
      <p:graphicFrame>
        <p:nvGraphicFramePr>
          <p:cNvPr id="12" name="Таблица 11"/>
          <p:cNvGraphicFramePr>
            <a:graphicFrameLocks noGrp="1"/>
          </p:cNvGraphicFramePr>
          <p:nvPr/>
        </p:nvGraphicFramePr>
        <p:xfrm>
          <a:off x="571472" y="1357298"/>
          <a:ext cx="8072491" cy="2528129"/>
        </p:xfrm>
        <a:graphic>
          <a:graphicData uri="http://schemas.openxmlformats.org/drawingml/2006/table">
            <a:tbl>
              <a:tblPr/>
              <a:tblGrid>
                <a:gridCol w="489395"/>
                <a:gridCol w="3076397"/>
                <a:gridCol w="948779"/>
                <a:gridCol w="948779"/>
                <a:gridCol w="948779"/>
                <a:gridCol w="830181"/>
                <a:gridCol w="830181"/>
              </a:tblGrid>
              <a:tr h="792159">
                <a:tc>
                  <a:txBody>
                    <a:bodyPr/>
                    <a:lstStyle/>
                    <a:p>
                      <a:pPr algn="ctr">
                        <a:spcAft>
                          <a:spcPts val="0"/>
                        </a:spcAft>
                      </a:pPr>
                      <a:r>
                        <a:rPr lang="ru-RU" sz="1200" dirty="0">
                          <a:latin typeface="Times New Roman"/>
                          <a:ea typeface="Times New Roman"/>
                          <a:cs typeface="Times New Roman"/>
                        </a:rPr>
                        <a:t>№ </a:t>
                      </a:r>
                      <a:r>
                        <a:rPr lang="ru-RU" sz="1200" dirty="0" err="1">
                          <a:latin typeface="Times New Roman"/>
                          <a:ea typeface="Times New Roman"/>
                          <a:cs typeface="Times New Roman"/>
                        </a:rPr>
                        <a:t>п</a:t>
                      </a:r>
                      <a:r>
                        <a:rPr lang="ru-RU" sz="1200" dirty="0">
                          <a:latin typeface="Times New Roman"/>
                          <a:ea typeface="Times New Roman"/>
                          <a:cs typeface="Times New Roman"/>
                        </a:rPr>
                        <a:t>/</a:t>
                      </a:r>
                      <a:r>
                        <a:rPr lang="ru-RU" sz="1200" dirty="0" err="1">
                          <a:latin typeface="Times New Roman"/>
                          <a:ea typeface="Times New Roman"/>
                          <a:cs typeface="Times New Roman"/>
                        </a:rPr>
                        <a:t>п</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Вид долгового обязательства</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2021 г (факт)</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spcAft>
                          <a:spcPts val="0"/>
                        </a:spcAft>
                        <a:buAutoNum type="arabicPlain" startAt="2022"/>
                      </a:pPr>
                      <a:r>
                        <a:rPr lang="ru-RU" sz="1200" dirty="0" smtClean="0">
                          <a:latin typeface="Times New Roman"/>
                          <a:ea typeface="Times New Roman"/>
                          <a:cs typeface="Times New Roman"/>
                        </a:rPr>
                        <a:t> (факт)</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2023 г</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2024 г</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2025 г</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022">
                <a:tc>
                  <a:txBody>
                    <a:bodyPr/>
                    <a:lstStyle/>
                    <a:p>
                      <a:pPr>
                        <a:spcAft>
                          <a:spcPts val="0"/>
                        </a:spcAft>
                      </a:pPr>
                      <a:r>
                        <a:rPr lang="ru-RU" sz="1200">
                          <a:latin typeface="Times New Roman"/>
                          <a:ea typeface="Times New Roman"/>
                          <a:cs typeface="Times New Roman"/>
                        </a:rPr>
                        <a:t>1.</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50" dirty="0">
                          <a:latin typeface="Times New Roman"/>
                          <a:ea typeface="Times New Roman"/>
                          <a:cs typeface="Times New Roman"/>
                        </a:rPr>
                        <a:t>Бюджетные кредиты, привлеченные в  бюджет муниципального района из областного  бюджета, в том числе:</a:t>
                      </a:r>
                      <a:endParaRPr lang="ru-RU"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86">
                <a:tc>
                  <a:txBody>
                    <a:bodyPr/>
                    <a:lstStyle/>
                    <a:p>
                      <a:pPr>
                        <a:spcAft>
                          <a:spcPts val="0"/>
                        </a:spcAft>
                      </a:pPr>
                      <a:r>
                        <a:rPr lang="ru-RU" sz="1200" dirty="0" smtClean="0">
                          <a:latin typeface="Times New Roman"/>
                          <a:ea typeface="Times New Roman"/>
                          <a:cs typeface="Times New Roman"/>
                        </a:rPr>
                        <a:t>1.1</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50" dirty="0" smtClean="0">
                          <a:latin typeface="Times New Roman"/>
                          <a:ea typeface="Times New Roman"/>
                          <a:cs typeface="Times New Roman"/>
                        </a:rPr>
                        <a:t>бюджетные </a:t>
                      </a:r>
                      <a:r>
                        <a:rPr lang="ru-RU" sz="1150" dirty="0">
                          <a:latin typeface="Times New Roman"/>
                          <a:ea typeface="Times New Roman"/>
                          <a:cs typeface="Times New Roman"/>
                        </a:rPr>
                        <a:t>кредиты для частичного покрытия дефицита местного бюджета</a:t>
                      </a:r>
                      <a:endParaRPr lang="ru-RU"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022">
                <a:tc>
                  <a:txBody>
                    <a:bodyPr/>
                    <a:lstStyle/>
                    <a:p>
                      <a:pPr>
                        <a:spcAft>
                          <a:spcPts val="0"/>
                        </a:spcAft>
                      </a:pPr>
                      <a:r>
                        <a:rPr lang="ru-RU" sz="1200" dirty="0" smtClean="0">
                          <a:latin typeface="Times New Roman"/>
                          <a:ea typeface="Times New Roman"/>
                          <a:cs typeface="Times New Roman"/>
                        </a:rPr>
                        <a:t>2.</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50" dirty="0">
                          <a:latin typeface="Times New Roman"/>
                          <a:ea typeface="Times New Roman"/>
                          <a:cs typeface="Times New Roman"/>
                        </a:rPr>
                        <a:t>Кредиты, привлеченные бюджетом муниципального района от кредитных организаций</a:t>
                      </a:r>
                      <a:endParaRPr lang="ru-RU"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smtClean="0">
                          <a:solidFill>
                            <a:srgbClr val="CC0099"/>
                          </a:solidFill>
                          <a:latin typeface="Times New Roman"/>
                          <a:ea typeface="Times New Roman"/>
                          <a:cs typeface="Times New Roman"/>
                        </a:rPr>
                        <a:t>0,0</a:t>
                      </a:r>
                      <a:endParaRPr lang="ru-RU" sz="1600" b="1" dirty="0">
                        <a:solidFill>
                          <a:srgbClr val="CC0099"/>
                        </a:solidFill>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smtClean="0">
                          <a:solidFill>
                            <a:srgbClr val="CC0099"/>
                          </a:solidFill>
                          <a:latin typeface="Times New Roman"/>
                          <a:ea typeface="Times New Roman"/>
                          <a:cs typeface="Times New Roman"/>
                        </a:rPr>
                        <a:t>0,0</a:t>
                      </a:r>
                      <a:endParaRPr lang="ru-RU" sz="1600" b="1" dirty="0">
                        <a:solidFill>
                          <a:srgbClr val="CC0099"/>
                        </a:solidFill>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smtClean="0">
                          <a:solidFill>
                            <a:srgbClr val="CC0099"/>
                          </a:solidFill>
                          <a:latin typeface="Times New Roman"/>
                          <a:ea typeface="Times New Roman"/>
                          <a:cs typeface="Times New Roman"/>
                        </a:rPr>
                        <a:t>0,0</a:t>
                      </a:r>
                      <a:endParaRPr lang="ru-RU" sz="1600" b="1" dirty="0">
                        <a:solidFill>
                          <a:srgbClr val="CC0099"/>
                        </a:solidFill>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smtClean="0">
                          <a:solidFill>
                            <a:srgbClr val="CC0099"/>
                          </a:solidFill>
                          <a:latin typeface="Times New Roman"/>
                          <a:ea typeface="Times New Roman"/>
                          <a:cs typeface="Times New Roman"/>
                        </a:rPr>
                        <a:t>0,0</a:t>
                      </a:r>
                      <a:endParaRPr lang="ru-RU" sz="1600" b="1" dirty="0">
                        <a:solidFill>
                          <a:srgbClr val="CC0099"/>
                        </a:solidFill>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smtClean="0">
                          <a:solidFill>
                            <a:srgbClr val="CC0099"/>
                          </a:solidFill>
                          <a:latin typeface="Times New Roman"/>
                          <a:ea typeface="Times New Roman"/>
                          <a:cs typeface="Times New Roman"/>
                        </a:rPr>
                        <a:t>0,0</a:t>
                      </a:r>
                      <a:endParaRPr lang="ru-RU" sz="1600" b="1" dirty="0">
                        <a:solidFill>
                          <a:srgbClr val="CC0099"/>
                        </a:solidFill>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41">
                <a:tc>
                  <a:txBody>
                    <a:bodyPr/>
                    <a:lstStyle/>
                    <a:p>
                      <a:pPr>
                        <a:spcAft>
                          <a:spcPts val="0"/>
                        </a:spcAft>
                      </a:pPr>
                      <a:endParaRPr lang="ru-RU" sz="120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Итого:</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Диаграмма 6"/>
          <p:cNvGraphicFramePr/>
          <p:nvPr/>
        </p:nvGraphicFramePr>
        <p:xfrm>
          <a:off x="571472" y="3929066"/>
          <a:ext cx="8143932" cy="27781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57200"/>
            <a:ext cx="7429552" cy="841248"/>
          </a:xfrm>
        </p:spPr>
        <p:txBody>
          <a:bodyPr>
            <a:normAutofit fontScale="90000"/>
          </a:bodyPr>
          <a:lstStyle/>
          <a:p>
            <a:r>
              <a:rPr lang="ru-RU" sz="2700" cap="none" dirty="0" smtClean="0">
                <a:latin typeface="+mn-lt"/>
              </a:rPr>
              <a:t/>
            </a:r>
            <a:br>
              <a:rPr lang="ru-RU" sz="2700" cap="none" dirty="0" smtClean="0">
                <a:latin typeface="+mn-lt"/>
              </a:rPr>
            </a:br>
            <a:r>
              <a:rPr lang="ru-RU" sz="2700" cap="none" dirty="0" smtClean="0">
                <a:latin typeface="+mn-lt"/>
              </a:rPr>
              <a:t/>
            </a:r>
            <a:br>
              <a:rPr lang="ru-RU" sz="2700" cap="none" dirty="0" smtClean="0">
                <a:latin typeface="+mn-lt"/>
              </a:rPr>
            </a:br>
            <a:r>
              <a:rPr lang="ru-RU" sz="2700" cap="none" dirty="0" smtClean="0">
                <a:latin typeface="+mn-lt"/>
              </a:rPr>
              <a:t>    </a:t>
            </a:r>
            <a:r>
              <a:rPr lang="ru-RU" sz="2700" b="1" cap="none" dirty="0" smtClean="0">
                <a:solidFill>
                  <a:srgbClr val="CC0099"/>
                </a:solidFill>
                <a:latin typeface="Comic Sans MS" pitchFamily="66" charset="0"/>
                <a:cs typeface="Times New Roman" pitchFamily="18" charset="0"/>
              </a:rPr>
              <a:t>Расходы на обслуживание долговых обязательств, в тыс. рублей</a:t>
            </a:r>
            <a:r>
              <a:rPr lang="ru-RU" sz="2700" cap="none" dirty="0" smtClean="0">
                <a:latin typeface="Comic Sans MS" pitchFamily="66" charset="0"/>
                <a:cs typeface="Times New Roman" pitchFamily="18" charset="0"/>
              </a:rPr>
              <a:t/>
            </a:r>
            <a:br>
              <a:rPr lang="ru-RU" sz="2700" cap="none" dirty="0" smtClean="0">
                <a:latin typeface="Comic Sans MS" pitchFamily="66" charset="0"/>
                <a:cs typeface="Times New Roman" pitchFamily="18" charset="0"/>
              </a:rPr>
            </a:br>
            <a:r>
              <a:rPr lang="ru-RU" sz="2700" cap="none"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57</a:t>
            </a:fld>
            <a:endParaRPr lang="ru-RU">
              <a:solidFill>
                <a:schemeClr val="tx1"/>
              </a:solidFill>
            </a:endParaRPr>
          </a:p>
        </p:txBody>
      </p:sp>
      <p:graphicFrame>
        <p:nvGraphicFramePr>
          <p:cNvPr id="4" name="Таблица 3"/>
          <p:cNvGraphicFramePr>
            <a:graphicFrameLocks noGrp="1"/>
          </p:cNvGraphicFramePr>
          <p:nvPr/>
        </p:nvGraphicFramePr>
        <p:xfrm>
          <a:off x="500034" y="1785926"/>
          <a:ext cx="8001057" cy="1928826"/>
        </p:xfrm>
        <a:graphic>
          <a:graphicData uri="http://schemas.openxmlformats.org/drawingml/2006/table">
            <a:tbl>
              <a:tblPr/>
              <a:tblGrid>
                <a:gridCol w="2465213"/>
                <a:gridCol w="1106185"/>
                <a:gridCol w="1106889"/>
                <a:gridCol w="1107590"/>
                <a:gridCol w="1107590"/>
                <a:gridCol w="1107590"/>
              </a:tblGrid>
              <a:tr h="428568">
                <a:tc>
                  <a:txBody>
                    <a:bodyPr/>
                    <a:lstStyle/>
                    <a:p>
                      <a:pPr>
                        <a:spcAft>
                          <a:spcPts val="0"/>
                        </a:spcAft>
                        <a:tabLst>
                          <a:tab pos="1879600" algn="l"/>
                        </a:tabLst>
                      </a:pPr>
                      <a:r>
                        <a:rPr lang="ru-RU" sz="1400" dirty="0" smtClean="0">
                          <a:latin typeface="Times New Roman"/>
                          <a:ea typeface="Times New Roman"/>
                        </a:rPr>
                        <a:t>Наименование</a:t>
                      </a:r>
                    </a:p>
                    <a:p>
                      <a:pPr>
                        <a:spcAft>
                          <a:spcPts val="0"/>
                        </a:spcAft>
                        <a:tabLst>
                          <a:tab pos="1879600" algn="l"/>
                        </a:tabLst>
                      </a:pPr>
                      <a:endParaRPr lang="ru-RU" sz="14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2021 </a:t>
                      </a:r>
                      <a:r>
                        <a:rPr lang="ru-RU" sz="1400" dirty="0" smtClean="0">
                          <a:latin typeface="Times New Roman"/>
                          <a:ea typeface="Times New Roman"/>
                        </a:rPr>
                        <a:t>г (факт)</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2022 </a:t>
                      </a:r>
                      <a:r>
                        <a:rPr lang="ru-RU" sz="1400" dirty="0" smtClean="0">
                          <a:latin typeface="Times New Roman"/>
                          <a:ea typeface="Times New Roman"/>
                        </a:rPr>
                        <a:t>г (факт)</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a:latin typeface="Times New Roman"/>
                          <a:ea typeface="Times New Roman"/>
                        </a:rPr>
                        <a:t>2023 г</a:t>
                      </a:r>
                      <a:endParaRPr lang="ru-RU" sz="120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2024 г</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200" dirty="0" smtClean="0">
                          <a:latin typeface="Times New Roman"/>
                          <a:ea typeface="Times New Roman"/>
                        </a:rPr>
                        <a:t>2025 г</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015">
                <a:tc>
                  <a:txBody>
                    <a:bodyPr/>
                    <a:lstStyle/>
                    <a:p>
                      <a:pPr>
                        <a:spcAft>
                          <a:spcPts val="0"/>
                        </a:spcAft>
                        <a:tabLst>
                          <a:tab pos="1879600" algn="l"/>
                        </a:tabLst>
                      </a:pPr>
                      <a:r>
                        <a:rPr lang="ru-RU" sz="1200" dirty="0">
                          <a:latin typeface="Times New Roman"/>
                          <a:ea typeface="Times New Roman"/>
                        </a:rPr>
                        <a:t>объем бюджетных ассигнований (тыс. руб</a:t>
                      </a:r>
                      <a:r>
                        <a:rPr lang="ru-RU" sz="1200" dirty="0" smtClean="0">
                          <a:latin typeface="Times New Roman"/>
                          <a:ea typeface="Times New Roman"/>
                        </a:rPr>
                        <a:t>.)</a:t>
                      </a:r>
                    </a:p>
                    <a:p>
                      <a:pPr>
                        <a:spcAft>
                          <a:spcPts val="0"/>
                        </a:spcAft>
                        <a:tabLst>
                          <a:tab pos="1879600" algn="l"/>
                        </a:tabLst>
                      </a:pP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a:solidFill>
                            <a:srgbClr val="CC0099"/>
                          </a:solidFill>
                          <a:latin typeface="Times New Roman"/>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smtClean="0">
                          <a:solidFill>
                            <a:srgbClr val="CC0099"/>
                          </a:solidFill>
                          <a:latin typeface="Times New Roman"/>
                          <a:ea typeface="Times New Roman"/>
                        </a:rPr>
                        <a:t>1,4</a:t>
                      </a:r>
                      <a:endParaRPr lang="ru-RU" sz="1600" b="1" dirty="0">
                        <a:solidFill>
                          <a:srgbClr val="CC0099"/>
                        </a:solidFill>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9243">
                <a:tc>
                  <a:txBody>
                    <a:bodyPr/>
                    <a:lstStyle/>
                    <a:p>
                      <a:pPr>
                        <a:spcAft>
                          <a:spcPts val="0"/>
                        </a:spcAft>
                        <a:tabLst>
                          <a:tab pos="1879600" algn="l"/>
                        </a:tabLst>
                      </a:pPr>
                      <a:r>
                        <a:rPr lang="ru-RU" sz="1200" dirty="0">
                          <a:latin typeface="Times New Roman"/>
                          <a:ea typeface="Times New Roman"/>
                        </a:rPr>
                        <a:t>процент от объёма расходов бюджета, за исключением объема расходов, осуществляемых за счет субвенций, предоставляемых из областного </a:t>
                      </a:r>
                      <a:r>
                        <a:rPr lang="ru-RU" sz="1200" dirty="0" smtClean="0">
                          <a:latin typeface="Times New Roman"/>
                          <a:ea typeface="Times New Roman"/>
                        </a:rPr>
                        <a:t>бюджета </a:t>
                      </a:r>
                      <a:r>
                        <a:rPr lang="ru-RU" sz="1200" dirty="0">
                          <a:latin typeface="Times New Roman"/>
                          <a:ea typeface="Times New Roman"/>
                        </a:rPr>
                        <a:t>(%)</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smtClean="0">
                          <a:solidFill>
                            <a:srgbClr val="CC0099"/>
                          </a:solidFill>
                          <a:latin typeface="Times New Roman"/>
                          <a:ea typeface="Times New Roman"/>
                        </a:rPr>
                        <a:t>0,0003</a:t>
                      </a:r>
                      <a:endParaRPr lang="ru-RU" sz="1600" b="1" dirty="0">
                        <a:solidFill>
                          <a:srgbClr val="CC0099"/>
                        </a:solidFill>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Диаграмма 4"/>
          <p:cNvGraphicFramePr/>
          <p:nvPr/>
        </p:nvGraphicFramePr>
        <p:xfrm>
          <a:off x="357158" y="3857628"/>
          <a:ext cx="8501122" cy="25717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849297"/>
          </a:xfrm>
        </p:spPr>
        <p:txBody>
          <a:bodyPr/>
          <a:lstStyle/>
          <a:p>
            <a:r>
              <a:rPr lang="ru-RU" sz="1800" b="1" dirty="0" smtClean="0">
                <a:solidFill>
                  <a:srgbClr val="7030A0"/>
                </a:solidFill>
                <a:latin typeface="Comic Sans MS" pitchFamily="66" charset="0"/>
              </a:rPr>
              <a:t/>
            </a:r>
            <a:br>
              <a:rPr lang="ru-RU" sz="1800" b="1" dirty="0" smtClean="0">
                <a:solidFill>
                  <a:srgbClr val="7030A0"/>
                </a:solidFill>
                <a:latin typeface="Comic Sans MS" pitchFamily="66" charset="0"/>
              </a:rPr>
            </a:br>
            <a:r>
              <a:rPr lang="ru-RU" sz="1800" b="1" dirty="0" smtClean="0">
                <a:solidFill>
                  <a:srgbClr val="7030A0"/>
                </a:solidFill>
                <a:latin typeface="Comic Sans MS" pitchFamily="66" charset="0"/>
              </a:rPr>
              <a:t/>
            </a:r>
            <a:br>
              <a:rPr lang="ru-RU" sz="1800" b="1" dirty="0" smtClean="0">
                <a:solidFill>
                  <a:srgbClr val="7030A0"/>
                </a:solidFill>
                <a:latin typeface="Comic Sans MS" pitchFamily="66" charset="0"/>
              </a:rPr>
            </a:br>
            <a:r>
              <a:rPr lang="ru-RU" sz="1800" b="1" dirty="0" smtClean="0">
                <a:solidFill>
                  <a:srgbClr val="7030A0"/>
                </a:solidFill>
                <a:latin typeface="Comic Sans MS" pitchFamily="66" charset="0"/>
              </a:rPr>
              <a:t/>
            </a:r>
            <a:br>
              <a:rPr lang="ru-RU" sz="1800" b="1" dirty="0" smtClean="0">
                <a:solidFill>
                  <a:srgbClr val="7030A0"/>
                </a:solidFill>
                <a:latin typeface="Comic Sans MS" pitchFamily="66" charset="0"/>
              </a:rPr>
            </a:br>
            <a:r>
              <a:rPr lang="ru-RU" sz="1800" b="1" dirty="0" smtClean="0">
                <a:solidFill>
                  <a:srgbClr val="7030A0"/>
                </a:solidFill>
                <a:latin typeface="Comic Sans MS" pitchFamily="66" charset="0"/>
              </a:rPr>
              <a:t/>
            </a:r>
            <a:br>
              <a:rPr lang="ru-RU" sz="1800" b="1" dirty="0" smtClean="0">
                <a:solidFill>
                  <a:srgbClr val="7030A0"/>
                </a:solidFill>
                <a:latin typeface="Comic Sans MS" pitchFamily="66" charset="0"/>
              </a:rPr>
            </a:br>
            <a:r>
              <a:rPr lang="ru-RU" sz="1800" b="1" dirty="0" smtClean="0">
                <a:solidFill>
                  <a:srgbClr val="CC0099"/>
                </a:solidFill>
                <a:latin typeface="Comic Sans MS" pitchFamily="66" charset="0"/>
              </a:rPr>
              <a:t>ПОЯСНИТЕЛЬНАЯ ЗАПИСКА</a:t>
            </a:r>
            <a:br>
              <a:rPr lang="ru-RU" sz="1800" b="1" dirty="0" smtClean="0">
                <a:solidFill>
                  <a:srgbClr val="CC0099"/>
                </a:solidFill>
                <a:latin typeface="Comic Sans MS" pitchFamily="66" charset="0"/>
              </a:rPr>
            </a:br>
            <a:r>
              <a:rPr lang="ru-RU" sz="1800" b="1" dirty="0" smtClean="0">
                <a:solidFill>
                  <a:srgbClr val="CC0099"/>
                </a:solidFill>
                <a:latin typeface="Comic Sans MS" pitchFamily="66" charset="0"/>
              </a:rPr>
              <a:t>     </a:t>
            </a:r>
            <a:r>
              <a:rPr lang="ru-RU" sz="1400" dirty="0" smtClean="0">
                <a:solidFill>
                  <a:srgbClr val="CC0099"/>
                </a:solidFill>
                <a:latin typeface="Comic Sans MS" pitchFamily="66" charset="0"/>
              </a:rPr>
              <a:t>к решению Краснинской районной Думы от 06.09.2023 №31 «О внесении изменений в решение Краснинской районной Думы от 20.12.2022 года № 41 «О бюджете муниципального района на 2023 год и на плановый период 2024 и 2025 годов» </a:t>
            </a:r>
            <a:r>
              <a:rPr lang="ru-RU" sz="1400" dirty="0" smtClean="0">
                <a:solidFill>
                  <a:srgbClr val="7030A0"/>
                </a:solidFill>
                <a:latin typeface="Comic Sans MS" pitchFamily="66" charset="0"/>
              </a:rPr>
              <a:t/>
            </a:r>
            <a:br>
              <a:rPr lang="ru-RU" sz="1400" dirty="0" smtClean="0">
                <a:solidFill>
                  <a:srgbClr val="7030A0"/>
                </a:solidFill>
                <a:latin typeface="Comic Sans MS" pitchFamily="66" charset="0"/>
              </a:rPr>
            </a:br>
            <a:endParaRPr lang="ru-RU" sz="1400" dirty="0"/>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A97CBEAA-64A0-4387-8926-CD86B9A319C7}" type="slidenum">
              <a:rPr lang="ru-RU" smtClean="0"/>
              <a:pPr>
                <a:defRPr/>
              </a:pPr>
              <a:t>58</a:t>
            </a:fld>
            <a:endParaRPr lang="ru-RU"/>
          </a:p>
        </p:txBody>
      </p:sp>
      <p:sp>
        <p:nvSpPr>
          <p:cNvPr id="5" name="Прямоугольник 4"/>
          <p:cNvSpPr/>
          <p:nvPr/>
        </p:nvSpPr>
        <p:spPr>
          <a:xfrm>
            <a:off x="571472" y="1643050"/>
            <a:ext cx="8215370" cy="4001095"/>
          </a:xfrm>
          <a:prstGeom prst="rect">
            <a:avLst/>
          </a:prstGeom>
        </p:spPr>
        <p:txBody>
          <a:bodyPr wrap="square">
            <a:spAutoFit/>
          </a:bodyPr>
          <a:lstStyle/>
          <a:p>
            <a:pPr>
              <a:lnSpc>
                <a:spcPct val="100000"/>
              </a:lnSpc>
              <a:spcBef>
                <a:spcPts val="0"/>
              </a:spcBef>
              <a:buNone/>
            </a:pPr>
            <a:r>
              <a:rPr lang="x-none" sz="1400" b="1" smtClean="0">
                <a:latin typeface="Times New Roman" pitchFamily="18" charset="0"/>
                <a:cs typeface="Times New Roman" pitchFamily="18" charset="0"/>
              </a:rPr>
              <a:t>ДОХОДЫ</a:t>
            </a:r>
            <a:endParaRPr lang="ru-RU" sz="1400" dirty="0" smtClean="0">
              <a:latin typeface="Times New Roman" pitchFamily="18" charset="0"/>
              <a:cs typeface="Times New Roman" pitchFamily="18" charset="0"/>
            </a:endParaRPr>
          </a:p>
          <a:p>
            <a:pPr algn="just"/>
            <a:r>
              <a:rPr lang="ru-RU" sz="1200" dirty="0" smtClean="0">
                <a:latin typeface="Comic Sans MS" pitchFamily="66" charset="0"/>
              </a:rPr>
              <a:t>        Решением Краснинской районной Думы доходная часть бюджета муниципального района на 2023 год утверждена в сумме </a:t>
            </a:r>
            <a:r>
              <a:rPr lang="ru-RU" sz="1200" b="1" dirty="0" smtClean="0">
                <a:latin typeface="Comic Sans MS" pitchFamily="66" charset="0"/>
              </a:rPr>
              <a:t>374525,0 </a:t>
            </a:r>
            <a:r>
              <a:rPr lang="ru-RU" sz="1200" dirty="0" smtClean="0">
                <a:latin typeface="Comic Sans MS" pitchFamily="66" charset="0"/>
              </a:rPr>
              <a:t>тыс. </a:t>
            </a:r>
            <a:r>
              <a:rPr lang="ru-RU" sz="1200" dirty="0" smtClean="0">
                <a:latin typeface="Comic Sans MS" pitchFamily="66" charset="0"/>
              </a:rPr>
              <a:t>рублей</a:t>
            </a:r>
          </a:p>
          <a:p>
            <a:pPr algn="just"/>
            <a:r>
              <a:rPr lang="ru-RU" sz="1200" dirty="0" smtClean="0">
                <a:latin typeface="Comic Sans MS" pitchFamily="66" charset="0"/>
              </a:rPr>
              <a:t> </a:t>
            </a:r>
            <a:r>
              <a:rPr lang="ru-RU" sz="1200" dirty="0" smtClean="0">
                <a:latin typeface="Comic Sans MS" pitchFamily="66" charset="0"/>
              </a:rPr>
              <a:t>Доходы </a:t>
            </a:r>
            <a:r>
              <a:rPr lang="ru-RU" sz="1200" dirty="0" smtClean="0">
                <a:latin typeface="Comic Sans MS" pitchFamily="66" charset="0"/>
              </a:rPr>
              <a:t>увеличить на сумму </a:t>
            </a:r>
            <a:r>
              <a:rPr lang="ru-RU" sz="1200" b="1" dirty="0" smtClean="0">
                <a:latin typeface="Comic Sans MS" pitchFamily="66" charset="0"/>
              </a:rPr>
              <a:t>7563,9 </a:t>
            </a:r>
            <a:r>
              <a:rPr lang="ru-RU" sz="1200" dirty="0" smtClean="0">
                <a:latin typeface="Comic Sans MS" pitchFamily="66" charset="0"/>
              </a:rPr>
              <a:t>тыс. рублей, в том числе:</a:t>
            </a:r>
          </a:p>
          <a:p>
            <a:pPr algn="just"/>
            <a:r>
              <a:rPr lang="ru-RU" sz="1200" dirty="0" smtClean="0">
                <a:latin typeface="Comic Sans MS" pitchFamily="66" charset="0"/>
              </a:rPr>
              <a:t>         </a:t>
            </a:r>
            <a:r>
              <a:rPr lang="ru-RU" sz="1200" dirty="0" smtClean="0">
                <a:latin typeface="Comic Sans MS" pitchFamily="66" charset="0"/>
              </a:rPr>
              <a:t>За счет безвозмездных поступлений от других бюджетов бюджетной системы Российской Федерации по следующим источникам:</a:t>
            </a:r>
          </a:p>
          <a:p>
            <a:pPr algn="just"/>
            <a:r>
              <a:rPr lang="ru-RU" sz="1200" dirty="0" smtClean="0">
                <a:latin typeface="Comic Sans MS" pitchFamily="66" charset="0"/>
              </a:rPr>
              <a:t>1. Дотации бюджетам бюджетной системы Российской Федерации в сумме </a:t>
            </a:r>
            <a:r>
              <a:rPr lang="ru-RU" sz="1200" b="1" dirty="0" smtClean="0">
                <a:latin typeface="Comic Sans MS" pitchFamily="66" charset="0"/>
              </a:rPr>
              <a:t>1337,1 </a:t>
            </a:r>
            <a:r>
              <a:rPr lang="ru-RU" sz="1200" dirty="0" smtClean="0">
                <a:latin typeface="Comic Sans MS" pitchFamily="66" charset="0"/>
              </a:rPr>
              <a:t>тыс. рублей, из них:</a:t>
            </a:r>
          </a:p>
          <a:p>
            <a:pPr algn="just"/>
            <a:r>
              <a:rPr lang="ru-RU" sz="1200" dirty="0" smtClean="0">
                <a:latin typeface="Comic Sans MS" pitchFamily="66" charset="0"/>
              </a:rPr>
              <a:t>- на поддержку мер по обеспечению сбалансированности бюджетов в сумме </a:t>
            </a:r>
            <a:r>
              <a:rPr lang="ru-RU" sz="1200" b="1" dirty="0" smtClean="0">
                <a:latin typeface="Comic Sans MS" pitchFamily="66" charset="0"/>
              </a:rPr>
              <a:t>2030,0 </a:t>
            </a:r>
            <a:r>
              <a:rPr lang="ru-RU" sz="1200" dirty="0" smtClean="0">
                <a:latin typeface="Comic Sans MS" pitchFamily="66" charset="0"/>
              </a:rPr>
              <a:t>тыс. рублей;</a:t>
            </a:r>
          </a:p>
          <a:p>
            <a:r>
              <a:rPr lang="ru-RU" sz="1200" dirty="0" smtClean="0">
                <a:latin typeface="Comic Sans MS" pitchFamily="66" charset="0"/>
              </a:rPr>
              <a:t>2. Субсидии бюджетам бюджетной системы Российской Федерации в сумме </a:t>
            </a:r>
            <a:r>
              <a:rPr lang="ru-RU" sz="1200" dirty="0" smtClean="0">
                <a:latin typeface="Comic Sans MS" pitchFamily="66" charset="0"/>
              </a:rPr>
              <a:t>-</a:t>
            </a:r>
            <a:r>
              <a:rPr lang="ru-RU" sz="1200" b="1" dirty="0" smtClean="0">
                <a:latin typeface="Comic Sans MS" pitchFamily="66" charset="0"/>
              </a:rPr>
              <a:t>517,5 </a:t>
            </a:r>
            <a:r>
              <a:rPr lang="ru-RU" sz="1200" dirty="0" smtClean="0">
                <a:latin typeface="Comic Sans MS" pitchFamily="66" charset="0"/>
              </a:rPr>
              <a:t>тыс. рублей, из них</a:t>
            </a:r>
            <a:r>
              <a:rPr lang="ru-RU" sz="1200" dirty="0" smtClean="0">
                <a:latin typeface="Comic Sans MS" pitchFamily="66" charset="0"/>
              </a:rPr>
              <a:t>:</a:t>
            </a:r>
          </a:p>
          <a:p>
            <a:r>
              <a:rPr lang="ru-RU" sz="1200" dirty="0" smtClean="0"/>
              <a:t> </a:t>
            </a:r>
            <a:r>
              <a:rPr lang="ru-RU" sz="1200" dirty="0" smtClean="0"/>
              <a:t>- на оснащение объектов спортивной инфраструктуры спортивно-технологическим оборудованием в сумме -</a:t>
            </a:r>
            <a:r>
              <a:rPr lang="ru-RU" sz="1200" b="1" dirty="0" smtClean="0"/>
              <a:t>1,6 </a:t>
            </a:r>
            <a:r>
              <a:rPr lang="ru-RU" sz="1200" dirty="0" smtClean="0"/>
              <a:t>тыс. рублей;</a:t>
            </a:r>
          </a:p>
          <a:p>
            <a:r>
              <a:rPr lang="ru-RU" sz="1200" dirty="0" smtClean="0"/>
              <a:t> </a:t>
            </a:r>
            <a:r>
              <a:rPr lang="ru-RU" sz="1200" dirty="0" smtClean="0"/>
              <a:t>- </a:t>
            </a:r>
            <a:r>
              <a:rPr lang="ru-RU" sz="1200" dirty="0" smtClean="0"/>
              <a:t>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 в сумме </a:t>
            </a:r>
            <a:r>
              <a:rPr lang="ru-RU" sz="1200" b="1" dirty="0" smtClean="0"/>
              <a:t>-340,0 </a:t>
            </a:r>
            <a:r>
              <a:rPr lang="ru-RU" sz="1200" dirty="0" smtClean="0"/>
              <a:t>тыс. рублей;</a:t>
            </a:r>
          </a:p>
          <a:p>
            <a:r>
              <a:rPr lang="ru-RU" sz="1200" dirty="0" smtClean="0"/>
              <a:t> </a:t>
            </a:r>
            <a:r>
              <a:rPr lang="ru-RU" sz="1200" dirty="0" smtClean="0"/>
              <a:t>Прочие </a:t>
            </a:r>
            <a:r>
              <a:rPr lang="ru-RU" sz="1200" dirty="0" smtClean="0"/>
              <a:t>субсидии бюджетам муниципальных районов уменьшение в сумме -</a:t>
            </a:r>
            <a:r>
              <a:rPr lang="ru-RU" sz="1200" b="1" dirty="0" smtClean="0"/>
              <a:t>175,9</a:t>
            </a:r>
            <a:r>
              <a:rPr lang="ru-RU" sz="1200" dirty="0" smtClean="0"/>
              <a:t> тыс. рублей</a:t>
            </a:r>
            <a:endParaRPr lang="ru-RU" sz="1200" dirty="0" smtClean="0">
              <a:latin typeface="Comic Sans MS" pitchFamily="66" charset="0"/>
            </a:endParaRPr>
          </a:p>
          <a:p>
            <a:r>
              <a:rPr lang="ru-RU" sz="1200" dirty="0" smtClean="0">
                <a:latin typeface="Comic Sans MS" pitchFamily="66" charset="0"/>
              </a:rPr>
              <a:t>2</a:t>
            </a:r>
            <a:r>
              <a:rPr lang="ru-RU" sz="1200" dirty="0" smtClean="0">
                <a:latin typeface="Comic Sans MS" pitchFamily="66" charset="0"/>
              </a:rPr>
              <a:t>. Субвенции бюджету муниципального района уменьшение в сумме </a:t>
            </a:r>
            <a:r>
              <a:rPr lang="ru-RU" sz="1200" b="1" dirty="0" smtClean="0">
                <a:latin typeface="Comic Sans MS" pitchFamily="66" charset="0"/>
              </a:rPr>
              <a:t>-1754,2 </a:t>
            </a:r>
            <a:r>
              <a:rPr lang="ru-RU" sz="1200" dirty="0" smtClean="0">
                <a:latin typeface="Comic Sans MS" pitchFamily="66" charset="0"/>
              </a:rPr>
              <a:t>тыс. рублей, из них</a:t>
            </a:r>
            <a:r>
              <a:rPr lang="ru-RU" sz="1200" dirty="0" smtClean="0">
                <a:latin typeface="Comic Sans MS" pitchFamily="66" charset="0"/>
              </a:rPr>
              <a:t>:</a:t>
            </a:r>
          </a:p>
          <a:p>
            <a:r>
              <a:rPr lang="ru-RU" sz="1200" dirty="0" smtClean="0"/>
              <a:t>- </a:t>
            </a:r>
            <a:r>
              <a:rPr lang="ru-RU" sz="1200" dirty="0" smtClean="0"/>
              <a:t>на выплату вознаграждения за выполнение функций классного руководителя в сумме -</a:t>
            </a:r>
            <a:r>
              <a:rPr lang="ru-RU" sz="1200" b="1" dirty="0" smtClean="0"/>
              <a:t>696,7</a:t>
            </a:r>
            <a:r>
              <a:rPr lang="ru-RU" sz="1200" dirty="0" smtClean="0"/>
              <a:t> тыс. рублей;</a:t>
            </a:r>
          </a:p>
          <a:p>
            <a:r>
              <a:rPr lang="ru-RU" sz="1200" dirty="0" smtClean="0"/>
              <a:t> </a:t>
            </a:r>
            <a:r>
              <a:rPr lang="ru-RU" sz="1200" dirty="0" smtClean="0"/>
              <a:t>- прочие </a:t>
            </a:r>
            <a:r>
              <a:rPr lang="ru-RU" sz="1200" dirty="0" smtClean="0"/>
              <a:t>субвенции бюджетам муниципальных районов в сумме </a:t>
            </a:r>
            <a:r>
              <a:rPr lang="ru-RU" sz="1200" b="1" dirty="0" smtClean="0"/>
              <a:t>-1057,5</a:t>
            </a:r>
            <a:r>
              <a:rPr lang="ru-RU" sz="1200" dirty="0" smtClean="0"/>
              <a:t> тыс. рублей</a:t>
            </a:r>
            <a:endParaRPr lang="ru-RU" sz="1200" dirty="0" smtClean="0">
              <a:latin typeface="Comic Sans MS" pitchFamily="66" charset="0"/>
            </a:endParaRPr>
          </a:p>
          <a:p>
            <a:pPr algn="just"/>
            <a:r>
              <a:rPr lang="ru-RU" sz="1200" dirty="0" smtClean="0">
                <a:latin typeface="Comic Sans MS" pitchFamily="66" charset="0"/>
              </a:rPr>
              <a:t>4</a:t>
            </a:r>
            <a:r>
              <a:rPr lang="ru-RU" sz="1200" dirty="0" smtClean="0">
                <a:latin typeface="Comic Sans MS" pitchFamily="66" charset="0"/>
              </a:rPr>
              <a:t>. Иные межбюджетные трансферты в сумме </a:t>
            </a:r>
            <a:r>
              <a:rPr lang="ru-RU" sz="1200" b="1" dirty="0" smtClean="0">
                <a:latin typeface="Comic Sans MS" pitchFamily="66" charset="0"/>
              </a:rPr>
              <a:t>8498,5 </a:t>
            </a:r>
            <a:r>
              <a:rPr lang="ru-RU" sz="1200" dirty="0" smtClean="0">
                <a:latin typeface="Comic Sans MS" pitchFamily="66" charset="0"/>
              </a:rPr>
              <a:t>тыс. рублей, из </a:t>
            </a:r>
            <a:r>
              <a:rPr lang="ru-RU" sz="1200" dirty="0" smtClean="0">
                <a:latin typeface="Comic Sans MS" pitchFamily="66" charset="0"/>
              </a:rPr>
              <a:t>них:</a:t>
            </a:r>
          </a:p>
          <a:p>
            <a:pPr algn="just">
              <a:buFontTx/>
              <a:buChar char="-"/>
            </a:pPr>
            <a:r>
              <a:rPr lang="ru-RU" sz="1200" dirty="0" smtClean="0">
                <a:latin typeface="Comic Sans MS" pitchFamily="66" charset="0"/>
              </a:rPr>
              <a:t>на приобретение подвижного состава пассажирского транспорта общего пользования для осуществления муниципальных перевозок в сумме </a:t>
            </a:r>
            <a:r>
              <a:rPr lang="ru-RU" sz="1200" b="1" dirty="0" smtClean="0">
                <a:latin typeface="Comic Sans MS" pitchFamily="66" charset="0"/>
              </a:rPr>
              <a:t>8494,2 </a:t>
            </a:r>
            <a:r>
              <a:rPr lang="ru-RU" sz="1200" dirty="0" smtClean="0">
                <a:latin typeface="Comic Sans MS" pitchFamily="66" charset="0"/>
              </a:rPr>
              <a:t>тыс. рублей.</a:t>
            </a:r>
          </a:p>
          <a:p>
            <a:pPr>
              <a:buFontTx/>
              <a:buChar char="-"/>
            </a:pPr>
            <a:endParaRPr lang="ru-RU" sz="1200" dirty="0">
              <a:latin typeface="Comic Sans MS" pitchFamily="66"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A97CBEAA-64A0-4387-8926-CD86B9A319C7}" type="slidenum">
              <a:rPr lang="ru-RU" smtClean="0"/>
              <a:pPr>
                <a:defRPr/>
              </a:pPr>
              <a:t>59</a:t>
            </a:fld>
            <a:endParaRPr lang="ru-RU"/>
          </a:p>
        </p:txBody>
      </p:sp>
      <p:sp>
        <p:nvSpPr>
          <p:cNvPr id="5" name="Прямоугольник 4"/>
          <p:cNvSpPr/>
          <p:nvPr/>
        </p:nvSpPr>
        <p:spPr>
          <a:xfrm>
            <a:off x="642910" y="357166"/>
            <a:ext cx="8215370" cy="2862322"/>
          </a:xfrm>
          <a:prstGeom prst="rect">
            <a:avLst/>
          </a:prstGeom>
        </p:spPr>
        <p:txBody>
          <a:bodyPr wrap="square">
            <a:spAutoFit/>
          </a:bodyPr>
          <a:lstStyle/>
          <a:p>
            <a:r>
              <a:rPr lang="ru-RU" sz="1200" b="1" dirty="0" smtClean="0">
                <a:latin typeface="Comic Sans MS" pitchFamily="66" charset="0"/>
              </a:rPr>
              <a:t>РАСХОДЫ</a:t>
            </a:r>
            <a:endParaRPr lang="ru-RU" sz="1200" dirty="0" smtClean="0">
              <a:latin typeface="Comic Sans MS" pitchFamily="66" charset="0"/>
            </a:endParaRPr>
          </a:p>
          <a:p>
            <a:r>
              <a:rPr lang="en-US" sz="1200" dirty="0" smtClean="0">
                <a:latin typeface="Comic Sans MS" pitchFamily="66" charset="0"/>
              </a:rPr>
              <a:t>    </a:t>
            </a:r>
            <a:r>
              <a:rPr lang="ru-RU" sz="1200" dirty="0" smtClean="0">
                <a:latin typeface="Comic Sans MS" pitchFamily="66" charset="0"/>
              </a:rPr>
              <a:t>  </a:t>
            </a:r>
            <a:r>
              <a:rPr lang="en-US" sz="1200" dirty="0" smtClean="0">
                <a:latin typeface="Comic Sans MS" pitchFamily="66" charset="0"/>
              </a:rPr>
              <a:t> </a:t>
            </a:r>
            <a:r>
              <a:rPr lang="ru-RU" sz="1200" dirty="0" smtClean="0">
                <a:latin typeface="Comic Sans MS" pitchFamily="66" charset="0"/>
              </a:rPr>
              <a:t>Расходная часть бюджета муниципального района утверждена в сумме</a:t>
            </a:r>
            <a:r>
              <a:rPr lang="ru-RU" sz="1200" b="1" dirty="0" smtClean="0">
                <a:latin typeface="Comic Sans MS" pitchFamily="66" charset="0"/>
              </a:rPr>
              <a:t> </a:t>
            </a:r>
            <a:r>
              <a:rPr lang="ru-RU" sz="1200" b="1" dirty="0" smtClean="0">
                <a:latin typeface="Comic Sans MS" pitchFamily="66" charset="0"/>
              </a:rPr>
              <a:t>400907,1 </a:t>
            </a:r>
            <a:r>
              <a:rPr lang="ru-RU" sz="1200" dirty="0" smtClean="0">
                <a:latin typeface="Comic Sans MS" pitchFamily="66" charset="0"/>
              </a:rPr>
              <a:t>тыс. рублей.</a:t>
            </a:r>
            <a:r>
              <a:rPr lang="x-none" sz="1200" smtClean="0">
                <a:latin typeface="Comic Sans MS" pitchFamily="66" charset="0"/>
              </a:rPr>
              <a:t> </a:t>
            </a:r>
            <a:endParaRPr lang="ru-RU" sz="1200" dirty="0" smtClean="0">
              <a:latin typeface="Comic Sans MS" pitchFamily="66" charset="0"/>
            </a:endParaRPr>
          </a:p>
          <a:p>
            <a:r>
              <a:rPr lang="ru-RU" sz="1200" dirty="0" smtClean="0">
                <a:latin typeface="Comic Sans MS" pitchFamily="66" charset="0"/>
              </a:rPr>
              <a:t>Расходы увеличить на сумму </a:t>
            </a:r>
            <a:r>
              <a:rPr lang="ru-RU" sz="1200" b="1" dirty="0" smtClean="0">
                <a:latin typeface="Comic Sans MS" pitchFamily="66" charset="0"/>
              </a:rPr>
              <a:t>20186,0 </a:t>
            </a:r>
            <a:r>
              <a:rPr lang="ru-RU" sz="1200" dirty="0" smtClean="0">
                <a:latin typeface="Comic Sans MS" pitchFamily="66" charset="0"/>
              </a:rPr>
              <a:t>тыс. рублей, в том числе:</a:t>
            </a:r>
          </a:p>
          <a:p>
            <a:r>
              <a:rPr lang="ru-RU" sz="1200" dirty="0" smtClean="0"/>
              <a:t>1. За счет безвозмездных поступлений от других бюджетов бюджетной системы Российской Федерации в сумме </a:t>
            </a:r>
            <a:r>
              <a:rPr lang="ru-RU" sz="1200" b="1" dirty="0" smtClean="0"/>
              <a:t>7563,9</a:t>
            </a:r>
            <a:r>
              <a:rPr lang="ru-RU" sz="1200" dirty="0" smtClean="0"/>
              <a:t> тыс. рублей;</a:t>
            </a:r>
          </a:p>
          <a:p>
            <a:pPr marL="228600" indent="-228600">
              <a:buAutoNum type="arabicPeriod" startAt="2"/>
            </a:pPr>
            <a:r>
              <a:rPr lang="ru-RU" sz="1200" dirty="0" smtClean="0"/>
              <a:t>За </a:t>
            </a:r>
            <a:r>
              <a:rPr lang="ru-RU" sz="1200" dirty="0" smtClean="0"/>
              <a:t>счет остатков средств бюджета муниципального района на 01 января 2023 года в сумме </a:t>
            </a:r>
            <a:r>
              <a:rPr lang="ru-RU" sz="1200" b="1" dirty="0" smtClean="0"/>
              <a:t>12622,1</a:t>
            </a:r>
            <a:r>
              <a:rPr lang="ru-RU" sz="1200" dirty="0" smtClean="0"/>
              <a:t> тыс. </a:t>
            </a:r>
            <a:r>
              <a:rPr lang="ru-RU" sz="1200" dirty="0" smtClean="0"/>
              <a:t>рублей.</a:t>
            </a:r>
            <a:endParaRPr lang="ru-RU" sz="1200" dirty="0" smtClean="0"/>
          </a:p>
          <a:p>
            <a:pPr marL="228600" indent="-228600">
              <a:buAutoNum type="arabicPeriod" startAt="2"/>
            </a:pPr>
            <a:endParaRPr lang="ru-RU" sz="1200" b="1" dirty="0" smtClean="0">
              <a:latin typeface="Comic Sans MS" pitchFamily="66" charset="0"/>
              <a:cs typeface="Times New Roman" pitchFamily="18" charset="0"/>
            </a:endParaRPr>
          </a:p>
          <a:p>
            <a:r>
              <a:rPr lang="ru-RU" sz="1200" b="1" dirty="0" smtClean="0">
                <a:latin typeface="Comic Sans MS" pitchFamily="66" charset="0"/>
                <a:cs typeface="Times New Roman" pitchFamily="18" charset="0"/>
              </a:rPr>
              <a:t>ДЕФИЦИТ</a:t>
            </a:r>
          </a:p>
          <a:p>
            <a:r>
              <a:rPr lang="ru-RU" sz="1200" dirty="0" smtClean="0">
                <a:latin typeface="Comic Sans MS" pitchFamily="66" charset="0"/>
              </a:rPr>
              <a:t>      Дефицит бюджета муниципального района утвержден в сумме</a:t>
            </a:r>
            <a:r>
              <a:rPr lang="ru-RU" sz="1200" b="1" dirty="0" smtClean="0">
                <a:latin typeface="Comic Sans MS" pitchFamily="66" charset="0"/>
              </a:rPr>
              <a:t> </a:t>
            </a:r>
            <a:r>
              <a:rPr lang="ru-RU" sz="1200" b="1" dirty="0" smtClean="0">
                <a:latin typeface="Comic Sans MS" pitchFamily="66" charset="0"/>
              </a:rPr>
              <a:t>26382,1 </a:t>
            </a:r>
            <a:r>
              <a:rPr lang="ru-RU" sz="1200" dirty="0" smtClean="0">
                <a:latin typeface="Comic Sans MS" pitchFamily="66" charset="0"/>
              </a:rPr>
              <a:t>тыс. рублей.</a:t>
            </a:r>
          </a:p>
          <a:p>
            <a:r>
              <a:rPr lang="ru-RU" sz="1200" dirty="0" smtClean="0">
                <a:latin typeface="Comic Sans MS" pitchFamily="66" charset="0"/>
              </a:rPr>
              <a:t>У</a:t>
            </a:r>
            <a:r>
              <a:rPr lang="x-none" sz="1200" smtClean="0">
                <a:latin typeface="Comic Sans MS" pitchFamily="66" charset="0"/>
              </a:rPr>
              <a:t>величени</a:t>
            </a:r>
            <a:r>
              <a:rPr lang="ru-RU" sz="1200" dirty="0" smtClean="0">
                <a:latin typeface="Comic Sans MS" pitchFamily="66" charset="0"/>
              </a:rPr>
              <a:t>е</a:t>
            </a:r>
            <a:r>
              <a:rPr lang="x-none" sz="1200" smtClean="0">
                <a:latin typeface="Comic Sans MS" pitchFamily="66" charset="0"/>
              </a:rPr>
              <a:t> размера дефицита бюджета муниципального </a:t>
            </a:r>
            <a:r>
              <a:rPr lang="ru-RU" sz="1200" dirty="0" smtClean="0">
                <a:latin typeface="Comic Sans MS" pitchFamily="66" charset="0"/>
              </a:rPr>
              <a:t>образования</a:t>
            </a:r>
            <a:r>
              <a:rPr lang="x-none" sz="1200" smtClean="0">
                <a:latin typeface="Comic Sans MS" pitchFamily="66" charset="0"/>
              </a:rPr>
              <a:t> на 202</a:t>
            </a:r>
            <a:r>
              <a:rPr lang="ru-RU" sz="1200" dirty="0" smtClean="0">
                <a:latin typeface="Comic Sans MS" pitchFamily="66" charset="0"/>
              </a:rPr>
              <a:t>3 </a:t>
            </a:r>
            <a:r>
              <a:rPr lang="x-none" sz="1200" smtClean="0">
                <a:latin typeface="Comic Sans MS" pitchFamily="66" charset="0"/>
              </a:rPr>
              <a:t>год  в </a:t>
            </a:r>
            <a:r>
              <a:rPr lang="ru-RU" sz="1200" dirty="0" smtClean="0">
                <a:latin typeface="Comic Sans MS" pitchFamily="66" charset="0"/>
              </a:rPr>
              <a:t>размере </a:t>
            </a:r>
            <a:r>
              <a:rPr lang="ru-RU" sz="1200" b="1" dirty="0" smtClean="0">
                <a:latin typeface="Comic Sans MS" pitchFamily="66" charset="0"/>
              </a:rPr>
              <a:t>12622,1 </a:t>
            </a:r>
            <a:r>
              <a:rPr lang="x-none" sz="1200" smtClean="0">
                <a:latin typeface="Comic Sans MS" pitchFamily="66" charset="0"/>
              </a:rPr>
              <a:t>тыс.</a:t>
            </a:r>
            <a:endParaRPr lang="ru-RU" sz="1200" dirty="0" smtClean="0">
              <a:latin typeface="Comic Sans MS" pitchFamily="66" charset="0"/>
            </a:endParaRPr>
          </a:p>
          <a:p>
            <a:r>
              <a:rPr lang="ru-RU" sz="1200" dirty="0" smtClean="0">
                <a:latin typeface="Comic Sans MS" pitchFamily="66" charset="0"/>
              </a:rPr>
              <a:t>       В качестве источника финансирования дефицита бюджета  муниципального образования планируется использовать остатки средств бюджета муниципального образования по состоянию на 01 января 2023 года в сумме </a:t>
            </a:r>
            <a:r>
              <a:rPr lang="ru-RU" sz="1200" b="1" dirty="0" smtClean="0">
                <a:latin typeface="Comic Sans MS" pitchFamily="66" charset="0"/>
              </a:rPr>
              <a:t>12622,1</a:t>
            </a:r>
            <a:r>
              <a:rPr lang="ru-RU" sz="1200" dirty="0" smtClean="0">
                <a:latin typeface="Comic Sans MS" pitchFamily="66" charset="0"/>
              </a:rPr>
              <a:t>тыс</a:t>
            </a:r>
            <a:r>
              <a:rPr lang="ru-RU" sz="1200" dirty="0" smtClean="0">
                <a:latin typeface="Comic Sans MS" pitchFamily="66" charset="0"/>
              </a:rPr>
              <a:t>. </a:t>
            </a:r>
            <a:r>
              <a:rPr lang="ru-RU" sz="1200" dirty="0" smtClean="0">
                <a:latin typeface="Comic Sans MS" pitchFamily="66" charset="0"/>
              </a:rPr>
              <a:t>рублей</a:t>
            </a:r>
            <a:r>
              <a:rPr lang="ru-RU" sz="1200" dirty="0" smtClean="0"/>
              <a:t>, </a:t>
            </a:r>
            <a:r>
              <a:rPr lang="ru-RU" sz="1200" dirty="0" smtClean="0"/>
              <a:t>в том числе за счет остатков дорожного фонда в сумме </a:t>
            </a:r>
            <a:r>
              <a:rPr lang="ru-RU" sz="1200" b="1" dirty="0" smtClean="0"/>
              <a:t>10400,0</a:t>
            </a:r>
            <a:r>
              <a:rPr lang="ru-RU" sz="1200" dirty="0" smtClean="0"/>
              <a:t> тыс. рублей.</a:t>
            </a:r>
          </a:p>
          <a:p>
            <a:endParaRPr lang="ru-RU" sz="1200" dirty="0" smtClean="0">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6</a:t>
            </a:fld>
            <a:endParaRPr lang="ru-RU"/>
          </a:p>
        </p:txBody>
      </p:sp>
      <p:sp>
        <p:nvSpPr>
          <p:cNvPr id="4" name="Прямоугольник 3"/>
          <p:cNvSpPr/>
          <p:nvPr/>
        </p:nvSpPr>
        <p:spPr>
          <a:xfrm>
            <a:off x="357158" y="285728"/>
            <a:ext cx="8643998" cy="6201698"/>
          </a:xfrm>
          <a:prstGeom prst="rect">
            <a:avLst/>
          </a:prstGeom>
        </p:spPr>
        <p:txBody>
          <a:bodyPr wrap="square">
            <a:spAutoFit/>
          </a:bodyPr>
          <a:lstStyle/>
          <a:p>
            <a:pPr>
              <a:defRPr/>
            </a:pPr>
            <a:r>
              <a:rPr lang="ru-RU" sz="2800" b="1" dirty="0" smtClean="0">
                <a:solidFill>
                  <a:srgbClr val="CC0099"/>
                </a:solidFill>
                <a:effectLst>
                  <a:outerShdw blurRad="38100" dist="38100" dir="2700000" algn="tl">
                    <a:srgbClr val="C0C0C0"/>
                  </a:outerShdw>
                </a:effectLst>
                <a:latin typeface="Comic Sans MS" pitchFamily="66" charset="0"/>
              </a:rPr>
              <a:t>Административно-территориальное устройство муниципального образования </a:t>
            </a:r>
            <a:endParaRPr lang="ru-RU" sz="2800" dirty="0" smtClean="0">
              <a:solidFill>
                <a:srgbClr val="CC0099"/>
              </a:solidFill>
              <a:effectLst>
                <a:outerShdw blurRad="38100" dist="38100" dir="2700000" algn="tl">
                  <a:srgbClr val="C0C0C0"/>
                </a:outerShdw>
              </a:effectLst>
              <a:latin typeface="Comic Sans MS" pitchFamily="66" charset="0"/>
            </a:endParaRPr>
          </a:p>
          <a:p>
            <a:pPr marL="342900" indent="-342900">
              <a:defRPr/>
            </a:pPr>
            <a:r>
              <a:rPr lang="ru-RU" sz="2000" b="1" dirty="0" smtClean="0">
                <a:effectLst>
                  <a:outerShdw blurRad="38100" dist="38100" dir="2700000" algn="tl">
                    <a:srgbClr val="C0C0C0"/>
                  </a:outerShdw>
                </a:effectLst>
                <a:latin typeface="Times New Roman" pitchFamily="18" charset="0"/>
              </a:rPr>
              <a:t> </a:t>
            </a:r>
            <a:r>
              <a:rPr lang="ru-RU" sz="2000" dirty="0" smtClean="0">
                <a:effectLst>
                  <a:outerShdw blurRad="38100" dist="38100" dir="2700000" algn="tl">
                    <a:srgbClr val="C0C0C0"/>
                  </a:outerShdw>
                </a:effectLst>
                <a:latin typeface="Times New Roman" pitchFamily="18" charset="0"/>
              </a:rPr>
              <a:t> </a:t>
            </a:r>
            <a:r>
              <a:rPr lang="ru-RU" sz="1500" dirty="0" smtClean="0">
                <a:effectLst>
                  <a:outerShdw blurRad="38100" dist="38100" dir="2700000" algn="tl">
                    <a:srgbClr val="C0C0C0"/>
                  </a:outerShdw>
                </a:effectLst>
                <a:latin typeface="Comic Sans MS" pitchFamily="66" charset="0"/>
              </a:rPr>
              <a:t>             </a:t>
            </a:r>
            <a:r>
              <a:rPr lang="ru-RU" sz="1500" dirty="0" smtClean="0">
                <a:effectLst>
                  <a:outerShdw blurRad="38100" dist="38100" dir="2700000" algn="tl">
                    <a:srgbClr val="C0C0C0"/>
                  </a:outerShdw>
                </a:effectLst>
                <a:latin typeface="Comic Sans MS" pitchFamily="66" charset="0"/>
                <a:cs typeface="Times New Roman" pitchFamily="18" charset="0"/>
              </a:rPr>
              <a:t>Территория муниципального района определена в границах,</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утвержденных областным законом «О наделении статусом муниципального района муниципального образования «Краснинский район» Смоленской области, об установлении границ муниципальных образований, территории которых </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входят в его состав, и наделении их соответствующим статусом». </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Территория муниципального района</a:t>
            </a:r>
            <a:r>
              <a:rPr lang="ru-RU" sz="1500" b="1" dirty="0" smtClean="0">
                <a:effectLst>
                  <a:outerShdw blurRad="38100" dist="38100" dir="2700000" algn="tl">
                    <a:srgbClr val="C0C0C0"/>
                  </a:outerShdw>
                </a:effectLst>
                <a:latin typeface="Comic Sans MS" pitchFamily="66" charset="0"/>
                <a:cs typeface="Times New Roman" pitchFamily="18" charset="0"/>
              </a:rPr>
              <a:t> </a:t>
            </a:r>
          </a:p>
          <a:p>
            <a:pPr marL="342900" indent="-342900" algn="r">
              <a:defRPr/>
            </a:pPr>
            <a:r>
              <a:rPr lang="ru-RU" sz="1500" dirty="0" smtClean="0">
                <a:effectLst>
                  <a:outerShdw blurRad="38100" dist="38100" dir="2700000" algn="tl">
                    <a:srgbClr val="C0C0C0"/>
                  </a:outerShdw>
                </a:effectLst>
                <a:latin typeface="Comic Sans MS" pitchFamily="66" charset="0"/>
                <a:cs typeface="Times New Roman" pitchFamily="18" charset="0"/>
              </a:rPr>
              <a:t>                                             составляет </a:t>
            </a:r>
            <a:r>
              <a:rPr lang="ru-RU" sz="1500" dirty="0" smtClean="0">
                <a:solidFill>
                  <a:srgbClr val="CC0099"/>
                </a:solidFill>
                <a:effectLst>
                  <a:outerShdw blurRad="38100" dist="38100" dir="2700000" algn="tl">
                    <a:srgbClr val="C0C0C0"/>
                  </a:outerShdw>
                </a:effectLst>
                <a:latin typeface="Comic Sans MS" pitchFamily="66" charset="0"/>
                <a:cs typeface="Times New Roman" pitchFamily="18" charset="0"/>
              </a:rPr>
              <a:t>1507,67</a:t>
            </a:r>
            <a:r>
              <a:rPr lang="ru-RU" sz="1500" dirty="0" smtClean="0">
                <a:effectLst>
                  <a:outerShdw blurRad="38100" dist="38100" dir="2700000" algn="tl">
                    <a:srgbClr val="C0C0C0"/>
                  </a:outerShdw>
                </a:effectLst>
                <a:latin typeface="Comic Sans MS" pitchFamily="66" charset="0"/>
                <a:cs typeface="Times New Roman" pitchFamily="18" charset="0"/>
              </a:rPr>
              <a:t> квадратных километров, и образуется из          следующих поселений, входящих в его состав:                                                                                </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 Краснинское городское поселение;</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 Гусинское сельское поселение;  </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 Малеевское сельское поселение;</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 Мерлинское сельское поселение;</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a:t>
            </a:r>
          </a:p>
          <a:p>
            <a:pPr marL="342900" indent="-342900">
              <a:defRPr/>
            </a:pPr>
            <a:r>
              <a:rPr lang="ru-RU" sz="1500" dirty="0" smtClean="0">
                <a:latin typeface="Comic Sans MS" pitchFamily="66" charset="0"/>
                <a:cs typeface="Times New Roman" pitchFamily="18" charset="0"/>
              </a:rPr>
              <a:t>            </a:t>
            </a:r>
          </a:p>
          <a:p>
            <a:pPr marL="342900" indent="-342900">
              <a:defRPr/>
            </a:pPr>
            <a:endParaRPr lang="ru-RU" sz="1500" dirty="0" smtClean="0">
              <a:latin typeface="Comic Sans MS" pitchFamily="66" charset="0"/>
              <a:cs typeface="Times New Roman" pitchFamily="18" charset="0"/>
            </a:endParaRPr>
          </a:p>
          <a:p>
            <a:pPr marL="342900" indent="-342900">
              <a:defRPr/>
            </a:pPr>
            <a:r>
              <a:rPr lang="ru-RU" sz="1500" dirty="0" smtClean="0">
                <a:latin typeface="Comic Sans MS" pitchFamily="66" charset="0"/>
                <a:cs typeface="Times New Roman" pitchFamily="18" charset="0"/>
              </a:rPr>
              <a:t> Административный центр — посёлок городского типа Красный.</a:t>
            </a:r>
          </a:p>
          <a:p>
            <a:pPr marL="342900" indent="-342900">
              <a:defRPr/>
            </a:pPr>
            <a:r>
              <a:rPr lang="ru-RU" sz="1500" dirty="0" smtClean="0">
                <a:latin typeface="Comic Sans MS" pitchFamily="66" charset="0"/>
                <a:cs typeface="Times New Roman" pitchFamily="18" charset="0"/>
              </a:rPr>
              <a:t>             Территориально район граничит: на севере с Руднянским районом, на востоке со Смоленским районом, на юге с Монастырщинским районом, на западе с Белоруссией.</a:t>
            </a:r>
          </a:p>
          <a:p>
            <a:pPr marL="342900" indent="-342900">
              <a:defRPr/>
            </a:pPr>
            <a:r>
              <a:rPr lang="ru-RU" sz="1500" dirty="0" smtClean="0">
                <a:latin typeface="Comic Sans MS" pitchFamily="66" charset="0"/>
                <a:cs typeface="Times New Roman" pitchFamily="18" charset="0"/>
              </a:rPr>
              <a:t>Численность населения </a:t>
            </a:r>
            <a:r>
              <a:rPr lang="ru-RU" sz="1500" dirty="0" smtClean="0">
                <a:solidFill>
                  <a:srgbClr val="CC0099"/>
                </a:solidFill>
                <a:latin typeface="Comic Sans MS" pitchFamily="66" charset="0"/>
                <a:cs typeface="Times New Roman" pitchFamily="18" charset="0"/>
              </a:rPr>
              <a:t>11443</a:t>
            </a:r>
            <a:r>
              <a:rPr lang="ru-RU" sz="1500" dirty="0" smtClean="0">
                <a:latin typeface="Comic Sans MS" pitchFamily="66" charset="0"/>
                <a:cs typeface="Times New Roman" pitchFamily="18" charset="0"/>
              </a:rPr>
              <a:t> человек</a:t>
            </a:r>
          </a:p>
          <a:p>
            <a:pPr marL="342900" indent="-342900">
              <a:defRPr/>
            </a:pPr>
            <a:endParaRPr lang="ru-RU" dirty="0" smtClean="0">
              <a:latin typeface="Times New Roman" pitchFamily="18" charset="0"/>
              <a:cs typeface="Times New Roman" pitchFamily="18" charset="0"/>
            </a:endParaRPr>
          </a:p>
          <a:p>
            <a:pPr marL="342900" indent="-342900">
              <a:defRPr/>
            </a:pPr>
            <a:endParaRPr lang="ru-RU" dirty="0">
              <a:latin typeface="Times New Roman" pitchFamily="18" charset="0"/>
              <a:cs typeface="Times New Roman" pitchFamily="18" charset="0"/>
            </a:endParaRPr>
          </a:p>
        </p:txBody>
      </p:sp>
      <p:pic>
        <p:nvPicPr>
          <p:cNvPr id="5" name="Рисунок 4" descr="800px-Location_Krasninsky_District_Smolensk_Oblast.svg.png"/>
          <p:cNvPicPr>
            <a:picLocks noChangeAspect="1"/>
          </p:cNvPicPr>
          <p:nvPr/>
        </p:nvPicPr>
        <p:blipFill>
          <a:blip r:embed="rId2" cstate="print"/>
          <a:stretch>
            <a:fillRect/>
          </a:stretch>
        </p:blipFill>
        <p:spPr>
          <a:xfrm>
            <a:off x="642910" y="2500306"/>
            <a:ext cx="2357454" cy="2071702"/>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8EBA0A35-3DF4-4400-B6F0-7A55305109F9}" type="slidenum">
              <a:rPr lang="ru-RU">
                <a:solidFill>
                  <a:schemeClr val="tx1"/>
                </a:solidFill>
                <a:latin typeface="+mn-lt"/>
                <a:cs typeface="+mn-cs"/>
              </a:rPr>
              <a:pPr fontAlgn="auto">
                <a:spcBef>
                  <a:spcPts val="0"/>
                </a:spcBef>
                <a:spcAft>
                  <a:spcPts val="0"/>
                </a:spcAft>
                <a:defRPr/>
              </a:pPr>
              <a:t>60</a:t>
            </a:fld>
            <a:endParaRPr lang="ru-RU" dirty="0">
              <a:solidFill>
                <a:schemeClr val="tx1"/>
              </a:solidFill>
              <a:latin typeface="+mn-lt"/>
              <a:cs typeface="+mn-cs"/>
            </a:endParaRPr>
          </a:p>
        </p:txBody>
      </p:sp>
      <p:sp>
        <p:nvSpPr>
          <p:cNvPr id="6" name="Облако 5"/>
          <p:cNvSpPr/>
          <p:nvPr/>
        </p:nvSpPr>
        <p:spPr>
          <a:xfrm>
            <a:off x="1285852" y="285728"/>
            <a:ext cx="7643866" cy="4429156"/>
          </a:xfrm>
          <a:prstGeom prst="cloud">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FF0066"/>
              </a:solidFill>
              <a:latin typeface="Comic Sans MS" pitchFamily="66" charset="0"/>
              <a:ea typeface="Calibri" pitchFamily="34" charset="0"/>
              <a:cs typeface="Times New Roman" pitchFamily="18" charset="0"/>
            </a:endParaRPr>
          </a:p>
          <a:p>
            <a:pPr algn="ctr"/>
            <a:r>
              <a:rPr lang="ru-RU" b="1" dirty="0" smtClean="0">
                <a:solidFill>
                  <a:srgbClr val="CC0099"/>
                </a:solidFill>
                <a:latin typeface="Comic Sans MS" pitchFamily="66" charset="0"/>
                <a:ea typeface="Calibri" pitchFamily="34" charset="0"/>
                <a:cs typeface="Times New Roman" pitchFamily="18" charset="0"/>
              </a:rPr>
              <a:t>Контактная информация:</a:t>
            </a:r>
          </a:p>
          <a:p>
            <a:pPr algn="ctr" eaLnBrk="0" hangingPunct="0"/>
            <a:r>
              <a:rPr lang="ru-RU" b="1" dirty="0" smtClean="0">
                <a:solidFill>
                  <a:srgbClr val="CC0099"/>
                </a:solidFill>
                <a:latin typeface="Comic Sans MS" pitchFamily="66" charset="0"/>
                <a:ea typeface="Calibri" pitchFamily="34" charset="0"/>
                <a:cs typeface="Times New Roman" pitchFamily="18" charset="0"/>
              </a:rPr>
              <a:t>Начальник Финансового управления Администрации</a:t>
            </a:r>
          </a:p>
          <a:p>
            <a:pPr algn="ctr" eaLnBrk="0" hangingPunct="0"/>
            <a:r>
              <a:rPr lang="ru-RU" b="1" dirty="0" smtClean="0">
                <a:solidFill>
                  <a:srgbClr val="CC0099"/>
                </a:solidFill>
                <a:latin typeface="Comic Sans MS" pitchFamily="66" charset="0"/>
                <a:ea typeface="Calibri" pitchFamily="34" charset="0"/>
                <a:cs typeface="Times New Roman" pitchFamily="18" charset="0"/>
              </a:rPr>
              <a:t>муниципального образования «Краснинский район»</a:t>
            </a:r>
          </a:p>
          <a:p>
            <a:pPr algn="ctr" eaLnBrk="0" hangingPunct="0"/>
            <a:r>
              <a:rPr lang="ru-RU" b="1" dirty="0" smtClean="0">
                <a:solidFill>
                  <a:srgbClr val="CC0099"/>
                </a:solidFill>
                <a:latin typeface="Comic Sans MS" pitchFamily="66" charset="0"/>
                <a:ea typeface="Calibri" pitchFamily="34" charset="0"/>
                <a:cs typeface="Times New Roman" pitchFamily="18" charset="0"/>
              </a:rPr>
              <a:t> Смоленской области</a:t>
            </a:r>
          </a:p>
          <a:p>
            <a:pPr algn="ctr" eaLnBrk="0" hangingPunct="0"/>
            <a:r>
              <a:rPr lang="ru-RU" b="1" dirty="0" smtClean="0">
                <a:solidFill>
                  <a:srgbClr val="CC0099"/>
                </a:solidFill>
                <a:latin typeface="Comic Sans MS" pitchFamily="66" charset="0"/>
                <a:ea typeface="Calibri" pitchFamily="34" charset="0"/>
                <a:cs typeface="Times New Roman" pitchFamily="18" charset="0"/>
              </a:rPr>
              <a:t>Новикова Наталья Владимировна</a:t>
            </a:r>
          </a:p>
          <a:p>
            <a:pPr algn="ctr" eaLnBrk="0" hangingPunct="0"/>
            <a:r>
              <a:rPr lang="ru-RU" b="1" dirty="0" smtClean="0">
                <a:solidFill>
                  <a:srgbClr val="CC0099"/>
                </a:solidFill>
                <a:latin typeface="Comic Sans MS" pitchFamily="66" charset="0"/>
                <a:ea typeface="Calibri" pitchFamily="34" charset="0"/>
                <a:cs typeface="Times New Roman" pitchFamily="18" charset="0"/>
              </a:rPr>
              <a:t>График работы с 9-00 до 18-00, перерыв с 13-00 до 14-00.</a:t>
            </a:r>
          </a:p>
          <a:p>
            <a:pPr algn="ctr" eaLnBrk="0" hangingPunct="0"/>
            <a:r>
              <a:rPr lang="ru-RU" b="1" dirty="0" smtClean="0">
                <a:solidFill>
                  <a:srgbClr val="CC0099"/>
                </a:solidFill>
                <a:latin typeface="Comic Sans MS" pitchFamily="66" charset="0"/>
                <a:ea typeface="Calibri" pitchFamily="34" charset="0"/>
                <a:cs typeface="Times New Roman" pitchFamily="18" charset="0"/>
              </a:rPr>
              <a:t>Адрес:  216100, Смоленская область, п.г.т Красный, </a:t>
            </a:r>
          </a:p>
          <a:p>
            <a:pPr algn="ctr" eaLnBrk="0" hangingPunct="0"/>
            <a:r>
              <a:rPr lang="ru-RU" b="1" dirty="0" smtClean="0">
                <a:solidFill>
                  <a:srgbClr val="CC0099"/>
                </a:solidFill>
                <a:latin typeface="Comic Sans MS" pitchFamily="66" charset="0"/>
                <a:ea typeface="Calibri" pitchFamily="34" charset="0"/>
                <a:cs typeface="Times New Roman" pitchFamily="18" charset="0"/>
              </a:rPr>
              <a:t>ул. Карла Маркса д.16</a:t>
            </a:r>
          </a:p>
          <a:p>
            <a:pPr algn="ctr" eaLnBrk="0" hangingPunct="0"/>
            <a:r>
              <a:rPr lang="ru-RU" b="1" dirty="0" smtClean="0">
                <a:solidFill>
                  <a:srgbClr val="CC0099"/>
                </a:solidFill>
                <a:latin typeface="Comic Sans MS" pitchFamily="66" charset="0"/>
                <a:ea typeface="Calibri" pitchFamily="34" charset="0"/>
                <a:cs typeface="Times New Roman" pitchFamily="18" charset="0"/>
              </a:rPr>
              <a:t>Телефоны  (848145) 4-19-44</a:t>
            </a:r>
          </a:p>
          <a:p>
            <a:pPr algn="ctr" eaLnBrk="0" hangingPunct="0"/>
            <a:r>
              <a:rPr lang="ru-RU" b="1" dirty="0" smtClean="0">
                <a:solidFill>
                  <a:srgbClr val="CC0099"/>
                </a:solidFill>
                <a:latin typeface="Comic Sans MS" pitchFamily="66" charset="0"/>
                <a:ea typeface="Calibri" pitchFamily="34" charset="0"/>
                <a:cs typeface="Times New Roman" pitchFamily="18" charset="0"/>
              </a:rPr>
              <a:t>Электронная почта:</a:t>
            </a:r>
            <a:r>
              <a:rPr lang="ru-RU" dirty="0" smtClean="0">
                <a:solidFill>
                  <a:srgbClr val="CC0099"/>
                </a:solidFill>
                <a:latin typeface="Comic Sans MS" pitchFamily="66" charset="0"/>
                <a:ea typeface="Calibri" pitchFamily="34" charset="0"/>
                <a:cs typeface="Times New Roman" pitchFamily="18" charset="0"/>
              </a:rPr>
              <a:t> </a:t>
            </a:r>
            <a:r>
              <a:rPr lang="ru-RU" dirty="0" smtClean="0">
                <a:solidFill>
                  <a:srgbClr val="FF0066"/>
                </a:solidFill>
                <a:latin typeface="Comic Sans MS" pitchFamily="66" charset="0"/>
                <a:ea typeface="Calibri" pitchFamily="34" charset="0"/>
                <a:cs typeface="Times New Roman" pitchFamily="18" charset="0"/>
              </a:rPr>
              <a:t>  </a:t>
            </a:r>
            <a:r>
              <a:rPr lang="en-US" b="1" dirty="0" err="1" smtClean="0">
                <a:solidFill>
                  <a:srgbClr val="FF0066"/>
                </a:solidFill>
                <a:latin typeface="Comic Sans MS" pitchFamily="66" charset="0"/>
                <a:ea typeface="Calibri" pitchFamily="34" charset="0"/>
                <a:cs typeface="Times New Roman" pitchFamily="18" charset="0"/>
                <a:hlinkClick r:id="rId2"/>
              </a:rPr>
              <a:t>rfo</a:t>
            </a:r>
            <a:r>
              <a:rPr lang="ru-RU" b="1" dirty="0" smtClean="0">
                <a:solidFill>
                  <a:srgbClr val="FF0066"/>
                </a:solidFill>
                <a:latin typeface="Comic Sans MS" pitchFamily="66" charset="0"/>
                <a:ea typeface="Calibri" pitchFamily="34" charset="0"/>
                <a:cs typeface="Times New Roman" pitchFamily="18" charset="0"/>
                <a:hlinkClick r:id="rId2"/>
              </a:rPr>
              <a:t>67@</a:t>
            </a:r>
            <a:r>
              <a:rPr lang="en-US" b="1" dirty="0" err="1" smtClean="0">
                <a:solidFill>
                  <a:srgbClr val="FF0066"/>
                </a:solidFill>
                <a:latin typeface="Comic Sans MS" pitchFamily="66" charset="0"/>
                <a:ea typeface="Calibri" pitchFamily="34" charset="0"/>
                <a:cs typeface="Times New Roman" pitchFamily="18" charset="0"/>
                <a:hlinkClick r:id="rId2"/>
              </a:rPr>
              <a:t>yandex</a:t>
            </a:r>
            <a:r>
              <a:rPr lang="ru-RU" b="1" dirty="0" smtClean="0">
                <a:solidFill>
                  <a:srgbClr val="FF0066"/>
                </a:solidFill>
                <a:latin typeface="Comic Sans MS" pitchFamily="66" charset="0"/>
                <a:ea typeface="Calibri" pitchFamily="34" charset="0"/>
                <a:cs typeface="Times New Roman" pitchFamily="18" charset="0"/>
                <a:hlinkClick r:id="rId2"/>
              </a:rPr>
              <a:t>.</a:t>
            </a:r>
            <a:r>
              <a:rPr lang="en-US" b="1" dirty="0" err="1" smtClean="0">
                <a:solidFill>
                  <a:srgbClr val="FF0066"/>
                </a:solidFill>
                <a:latin typeface="Comic Sans MS" pitchFamily="66" charset="0"/>
                <a:ea typeface="Calibri" pitchFamily="34" charset="0"/>
                <a:cs typeface="Times New Roman" pitchFamily="18" charset="0"/>
                <a:hlinkClick r:id="rId2"/>
              </a:rPr>
              <a:t>ru</a:t>
            </a:r>
            <a:r>
              <a:rPr lang="ru-RU" b="1" dirty="0" smtClean="0">
                <a:solidFill>
                  <a:srgbClr val="FF0066"/>
                </a:solidFill>
                <a:latin typeface="Comic Sans MS" pitchFamily="66" charset="0"/>
                <a:ea typeface="Calibri" pitchFamily="34" charset="0"/>
                <a:cs typeface="Times New Roman" pitchFamily="18" charset="0"/>
              </a:rPr>
              <a:t> </a:t>
            </a:r>
            <a:endParaRPr lang="ru-RU" b="1" dirty="0">
              <a:solidFill>
                <a:srgbClr val="FF0066"/>
              </a:solidFill>
              <a:latin typeface="Comic Sans MS" pitchFamily="66" charset="0"/>
              <a:ea typeface="Calibri" pitchFamily="34" charset="0"/>
              <a:cs typeface="Times New Roman" pitchFamily="18" charset="0"/>
            </a:endParaRPr>
          </a:p>
        </p:txBody>
      </p:sp>
      <p:sp>
        <p:nvSpPr>
          <p:cNvPr id="7" name="Облако 6"/>
          <p:cNvSpPr/>
          <p:nvPr/>
        </p:nvSpPr>
        <p:spPr>
          <a:xfrm>
            <a:off x="214282" y="5286388"/>
            <a:ext cx="2428892" cy="1428760"/>
          </a:xfrm>
          <a:prstGeom prst="cloud">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CC0099"/>
                </a:solidFill>
                <a:latin typeface="Comic Sans MS" pitchFamily="66" charset="0"/>
              </a:rPr>
              <a:t>Спасибо за внимание!</a:t>
            </a:r>
            <a:endParaRPr lang="ru-RU" b="1" dirty="0">
              <a:solidFill>
                <a:srgbClr val="CC0099"/>
              </a:solidFill>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6"/>
          <p:cNvSpPr txBox="1">
            <a:spLocks noChangeArrowheads="1"/>
          </p:cNvSpPr>
          <p:nvPr/>
        </p:nvSpPr>
        <p:spPr bwMode="auto">
          <a:xfrm>
            <a:off x="539750" y="642918"/>
            <a:ext cx="7961340" cy="5139869"/>
          </a:xfrm>
          <a:prstGeom prst="rect">
            <a:avLst/>
          </a:prstGeom>
          <a:noFill/>
          <a:ln w="9525">
            <a:noFill/>
            <a:miter lim="800000"/>
            <a:headEnd/>
            <a:tailEnd/>
          </a:ln>
        </p:spPr>
        <p:txBody>
          <a:bodyPr wrap="square">
            <a:spAutoFit/>
          </a:bodyPr>
          <a:lstStyle/>
          <a:p>
            <a:pPr algn="ctr"/>
            <a:r>
              <a:rPr lang="ru-RU" sz="2400" b="1" dirty="0">
                <a:solidFill>
                  <a:srgbClr val="CC0099"/>
                </a:solidFill>
                <a:latin typeface="Comic Sans MS" pitchFamily="66" charset="0"/>
              </a:rPr>
              <a:t>Что такое бюджет</a:t>
            </a:r>
          </a:p>
          <a:p>
            <a:r>
              <a:rPr lang="ru-RU" sz="2000" dirty="0" smtClean="0">
                <a:latin typeface="Times New Roman" pitchFamily="18" charset="0"/>
                <a:cs typeface="Times New Roman" pitchFamily="18" charset="0"/>
              </a:rPr>
              <a:t>      </a:t>
            </a:r>
            <a:r>
              <a:rPr lang="ru-RU" sz="2000" dirty="0" smtClean="0">
                <a:latin typeface="Comic Sans MS" pitchFamily="66" charset="0"/>
                <a:cs typeface="Times New Roman" pitchFamily="18" charset="0"/>
              </a:rPr>
              <a:t>Слово бюджет обозначало небольшой кошелек, прикрепленный к поясу и содержащий разменные монеты, которые расходовались на повседневные расходы.</a:t>
            </a:r>
            <a:endParaRPr lang="ru-RU" sz="2000" b="1" dirty="0" smtClean="0">
              <a:latin typeface="Comic Sans MS" pitchFamily="66" charset="0"/>
              <a:cs typeface="Times New Roman" pitchFamily="18" charset="0"/>
            </a:endParaRPr>
          </a:p>
          <a:p>
            <a:endParaRPr lang="ru-RU" sz="2000" b="1" dirty="0">
              <a:latin typeface="Comic Sans MS" pitchFamily="66" charset="0"/>
              <a:cs typeface="Times New Roman" pitchFamily="18" charset="0"/>
            </a:endParaRPr>
          </a:p>
          <a:p>
            <a:r>
              <a:rPr lang="ru-RU" sz="2000" b="1" dirty="0">
                <a:solidFill>
                  <a:srgbClr val="CC0099"/>
                </a:solidFill>
                <a:latin typeface="Comic Sans MS" pitchFamily="66" charset="0"/>
                <a:cs typeface="Times New Roman" pitchFamily="18" charset="0"/>
              </a:rPr>
              <a:t>Бюджет- это план доходов и расходов </a:t>
            </a:r>
            <a:r>
              <a:rPr lang="ru-RU" sz="2000" b="1" dirty="0" smtClean="0">
                <a:solidFill>
                  <a:srgbClr val="CC0099"/>
                </a:solidFill>
                <a:latin typeface="Comic Sans MS" pitchFamily="66" charset="0"/>
                <a:cs typeface="Times New Roman" pitchFamily="18" charset="0"/>
              </a:rPr>
              <a:t>на </a:t>
            </a:r>
            <a:r>
              <a:rPr lang="ru-RU" sz="2000" b="1" dirty="0">
                <a:solidFill>
                  <a:srgbClr val="CC0099"/>
                </a:solidFill>
                <a:latin typeface="Comic Sans MS" pitchFamily="66" charset="0"/>
                <a:cs typeface="Times New Roman" pitchFamily="18" charset="0"/>
              </a:rPr>
              <a:t>определенный период</a:t>
            </a:r>
          </a:p>
          <a:p>
            <a:endParaRPr lang="ru-RU" sz="2000" i="1" dirty="0" smtClean="0">
              <a:latin typeface="Comic Sans MS" pitchFamily="66" charset="0"/>
              <a:cs typeface="Times New Roman" pitchFamily="18" charset="0"/>
            </a:endParaRPr>
          </a:p>
          <a:p>
            <a:r>
              <a:rPr lang="ru-RU" sz="2000" dirty="0" smtClean="0">
                <a:latin typeface="Comic Sans MS" pitchFamily="66" charset="0"/>
                <a:cs typeface="Times New Roman" pitchFamily="18" charset="0"/>
              </a:rPr>
              <a:t>       Каждый </a:t>
            </a:r>
            <a:r>
              <a:rPr lang="ru-RU" sz="2000" dirty="0">
                <a:latin typeface="Comic Sans MS" pitchFamily="66" charset="0"/>
                <a:cs typeface="Times New Roman" pitchFamily="18" charset="0"/>
              </a:rPr>
              <a:t>житель </a:t>
            </a:r>
            <a:r>
              <a:rPr lang="ru-RU" sz="2000" dirty="0" smtClean="0">
                <a:latin typeface="Comic Sans MS" pitchFamily="66" charset="0"/>
                <a:cs typeface="Times New Roman" pitchFamily="18" charset="0"/>
              </a:rPr>
              <a:t>Краснинского </a:t>
            </a:r>
            <a:r>
              <a:rPr lang="ru-RU" sz="2000" dirty="0">
                <a:latin typeface="Comic Sans MS" pitchFamily="66" charset="0"/>
                <a:cs typeface="Times New Roman" pitchFamily="18" charset="0"/>
              </a:rPr>
              <a:t>района является, </a:t>
            </a:r>
            <a:r>
              <a:rPr lang="ru-RU" sz="2000" dirty="0" smtClean="0">
                <a:latin typeface="Comic Sans MS" pitchFamily="66" charset="0"/>
                <a:cs typeface="Times New Roman" pitchFamily="18" charset="0"/>
              </a:rPr>
              <a:t>с </a:t>
            </a:r>
            <a:r>
              <a:rPr lang="ru-RU" sz="2000" dirty="0">
                <a:latin typeface="Comic Sans MS" pitchFamily="66" charset="0"/>
                <a:cs typeface="Times New Roman" pitchFamily="18" charset="0"/>
              </a:rPr>
              <a:t>одной </a:t>
            </a:r>
            <a:r>
              <a:rPr lang="ru-RU" sz="2000" dirty="0" smtClean="0">
                <a:latin typeface="Comic Sans MS" pitchFamily="66" charset="0"/>
                <a:cs typeface="Times New Roman" pitchFamily="18" charset="0"/>
              </a:rPr>
              <a:t>стороны </a:t>
            </a:r>
            <a:r>
              <a:rPr lang="ru-RU" sz="2000" dirty="0">
                <a:latin typeface="Comic Sans MS" pitchFamily="66" charset="0"/>
                <a:cs typeface="Times New Roman" pitchFamily="18" charset="0"/>
              </a:rPr>
              <a:t>участником формирования </a:t>
            </a:r>
            <a:r>
              <a:rPr lang="ru-RU" sz="2000" dirty="0" smtClean="0">
                <a:latin typeface="Comic Sans MS" pitchFamily="66" charset="0"/>
                <a:cs typeface="Times New Roman" pitchFamily="18" charset="0"/>
              </a:rPr>
              <a:t>бюджета</a:t>
            </a:r>
            <a:r>
              <a:rPr lang="ru-RU" sz="2000" dirty="0">
                <a:latin typeface="Comic Sans MS" pitchFamily="66" charset="0"/>
                <a:cs typeface="Times New Roman" pitchFamily="18" charset="0"/>
              </a:rPr>
              <a:t>, где он уплачивает налоги, наполняет </a:t>
            </a:r>
            <a:r>
              <a:rPr lang="ru-RU" sz="2000" dirty="0" smtClean="0">
                <a:latin typeface="Comic Sans MS" pitchFamily="66" charset="0"/>
                <a:cs typeface="Times New Roman" pitchFamily="18" charset="0"/>
              </a:rPr>
              <a:t>доходы </a:t>
            </a:r>
            <a:r>
              <a:rPr lang="ru-RU" sz="2000" dirty="0">
                <a:latin typeface="Comic Sans MS" pitchFamily="66" charset="0"/>
                <a:cs typeface="Times New Roman" pitchFamily="18" charset="0"/>
              </a:rPr>
              <a:t>бюджета, с другой стороны участником исполнения бюджета, где он получает часть расходов как потребитель муниципальных услуг в сфере образования, здравоохранения, культуры и спорта, социального обеспечения и др</a:t>
            </a:r>
            <a:r>
              <a:rPr lang="ru-RU" sz="2000" i="1" dirty="0">
                <a:latin typeface="Comic Sans MS" pitchFamily="66" charset="0"/>
                <a:cs typeface="Times New Roman" pitchFamily="18" charset="0"/>
              </a:rPr>
              <a:t>.</a:t>
            </a:r>
          </a:p>
          <a:p>
            <a:endParaRPr lang="ru-RU" sz="2400" dirty="0">
              <a:latin typeface="Times New Roman" pitchFamily="18" charset="0"/>
            </a:endParaRPr>
          </a:p>
        </p:txBody>
      </p:sp>
      <p:sp>
        <p:nvSpPr>
          <p:cNvPr id="6" name="Нижний колонтитул 5"/>
          <p:cNvSpPr>
            <a:spLocks noGrp="1"/>
          </p:cNvSpPr>
          <p:nvPr>
            <p:ph type="ftr" sz="quarter" idx="11"/>
          </p:nvPr>
        </p:nvSpPr>
        <p:spPr>
          <a:xfrm>
            <a:off x="5500694" y="6429396"/>
            <a:ext cx="3352800" cy="288925"/>
          </a:xfrm>
        </p:spPr>
        <p:txBody>
          <a:bodyPr/>
          <a:lstStyle/>
          <a:p>
            <a:pPr>
              <a:defRPr/>
            </a:pPr>
            <a:endParaRPr lang="ru-RU" dirty="0">
              <a:solidFill>
                <a:schemeClr val="tx1"/>
              </a:solidFill>
            </a:endParaRPr>
          </a:p>
        </p:txBody>
      </p:sp>
      <p:sp>
        <p:nvSpPr>
          <p:cNvPr id="4" name="Номер слайда 3"/>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7</a:t>
            </a:fld>
            <a:endParaRPr lang="ru-RU"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sz="1400">
              <a:latin typeface="Times New Roman" pitchFamily="18" charset="0"/>
            </a:endParaRPr>
          </a:p>
        </p:txBody>
      </p:sp>
      <p:sp>
        <p:nvSpPr>
          <p:cNvPr id="22530" name="Text Box 66"/>
          <p:cNvSpPr txBox="1">
            <a:spLocks noChangeArrowheads="1"/>
          </p:cNvSpPr>
          <p:nvPr/>
        </p:nvSpPr>
        <p:spPr bwMode="auto">
          <a:xfrm>
            <a:off x="1547813" y="260350"/>
            <a:ext cx="5995987" cy="433388"/>
          </a:xfrm>
          <a:prstGeom prst="rect">
            <a:avLst/>
          </a:prstGeom>
          <a:noFill/>
          <a:ln w="9525">
            <a:noFill/>
            <a:miter lim="800000"/>
            <a:headEnd/>
            <a:tailEnd/>
          </a:ln>
        </p:spPr>
        <p:txBody>
          <a:bodyPr/>
          <a:lstStyle/>
          <a:p>
            <a:pPr algn="ctr"/>
            <a:r>
              <a:rPr lang="ru-RU" sz="2400" b="1" dirty="0">
                <a:solidFill>
                  <a:srgbClr val="CC0099"/>
                </a:solidFill>
                <a:latin typeface="Comic Sans MS" pitchFamily="66" charset="0"/>
              </a:rPr>
              <a:t>Бюджетная система </a:t>
            </a:r>
            <a:r>
              <a:rPr lang="ru-RU" sz="2400" b="1" dirty="0" smtClean="0">
                <a:solidFill>
                  <a:srgbClr val="CC0099"/>
                </a:solidFill>
                <a:latin typeface="Comic Sans MS" pitchFamily="66" charset="0"/>
              </a:rPr>
              <a:t>Смоленской области</a:t>
            </a:r>
            <a:endParaRPr lang="ru-RU" sz="2400" b="1" dirty="0">
              <a:solidFill>
                <a:srgbClr val="CC0099"/>
              </a:solidFill>
              <a:latin typeface="Comic Sans MS" pitchFamily="66" charset="0"/>
            </a:endParaRPr>
          </a:p>
        </p:txBody>
      </p:sp>
      <p:sp>
        <p:nvSpPr>
          <p:cNvPr id="22531"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endParaRPr lang="ru-RU" sz="1400">
              <a:latin typeface="Times New Roman" pitchFamily="18" charset="0"/>
            </a:endParaRPr>
          </a:p>
        </p:txBody>
      </p:sp>
      <p:sp>
        <p:nvSpPr>
          <p:cNvPr id="22533" name="Text Box 75"/>
          <p:cNvSpPr txBox="1">
            <a:spLocks noChangeArrowheads="1"/>
          </p:cNvSpPr>
          <p:nvPr/>
        </p:nvSpPr>
        <p:spPr bwMode="auto">
          <a:xfrm>
            <a:off x="2357422" y="1714488"/>
            <a:ext cx="2428875" cy="504825"/>
          </a:xfrm>
          <a:prstGeom prst="rect">
            <a:avLst/>
          </a:prstGeom>
          <a:noFill/>
          <a:ln w="9525">
            <a:noFill/>
            <a:miter lim="800000"/>
            <a:headEnd/>
            <a:tailEnd/>
          </a:ln>
        </p:spPr>
        <p:txBody>
          <a:bodyPr/>
          <a:lstStyle/>
          <a:p>
            <a:pPr algn="ctr"/>
            <a:endParaRPr lang="ru-RU" sz="1400" dirty="0">
              <a:latin typeface="Times New Roman" pitchFamily="18" charset="0"/>
            </a:endParaRPr>
          </a:p>
        </p:txBody>
      </p:sp>
      <p:sp>
        <p:nvSpPr>
          <p:cNvPr id="22534" name="AutoShape 77"/>
          <p:cNvSpPr>
            <a:spLocks noChangeArrowheads="1"/>
          </p:cNvSpPr>
          <p:nvPr/>
        </p:nvSpPr>
        <p:spPr bwMode="auto">
          <a:xfrm>
            <a:off x="571472" y="1428736"/>
            <a:ext cx="3714776" cy="928694"/>
          </a:xfrm>
          <a:prstGeom prst="flowChartAlternateProcess">
            <a:avLst/>
          </a:prstGeom>
          <a:solidFill>
            <a:srgbClr val="CC99FF"/>
          </a:solidFill>
          <a:ln w="9525">
            <a:solidFill>
              <a:srgbClr val="000000"/>
            </a:solidFill>
            <a:miter lim="800000"/>
            <a:headEnd/>
            <a:tailEnd/>
          </a:ln>
        </p:spPr>
        <p:txBody>
          <a:bodyPr/>
          <a:lstStyle/>
          <a:p>
            <a:pPr algn="ctr"/>
            <a:r>
              <a:rPr lang="ru-RU" sz="1400" dirty="0" smtClean="0">
                <a:latin typeface="Comic Sans MS" pitchFamily="66" charset="0"/>
              </a:rPr>
              <a:t>Консолидированный Бюджет Смоленской области</a:t>
            </a:r>
            <a:endParaRPr lang="ru-RU" sz="1400" dirty="0">
              <a:latin typeface="Comic Sans MS" pitchFamily="66" charset="0"/>
            </a:endParaRPr>
          </a:p>
        </p:txBody>
      </p:sp>
      <p:sp>
        <p:nvSpPr>
          <p:cNvPr id="22536" name="AutoShape 80"/>
          <p:cNvSpPr>
            <a:spLocks noChangeArrowheads="1"/>
          </p:cNvSpPr>
          <p:nvPr/>
        </p:nvSpPr>
        <p:spPr bwMode="auto">
          <a:xfrm>
            <a:off x="4929190" y="4429132"/>
            <a:ext cx="2000264" cy="785818"/>
          </a:xfrm>
          <a:prstGeom prst="flowChartAlternateProcess">
            <a:avLst/>
          </a:prstGeom>
          <a:solidFill>
            <a:srgbClr val="FFCCFF"/>
          </a:solidFill>
          <a:ln w="9525">
            <a:solidFill>
              <a:srgbClr val="000000"/>
            </a:solidFill>
            <a:miter lim="800000"/>
            <a:headEnd/>
            <a:tailEnd/>
          </a:ln>
        </p:spPr>
        <p:txBody>
          <a:bodyPr/>
          <a:lstStyle/>
          <a:p>
            <a:r>
              <a:rPr lang="ru-RU" sz="1400" dirty="0" smtClean="0">
                <a:latin typeface="Comic Sans MS" pitchFamily="66" charset="0"/>
              </a:rPr>
              <a:t>Бюджеты городских поселений </a:t>
            </a:r>
            <a:endParaRPr lang="ru-RU" sz="1400" dirty="0">
              <a:latin typeface="Comic Sans MS" pitchFamily="66" charset="0"/>
            </a:endParaRPr>
          </a:p>
        </p:txBody>
      </p:sp>
      <p:sp>
        <p:nvSpPr>
          <p:cNvPr id="22540" name="AutoShape 85"/>
          <p:cNvSpPr>
            <a:spLocks noChangeArrowheads="1"/>
          </p:cNvSpPr>
          <p:nvPr/>
        </p:nvSpPr>
        <p:spPr bwMode="auto">
          <a:xfrm>
            <a:off x="2643174" y="4429132"/>
            <a:ext cx="2000264" cy="785818"/>
          </a:xfrm>
          <a:prstGeom prst="flowChartAlternateProcess">
            <a:avLst/>
          </a:prstGeom>
          <a:solidFill>
            <a:srgbClr val="FFCCFF"/>
          </a:solidFill>
          <a:ln w="9525">
            <a:solidFill>
              <a:srgbClr val="000000"/>
            </a:solidFill>
            <a:miter lim="800000"/>
            <a:headEnd/>
            <a:tailEnd/>
          </a:ln>
        </p:spPr>
        <p:txBody>
          <a:bodyPr/>
          <a:lstStyle/>
          <a:p>
            <a:r>
              <a:rPr lang="ru-RU" sz="1400" dirty="0" smtClean="0">
                <a:latin typeface="Comic Sans MS" pitchFamily="66" charset="0"/>
              </a:rPr>
              <a:t>Бюджеты муниципальных районов</a:t>
            </a:r>
            <a:endParaRPr lang="ru-RU" sz="1400" dirty="0">
              <a:latin typeface="Comic Sans MS" pitchFamily="66" charset="0"/>
            </a:endParaRPr>
          </a:p>
        </p:txBody>
      </p:sp>
      <p:sp>
        <p:nvSpPr>
          <p:cNvPr id="22542" name="AutoShape 88"/>
          <p:cNvSpPr>
            <a:spLocks noChangeArrowheads="1"/>
          </p:cNvSpPr>
          <p:nvPr/>
        </p:nvSpPr>
        <p:spPr bwMode="auto">
          <a:xfrm>
            <a:off x="428596" y="4429132"/>
            <a:ext cx="1928826" cy="785818"/>
          </a:xfrm>
          <a:prstGeom prst="flowChartAlternateProcess">
            <a:avLst/>
          </a:prstGeom>
          <a:solidFill>
            <a:srgbClr val="FFCCFF"/>
          </a:solidFill>
          <a:ln w="9525">
            <a:solidFill>
              <a:srgbClr val="000000"/>
            </a:solidFill>
            <a:miter lim="800000"/>
            <a:headEnd/>
            <a:tailEnd/>
          </a:ln>
        </p:spPr>
        <p:txBody>
          <a:bodyPr/>
          <a:lstStyle/>
          <a:p>
            <a:r>
              <a:rPr lang="ru-RU" sz="1400" dirty="0" smtClean="0">
                <a:latin typeface="Comic Sans MS" pitchFamily="66" charset="0"/>
              </a:rPr>
              <a:t>Бюджеты городских округов </a:t>
            </a:r>
            <a:endParaRPr lang="ru-RU" sz="1400" dirty="0">
              <a:latin typeface="Comic Sans MS" pitchFamily="66" charset="0"/>
            </a:endParaRPr>
          </a:p>
        </p:txBody>
      </p:sp>
      <p:sp>
        <p:nvSpPr>
          <p:cNvPr id="22545" name="Text Box 92"/>
          <p:cNvSpPr txBox="1">
            <a:spLocks noChangeArrowheads="1"/>
          </p:cNvSpPr>
          <p:nvPr/>
        </p:nvSpPr>
        <p:spPr bwMode="auto">
          <a:xfrm>
            <a:off x="357158" y="2686050"/>
            <a:ext cx="1571636" cy="814388"/>
          </a:xfrm>
          <a:prstGeom prst="rect">
            <a:avLst/>
          </a:prstGeom>
          <a:noFill/>
          <a:ln w="9525">
            <a:noFill/>
            <a:miter lim="800000"/>
            <a:headEnd/>
            <a:tailEnd/>
          </a:ln>
        </p:spPr>
        <p:txBody>
          <a:bodyPr/>
          <a:lstStyle/>
          <a:p>
            <a:endParaRPr lang="ru-RU" sz="1400" dirty="0">
              <a:latin typeface="Times New Roman" pitchFamily="18" charset="0"/>
            </a:endParaRPr>
          </a:p>
        </p:txBody>
      </p:sp>
      <p:sp>
        <p:nvSpPr>
          <p:cNvPr id="22547" name="AutoShape 97"/>
          <p:cNvSpPr>
            <a:spLocks noChangeArrowheads="1"/>
          </p:cNvSpPr>
          <p:nvPr/>
        </p:nvSpPr>
        <p:spPr bwMode="auto">
          <a:xfrm>
            <a:off x="642910" y="2928934"/>
            <a:ext cx="1928826" cy="785818"/>
          </a:xfrm>
          <a:prstGeom prst="flowChartAlternateProcess">
            <a:avLst/>
          </a:prstGeom>
          <a:solidFill>
            <a:srgbClr val="CC99FF"/>
          </a:solidFill>
          <a:ln w="9525">
            <a:solidFill>
              <a:srgbClr val="000000"/>
            </a:solidFill>
            <a:miter lim="800000"/>
            <a:headEnd/>
            <a:tailEnd/>
          </a:ln>
        </p:spPr>
        <p:txBody>
          <a:bodyPr/>
          <a:lstStyle/>
          <a:p>
            <a:r>
              <a:rPr lang="ru-RU" sz="1400" dirty="0" smtClean="0">
                <a:latin typeface="Comic Sans MS" pitchFamily="66" charset="0"/>
              </a:rPr>
              <a:t>Областной бюджет</a:t>
            </a:r>
            <a:endParaRPr lang="ru-RU" sz="1400" dirty="0">
              <a:latin typeface="Comic Sans MS" pitchFamily="66" charset="0"/>
            </a:endParaRPr>
          </a:p>
        </p:txBody>
      </p:sp>
      <p:sp>
        <p:nvSpPr>
          <p:cNvPr id="22554" name="AutoShape 105"/>
          <p:cNvSpPr>
            <a:spLocks noChangeArrowheads="1"/>
          </p:cNvSpPr>
          <p:nvPr/>
        </p:nvSpPr>
        <p:spPr bwMode="auto">
          <a:xfrm>
            <a:off x="5214942" y="1428736"/>
            <a:ext cx="2286016" cy="1571636"/>
          </a:xfrm>
          <a:prstGeom prst="flowChartAlternateProcess">
            <a:avLst/>
          </a:prstGeom>
          <a:solidFill>
            <a:srgbClr val="FF99FF"/>
          </a:solidFill>
          <a:ln w="9525">
            <a:solidFill>
              <a:srgbClr val="000000"/>
            </a:solidFill>
            <a:miter lim="800000"/>
            <a:headEnd/>
            <a:tailEnd/>
          </a:ln>
        </p:spPr>
        <p:txBody>
          <a:bodyPr/>
          <a:lstStyle/>
          <a:p>
            <a:r>
              <a:rPr lang="ru-RU" sz="1400" dirty="0" smtClean="0">
                <a:latin typeface="Comic Sans MS" pitchFamily="66" charset="0"/>
              </a:rPr>
              <a:t>Бюджет территориального фонда обязательного медицинского страхования</a:t>
            </a:r>
            <a:endParaRPr lang="ru-RU" sz="1400" dirty="0">
              <a:latin typeface="Comic Sans MS" pitchFamily="66" charset="0"/>
            </a:endParaRPr>
          </a:p>
        </p:txBody>
      </p:sp>
      <p:sp>
        <p:nvSpPr>
          <p:cNvPr id="22559" name="AutoShape 113"/>
          <p:cNvSpPr>
            <a:spLocks noChangeArrowheads="1"/>
          </p:cNvSpPr>
          <p:nvPr/>
        </p:nvSpPr>
        <p:spPr bwMode="auto">
          <a:xfrm>
            <a:off x="7143768" y="4429132"/>
            <a:ext cx="1785950" cy="785818"/>
          </a:xfrm>
          <a:prstGeom prst="flowChartAlternateProcess">
            <a:avLst/>
          </a:prstGeom>
          <a:solidFill>
            <a:srgbClr val="FFCCFF"/>
          </a:solidFill>
          <a:ln w="9525">
            <a:solidFill>
              <a:srgbClr val="000000"/>
            </a:solidFill>
            <a:miter lim="800000"/>
            <a:headEnd/>
            <a:tailEnd/>
          </a:ln>
        </p:spPr>
        <p:txBody>
          <a:bodyPr/>
          <a:lstStyle/>
          <a:p>
            <a:r>
              <a:rPr lang="ru-RU" sz="1400" dirty="0" smtClean="0">
                <a:latin typeface="Comic Sans MS" pitchFamily="66" charset="0"/>
              </a:rPr>
              <a:t>Бюджеты сельских поселений</a:t>
            </a:r>
            <a:endParaRPr lang="ru-RU" sz="1400" dirty="0">
              <a:latin typeface="Comic Sans MS" pitchFamily="66" charset="0"/>
            </a:endParaRPr>
          </a:p>
        </p:txBody>
      </p:sp>
      <p:sp>
        <p:nvSpPr>
          <p:cNvPr id="43" name="Нижний колонтитул 42"/>
          <p:cNvSpPr>
            <a:spLocks noGrp="1"/>
          </p:cNvSpPr>
          <p:nvPr>
            <p:ph type="ftr" sz="quarter" idx="11"/>
          </p:nvPr>
        </p:nvSpPr>
        <p:spPr/>
        <p:txBody>
          <a:bodyPr/>
          <a:lstStyle/>
          <a:p>
            <a:pPr>
              <a:defRPr/>
            </a:pPr>
            <a:endParaRPr lang="ru-RU"/>
          </a:p>
        </p:txBody>
      </p:sp>
      <p:sp>
        <p:nvSpPr>
          <p:cNvPr id="42" name="Номер слайда 41"/>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8</a:t>
            </a:fld>
            <a:endParaRPr lang="ru-RU" dirty="0">
              <a:solidFill>
                <a:schemeClr val="tx1"/>
              </a:solidFill>
            </a:endParaRPr>
          </a:p>
        </p:txBody>
      </p:sp>
      <p:cxnSp>
        <p:nvCxnSpPr>
          <p:cNvPr id="50" name="Прямая соединительная линия 49"/>
          <p:cNvCxnSpPr/>
          <p:nvPr/>
        </p:nvCxnSpPr>
        <p:spPr>
          <a:xfrm rot="5400000">
            <a:off x="2108183" y="3249611"/>
            <a:ext cx="1785950" cy="15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1214414" y="4143380"/>
            <a:ext cx="671517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rot="5400000">
            <a:off x="1071538" y="4286256"/>
            <a:ext cx="2857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a:off x="2571736" y="3357562"/>
            <a:ext cx="42862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rot="5400000">
            <a:off x="7785916" y="4286256"/>
            <a:ext cx="286546"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rot="5400000">
            <a:off x="3357554" y="4286256"/>
            <a:ext cx="2857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rot="5400000">
            <a:off x="5644364" y="4286256"/>
            <a:ext cx="284958"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5"/>
          <p:cNvGrpSpPr>
            <a:grpSpLocks/>
          </p:cNvGrpSpPr>
          <p:nvPr/>
        </p:nvGrpSpPr>
        <p:grpSpPr bwMode="auto">
          <a:xfrm>
            <a:off x="323850" y="-387350"/>
            <a:ext cx="8964613" cy="6742113"/>
            <a:chOff x="1157" y="359"/>
            <a:chExt cx="15115" cy="11087"/>
          </a:xfrm>
        </p:grpSpPr>
        <p:sp>
          <p:nvSpPr>
            <p:cNvPr id="24579"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sz="1400">
                <a:latin typeface="Times New Roman" pitchFamily="18" charset="0"/>
              </a:endParaRPr>
            </a:p>
          </p:txBody>
        </p:sp>
        <p:sp>
          <p:nvSpPr>
            <p:cNvPr id="24581" name="Text Box 8"/>
            <p:cNvSpPr txBox="1">
              <a:spLocks noChangeArrowheads="1"/>
            </p:cNvSpPr>
            <p:nvPr/>
          </p:nvSpPr>
          <p:spPr bwMode="auto">
            <a:xfrm>
              <a:off x="3743" y="4708"/>
              <a:ext cx="9877" cy="1050"/>
            </a:xfrm>
            <a:prstGeom prst="rect">
              <a:avLst/>
            </a:prstGeom>
            <a:noFill/>
            <a:ln w="9525">
              <a:noFill/>
              <a:miter lim="800000"/>
              <a:headEnd/>
              <a:tailEnd/>
            </a:ln>
          </p:spPr>
          <p:txBody>
            <a:bodyPr/>
            <a:lstStyle/>
            <a:p>
              <a:pPr algn="ctr"/>
              <a:r>
                <a:rPr lang="ru-RU" b="1" dirty="0">
                  <a:solidFill>
                    <a:srgbClr val="CC0099"/>
                  </a:solidFill>
                  <a:latin typeface="Comic Sans MS" pitchFamily="66" charset="0"/>
                </a:rPr>
                <a:t>ЭТАПЫ БЮДЖЕТНОГО ПРОЦЕССА</a:t>
              </a:r>
              <a:endParaRPr lang="ru-RU" sz="1400" dirty="0">
                <a:solidFill>
                  <a:srgbClr val="CC0099"/>
                </a:solidFill>
                <a:latin typeface="Comic Sans MS" pitchFamily="66" charset="0"/>
              </a:endParaRPr>
            </a:p>
          </p:txBody>
        </p:sp>
        <p:grpSp>
          <p:nvGrpSpPr>
            <p:cNvPr id="24582" name="Group 9"/>
            <p:cNvGrpSpPr>
              <a:grpSpLocks/>
            </p:cNvGrpSpPr>
            <p:nvPr/>
          </p:nvGrpSpPr>
          <p:grpSpPr bwMode="auto">
            <a:xfrm>
              <a:off x="1157" y="6496"/>
              <a:ext cx="4296" cy="1890"/>
              <a:chOff x="1128" y="5207"/>
              <a:chExt cx="4296" cy="1890"/>
            </a:xfrm>
          </p:grpSpPr>
          <p:sp>
            <p:nvSpPr>
              <p:cNvPr id="24604"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605"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1. Составление проекта бюджета</a:t>
                </a:r>
                <a:endParaRPr lang="ru-RU" sz="1400">
                  <a:latin typeface="Times New Roman" pitchFamily="18" charset="0"/>
                </a:endParaRPr>
              </a:p>
            </p:txBody>
          </p:sp>
        </p:grpSp>
        <p:sp>
          <p:nvSpPr>
            <p:cNvPr id="24583"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584"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dirty="0">
                  <a:solidFill>
                    <a:srgbClr val="0000FF"/>
                  </a:solidFill>
                  <a:latin typeface="Times New Roman" pitchFamily="18" charset="0"/>
                </a:rPr>
                <a:t>2. Рассмотрение проекта бюджета</a:t>
              </a:r>
              <a:endParaRPr lang="ru-RU" sz="1400" dirty="0">
                <a:latin typeface="Times New Roman" pitchFamily="18" charset="0"/>
              </a:endParaRPr>
            </a:p>
          </p:txBody>
        </p:sp>
        <p:grpSp>
          <p:nvGrpSpPr>
            <p:cNvPr id="24585" name="Group 14"/>
            <p:cNvGrpSpPr>
              <a:grpSpLocks/>
            </p:cNvGrpSpPr>
            <p:nvPr/>
          </p:nvGrpSpPr>
          <p:grpSpPr bwMode="auto">
            <a:xfrm>
              <a:off x="10643" y="6496"/>
              <a:ext cx="4296" cy="1890"/>
              <a:chOff x="1128" y="5207"/>
              <a:chExt cx="4296" cy="1890"/>
            </a:xfrm>
          </p:grpSpPr>
          <p:sp>
            <p:nvSpPr>
              <p:cNvPr id="24602"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603"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3. Утверждение бюджета</a:t>
                </a:r>
                <a:endParaRPr lang="ru-RU" sz="1400">
                  <a:latin typeface="Times New Roman" pitchFamily="18" charset="0"/>
                </a:endParaRPr>
              </a:p>
            </p:txBody>
          </p:sp>
        </p:grpSp>
        <p:sp>
          <p:nvSpPr>
            <p:cNvPr id="24586"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sz="1400" dirty="0">
                <a:solidFill>
                  <a:srgbClr val="FF0066"/>
                </a:solidFill>
                <a:latin typeface="Times New Roman" pitchFamily="18" charset="0"/>
              </a:endParaRPr>
            </a:p>
          </p:txBody>
        </p:sp>
        <p:sp>
          <p:nvSpPr>
            <p:cNvPr id="24587"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grpSp>
          <p:nvGrpSpPr>
            <p:cNvPr id="24588" name="Group 19"/>
            <p:cNvGrpSpPr>
              <a:grpSpLocks/>
            </p:cNvGrpSpPr>
            <p:nvPr/>
          </p:nvGrpSpPr>
          <p:grpSpPr bwMode="auto">
            <a:xfrm>
              <a:off x="10739" y="9556"/>
              <a:ext cx="4296" cy="1890"/>
              <a:chOff x="1128" y="5207"/>
              <a:chExt cx="4296" cy="1890"/>
            </a:xfrm>
          </p:grpSpPr>
          <p:sp>
            <p:nvSpPr>
              <p:cNvPr id="24600"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601"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4. Исполнение бюджета</a:t>
                </a:r>
                <a:endParaRPr lang="ru-RU" sz="1400">
                  <a:latin typeface="Times New Roman" pitchFamily="18" charset="0"/>
                </a:endParaRPr>
              </a:p>
            </p:txBody>
          </p:sp>
        </p:grpSp>
        <p:sp>
          <p:nvSpPr>
            <p:cNvPr id="24589"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grpSp>
          <p:nvGrpSpPr>
            <p:cNvPr id="24590" name="Group 23"/>
            <p:cNvGrpSpPr>
              <a:grpSpLocks/>
            </p:cNvGrpSpPr>
            <p:nvPr/>
          </p:nvGrpSpPr>
          <p:grpSpPr bwMode="auto">
            <a:xfrm>
              <a:off x="5951" y="9556"/>
              <a:ext cx="4296" cy="1890"/>
              <a:chOff x="1128" y="5207"/>
              <a:chExt cx="4296" cy="1890"/>
            </a:xfrm>
          </p:grpSpPr>
          <p:sp>
            <p:nvSpPr>
              <p:cNvPr id="24598"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599"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5. Формирование отчета об исполнении бюджета</a:t>
                </a:r>
                <a:endParaRPr lang="ru-RU" sz="1400">
                  <a:latin typeface="Times New Roman" pitchFamily="18" charset="0"/>
                </a:endParaRPr>
              </a:p>
            </p:txBody>
          </p:sp>
        </p:grpSp>
        <p:sp>
          <p:nvSpPr>
            <p:cNvPr id="24591"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rot="10800000"/>
            <a:lstStyle/>
            <a:p>
              <a:endParaRPr lang="ru-RU" sz="1400">
                <a:latin typeface="Times New Roman" pitchFamily="18" charset="0"/>
              </a:endParaRPr>
            </a:p>
          </p:txBody>
        </p:sp>
        <p:grpSp>
          <p:nvGrpSpPr>
            <p:cNvPr id="24592" name="Group 27"/>
            <p:cNvGrpSpPr>
              <a:grpSpLocks/>
            </p:cNvGrpSpPr>
            <p:nvPr/>
          </p:nvGrpSpPr>
          <p:grpSpPr bwMode="auto">
            <a:xfrm>
              <a:off x="1157" y="9556"/>
              <a:ext cx="4296" cy="1890"/>
              <a:chOff x="1128" y="5207"/>
              <a:chExt cx="4296" cy="1890"/>
            </a:xfrm>
          </p:grpSpPr>
          <p:sp>
            <p:nvSpPr>
              <p:cNvPr id="24596"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597"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6. Муниципальный финансовый контроль</a:t>
                </a:r>
                <a:endParaRPr lang="ru-RU" sz="1400">
                  <a:latin typeface="Times New Roman" pitchFamily="18" charset="0"/>
                </a:endParaRPr>
              </a:p>
            </p:txBody>
          </p:sp>
        </p:grpSp>
        <p:sp>
          <p:nvSpPr>
            <p:cNvPr id="24593"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rot="10800000"/>
            <a:lstStyle/>
            <a:p>
              <a:endParaRPr lang="ru-RU" sz="1400">
                <a:latin typeface="Times New Roman" pitchFamily="18" charset="0"/>
              </a:endParaRPr>
            </a:p>
          </p:txBody>
        </p:sp>
        <p:sp>
          <p:nvSpPr>
            <p:cNvPr id="24594" name="Text Box 31"/>
            <p:cNvSpPr txBox="1">
              <a:spLocks noChangeArrowheads="1"/>
            </p:cNvSpPr>
            <p:nvPr/>
          </p:nvSpPr>
          <p:spPr bwMode="auto">
            <a:xfrm>
              <a:off x="5188" y="689"/>
              <a:ext cx="7892" cy="3009"/>
            </a:xfrm>
            <a:prstGeom prst="rect">
              <a:avLst/>
            </a:prstGeom>
            <a:noFill/>
            <a:ln w="9525">
              <a:noFill/>
              <a:miter lim="800000"/>
              <a:headEnd/>
              <a:tailEnd/>
            </a:ln>
          </p:spPr>
          <p:txBody>
            <a:bodyPr/>
            <a:lstStyle/>
            <a:p>
              <a:endParaRPr lang="ru-RU" sz="3200" dirty="0">
                <a:latin typeface="Times New Roman" pitchFamily="18" charset="0"/>
              </a:endParaRPr>
            </a:p>
            <a:p>
              <a:endParaRPr lang="ru-RU" sz="3200" dirty="0">
                <a:latin typeface="Times New Roman" pitchFamily="18" charset="0"/>
              </a:endParaRPr>
            </a:p>
            <a:p>
              <a:r>
                <a:rPr lang="ru-RU" sz="2400" b="1" dirty="0" smtClean="0">
                  <a:solidFill>
                    <a:srgbClr val="CC0099"/>
                  </a:solidFill>
                  <a:latin typeface="Comic Sans MS" pitchFamily="66" charset="0"/>
                </a:rPr>
                <a:t>Бюджетный процесс</a:t>
              </a:r>
            </a:p>
            <a:p>
              <a:endParaRPr lang="ru-RU" sz="3200" dirty="0">
                <a:latin typeface="Times New Roman" pitchFamily="18" charset="0"/>
              </a:endParaRPr>
            </a:p>
          </p:txBody>
        </p:sp>
        <p:sp>
          <p:nvSpPr>
            <p:cNvPr id="24595" name="Text Box 32"/>
            <p:cNvSpPr txBox="1">
              <a:spLocks noChangeArrowheads="1"/>
            </p:cNvSpPr>
            <p:nvPr/>
          </p:nvSpPr>
          <p:spPr bwMode="auto">
            <a:xfrm>
              <a:off x="1530" y="3463"/>
              <a:ext cx="14742" cy="822"/>
            </a:xfrm>
            <a:prstGeom prst="rect">
              <a:avLst/>
            </a:prstGeom>
            <a:noFill/>
            <a:ln w="9525">
              <a:noFill/>
              <a:miter lim="800000"/>
              <a:headEnd/>
              <a:tailEnd/>
            </a:ln>
          </p:spPr>
          <p:txBody>
            <a:bodyPr/>
            <a:lstStyle/>
            <a:p>
              <a:r>
                <a:rPr lang="ru-RU" b="1" dirty="0">
                  <a:solidFill>
                    <a:srgbClr val="0000FF"/>
                  </a:solidFill>
                  <a:latin typeface="Times New Roman" pitchFamily="18" charset="0"/>
                </a:rPr>
                <a:t>Бюджетный процесс - ежегодное формирование и исполнение бюджета</a:t>
              </a:r>
              <a:endParaRPr lang="ru-RU" sz="1400" dirty="0">
                <a:latin typeface="Times New Roman" pitchFamily="18" charset="0"/>
              </a:endParaRPr>
            </a:p>
          </p:txBody>
        </p:sp>
      </p:grpSp>
      <p:sp>
        <p:nvSpPr>
          <p:cNvPr id="31" name="Номер слайда 30"/>
          <p:cNvSpPr>
            <a:spLocks noGrp="1"/>
          </p:cNvSpPr>
          <p:nvPr>
            <p:ph type="sldNum" sz="quarter" idx="12"/>
          </p:nvPr>
        </p:nvSpPr>
        <p:spPr>
          <a:xfrm>
            <a:off x="8143900" y="6613525"/>
            <a:ext cx="762000" cy="244475"/>
          </a:xfrm>
        </p:spPr>
        <p:txBody>
          <a:bodyPr/>
          <a:lstStyle/>
          <a:p>
            <a:pPr>
              <a:defRPr/>
            </a:pPr>
            <a:fld id="{FAAAF679-3C44-4EF6-93D2-DD6D0CD78DE9}" type="slidenum">
              <a:rPr lang="ru-RU" smtClean="0">
                <a:solidFill>
                  <a:schemeClr val="tx1"/>
                </a:solidFill>
              </a:rPr>
              <a:pPr>
                <a:defRPr/>
              </a:pPr>
              <a:t>9</a:t>
            </a:fld>
            <a:endParaRPr lang="ru-RU" dirty="0">
              <a:solidFill>
                <a:schemeClr val="tx1"/>
              </a:solidFill>
            </a:endParaRPr>
          </a:p>
        </p:txBody>
      </p:sp>
      <p:sp>
        <p:nvSpPr>
          <p:cNvPr id="32" name="Нижний колонтитул 31"/>
          <p:cNvSpPr>
            <a:spLocks noGrp="1"/>
          </p:cNvSpPr>
          <p:nvPr>
            <p:ph type="ftr" sz="quarter" idx="11"/>
          </p:nvPr>
        </p:nvSpPr>
        <p:spPr/>
        <p:txBody>
          <a:bodyPr/>
          <a:lstStyle/>
          <a:p>
            <a:pPr>
              <a:defRPr/>
            </a:pPr>
            <a:endParaRPr lang="ru-RU"/>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39">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139</Template>
  <TotalTime>14357</TotalTime>
  <Words>7253</Words>
  <Application>Microsoft Office PowerPoint</Application>
  <PresentationFormat>Экран (4:3)</PresentationFormat>
  <Paragraphs>1556</Paragraphs>
  <Slides>60</Slides>
  <Notes>5</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2</vt:i4>
      </vt:variant>
      <vt:variant>
        <vt:lpstr>Заголовки слайдов</vt:lpstr>
      </vt:variant>
      <vt:variant>
        <vt:i4>60</vt:i4>
      </vt:variant>
    </vt:vector>
  </HeadingPairs>
  <TitlesOfParts>
    <vt:vector size="71" baseType="lpstr">
      <vt:lpstr>Arial</vt:lpstr>
      <vt:lpstr>Wingdings 2</vt:lpstr>
      <vt:lpstr>Calibri</vt:lpstr>
      <vt:lpstr>Times New Roman</vt:lpstr>
      <vt:lpstr>Wingdings</vt:lpstr>
      <vt:lpstr>Courier New</vt:lpstr>
      <vt:lpstr>Tahoma</vt:lpstr>
      <vt:lpstr>Cambria</vt:lpstr>
      <vt:lpstr>139</vt:lpstr>
      <vt:lpstr>Лист Microsoft Office Excel 97-2003</vt:lpstr>
      <vt:lpstr>Worksheet</vt:lpstr>
      <vt:lpstr>Слайд 1</vt:lpstr>
      <vt:lpstr>Слайд 2</vt:lpstr>
      <vt:lpstr>Содержание</vt:lpstr>
      <vt:lpstr>     Глоссарий </vt:lpstr>
      <vt:lpstr>Слайд 5</vt:lpstr>
      <vt:lpstr>Слайд 6</vt:lpstr>
      <vt:lpstr>Слайд 7</vt:lpstr>
      <vt:lpstr>Слайд 8</vt:lpstr>
      <vt:lpstr>Слайд 9</vt:lpstr>
      <vt:lpstr>      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 Если расходная часть превышает доходную, то бюджет формируется с дефицитом.         Превышение доходов над расходами образует положительный остаток – профицит.</vt:lpstr>
      <vt:lpstr>Слайд 11</vt:lpstr>
      <vt:lpstr>Расходы бюджета</vt:lpstr>
      <vt:lpstr>Слайд 13</vt:lpstr>
      <vt:lpstr>Слайд 14</vt:lpstr>
      <vt:lpstr>Слайд 15</vt:lpstr>
      <vt:lpstr>Слайд 16</vt:lpstr>
      <vt:lpstr>                                               Публичные слушания             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 главой муниципального образования могут проводиться публичные слушания. Порядок организации и проведения публичных слушаний определяется уставом муниципального образования и (или) нормативными правовыми актами представительного органа муниципального образования  </vt:lpstr>
      <vt:lpstr>Слайд 18</vt:lpstr>
      <vt:lpstr>      Основные характеристики бюджета муниципального района в 2020-2025 годах, в тыс. рублей</vt:lpstr>
      <vt:lpstr>Общие характеристики бюджета муниципального района в тыс. рублей</vt:lpstr>
      <vt:lpstr>Слайд 21</vt:lpstr>
      <vt:lpstr>Структура налоговых доходов   в тыс. рублей  </vt:lpstr>
      <vt:lpstr>Слайд 23</vt:lpstr>
      <vt:lpstr>Сведения о налоговых льготах и объеме выпадающих доходов</vt:lpstr>
      <vt:lpstr>Слайд 25</vt:lpstr>
      <vt:lpstr>Слайд 26</vt:lpstr>
      <vt:lpstr>                      Структура межбюджетных трансфертов, в тыс. рублей</vt:lpstr>
      <vt:lpstr>Слайд 28</vt:lpstr>
      <vt:lpstr>Расходы бюджета муниципального района,  в тыс. рублей </vt:lpstr>
      <vt:lpstr>Слайд 30</vt:lpstr>
      <vt:lpstr>Слайд 31</vt:lpstr>
      <vt:lpstr>Слайд 32</vt:lpstr>
      <vt:lpstr>Слайд 33</vt:lpstr>
      <vt:lpstr>Слайд 34</vt:lpstr>
      <vt:lpstr>Слайд 35</vt:lpstr>
      <vt:lpstr>    </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 Непрограммные направления расходов, в тыс. рублей</vt:lpstr>
      <vt:lpstr> На территории муниципального образования «Краснинский район» Смоленской области реализуются общественно значимые проекты    Сведения об объемах бюджетных инвестиций в объекты капитального строительства, в тыс. рублей  </vt:lpstr>
      <vt:lpstr>Слайд 49</vt:lpstr>
      <vt:lpstr>     Финансовое обеспечение на реализацию национальных проектов, в тыс. рублей</vt:lpstr>
      <vt:lpstr>Слайд 51</vt:lpstr>
      <vt:lpstr>Численность занятых в экономике, тыс. человек</vt:lpstr>
      <vt:lpstr>Слайд 53</vt:lpstr>
      <vt:lpstr>    Распределение дотации на выравнивание  бюджетной обеспеченности поселений из бюджета муниципального района на 2023 год, и на плановый период 2024 и 2025 годов, в тыс. рублей</vt:lpstr>
      <vt:lpstr>   Источники  финансирования дефицита бюджета муниципального района, в тыс. рублей      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vt:lpstr>
      <vt:lpstr>    СТРУКТУРА МУНИЦИПАЛЬНОГО ВНУТРЕННЕГО ДОЛГА МУНИЦИПАЛЬНОГО ОБРАЗОВАНИЯ  «КРАСНИНСКИЙ РАЙОН» СМОЛЕНСКОЙ ОБЛАСТИ     </vt:lpstr>
      <vt:lpstr>      Расходы на обслуживание долговых обязательств, в тыс. рублей   </vt:lpstr>
      <vt:lpstr>    ПОЯСНИТЕЛЬНАЯ ЗАПИСКА      к решению Краснинской районной Думы от 06.09.2023 №31 «О внесении изменений в решение Краснинской районной Думы от 20.12.2022 года № 41 «О бюджете муниципального района на 2023 год и на плановый период 2024 и 2025 годов»  </vt:lpstr>
      <vt:lpstr>Слайд 59</vt:lpstr>
      <vt:lpstr>Слайд 60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777</dc:creator>
  <cp:lastModifiedBy>Смирнова</cp:lastModifiedBy>
  <cp:revision>1742</cp:revision>
  <dcterms:created xsi:type="dcterms:W3CDTF">2014-03-05T08:04:44Z</dcterms:created>
  <dcterms:modified xsi:type="dcterms:W3CDTF">2024-02-06T14:30:01Z</dcterms:modified>
</cp:coreProperties>
</file>