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53"/>
  </p:notesMasterIdLst>
  <p:handoutMasterIdLst>
    <p:handoutMasterId r:id="rId54"/>
  </p:handoutMasterIdLst>
  <p:sldIdLst>
    <p:sldId id="256" r:id="rId2"/>
    <p:sldId id="364" r:id="rId3"/>
    <p:sldId id="347" r:id="rId4"/>
    <p:sldId id="371" r:id="rId5"/>
    <p:sldId id="357" r:id="rId6"/>
    <p:sldId id="359" r:id="rId7"/>
    <p:sldId id="327" r:id="rId8"/>
    <p:sldId id="270" r:id="rId9"/>
    <p:sldId id="274" r:id="rId10"/>
    <p:sldId id="261" r:id="rId11"/>
    <p:sldId id="329" r:id="rId12"/>
    <p:sldId id="350" r:id="rId13"/>
    <p:sldId id="275" r:id="rId14"/>
    <p:sldId id="304" r:id="rId15"/>
    <p:sldId id="305" r:id="rId16"/>
    <p:sldId id="308" r:id="rId17"/>
    <p:sldId id="307" r:id="rId18"/>
    <p:sldId id="306" r:id="rId19"/>
    <p:sldId id="311" r:id="rId20"/>
    <p:sldId id="370" r:id="rId21"/>
    <p:sldId id="372" r:id="rId22"/>
    <p:sldId id="333" r:id="rId23"/>
    <p:sldId id="346" r:id="rId24"/>
    <p:sldId id="334" r:id="rId25"/>
    <p:sldId id="283" r:id="rId26"/>
    <p:sldId id="284" r:id="rId27"/>
    <p:sldId id="285" r:id="rId28"/>
    <p:sldId id="365" r:id="rId29"/>
    <p:sldId id="363" r:id="rId30"/>
    <p:sldId id="335" r:id="rId31"/>
    <p:sldId id="373" r:id="rId32"/>
    <p:sldId id="344" r:id="rId33"/>
    <p:sldId id="315" r:id="rId34"/>
    <p:sldId id="314" r:id="rId35"/>
    <p:sldId id="300" r:id="rId36"/>
    <p:sldId id="366" r:id="rId37"/>
    <p:sldId id="338" r:id="rId38"/>
    <p:sldId id="367" r:id="rId39"/>
    <p:sldId id="368" r:id="rId40"/>
    <p:sldId id="369" r:id="rId41"/>
    <p:sldId id="321" r:id="rId42"/>
    <p:sldId id="322" r:id="rId43"/>
    <p:sldId id="296" r:id="rId44"/>
    <p:sldId id="345" r:id="rId45"/>
    <p:sldId id="341" r:id="rId46"/>
    <p:sldId id="355" r:id="rId47"/>
    <p:sldId id="356" r:id="rId48"/>
    <p:sldId id="352" r:id="rId49"/>
    <p:sldId id="353" r:id="rId50"/>
    <p:sldId id="354" r:id="rId51"/>
    <p:sldId id="318" r:id="rId5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66FF"/>
    <a:srgbClr val="6600FF"/>
    <a:srgbClr val="FF0066"/>
    <a:srgbClr val="0000FF"/>
    <a:srgbClr val="CCCCFF"/>
    <a:srgbClr val="CC99FF"/>
    <a:srgbClr val="9999FF"/>
    <a:srgbClr val="800080"/>
    <a:srgbClr val="99FF99"/>
    <a:srgbClr val="33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9798" autoAdjust="0"/>
  </p:normalViewPr>
  <p:slideViewPr>
    <p:cSldViewPr>
      <p:cViewPr>
        <p:scale>
          <a:sx n="100" d="100"/>
          <a:sy n="100" d="100"/>
        </p:scale>
        <p:origin x="-312" y="826"/>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7627118644067799"/>
          <c:y val="7.3076923076923136E-2"/>
          <c:w val="0.72542372881355932"/>
          <c:h val="0.64615384615384708"/>
        </c:manualLayout>
      </c:layout>
      <c:lineChart>
        <c:grouping val="standard"/>
        <c:ser>
          <c:idx val="0"/>
          <c:order val="0"/>
          <c:tx>
            <c:strRef>
              <c:f>Sheet1!$A$2</c:f>
              <c:strCache>
                <c:ptCount val="1"/>
                <c:pt idx="0">
                  <c:v>доходы</c:v>
                </c:pt>
              </c:strCache>
            </c:strRef>
          </c:tx>
          <c:spPr>
            <a:ln w="41515">
              <a:pattFill prst="pct75">
                <a:fgClr>
                  <a:srgbClr val="FF0000"/>
                </a:fgClr>
                <a:bgClr>
                  <a:srgbClr val="FFFFFF"/>
                </a:bgClr>
              </a:pattFill>
              <a:prstDash val="solid"/>
            </a:ln>
          </c:spPr>
          <c:marker>
            <c:symbol val="triangle"/>
            <c:size val="9"/>
            <c:spPr>
              <a:solidFill>
                <a:srgbClr val="FF0000"/>
              </a:solidFill>
              <a:ln>
                <a:solidFill>
                  <a:srgbClr val="FF0000"/>
                </a:solidFill>
                <a:prstDash val="solid"/>
              </a:ln>
            </c:spPr>
          </c:marker>
          <c:cat>
            <c:strRef>
              <c:f>Sheet1!$B$1:$H$1</c:f>
              <c:strCache>
                <c:ptCount val="6"/>
                <c:pt idx="0">
                  <c:v>2019 год (факт)</c:v>
                </c:pt>
                <c:pt idx="1">
                  <c:v>2020 год (факт)</c:v>
                </c:pt>
                <c:pt idx="2">
                  <c:v>2021 год (факт)</c:v>
                </c:pt>
                <c:pt idx="3">
                  <c:v>2022 год (план)</c:v>
                </c:pt>
                <c:pt idx="4">
                  <c:v>2023 год (план)</c:v>
                </c:pt>
                <c:pt idx="5">
                  <c:v>2024 год (план)</c:v>
                </c:pt>
              </c:strCache>
            </c:strRef>
          </c:cat>
          <c:val>
            <c:numRef>
              <c:f>Sheet1!$B$2:$H$2</c:f>
              <c:numCache>
                <c:formatCode>General</c:formatCode>
                <c:ptCount val="7"/>
                <c:pt idx="0">
                  <c:v>306004.5</c:v>
                </c:pt>
                <c:pt idx="1">
                  <c:v>321299.5</c:v>
                </c:pt>
                <c:pt idx="2">
                  <c:v>319112.90000000002</c:v>
                </c:pt>
                <c:pt idx="3">
                  <c:v>345546.6</c:v>
                </c:pt>
                <c:pt idx="4">
                  <c:v>287261</c:v>
                </c:pt>
                <c:pt idx="5" formatCode="0.0">
                  <c:v>387331.7</c:v>
                </c:pt>
              </c:numCache>
            </c:numRef>
          </c:val>
        </c:ser>
        <c:ser>
          <c:idx val="1"/>
          <c:order val="1"/>
          <c:tx>
            <c:strRef>
              <c:f>Sheet1!$A$3</c:f>
              <c:strCache>
                <c:ptCount val="1"/>
                <c:pt idx="0">
                  <c:v>расходы</c:v>
                </c:pt>
              </c:strCache>
            </c:strRef>
          </c:tx>
          <c:spPr>
            <a:ln w="41515">
              <a:pattFill prst="pct75">
                <a:fgClr>
                  <a:srgbClr val="FFFF00"/>
                </a:fgClr>
                <a:bgClr>
                  <a:srgbClr val="FFFFFF"/>
                </a:bgClr>
              </a:pattFill>
              <a:prstDash val="solid"/>
            </a:ln>
          </c:spPr>
          <c:marker>
            <c:symbol val="plus"/>
            <c:size val="8"/>
            <c:spPr>
              <a:solidFill>
                <a:srgbClr val="FFFF00"/>
              </a:solidFill>
              <a:ln>
                <a:solidFill>
                  <a:srgbClr val="FFFF00"/>
                </a:solidFill>
                <a:prstDash val="solid"/>
              </a:ln>
            </c:spPr>
          </c:marker>
          <c:cat>
            <c:strRef>
              <c:f>Sheet1!$B$1:$H$1</c:f>
              <c:strCache>
                <c:ptCount val="6"/>
                <c:pt idx="0">
                  <c:v>2019 год (факт)</c:v>
                </c:pt>
                <c:pt idx="1">
                  <c:v>2020 год (факт)</c:v>
                </c:pt>
                <c:pt idx="2">
                  <c:v>2021 год (факт)</c:v>
                </c:pt>
                <c:pt idx="3">
                  <c:v>2022 год (план)</c:v>
                </c:pt>
                <c:pt idx="4">
                  <c:v>2023 год (план)</c:v>
                </c:pt>
                <c:pt idx="5">
                  <c:v>2024 год (план)</c:v>
                </c:pt>
              </c:strCache>
            </c:strRef>
          </c:cat>
          <c:val>
            <c:numRef>
              <c:f>Sheet1!$B$3:$H$3</c:f>
              <c:numCache>
                <c:formatCode>General</c:formatCode>
                <c:ptCount val="7"/>
                <c:pt idx="0">
                  <c:v>300118.3</c:v>
                </c:pt>
                <c:pt idx="1">
                  <c:v>321898.2</c:v>
                </c:pt>
                <c:pt idx="2">
                  <c:v>327761.09999999998</c:v>
                </c:pt>
                <c:pt idx="3">
                  <c:v>348745.6</c:v>
                </c:pt>
                <c:pt idx="4">
                  <c:v>287261</c:v>
                </c:pt>
                <c:pt idx="5" formatCode="0.0">
                  <c:v>387331.7</c:v>
                </c:pt>
              </c:numCache>
            </c:numRef>
          </c:val>
        </c:ser>
        <c:ser>
          <c:idx val="2"/>
          <c:order val="2"/>
          <c:tx>
            <c:strRef>
              <c:f>Sheet1!$A$4</c:f>
              <c:strCache>
                <c:ptCount val="1"/>
                <c:pt idx="0">
                  <c:v>источники</c:v>
                </c:pt>
              </c:strCache>
            </c:strRef>
          </c:tx>
          <c:spPr>
            <a:ln w="41515">
              <a:pattFill prst="pct75">
                <a:fgClr>
                  <a:srgbClr val="00FF00"/>
                </a:fgClr>
                <a:bgClr>
                  <a:srgbClr val="FFFFFF"/>
                </a:bgClr>
              </a:pattFill>
              <a:prstDash val="solid"/>
            </a:ln>
          </c:spPr>
          <c:marker>
            <c:symbol val="star"/>
            <c:size val="14"/>
            <c:spPr>
              <a:solidFill>
                <a:srgbClr val="00FF00"/>
              </a:solidFill>
              <a:ln>
                <a:solidFill>
                  <a:srgbClr val="00FF00"/>
                </a:solidFill>
                <a:prstDash val="solid"/>
              </a:ln>
            </c:spPr>
          </c:marker>
          <c:cat>
            <c:strRef>
              <c:f>Sheet1!$B$1:$H$1</c:f>
              <c:strCache>
                <c:ptCount val="6"/>
                <c:pt idx="0">
                  <c:v>2019 год (факт)</c:v>
                </c:pt>
                <c:pt idx="1">
                  <c:v>2020 год (факт)</c:v>
                </c:pt>
                <c:pt idx="2">
                  <c:v>2021 год (факт)</c:v>
                </c:pt>
                <c:pt idx="3">
                  <c:v>2022 год (план)</c:v>
                </c:pt>
                <c:pt idx="4">
                  <c:v>2023 год (план)</c:v>
                </c:pt>
                <c:pt idx="5">
                  <c:v>2024 год (план)</c:v>
                </c:pt>
              </c:strCache>
            </c:strRef>
          </c:cat>
          <c:val>
            <c:numRef>
              <c:f>Sheet1!$B$4:$H$4</c:f>
              <c:numCache>
                <c:formatCode>General</c:formatCode>
                <c:ptCount val="7"/>
                <c:pt idx="0">
                  <c:v>5886.2</c:v>
                </c:pt>
                <c:pt idx="1">
                  <c:v>598.70000000000005</c:v>
                </c:pt>
                <c:pt idx="2" formatCode="0.0">
                  <c:v>8648.2000000000007</c:v>
                </c:pt>
                <c:pt idx="3" formatCode="0.0">
                  <c:v>6000</c:v>
                </c:pt>
                <c:pt idx="4" formatCode="0.0">
                  <c:v>0</c:v>
                </c:pt>
                <c:pt idx="5" formatCode="0.0">
                  <c:v>0</c:v>
                </c:pt>
              </c:numCache>
            </c:numRef>
          </c:val>
        </c:ser>
        <c:marker val="1"/>
        <c:axId val="104436096"/>
        <c:axId val="104449536"/>
      </c:lineChart>
      <c:catAx>
        <c:axId val="104436096"/>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104449536"/>
        <c:crosses val="autoZero"/>
        <c:auto val="1"/>
        <c:lblAlgn val="ctr"/>
        <c:lblOffset val="100"/>
        <c:tickMarkSkip val="1"/>
      </c:catAx>
      <c:valAx>
        <c:axId val="104449536"/>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104436096"/>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9387517032433788"/>
          <c:y val="7.2610327791419293E-2"/>
          <c:w val="0.80612482967566201"/>
          <c:h val="0.6784695792213481"/>
        </c:manualLayout>
      </c:layout>
      <c:bar3DChart>
        <c:barDir val="col"/>
        <c:grouping val="clustered"/>
        <c:ser>
          <c:idx val="0"/>
          <c:order val="0"/>
          <c:tx>
            <c:strRef>
              <c:f>Sheet1!$A$2</c:f>
              <c:strCache>
                <c:ptCount val="1"/>
                <c:pt idx="0">
                  <c:v>Доходы</c:v>
                </c:pt>
              </c:strCache>
            </c:strRef>
          </c:tx>
          <c:spPr>
            <a:solidFill>
              <a:srgbClr val="800080"/>
            </a:solidFill>
            <a:ln w="15196">
              <a:solidFill>
                <a:schemeClr val="tx1"/>
              </a:solidFill>
              <a:prstDash val="solid"/>
            </a:ln>
          </c:spPr>
          <c:cat>
            <c:numRef>
              <c:f>Sheet1!$B$1:$F$1</c:f>
              <c:numCache>
                <c:formatCode>General</c:formatCode>
                <c:ptCount val="5"/>
                <c:pt idx="0">
                  <c:v>2020</c:v>
                </c:pt>
                <c:pt idx="1">
                  <c:v>2021</c:v>
                </c:pt>
                <c:pt idx="2">
                  <c:v>2022</c:v>
                </c:pt>
                <c:pt idx="3">
                  <c:v>2023</c:v>
                </c:pt>
                <c:pt idx="4">
                  <c:v>2024</c:v>
                </c:pt>
              </c:numCache>
            </c:numRef>
          </c:cat>
          <c:val>
            <c:numRef>
              <c:f>Sheet1!$B$2:$F$2</c:f>
              <c:numCache>
                <c:formatCode>0.0</c:formatCode>
                <c:ptCount val="5"/>
                <c:pt idx="0">
                  <c:v>320802.3</c:v>
                </c:pt>
                <c:pt idx="1">
                  <c:v>319112.90000000002</c:v>
                </c:pt>
                <c:pt idx="2">
                  <c:v>345546.6</c:v>
                </c:pt>
                <c:pt idx="3">
                  <c:v>287261</c:v>
                </c:pt>
                <c:pt idx="4">
                  <c:v>387331.7</c:v>
                </c:pt>
              </c:numCache>
            </c:numRef>
          </c:val>
        </c:ser>
        <c:ser>
          <c:idx val="1"/>
          <c:order val="1"/>
          <c:tx>
            <c:strRef>
              <c:f>Sheet1!$A$3</c:f>
              <c:strCache>
                <c:ptCount val="1"/>
                <c:pt idx="0">
                  <c:v>Расходы</c:v>
                </c:pt>
              </c:strCache>
            </c:strRef>
          </c:tx>
          <c:spPr>
            <a:solidFill>
              <a:srgbClr val="FFCC00"/>
            </a:solidFill>
          </c:spPr>
          <c:cat>
            <c:numRef>
              <c:f>Sheet1!$B$1:$F$1</c:f>
              <c:numCache>
                <c:formatCode>General</c:formatCode>
                <c:ptCount val="5"/>
                <c:pt idx="0">
                  <c:v>2020</c:v>
                </c:pt>
                <c:pt idx="1">
                  <c:v>2021</c:v>
                </c:pt>
                <c:pt idx="2">
                  <c:v>2022</c:v>
                </c:pt>
                <c:pt idx="3">
                  <c:v>2023</c:v>
                </c:pt>
                <c:pt idx="4">
                  <c:v>2024</c:v>
                </c:pt>
              </c:numCache>
            </c:numRef>
          </c:cat>
          <c:val>
            <c:numRef>
              <c:f>Sheet1!$B$3:$F$3</c:f>
              <c:numCache>
                <c:formatCode>0.0</c:formatCode>
                <c:ptCount val="5"/>
                <c:pt idx="0">
                  <c:v>347236.3</c:v>
                </c:pt>
                <c:pt idx="1">
                  <c:v>327761.09999999998</c:v>
                </c:pt>
                <c:pt idx="2">
                  <c:v>351546.6</c:v>
                </c:pt>
                <c:pt idx="3">
                  <c:v>287261</c:v>
                </c:pt>
                <c:pt idx="4">
                  <c:v>387331.7</c:v>
                </c:pt>
              </c:numCache>
            </c:numRef>
          </c:val>
        </c:ser>
        <c:ser>
          <c:idx val="2"/>
          <c:order val="2"/>
          <c:tx>
            <c:strRef>
              <c:f>Sheet1!$A$4</c:f>
              <c:strCache>
                <c:ptCount val="1"/>
                <c:pt idx="0">
                  <c:v>Источники</c:v>
                </c:pt>
              </c:strCache>
            </c:strRef>
          </c:tx>
          <c:spPr>
            <a:solidFill>
              <a:srgbClr val="FF0066"/>
            </a:solidFill>
          </c:spPr>
          <c:cat>
            <c:numRef>
              <c:f>Sheet1!$B$1:$F$1</c:f>
              <c:numCache>
                <c:formatCode>General</c:formatCode>
                <c:ptCount val="5"/>
                <c:pt idx="0">
                  <c:v>2020</c:v>
                </c:pt>
                <c:pt idx="1">
                  <c:v>2021</c:v>
                </c:pt>
                <c:pt idx="2">
                  <c:v>2022</c:v>
                </c:pt>
                <c:pt idx="3">
                  <c:v>2023</c:v>
                </c:pt>
                <c:pt idx="4">
                  <c:v>2024</c:v>
                </c:pt>
              </c:numCache>
            </c:numRef>
          </c:cat>
          <c:val>
            <c:numRef>
              <c:f>Sheet1!$B$4:$F$4</c:f>
              <c:numCache>
                <c:formatCode>0.0</c:formatCode>
                <c:ptCount val="5"/>
                <c:pt idx="0">
                  <c:v>26434</c:v>
                </c:pt>
                <c:pt idx="1">
                  <c:v>8648.2000000000007</c:v>
                </c:pt>
                <c:pt idx="2">
                  <c:v>6000</c:v>
                </c:pt>
                <c:pt idx="3">
                  <c:v>0</c:v>
                </c:pt>
                <c:pt idx="4">
                  <c:v>0</c:v>
                </c:pt>
              </c:numCache>
            </c:numRef>
          </c:val>
        </c:ser>
        <c:gapDepth val="0"/>
        <c:shape val="box"/>
        <c:axId val="46612864"/>
        <c:axId val="83443712"/>
        <c:axId val="0"/>
      </c:bar3DChart>
      <c:catAx>
        <c:axId val="46612864"/>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83443712"/>
        <c:crosses val="autoZero"/>
        <c:auto val="1"/>
        <c:lblAlgn val="ctr"/>
        <c:lblOffset val="100"/>
        <c:tickLblSkip val="1"/>
        <c:tickMarkSkip val="1"/>
      </c:catAx>
      <c:valAx>
        <c:axId val="83443712"/>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46612864"/>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32252276597794288"/>
          <c:y val="2.9737165603231291E-2"/>
          <c:w val="0.67747723402205862"/>
          <c:h val="0.77306532246604265"/>
        </c:manualLayout>
      </c:layout>
      <c:bar3DChart>
        <c:barDir val="col"/>
        <c:grouping val="clustered"/>
        <c:ser>
          <c:idx val="0"/>
          <c:order val="0"/>
          <c:tx>
            <c:strRef>
              <c:f>Sheet1!$A$2</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2020</c:v>
                </c:pt>
                <c:pt idx="1">
                  <c:v>2021</c:v>
                </c:pt>
                <c:pt idx="2">
                  <c:v>2022 г</c:v>
                </c:pt>
                <c:pt idx="3">
                  <c:v>2023 г</c:v>
                </c:pt>
                <c:pt idx="4">
                  <c:v>2024 г</c:v>
                </c:pt>
              </c:strCache>
            </c:strRef>
          </c:cat>
          <c:val>
            <c:numRef>
              <c:f>Sheet1!$B$2:$F$2</c:f>
              <c:numCache>
                <c:formatCode>General</c:formatCode>
                <c:ptCount val="5"/>
                <c:pt idx="0">
                  <c:v>109545.9</c:v>
                </c:pt>
                <c:pt idx="1">
                  <c:v>103985.9</c:v>
                </c:pt>
                <c:pt idx="2" formatCode="0.0">
                  <c:v>119334</c:v>
                </c:pt>
                <c:pt idx="3" formatCode="0.0">
                  <c:v>89298</c:v>
                </c:pt>
                <c:pt idx="4" formatCode="0.0">
                  <c:v>86317</c:v>
                </c:pt>
              </c:numCache>
            </c:numRef>
          </c:val>
        </c:ser>
        <c:ser>
          <c:idx val="1"/>
          <c:order val="1"/>
          <c:tx>
            <c:strRef>
              <c:f>Sheet1!$A$3</c:f>
              <c:strCache>
                <c:ptCount val="1"/>
                <c:pt idx="0">
                  <c:v>Субсидии</c:v>
                </c:pt>
              </c:strCache>
            </c:strRef>
          </c:tx>
          <c:spPr>
            <a:solidFill>
              <a:srgbClr val="FFFF00"/>
            </a:solidFill>
          </c:spPr>
          <c:cat>
            <c:strRef>
              <c:f>Sheet1!$B$1:$F$1</c:f>
              <c:strCache>
                <c:ptCount val="5"/>
                <c:pt idx="0">
                  <c:v>2020</c:v>
                </c:pt>
                <c:pt idx="1">
                  <c:v>2021</c:v>
                </c:pt>
                <c:pt idx="2">
                  <c:v>2022 г</c:v>
                </c:pt>
                <c:pt idx="3">
                  <c:v>2023 г</c:v>
                </c:pt>
                <c:pt idx="4">
                  <c:v>2024 г</c:v>
                </c:pt>
              </c:strCache>
            </c:strRef>
          </c:cat>
          <c:val>
            <c:numRef>
              <c:f>Sheet1!$B$3:$F$3</c:f>
              <c:numCache>
                <c:formatCode>General</c:formatCode>
                <c:ptCount val="5"/>
                <c:pt idx="0">
                  <c:v>48428.7</c:v>
                </c:pt>
                <c:pt idx="1">
                  <c:v>42540.5</c:v>
                </c:pt>
                <c:pt idx="2" formatCode="0.0">
                  <c:v>43160.2</c:v>
                </c:pt>
                <c:pt idx="3" formatCode="0.0">
                  <c:v>10109.6</c:v>
                </c:pt>
                <c:pt idx="4" formatCode="0.0">
                  <c:v>105917.7</c:v>
                </c:pt>
              </c:numCache>
            </c:numRef>
          </c:val>
        </c:ser>
        <c:ser>
          <c:idx val="2"/>
          <c:order val="2"/>
          <c:tx>
            <c:strRef>
              <c:f>Sheet1!$A$4</c:f>
              <c:strCache>
                <c:ptCount val="1"/>
                <c:pt idx="0">
                  <c:v>Субвенции бюджетам бюджетной системы Российской Федерации</c:v>
                </c:pt>
              </c:strCache>
            </c:strRef>
          </c:tx>
          <c:spPr>
            <a:solidFill>
              <a:srgbClr val="800080"/>
            </a:solidFill>
          </c:spPr>
          <c:cat>
            <c:strRef>
              <c:f>Sheet1!$B$1:$F$1</c:f>
              <c:strCache>
                <c:ptCount val="5"/>
                <c:pt idx="0">
                  <c:v>2020</c:v>
                </c:pt>
                <c:pt idx="1">
                  <c:v>2021</c:v>
                </c:pt>
                <c:pt idx="2">
                  <c:v>2022 г</c:v>
                </c:pt>
                <c:pt idx="3">
                  <c:v>2023 г</c:v>
                </c:pt>
                <c:pt idx="4">
                  <c:v>2024 г</c:v>
                </c:pt>
              </c:strCache>
            </c:strRef>
          </c:cat>
          <c:val>
            <c:numRef>
              <c:f>Sheet1!$B$4:$F$4</c:f>
              <c:numCache>
                <c:formatCode>General</c:formatCode>
                <c:ptCount val="5"/>
                <c:pt idx="0">
                  <c:v>116247.7</c:v>
                </c:pt>
                <c:pt idx="1">
                  <c:v>122447.1</c:v>
                </c:pt>
                <c:pt idx="2" formatCode="0.0">
                  <c:v>129783.7</c:v>
                </c:pt>
                <c:pt idx="3" formatCode="0.0">
                  <c:v>133969</c:v>
                </c:pt>
                <c:pt idx="4" formatCode="0.0">
                  <c:v>138947</c:v>
                </c:pt>
              </c:numCache>
            </c:numRef>
          </c:val>
        </c:ser>
        <c:ser>
          <c:idx val="3"/>
          <c:order val="3"/>
          <c:tx>
            <c:strRef>
              <c:f>Sheet1!$A$5</c:f>
              <c:strCache>
                <c:ptCount val="1"/>
                <c:pt idx="0">
                  <c:v>Иные межбюджетные трансферты</c:v>
                </c:pt>
              </c:strCache>
            </c:strRef>
          </c:tx>
          <c:spPr>
            <a:solidFill>
              <a:srgbClr val="0000FF"/>
            </a:solidFill>
          </c:spPr>
          <c:cat>
            <c:strRef>
              <c:f>Sheet1!$B$1:$F$1</c:f>
              <c:strCache>
                <c:ptCount val="5"/>
                <c:pt idx="0">
                  <c:v>2020</c:v>
                </c:pt>
                <c:pt idx="1">
                  <c:v>2021</c:v>
                </c:pt>
                <c:pt idx="2">
                  <c:v>2022 г</c:v>
                </c:pt>
                <c:pt idx="3">
                  <c:v>2023 г</c:v>
                </c:pt>
                <c:pt idx="4">
                  <c:v>2024 г</c:v>
                </c:pt>
              </c:strCache>
            </c:strRef>
          </c:cat>
          <c:val>
            <c:numRef>
              <c:f>Sheet1!$B$5:$F$5</c:f>
              <c:numCache>
                <c:formatCode>General</c:formatCode>
                <c:ptCount val="5"/>
                <c:pt idx="0">
                  <c:v>396.4</c:v>
                </c:pt>
                <c:pt idx="1">
                  <c:v>286.3</c:v>
                </c:pt>
                <c:pt idx="2" formatCode="0.0">
                  <c:v>100.2</c:v>
                </c:pt>
                <c:pt idx="3" formatCode="0.0">
                  <c:v>103.3</c:v>
                </c:pt>
                <c:pt idx="4" formatCode="0.0">
                  <c:v>106</c:v>
                </c:pt>
              </c:numCache>
            </c:numRef>
          </c:val>
        </c:ser>
        <c:gapDepth val="0"/>
        <c:shape val="box"/>
        <c:axId val="48299392"/>
        <c:axId val="134874240"/>
        <c:axId val="0"/>
      </c:bar3DChart>
      <c:catAx>
        <c:axId val="48299392"/>
        <c:scaling>
          <c:orientation val="minMax"/>
        </c:scaling>
        <c:delete val="1"/>
        <c:axPos val="b"/>
        <c:numFmt formatCode="General" sourceLinked="1"/>
        <c:tickLblPos val="low"/>
        <c:crossAx val="134874240"/>
        <c:crosses val="autoZero"/>
        <c:auto val="1"/>
        <c:lblAlgn val="ctr"/>
        <c:lblOffset val="100"/>
        <c:tickLblSkip val="1"/>
        <c:tickMarkSkip val="1"/>
      </c:catAx>
      <c:valAx>
        <c:axId val="134874240"/>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48299392"/>
        <c:crosses val="autoZero"/>
        <c:crossBetween val="between"/>
      </c:valAx>
      <c:dTable>
        <c:showHorzBorder val="1"/>
        <c:showVertBorder val="1"/>
        <c:showOutline val="1"/>
        <c:showKeys val="1"/>
        <c:spPr>
          <a:ln w="3088">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8"/>
  <c:chart>
    <c:view3D>
      <c:perspective val="30"/>
    </c:view3D>
    <c:plotArea>
      <c:layout>
        <c:manualLayout>
          <c:layoutTarget val="inner"/>
          <c:xMode val="edge"/>
          <c:yMode val="edge"/>
          <c:x val="0.10980540133919715"/>
          <c:y val="2.0452642716914816E-2"/>
          <c:w val="0.61202136970093857"/>
          <c:h val="0.52416138603950868"/>
        </c:manualLayout>
      </c:layout>
      <c:bar3DChart>
        <c:barDir val="col"/>
        <c:grouping val="standard"/>
        <c:ser>
          <c:idx val="0"/>
          <c:order val="0"/>
          <c:tx>
            <c:strRef>
              <c:f>Лист1!$B$1</c:f>
              <c:strCache>
                <c:ptCount val="1"/>
                <c:pt idx="0">
                  <c:v>Общегосударственные вопросы</c:v>
                </c:pt>
              </c:strCache>
            </c:strRef>
          </c:tx>
          <c:spPr>
            <a:solidFill>
              <a:srgbClr val="FF3300"/>
            </a:solidFill>
          </c:spPr>
          <c:cat>
            <c:numRef>
              <c:f>Лист1!$A$2:$A$4</c:f>
              <c:numCache>
                <c:formatCode>General</c:formatCode>
                <c:ptCount val="3"/>
                <c:pt idx="0">
                  <c:v>2022</c:v>
                </c:pt>
                <c:pt idx="1">
                  <c:v>2023</c:v>
                </c:pt>
                <c:pt idx="2">
                  <c:v>2024</c:v>
                </c:pt>
              </c:numCache>
            </c:numRef>
          </c:cat>
          <c:val>
            <c:numRef>
              <c:f>Лист1!$B$2:$B$4</c:f>
              <c:numCache>
                <c:formatCode>General</c:formatCode>
                <c:ptCount val="3"/>
                <c:pt idx="0">
                  <c:v>37388</c:v>
                </c:pt>
                <c:pt idx="1">
                  <c:v>33997.199999999997</c:v>
                </c:pt>
                <c:pt idx="2">
                  <c:v>33184.5</c:v>
                </c:pt>
              </c:numCache>
            </c:numRef>
          </c:val>
        </c:ser>
        <c:ser>
          <c:idx val="1"/>
          <c:order val="1"/>
          <c:tx>
            <c:strRef>
              <c:f>Лист1!$C$1</c:f>
              <c:strCache>
                <c:ptCount val="1"/>
                <c:pt idx="0">
                  <c:v>Национальная экономика</c:v>
                </c:pt>
              </c:strCache>
            </c:strRef>
          </c:tx>
          <c:spPr>
            <a:solidFill>
              <a:srgbClr val="C00000"/>
            </a:solidFill>
          </c:spPr>
          <c:cat>
            <c:numRef>
              <c:f>Лист1!$A$2:$A$4</c:f>
              <c:numCache>
                <c:formatCode>General</c:formatCode>
                <c:ptCount val="3"/>
                <c:pt idx="0">
                  <c:v>2022</c:v>
                </c:pt>
                <c:pt idx="1">
                  <c:v>2023</c:v>
                </c:pt>
                <c:pt idx="2">
                  <c:v>2024</c:v>
                </c:pt>
              </c:numCache>
            </c:numRef>
          </c:cat>
          <c:val>
            <c:numRef>
              <c:f>Лист1!$C$2:$C$4</c:f>
              <c:numCache>
                <c:formatCode>General</c:formatCode>
                <c:ptCount val="3"/>
                <c:pt idx="0">
                  <c:v>43836.4</c:v>
                </c:pt>
                <c:pt idx="1">
                  <c:v>7911.9</c:v>
                </c:pt>
                <c:pt idx="2">
                  <c:v>107762.6</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2022</c:v>
                </c:pt>
                <c:pt idx="1">
                  <c:v>2023</c:v>
                </c:pt>
                <c:pt idx="2">
                  <c:v>2024</c:v>
                </c:pt>
              </c:numCache>
            </c:numRef>
          </c:cat>
          <c:val>
            <c:numRef>
              <c:f>Лист1!$D$2:$D$4</c:f>
              <c:numCache>
                <c:formatCode>General</c:formatCode>
                <c:ptCount val="3"/>
                <c:pt idx="0">
                  <c:v>275</c:v>
                </c:pt>
                <c:pt idx="1">
                  <c:v>50</c:v>
                </c:pt>
                <c:pt idx="2">
                  <c:v>10</c:v>
                </c:pt>
              </c:numCache>
            </c:numRef>
          </c:val>
        </c:ser>
        <c:ser>
          <c:idx val="3"/>
          <c:order val="3"/>
          <c:tx>
            <c:strRef>
              <c:f>Лист1!$E$1</c:f>
              <c:strCache>
                <c:ptCount val="1"/>
                <c:pt idx="0">
                  <c:v>Образование</c:v>
                </c:pt>
              </c:strCache>
            </c:strRef>
          </c:tx>
          <c:spPr>
            <a:solidFill>
              <a:srgbClr val="FF0066"/>
            </a:solidFill>
          </c:spPr>
          <c:cat>
            <c:numRef>
              <c:f>Лист1!$A$2:$A$4</c:f>
              <c:numCache>
                <c:formatCode>General</c:formatCode>
                <c:ptCount val="3"/>
                <c:pt idx="0">
                  <c:v>2022</c:v>
                </c:pt>
                <c:pt idx="1">
                  <c:v>2023</c:v>
                </c:pt>
                <c:pt idx="2">
                  <c:v>2024</c:v>
                </c:pt>
              </c:numCache>
            </c:numRef>
          </c:cat>
          <c:val>
            <c:numRef>
              <c:f>Лист1!$E$2:$E$4</c:f>
              <c:numCache>
                <c:formatCode>General</c:formatCode>
                <c:ptCount val="3"/>
                <c:pt idx="0">
                  <c:v>181383</c:v>
                </c:pt>
                <c:pt idx="1">
                  <c:v>163138.5</c:v>
                </c:pt>
                <c:pt idx="2">
                  <c:v>165790.6</c:v>
                </c:pt>
              </c:numCache>
            </c:numRef>
          </c:val>
        </c:ser>
        <c:ser>
          <c:idx val="4"/>
          <c:order val="4"/>
          <c:tx>
            <c:strRef>
              <c:f>Лист1!$F$1</c:f>
              <c:strCache>
                <c:ptCount val="1"/>
                <c:pt idx="0">
                  <c:v>Культура, кинематография</c:v>
                </c:pt>
              </c:strCache>
            </c:strRef>
          </c:tx>
          <c:spPr>
            <a:solidFill>
              <a:srgbClr val="6600FF"/>
            </a:solidFill>
          </c:spPr>
          <c:cat>
            <c:numRef>
              <c:f>Лист1!$A$2:$A$4</c:f>
              <c:numCache>
                <c:formatCode>General</c:formatCode>
                <c:ptCount val="3"/>
                <c:pt idx="0">
                  <c:v>2022</c:v>
                </c:pt>
                <c:pt idx="1">
                  <c:v>2023</c:v>
                </c:pt>
                <c:pt idx="2">
                  <c:v>2024</c:v>
                </c:pt>
              </c:numCache>
            </c:numRef>
          </c:cat>
          <c:val>
            <c:numRef>
              <c:f>Лист1!$F$2:$F$4</c:f>
              <c:numCache>
                <c:formatCode>General</c:formatCode>
                <c:ptCount val="3"/>
                <c:pt idx="0">
                  <c:v>48468.9</c:v>
                </c:pt>
                <c:pt idx="1">
                  <c:v>4030.4</c:v>
                </c:pt>
                <c:pt idx="2">
                  <c:v>35226.6</c:v>
                </c:pt>
              </c:numCache>
            </c:numRef>
          </c:val>
        </c:ser>
        <c:ser>
          <c:idx val="5"/>
          <c:order val="5"/>
          <c:tx>
            <c:strRef>
              <c:f>Лист1!$G$1</c:f>
              <c:strCache>
                <c:ptCount val="1"/>
                <c:pt idx="0">
                  <c:v>Социальная политика</c:v>
                </c:pt>
              </c:strCache>
            </c:strRef>
          </c:tx>
          <c:spPr>
            <a:solidFill>
              <a:srgbClr val="0000FF"/>
            </a:solidFill>
          </c:spPr>
          <c:cat>
            <c:numRef>
              <c:f>Лист1!$A$2:$A$4</c:f>
              <c:numCache>
                <c:formatCode>General</c:formatCode>
                <c:ptCount val="3"/>
                <c:pt idx="0">
                  <c:v>2022</c:v>
                </c:pt>
                <c:pt idx="1">
                  <c:v>2023</c:v>
                </c:pt>
                <c:pt idx="2">
                  <c:v>2024</c:v>
                </c:pt>
              </c:numCache>
            </c:numRef>
          </c:cat>
          <c:val>
            <c:numRef>
              <c:f>Лист1!$G$2:$G$4</c:f>
              <c:numCache>
                <c:formatCode>General</c:formatCode>
                <c:ptCount val="3"/>
                <c:pt idx="0">
                  <c:v>17192.5</c:v>
                </c:pt>
                <c:pt idx="1">
                  <c:v>17214.3</c:v>
                </c:pt>
                <c:pt idx="2">
                  <c:v>17283.099999999991</c:v>
                </c:pt>
              </c:numCache>
            </c:numRef>
          </c:val>
        </c:ser>
        <c:ser>
          <c:idx val="6"/>
          <c:order val="6"/>
          <c:tx>
            <c:strRef>
              <c:f>Лист1!$H$1</c:f>
              <c:strCache>
                <c:ptCount val="1"/>
                <c:pt idx="0">
                  <c:v>Физическая культура и спорт</c:v>
                </c:pt>
              </c:strCache>
            </c:strRef>
          </c:tx>
          <c:spPr>
            <a:solidFill>
              <a:srgbClr val="660066"/>
            </a:solidFill>
          </c:spPr>
          <c:cat>
            <c:numRef>
              <c:f>Лист1!$A$2:$A$4</c:f>
              <c:numCache>
                <c:formatCode>General</c:formatCode>
                <c:ptCount val="3"/>
                <c:pt idx="0">
                  <c:v>2022</c:v>
                </c:pt>
                <c:pt idx="1">
                  <c:v>2023</c:v>
                </c:pt>
                <c:pt idx="2">
                  <c:v>2024</c:v>
                </c:pt>
              </c:numCache>
            </c:numRef>
          </c:cat>
          <c:val>
            <c:numRef>
              <c:f>Лист1!$H$2:$H$4</c:f>
              <c:numCache>
                <c:formatCode>General</c:formatCode>
                <c:ptCount val="3"/>
                <c:pt idx="0">
                  <c:v>390</c:v>
                </c:pt>
              </c:numCache>
            </c:numRef>
          </c:val>
        </c:ser>
        <c:ser>
          <c:idx val="7"/>
          <c:order val="7"/>
          <c:tx>
            <c:strRef>
              <c:f>Лист1!$I$1</c:f>
              <c:strCache>
                <c:ptCount val="1"/>
                <c:pt idx="0">
                  <c:v>Обслуживание государственного (муниципального) долга</c:v>
                </c:pt>
              </c:strCache>
            </c:strRef>
          </c:tx>
          <c:spPr>
            <a:solidFill>
              <a:srgbClr val="00FF00"/>
            </a:solidFill>
          </c:spPr>
          <c:cat>
            <c:numRef>
              <c:f>Лист1!$A$2:$A$4</c:f>
              <c:numCache>
                <c:formatCode>General</c:formatCode>
                <c:ptCount val="3"/>
                <c:pt idx="0">
                  <c:v>2022</c:v>
                </c:pt>
                <c:pt idx="1">
                  <c:v>2023</c:v>
                </c:pt>
                <c:pt idx="2">
                  <c:v>2024</c:v>
                </c:pt>
              </c:numCache>
            </c:numRef>
          </c:cat>
          <c:val>
            <c:numRef>
              <c:f>Лист1!$I$2:$I$4</c:f>
              <c:numCache>
                <c:formatCode>General</c:formatCode>
                <c:ptCount val="3"/>
                <c:pt idx="0">
                  <c:v>1.4</c:v>
                </c:pt>
                <c:pt idx="1">
                  <c:v>1.4</c:v>
                </c:pt>
                <c:pt idx="2">
                  <c:v>1.4</c:v>
                </c:pt>
              </c:numCache>
            </c:numRef>
          </c:val>
        </c:ser>
        <c:ser>
          <c:idx val="8"/>
          <c:order val="8"/>
          <c:tx>
            <c:strRef>
              <c:f>Лист1!$J$1</c:f>
              <c:strCache>
                <c:ptCount val="1"/>
                <c:pt idx="0">
                  <c:v>Межбюджетные трансферты общего характера бюджетам бюджетной системы РФ</c:v>
                </c:pt>
              </c:strCache>
            </c:strRef>
          </c:tx>
          <c:spPr>
            <a:solidFill>
              <a:srgbClr val="00FFFF"/>
            </a:solidFill>
          </c:spPr>
          <c:cat>
            <c:numRef>
              <c:f>Лист1!$A$2:$A$4</c:f>
              <c:numCache>
                <c:formatCode>General</c:formatCode>
                <c:ptCount val="3"/>
                <c:pt idx="0">
                  <c:v>2022</c:v>
                </c:pt>
                <c:pt idx="1">
                  <c:v>2023</c:v>
                </c:pt>
                <c:pt idx="2">
                  <c:v>2024</c:v>
                </c:pt>
              </c:numCache>
            </c:numRef>
          </c:cat>
          <c:val>
            <c:numRef>
              <c:f>Лист1!$J$2:$J$4</c:f>
              <c:numCache>
                <c:formatCode>General</c:formatCode>
                <c:ptCount val="3"/>
                <c:pt idx="0">
                  <c:v>22611.4</c:v>
                </c:pt>
                <c:pt idx="1">
                  <c:v>21067.3</c:v>
                </c:pt>
                <c:pt idx="2">
                  <c:v>20954.8</c:v>
                </c:pt>
              </c:numCache>
            </c:numRef>
          </c:val>
        </c:ser>
        <c:shape val="cylinder"/>
        <c:axId val="134939392"/>
        <c:axId val="134940928"/>
        <c:axId val="117079552"/>
      </c:bar3DChart>
      <c:catAx>
        <c:axId val="134939392"/>
        <c:scaling>
          <c:orientation val="minMax"/>
        </c:scaling>
        <c:axPos val="b"/>
        <c:minorGridlines/>
        <c:numFmt formatCode="General" sourceLinked="1"/>
        <c:tickLblPos val="nextTo"/>
        <c:txPr>
          <a:bodyPr/>
          <a:lstStyle/>
          <a:p>
            <a:pPr>
              <a:defRPr sz="1400" baseline="0">
                <a:latin typeface="Times New Roman" pitchFamily="18" charset="0"/>
              </a:defRPr>
            </a:pPr>
            <a:endParaRPr lang="ru-RU"/>
          </a:p>
        </c:txPr>
        <c:crossAx val="134940928"/>
        <c:crosses val="autoZero"/>
        <c:auto val="1"/>
        <c:lblAlgn val="ctr"/>
        <c:lblOffset val="100"/>
      </c:catAx>
      <c:valAx>
        <c:axId val="134940928"/>
        <c:scaling>
          <c:orientation val="minMax"/>
        </c:scaling>
        <c:axPos val="l"/>
        <c:majorGridlines>
          <c:spPr>
            <a:ln>
              <a:solidFill>
                <a:srgbClr val="0000FF"/>
              </a:solidFill>
            </a:ln>
          </c:spPr>
        </c:majorGridlines>
        <c:numFmt formatCode="General" sourceLinked="1"/>
        <c:tickLblPos val="nextTo"/>
        <c:txPr>
          <a:bodyPr/>
          <a:lstStyle/>
          <a:p>
            <a:pPr>
              <a:defRPr sz="1400" baseline="0">
                <a:latin typeface="Times New Roman" pitchFamily="18" charset="0"/>
              </a:defRPr>
            </a:pPr>
            <a:endParaRPr lang="ru-RU"/>
          </a:p>
        </c:txPr>
        <c:crossAx val="134939392"/>
        <c:crosses val="autoZero"/>
        <c:crossBetween val="between"/>
      </c:valAx>
      <c:serAx>
        <c:axId val="117079552"/>
        <c:scaling>
          <c:orientation val="minMax"/>
        </c:scaling>
        <c:delete val="1"/>
        <c:axPos val="b"/>
        <c:tickLblPos val="nextTo"/>
        <c:crossAx val="134940928"/>
        <c:crosses val="autoZero"/>
      </c:serAx>
      <c:dTable>
        <c:showHorzBorder val="1"/>
        <c:showVertBorder val="1"/>
        <c:showOutline val="1"/>
        <c:txPr>
          <a:bodyPr/>
          <a:lstStyle/>
          <a:p>
            <a:pPr rtl="0">
              <a:defRPr sz="1000" b="1" baseline="0">
                <a:solidFill>
                  <a:srgbClr val="FF0000"/>
                </a:solidFill>
                <a:latin typeface="Times New Roman" pitchFamily="18" charset="0"/>
              </a:defRPr>
            </a:pPr>
            <a:endParaRPr lang="ru-RU"/>
          </a:p>
        </c:txPr>
      </c:dTable>
    </c:plotArea>
    <c:legend>
      <c:legendPos val="r"/>
      <c:layout>
        <c:manualLayout>
          <c:xMode val="edge"/>
          <c:yMode val="edge"/>
          <c:x val="0.7286705285337125"/>
          <c:y val="1.6099792635591284E-3"/>
          <c:w val="0.27132947146628839"/>
          <c:h val="0.76428931687716062"/>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effectLst>
          <a:innerShdw blurRad="63500" dist="50800" dir="13500000">
            <a:prstClr val="black">
              <a:alpha val="50000"/>
            </a:prstClr>
          </a:innerShdw>
        </a:effectLst>
      </dgm:spPr>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dgm:pt>
    <dgm:pt modelId="{3A0167C8-9ACA-45CA-92CD-3535FE146F9E}" type="pres">
      <dgm:prSet presAssocID="{3A2CF65D-CA97-4A9F-8679-7526CDB944FC}" presName="text2" presStyleLbl="fgAcc2" presStyleIdx="1" presStyleCnt="2" custScaleX="168737" custScaleY="145151" custLinFactNeighborX="29903" custLinFactNeighborY="-11064">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B4FA4-1050-4FF1-ADEB-4E2309AE958F}" type="doc">
      <dgm:prSet loTypeId="urn:microsoft.com/office/officeart/2005/8/layout/orgChart1" loCatId="hierarchy" qsTypeId="urn:microsoft.com/office/officeart/2005/8/quickstyle/simple1" qsCatId="simple" csTypeId="urn:microsoft.com/office/officeart/2005/8/colors/accent1_2" csCatId="accent1"/>
      <dgm:spPr/>
    </dgm:pt>
    <dgm:pt modelId="{6EEC8746-84A6-4E2E-B956-3BDECAF57D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ДОХДЫ БЮДЖЕТА</a:t>
          </a:r>
        </a:p>
      </dgm:t>
    </dgm:pt>
    <dgm:pt modelId="{9563282E-1341-4607-98A5-79097C09DD0E}" type="parTrans" cxnId="{24D85C85-1E84-4FB2-A2E9-FBE2813208B9}">
      <dgm:prSet/>
      <dgm:spPr/>
    </dgm:pt>
    <dgm:pt modelId="{C272A06F-5E40-48B5-9C97-6C9007E510E2}" type="sibTrans" cxnId="{24D85C85-1E84-4FB2-A2E9-FBE2813208B9}">
      <dgm:prSet/>
      <dgm:spPr/>
    </dgm:pt>
    <dgm:pt modelId="{C89D964A-1BDD-427C-8D63-1873BBD6B0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Times New Roman" pitchFamily="18" charset="0"/>
              <a:cs typeface="Arial" charset="0"/>
            </a:rPr>
            <a:t>Налоговые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Times New Roman" pitchFamily="18" charset="0"/>
              <a:cs typeface="Arial" charset="0"/>
            </a:rPr>
            <a:t>Поступления от уплаты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Times New Roman" pitchFamily="18" charset="0"/>
              <a:cs typeface="Arial" charset="0"/>
            </a:rPr>
            <a:t>налогов, 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Times New Roman" pitchFamily="18" charset="0"/>
              <a:cs typeface="Arial" charset="0"/>
            </a:rPr>
            <a:t>Налоговым кодексом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Times New Roman" pitchFamily="18" charset="0"/>
              <a:cs typeface="Arial" charset="0"/>
            </a:rPr>
            <a:t>Российской Федерации</a:t>
          </a:r>
        </a:p>
      </dgm:t>
    </dgm:pt>
    <dgm:pt modelId="{04C87A6A-DAA7-4413-935E-5977B295E599}" type="parTrans" cxnId="{25E3E6B9-4FAB-47BE-9FD5-D9BEEFB91019}">
      <dgm:prSet/>
      <dgm:spPr/>
    </dgm:pt>
    <dgm:pt modelId="{4627AE67-A997-4222-A6F0-921652846D27}" type="sibTrans" cxnId="{25E3E6B9-4FAB-47BE-9FD5-D9BEEFB91019}">
      <dgm:prSet/>
      <dgm:spPr/>
    </dgm:pt>
    <dgm:pt modelId="{3E963EDE-F6E8-4DD8-B4D5-1D216E3117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Неналоговые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Поступления от других сборов,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законодательством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Российской Федерации,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а также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Штрафов за нарушение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законодательства</a:t>
          </a:r>
        </a:p>
      </dgm:t>
    </dgm:pt>
    <dgm:pt modelId="{82072D1F-9B64-4EB7-B705-9AE01049F47C}" type="parTrans" cxnId="{A707BA15-85D1-4DA8-B95F-CBF414129FA2}">
      <dgm:prSet/>
      <dgm:spPr/>
    </dgm:pt>
    <dgm:pt modelId="{6ADF9ECB-1E4F-4FAF-BE30-D0EEB78A55A8}" type="sibTrans" cxnId="{A707BA15-85D1-4DA8-B95F-CBF414129FA2}">
      <dgm:prSet/>
      <dgm:spPr/>
    </dgm:pt>
    <dgm:pt modelId="{882F84F8-7F72-44BD-9060-80EB0B9D8B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Безвозмездные поступления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Поступления от других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бюджетов (межбюджетные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трансферты) организаций,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граждан (кроме налоговых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3333CC"/>
              </a:solidFill>
              <a:effectLst/>
              <a:latin typeface="Arial" charset="0"/>
              <a:cs typeface="Arial" charset="0"/>
            </a:rPr>
            <a:t>и неналоговых доходов)</a:t>
          </a:r>
        </a:p>
      </dgm:t>
    </dgm:pt>
    <dgm:pt modelId="{5BE97116-D635-4042-90FE-2BF261F38C7F}" type="parTrans" cxnId="{6A312CB8-BE9B-42F6-94DF-AD1C930969C8}">
      <dgm:prSet/>
      <dgm:spPr/>
    </dgm:pt>
    <dgm:pt modelId="{96920425-35C6-4E0C-809D-91843E2EBD95}" type="sibTrans" cxnId="{6A312CB8-BE9B-42F6-94DF-AD1C930969C8}">
      <dgm:prSet/>
      <dgm:spPr/>
    </dgm:pt>
    <dgm:pt modelId="{7F891498-4F39-4070-A7BE-067D62AAE1BA}" type="pres">
      <dgm:prSet presAssocID="{389B4FA4-1050-4FF1-ADEB-4E2309AE958F}" presName="hierChild1" presStyleCnt="0">
        <dgm:presLayoutVars>
          <dgm:orgChart val="1"/>
          <dgm:chPref val="1"/>
          <dgm:dir/>
          <dgm:animOne val="branch"/>
          <dgm:animLvl val="lvl"/>
          <dgm:resizeHandles/>
        </dgm:presLayoutVars>
      </dgm:prSet>
      <dgm:spPr/>
    </dgm:pt>
    <dgm:pt modelId="{D41C6498-038C-4AEA-A692-2EB6B1D0C01D}" type="pres">
      <dgm:prSet presAssocID="{6EEC8746-84A6-4E2E-B956-3BDECAF57D5C}" presName="hierRoot1" presStyleCnt="0">
        <dgm:presLayoutVars>
          <dgm:hierBranch/>
        </dgm:presLayoutVars>
      </dgm:prSet>
      <dgm:spPr/>
    </dgm:pt>
    <dgm:pt modelId="{5D22BA41-4692-487B-B129-D937A665EA1F}" type="pres">
      <dgm:prSet presAssocID="{6EEC8746-84A6-4E2E-B956-3BDECAF57D5C}" presName="rootComposite1" presStyleCnt="0"/>
      <dgm:spPr/>
    </dgm:pt>
    <dgm:pt modelId="{E6C98F43-7437-450A-BEF7-AF2677A180C4}" type="pres">
      <dgm:prSet presAssocID="{6EEC8746-84A6-4E2E-B956-3BDECAF57D5C}" presName="rootText1" presStyleLbl="node0" presStyleIdx="0" presStyleCnt="1">
        <dgm:presLayoutVars>
          <dgm:chPref val="3"/>
        </dgm:presLayoutVars>
      </dgm:prSet>
      <dgm:spPr/>
      <dgm:t>
        <a:bodyPr/>
        <a:lstStyle/>
        <a:p>
          <a:endParaRPr lang="ru-RU"/>
        </a:p>
      </dgm:t>
    </dgm:pt>
    <dgm:pt modelId="{A3C1F23E-E57A-40A0-A340-E53502330D48}" type="pres">
      <dgm:prSet presAssocID="{6EEC8746-84A6-4E2E-B956-3BDECAF57D5C}" presName="rootConnector1" presStyleLbl="node1" presStyleIdx="0" presStyleCnt="0"/>
      <dgm:spPr/>
      <dgm:t>
        <a:bodyPr/>
        <a:lstStyle/>
        <a:p>
          <a:endParaRPr lang="ru-RU"/>
        </a:p>
      </dgm:t>
    </dgm:pt>
    <dgm:pt modelId="{D2EDF6DD-38F8-4AA0-8D9D-F3B2A1E93FEE}" type="pres">
      <dgm:prSet presAssocID="{6EEC8746-84A6-4E2E-B956-3BDECAF57D5C}" presName="hierChild2" presStyleCnt="0"/>
      <dgm:spPr/>
    </dgm:pt>
    <dgm:pt modelId="{9F35FFD1-C45E-47A5-B947-5BD867B0EB58}" type="pres">
      <dgm:prSet presAssocID="{04C87A6A-DAA7-4413-935E-5977B295E599}" presName="Name35" presStyleLbl="parChTrans1D2" presStyleIdx="0" presStyleCnt="3"/>
      <dgm:spPr/>
    </dgm:pt>
    <dgm:pt modelId="{6E9B5483-3388-41A7-8445-E9BA35D4F83C}" type="pres">
      <dgm:prSet presAssocID="{C89D964A-1BDD-427C-8D63-1873BBD6B0C1}" presName="hierRoot2" presStyleCnt="0">
        <dgm:presLayoutVars>
          <dgm:hierBranch/>
        </dgm:presLayoutVars>
      </dgm:prSet>
      <dgm:spPr/>
    </dgm:pt>
    <dgm:pt modelId="{AFAD121A-0EA0-4821-B799-2A6B4BBD3339}" type="pres">
      <dgm:prSet presAssocID="{C89D964A-1BDD-427C-8D63-1873BBD6B0C1}" presName="rootComposite" presStyleCnt="0"/>
      <dgm:spPr/>
    </dgm:pt>
    <dgm:pt modelId="{105FD539-7C6B-41A7-A7F5-C439C1078489}" type="pres">
      <dgm:prSet presAssocID="{C89D964A-1BDD-427C-8D63-1873BBD6B0C1}" presName="rootText" presStyleLbl="node2" presStyleIdx="0" presStyleCnt="3">
        <dgm:presLayoutVars>
          <dgm:chPref val="3"/>
        </dgm:presLayoutVars>
      </dgm:prSet>
      <dgm:spPr/>
      <dgm:t>
        <a:bodyPr/>
        <a:lstStyle/>
        <a:p>
          <a:endParaRPr lang="ru-RU"/>
        </a:p>
      </dgm:t>
    </dgm:pt>
    <dgm:pt modelId="{6EA6D143-0FC8-4F20-B6AE-7DB6FC9896F4}" type="pres">
      <dgm:prSet presAssocID="{C89D964A-1BDD-427C-8D63-1873BBD6B0C1}" presName="rootConnector" presStyleLbl="node2" presStyleIdx="0" presStyleCnt="3"/>
      <dgm:spPr/>
      <dgm:t>
        <a:bodyPr/>
        <a:lstStyle/>
        <a:p>
          <a:endParaRPr lang="ru-RU"/>
        </a:p>
      </dgm:t>
    </dgm:pt>
    <dgm:pt modelId="{808D96A1-318A-4A22-A782-E28DFA4D7C7D}" type="pres">
      <dgm:prSet presAssocID="{C89D964A-1BDD-427C-8D63-1873BBD6B0C1}" presName="hierChild4" presStyleCnt="0"/>
      <dgm:spPr/>
    </dgm:pt>
    <dgm:pt modelId="{CE68AE19-DCEE-4BD3-8BE2-D47347E9ABAA}" type="pres">
      <dgm:prSet presAssocID="{C89D964A-1BDD-427C-8D63-1873BBD6B0C1}" presName="hierChild5" presStyleCnt="0"/>
      <dgm:spPr/>
    </dgm:pt>
    <dgm:pt modelId="{98518A03-72BC-4F9E-BAAC-49CB7EF8343D}" type="pres">
      <dgm:prSet presAssocID="{82072D1F-9B64-4EB7-B705-9AE01049F47C}" presName="Name35" presStyleLbl="parChTrans1D2" presStyleIdx="1" presStyleCnt="3"/>
      <dgm:spPr/>
    </dgm:pt>
    <dgm:pt modelId="{86709AAE-4EBA-4F80-A911-703F07A54519}" type="pres">
      <dgm:prSet presAssocID="{3E963EDE-F6E8-4DD8-B4D5-1D216E311787}" presName="hierRoot2" presStyleCnt="0">
        <dgm:presLayoutVars>
          <dgm:hierBranch/>
        </dgm:presLayoutVars>
      </dgm:prSet>
      <dgm:spPr/>
    </dgm:pt>
    <dgm:pt modelId="{B6BA007E-6EB3-4E4A-8786-99D1BA798789}" type="pres">
      <dgm:prSet presAssocID="{3E963EDE-F6E8-4DD8-B4D5-1D216E311787}" presName="rootComposite" presStyleCnt="0"/>
      <dgm:spPr/>
    </dgm:pt>
    <dgm:pt modelId="{98E927B0-305B-4744-B84A-F0687086AFCB}" type="pres">
      <dgm:prSet presAssocID="{3E963EDE-F6E8-4DD8-B4D5-1D216E311787}" presName="rootText" presStyleLbl="node2" presStyleIdx="1" presStyleCnt="3">
        <dgm:presLayoutVars>
          <dgm:chPref val="3"/>
        </dgm:presLayoutVars>
      </dgm:prSet>
      <dgm:spPr/>
      <dgm:t>
        <a:bodyPr/>
        <a:lstStyle/>
        <a:p>
          <a:endParaRPr lang="ru-RU"/>
        </a:p>
      </dgm:t>
    </dgm:pt>
    <dgm:pt modelId="{C9E2DFA0-C513-4F4B-8221-2B8E94E50D12}" type="pres">
      <dgm:prSet presAssocID="{3E963EDE-F6E8-4DD8-B4D5-1D216E311787}" presName="rootConnector" presStyleLbl="node2" presStyleIdx="1" presStyleCnt="3"/>
      <dgm:spPr/>
      <dgm:t>
        <a:bodyPr/>
        <a:lstStyle/>
        <a:p>
          <a:endParaRPr lang="ru-RU"/>
        </a:p>
      </dgm:t>
    </dgm:pt>
    <dgm:pt modelId="{16413332-BA0C-4792-9168-32CCF2F5590F}" type="pres">
      <dgm:prSet presAssocID="{3E963EDE-F6E8-4DD8-B4D5-1D216E311787}" presName="hierChild4" presStyleCnt="0"/>
      <dgm:spPr/>
    </dgm:pt>
    <dgm:pt modelId="{CACAB9AC-6B96-41F1-8DBE-3E56A36074E7}" type="pres">
      <dgm:prSet presAssocID="{3E963EDE-F6E8-4DD8-B4D5-1D216E311787}" presName="hierChild5" presStyleCnt="0"/>
      <dgm:spPr/>
    </dgm:pt>
    <dgm:pt modelId="{381B671C-D7C9-4BA3-B84A-20EC3297D2A6}" type="pres">
      <dgm:prSet presAssocID="{5BE97116-D635-4042-90FE-2BF261F38C7F}" presName="Name35" presStyleLbl="parChTrans1D2" presStyleIdx="2" presStyleCnt="3"/>
      <dgm:spPr/>
    </dgm:pt>
    <dgm:pt modelId="{F64C48F9-ACFD-4DC5-BBF3-41324194D251}" type="pres">
      <dgm:prSet presAssocID="{882F84F8-7F72-44BD-9060-80EB0B9D8B8F}" presName="hierRoot2" presStyleCnt="0">
        <dgm:presLayoutVars>
          <dgm:hierBranch/>
        </dgm:presLayoutVars>
      </dgm:prSet>
      <dgm:spPr/>
    </dgm:pt>
    <dgm:pt modelId="{BA6136C4-F7DB-4EAB-8C39-EF324C25B4F9}" type="pres">
      <dgm:prSet presAssocID="{882F84F8-7F72-44BD-9060-80EB0B9D8B8F}" presName="rootComposite" presStyleCnt="0"/>
      <dgm:spPr/>
    </dgm:pt>
    <dgm:pt modelId="{F2DEDED3-89E7-4BF4-AFD2-251BE619CBA4}" type="pres">
      <dgm:prSet presAssocID="{882F84F8-7F72-44BD-9060-80EB0B9D8B8F}" presName="rootText" presStyleLbl="node2" presStyleIdx="2" presStyleCnt="3">
        <dgm:presLayoutVars>
          <dgm:chPref val="3"/>
        </dgm:presLayoutVars>
      </dgm:prSet>
      <dgm:spPr/>
      <dgm:t>
        <a:bodyPr/>
        <a:lstStyle/>
        <a:p>
          <a:endParaRPr lang="ru-RU"/>
        </a:p>
      </dgm:t>
    </dgm:pt>
    <dgm:pt modelId="{CE07CC5E-0530-4EC5-8D07-C69896A96C04}" type="pres">
      <dgm:prSet presAssocID="{882F84F8-7F72-44BD-9060-80EB0B9D8B8F}" presName="rootConnector" presStyleLbl="node2" presStyleIdx="2" presStyleCnt="3"/>
      <dgm:spPr/>
      <dgm:t>
        <a:bodyPr/>
        <a:lstStyle/>
        <a:p>
          <a:endParaRPr lang="ru-RU"/>
        </a:p>
      </dgm:t>
    </dgm:pt>
    <dgm:pt modelId="{43429063-E24D-4568-AB26-90CB3B9B6104}" type="pres">
      <dgm:prSet presAssocID="{882F84F8-7F72-44BD-9060-80EB0B9D8B8F}" presName="hierChild4" presStyleCnt="0"/>
      <dgm:spPr/>
    </dgm:pt>
    <dgm:pt modelId="{53219A8C-2ED7-4AD3-878C-6E931B251C41}" type="pres">
      <dgm:prSet presAssocID="{882F84F8-7F72-44BD-9060-80EB0B9D8B8F}" presName="hierChild5" presStyleCnt="0"/>
      <dgm:spPr/>
    </dgm:pt>
    <dgm:pt modelId="{D1F1E9E5-C36F-41A0-9B2E-CA3000B36F5B}" type="pres">
      <dgm:prSet presAssocID="{6EEC8746-84A6-4E2E-B956-3BDECAF57D5C}" presName="hierChild3" presStyleCnt="0"/>
      <dgm:spPr/>
    </dgm:pt>
  </dgm:ptLst>
  <dgm:cxnLst>
    <dgm:cxn modelId="{E0FD2685-AFDB-442E-9A2B-388DA7AA55D7}" type="presOf" srcId="{389B4FA4-1050-4FF1-ADEB-4E2309AE958F}" destId="{7F891498-4F39-4070-A7BE-067D62AAE1BA}" srcOrd="0" destOrd="0" presId="urn:microsoft.com/office/officeart/2005/8/layout/orgChart1"/>
    <dgm:cxn modelId="{6A312CB8-BE9B-42F6-94DF-AD1C930969C8}" srcId="{6EEC8746-84A6-4E2E-B956-3BDECAF57D5C}" destId="{882F84F8-7F72-44BD-9060-80EB0B9D8B8F}" srcOrd="2" destOrd="0" parTransId="{5BE97116-D635-4042-90FE-2BF261F38C7F}" sibTransId="{96920425-35C6-4E0C-809D-91843E2EBD95}"/>
    <dgm:cxn modelId="{A707BA15-85D1-4DA8-B95F-CBF414129FA2}" srcId="{6EEC8746-84A6-4E2E-B956-3BDECAF57D5C}" destId="{3E963EDE-F6E8-4DD8-B4D5-1D216E311787}" srcOrd="1" destOrd="0" parTransId="{82072D1F-9B64-4EB7-B705-9AE01049F47C}" sibTransId="{6ADF9ECB-1E4F-4FAF-BE30-D0EEB78A55A8}"/>
    <dgm:cxn modelId="{1C360721-59AC-448C-A451-59CB7BD88145}" type="presOf" srcId="{C89D964A-1BDD-427C-8D63-1873BBD6B0C1}" destId="{6EA6D143-0FC8-4F20-B6AE-7DB6FC9896F4}" srcOrd="1" destOrd="0" presId="urn:microsoft.com/office/officeart/2005/8/layout/orgChart1"/>
    <dgm:cxn modelId="{FCFCBEA0-8356-4603-B963-FFE2D3C4E047}" type="presOf" srcId="{5BE97116-D635-4042-90FE-2BF261F38C7F}" destId="{381B671C-D7C9-4BA3-B84A-20EC3297D2A6}" srcOrd="0" destOrd="0" presId="urn:microsoft.com/office/officeart/2005/8/layout/orgChart1"/>
    <dgm:cxn modelId="{24D85C85-1E84-4FB2-A2E9-FBE2813208B9}" srcId="{389B4FA4-1050-4FF1-ADEB-4E2309AE958F}" destId="{6EEC8746-84A6-4E2E-B956-3BDECAF57D5C}" srcOrd="0" destOrd="0" parTransId="{9563282E-1341-4607-98A5-79097C09DD0E}" sibTransId="{C272A06F-5E40-48B5-9C97-6C9007E510E2}"/>
    <dgm:cxn modelId="{25E3E6B9-4FAB-47BE-9FD5-D9BEEFB91019}" srcId="{6EEC8746-84A6-4E2E-B956-3BDECAF57D5C}" destId="{C89D964A-1BDD-427C-8D63-1873BBD6B0C1}" srcOrd="0" destOrd="0" parTransId="{04C87A6A-DAA7-4413-935E-5977B295E599}" sibTransId="{4627AE67-A997-4222-A6F0-921652846D27}"/>
    <dgm:cxn modelId="{678B8436-CA89-47FF-BC85-BC4B06C5FCA7}" type="presOf" srcId="{882F84F8-7F72-44BD-9060-80EB0B9D8B8F}" destId="{F2DEDED3-89E7-4BF4-AFD2-251BE619CBA4}" srcOrd="0" destOrd="0" presId="urn:microsoft.com/office/officeart/2005/8/layout/orgChart1"/>
    <dgm:cxn modelId="{2C8633DA-81F9-4DA8-8A5A-4103260C1376}" type="presOf" srcId="{04C87A6A-DAA7-4413-935E-5977B295E599}" destId="{9F35FFD1-C45E-47A5-B947-5BD867B0EB58}" srcOrd="0" destOrd="0" presId="urn:microsoft.com/office/officeart/2005/8/layout/orgChart1"/>
    <dgm:cxn modelId="{4A4B7511-DC97-4EF3-8A52-DB81A72AB035}" type="presOf" srcId="{3E963EDE-F6E8-4DD8-B4D5-1D216E311787}" destId="{C9E2DFA0-C513-4F4B-8221-2B8E94E50D12}" srcOrd="1" destOrd="0" presId="urn:microsoft.com/office/officeart/2005/8/layout/orgChart1"/>
    <dgm:cxn modelId="{99704D59-7633-4727-89E0-D4E4CD823AA0}" type="presOf" srcId="{C89D964A-1BDD-427C-8D63-1873BBD6B0C1}" destId="{105FD539-7C6B-41A7-A7F5-C439C1078489}" srcOrd="0" destOrd="0" presId="urn:microsoft.com/office/officeart/2005/8/layout/orgChart1"/>
    <dgm:cxn modelId="{AA02419E-BAFB-42F3-A117-3D66B0E2646C}" type="presOf" srcId="{6EEC8746-84A6-4E2E-B956-3BDECAF57D5C}" destId="{A3C1F23E-E57A-40A0-A340-E53502330D48}" srcOrd="1" destOrd="0" presId="urn:microsoft.com/office/officeart/2005/8/layout/orgChart1"/>
    <dgm:cxn modelId="{4ACD3795-A23D-40EF-9704-AFB712962A6E}" type="presOf" srcId="{3E963EDE-F6E8-4DD8-B4D5-1D216E311787}" destId="{98E927B0-305B-4744-B84A-F0687086AFCB}" srcOrd="0" destOrd="0" presId="urn:microsoft.com/office/officeart/2005/8/layout/orgChart1"/>
    <dgm:cxn modelId="{0EC655EF-3DE7-4D83-A298-678FA070D4F3}" type="presOf" srcId="{882F84F8-7F72-44BD-9060-80EB0B9D8B8F}" destId="{CE07CC5E-0530-4EC5-8D07-C69896A96C04}" srcOrd="1" destOrd="0" presId="urn:microsoft.com/office/officeart/2005/8/layout/orgChart1"/>
    <dgm:cxn modelId="{27D57F33-055D-4E22-B70F-A4A41DFD1D3D}" type="presOf" srcId="{82072D1F-9B64-4EB7-B705-9AE01049F47C}" destId="{98518A03-72BC-4F9E-BAAC-49CB7EF8343D}" srcOrd="0" destOrd="0" presId="urn:microsoft.com/office/officeart/2005/8/layout/orgChart1"/>
    <dgm:cxn modelId="{54F37CD8-CAA7-4028-AFA4-AF1D88924742}" type="presOf" srcId="{6EEC8746-84A6-4E2E-B956-3BDECAF57D5C}" destId="{E6C98F43-7437-450A-BEF7-AF2677A180C4}" srcOrd="0" destOrd="0" presId="urn:microsoft.com/office/officeart/2005/8/layout/orgChart1"/>
    <dgm:cxn modelId="{5F6BA624-57D5-45C4-BAAE-5D237C5B5267}" type="presParOf" srcId="{7F891498-4F39-4070-A7BE-067D62AAE1BA}" destId="{D41C6498-038C-4AEA-A692-2EB6B1D0C01D}" srcOrd="0" destOrd="0" presId="urn:microsoft.com/office/officeart/2005/8/layout/orgChart1"/>
    <dgm:cxn modelId="{612F2F18-17D0-49DC-878B-6371DA9B65B5}" type="presParOf" srcId="{D41C6498-038C-4AEA-A692-2EB6B1D0C01D}" destId="{5D22BA41-4692-487B-B129-D937A665EA1F}" srcOrd="0" destOrd="0" presId="urn:microsoft.com/office/officeart/2005/8/layout/orgChart1"/>
    <dgm:cxn modelId="{3B5220C6-9E1B-4F10-A933-1C0831B43842}" type="presParOf" srcId="{5D22BA41-4692-487B-B129-D937A665EA1F}" destId="{E6C98F43-7437-450A-BEF7-AF2677A180C4}" srcOrd="0" destOrd="0" presId="urn:microsoft.com/office/officeart/2005/8/layout/orgChart1"/>
    <dgm:cxn modelId="{553C2C58-E04E-492F-AFC5-639E9DE09368}" type="presParOf" srcId="{5D22BA41-4692-487B-B129-D937A665EA1F}" destId="{A3C1F23E-E57A-40A0-A340-E53502330D48}" srcOrd="1" destOrd="0" presId="urn:microsoft.com/office/officeart/2005/8/layout/orgChart1"/>
    <dgm:cxn modelId="{BF1535DF-A8A2-470D-8E16-CADD441FE428}" type="presParOf" srcId="{D41C6498-038C-4AEA-A692-2EB6B1D0C01D}" destId="{D2EDF6DD-38F8-4AA0-8D9D-F3B2A1E93FEE}" srcOrd="1" destOrd="0" presId="urn:microsoft.com/office/officeart/2005/8/layout/orgChart1"/>
    <dgm:cxn modelId="{F0FBAB99-FAB1-483F-A9CD-CDA55924E86F}" type="presParOf" srcId="{D2EDF6DD-38F8-4AA0-8D9D-F3B2A1E93FEE}" destId="{9F35FFD1-C45E-47A5-B947-5BD867B0EB58}" srcOrd="0" destOrd="0" presId="urn:microsoft.com/office/officeart/2005/8/layout/orgChart1"/>
    <dgm:cxn modelId="{6DD5C753-00C9-4458-9035-B30E9C9B53B0}" type="presParOf" srcId="{D2EDF6DD-38F8-4AA0-8D9D-F3B2A1E93FEE}" destId="{6E9B5483-3388-41A7-8445-E9BA35D4F83C}" srcOrd="1" destOrd="0" presId="urn:microsoft.com/office/officeart/2005/8/layout/orgChart1"/>
    <dgm:cxn modelId="{6E518E06-A0C9-40B9-AC63-21B32D1C8CCA}" type="presParOf" srcId="{6E9B5483-3388-41A7-8445-E9BA35D4F83C}" destId="{AFAD121A-0EA0-4821-B799-2A6B4BBD3339}" srcOrd="0" destOrd="0" presId="urn:microsoft.com/office/officeart/2005/8/layout/orgChart1"/>
    <dgm:cxn modelId="{40DDDEA7-7C52-4225-8B31-E5B66134CAD0}" type="presParOf" srcId="{AFAD121A-0EA0-4821-B799-2A6B4BBD3339}" destId="{105FD539-7C6B-41A7-A7F5-C439C1078489}" srcOrd="0" destOrd="0" presId="urn:microsoft.com/office/officeart/2005/8/layout/orgChart1"/>
    <dgm:cxn modelId="{D8563D33-7093-42E4-8B09-1CD9FED2033E}" type="presParOf" srcId="{AFAD121A-0EA0-4821-B799-2A6B4BBD3339}" destId="{6EA6D143-0FC8-4F20-B6AE-7DB6FC9896F4}" srcOrd="1" destOrd="0" presId="urn:microsoft.com/office/officeart/2005/8/layout/orgChart1"/>
    <dgm:cxn modelId="{DF0BDCCF-0D06-46F4-83B6-6FB57D9F9901}" type="presParOf" srcId="{6E9B5483-3388-41A7-8445-E9BA35D4F83C}" destId="{808D96A1-318A-4A22-A782-E28DFA4D7C7D}" srcOrd="1" destOrd="0" presId="urn:microsoft.com/office/officeart/2005/8/layout/orgChart1"/>
    <dgm:cxn modelId="{2475490D-AD2D-46C0-8577-11FB6DCB3EAD}" type="presParOf" srcId="{6E9B5483-3388-41A7-8445-E9BA35D4F83C}" destId="{CE68AE19-DCEE-4BD3-8BE2-D47347E9ABAA}" srcOrd="2" destOrd="0" presId="urn:microsoft.com/office/officeart/2005/8/layout/orgChart1"/>
    <dgm:cxn modelId="{4BFF83F2-981F-4860-99BA-845CEC08D329}" type="presParOf" srcId="{D2EDF6DD-38F8-4AA0-8D9D-F3B2A1E93FEE}" destId="{98518A03-72BC-4F9E-BAAC-49CB7EF8343D}" srcOrd="2" destOrd="0" presId="urn:microsoft.com/office/officeart/2005/8/layout/orgChart1"/>
    <dgm:cxn modelId="{74C2700B-FB5A-4DA1-B942-2167D09D5602}" type="presParOf" srcId="{D2EDF6DD-38F8-4AA0-8D9D-F3B2A1E93FEE}" destId="{86709AAE-4EBA-4F80-A911-703F07A54519}" srcOrd="3" destOrd="0" presId="urn:microsoft.com/office/officeart/2005/8/layout/orgChart1"/>
    <dgm:cxn modelId="{A4FC91E6-DC83-49EC-A143-9BB9880F8B46}" type="presParOf" srcId="{86709AAE-4EBA-4F80-A911-703F07A54519}" destId="{B6BA007E-6EB3-4E4A-8786-99D1BA798789}" srcOrd="0" destOrd="0" presId="urn:microsoft.com/office/officeart/2005/8/layout/orgChart1"/>
    <dgm:cxn modelId="{996383CD-F279-4385-9719-BBFABF7AF6D4}" type="presParOf" srcId="{B6BA007E-6EB3-4E4A-8786-99D1BA798789}" destId="{98E927B0-305B-4744-B84A-F0687086AFCB}" srcOrd="0" destOrd="0" presId="urn:microsoft.com/office/officeart/2005/8/layout/orgChart1"/>
    <dgm:cxn modelId="{B380196A-0C16-4CAB-807A-D4CF81375C90}" type="presParOf" srcId="{B6BA007E-6EB3-4E4A-8786-99D1BA798789}" destId="{C9E2DFA0-C513-4F4B-8221-2B8E94E50D12}" srcOrd="1" destOrd="0" presId="urn:microsoft.com/office/officeart/2005/8/layout/orgChart1"/>
    <dgm:cxn modelId="{10E5C507-EB91-4968-BD79-AEB12EF68F27}" type="presParOf" srcId="{86709AAE-4EBA-4F80-A911-703F07A54519}" destId="{16413332-BA0C-4792-9168-32CCF2F5590F}" srcOrd="1" destOrd="0" presId="urn:microsoft.com/office/officeart/2005/8/layout/orgChart1"/>
    <dgm:cxn modelId="{57E0F456-DE7C-4E2C-81D9-48452E9CB759}" type="presParOf" srcId="{86709AAE-4EBA-4F80-A911-703F07A54519}" destId="{CACAB9AC-6B96-41F1-8DBE-3E56A36074E7}" srcOrd="2" destOrd="0" presId="urn:microsoft.com/office/officeart/2005/8/layout/orgChart1"/>
    <dgm:cxn modelId="{348135AE-F75A-46AC-AFA9-401EAD651C04}" type="presParOf" srcId="{D2EDF6DD-38F8-4AA0-8D9D-F3B2A1E93FEE}" destId="{381B671C-D7C9-4BA3-B84A-20EC3297D2A6}" srcOrd="4" destOrd="0" presId="urn:microsoft.com/office/officeart/2005/8/layout/orgChart1"/>
    <dgm:cxn modelId="{A925D185-3023-46D8-A7A4-4857F459E75B}" type="presParOf" srcId="{D2EDF6DD-38F8-4AA0-8D9D-F3B2A1E93FEE}" destId="{F64C48F9-ACFD-4DC5-BBF3-41324194D251}" srcOrd="5" destOrd="0" presId="urn:microsoft.com/office/officeart/2005/8/layout/orgChart1"/>
    <dgm:cxn modelId="{9EDD5679-3B11-4F91-AC2A-2AADEC915113}" type="presParOf" srcId="{F64C48F9-ACFD-4DC5-BBF3-41324194D251}" destId="{BA6136C4-F7DB-4EAB-8C39-EF324C25B4F9}" srcOrd="0" destOrd="0" presId="urn:microsoft.com/office/officeart/2005/8/layout/orgChart1"/>
    <dgm:cxn modelId="{FF3C7082-F66B-4AB1-9C39-22043E16A2D9}" type="presParOf" srcId="{BA6136C4-F7DB-4EAB-8C39-EF324C25B4F9}" destId="{F2DEDED3-89E7-4BF4-AFD2-251BE619CBA4}" srcOrd="0" destOrd="0" presId="urn:microsoft.com/office/officeart/2005/8/layout/orgChart1"/>
    <dgm:cxn modelId="{15E29452-2012-455C-8819-3AEC1406D793}" type="presParOf" srcId="{BA6136C4-F7DB-4EAB-8C39-EF324C25B4F9}" destId="{CE07CC5E-0530-4EC5-8D07-C69896A96C04}" srcOrd="1" destOrd="0" presId="urn:microsoft.com/office/officeart/2005/8/layout/orgChart1"/>
    <dgm:cxn modelId="{9F2FE5A7-B1F0-4487-BC8B-85CF13CF0209}" type="presParOf" srcId="{F64C48F9-ACFD-4DC5-BBF3-41324194D251}" destId="{43429063-E24D-4568-AB26-90CB3B9B6104}" srcOrd="1" destOrd="0" presId="urn:microsoft.com/office/officeart/2005/8/layout/orgChart1"/>
    <dgm:cxn modelId="{EC6612ED-6B9D-47B9-919D-114074CF197A}" type="presParOf" srcId="{F64C48F9-ACFD-4DC5-BBF3-41324194D251}" destId="{53219A8C-2ED7-4AD3-878C-6E931B251C41}" srcOrd="2" destOrd="0" presId="urn:microsoft.com/office/officeart/2005/8/layout/orgChart1"/>
    <dgm:cxn modelId="{2023F1F5-B7B7-4317-AB5C-7AFAD1EDD7BB}" type="presParOf" srcId="{D41C6498-038C-4AEA-A692-2EB6B1D0C01D}" destId="{D1F1E9E5-C36F-41A0-9B2E-CA3000B36F5B}"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D733C-54B7-4C29-B08C-3747880F100B}">
      <dsp:nvSpPr>
        <dsp:cNvPr id="0" name=""/>
        <dsp:cNvSpPr/>
      </dsp:nvSpPr>
      <dsp:spPr>
        <a:xfrm>
          <a:off x="3999048" y="1604415"/>
          <a:ext cx="2121202" cy="873780"/>
        </a:xfrm>
        <a:custGeom>
          <a:avLst/>
          <a:gdLst/>
          <a:ahLst/>
          <a:cxnLst/>
          <a:rect l="0" t="0" r="0" b="0"/>
          <a:pathLst>
            <a:path>
              <a:moveTo>
                <a:pt x="0" y="0"/>
              </a:moveTo>
              <a:lnTo>
                <a:pt x="0" y="666348"/>
              </a:lnTo>
              <a:lnTo>
                <a:pt x="2121202" y="666348"/>
              </a:lnTo>
              <a:lnTo>
                <a:pt x="2121202" y="8737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8F514-EEEE-4E61-B1C9-E9974041AC39}">
      <dsp:nvSpPr>
        <dsp:cNvPr id="0" name=""/>
        <dsp:cNvSpPr/>
      </dsp:nvSpPr>
      <dsp:spPr>
        <a:xfrm>
          <a:off x="1788843" y="1604415"/>
          <a:ext cx="2210204" cy="870652"/>
        </a:xfrm>
        <a:custGeom>
          <a:avLst/>
          <a:gdLst/>
          <a:ahLst/>
          <a:cxnLst/>
          <a:rect l="0" t="0" r="0" b="0"/>
          <a:pathLst>
            <a:path>
              <a:moveTo>
                <a:pt x="2210204" y="0"/>
              </a:moveTo>
              <a:lnTo>
                <a:pt x="2210204" y="663220"/>
              </a:lnTo>
              <a:lnTo>
                <a:pt x="0" y="663220"/>
              </a:lnTo>
              <a:lnTo>
                <a:pt x="0" y="870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18B08-8B23-4761-815C-FF731424DDBA}">
      <dsp:nvSpPr>
        <dsp:cNvPr id="0" name=""/>
        <dsp:cNvSpPr/>
      </dsp:nvSpPr>
      <dsp:spPr>
        <a:xfrm>
          <a:off x="160798" y="580395"/>
          <a:ext cx="7676498" cy="1024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7979775B-9E88-4819-BF9E-79E431BC902F}">
      <dsp:nvSpPr>
        <dsp:cNvPr id="0" name=""/>
        <dsp:cNvSpPr/>
      </dsp:nvSpPr>
      <dsp:spPr>
        <a:xfrm>
          <a:off x="409592" y="816749"/>
          <a:ext cx="7676498" cy="1024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latin typeface="Times New Roman" pitchFamily="18" charset="0"/>
              <a:cs typeface="Times New Roman" pitchFamily="18" charset="0"/>
            </a:rPr>
            <a:t>Бюджет </a:t>
          </a:r>
        </a:p>
        <a:p>
          <a:pPr lvl="0" algn="ctr" defTabSz="1422400">
            <a:lnSpc>
              <a:spcPct val="90000"/>
            </a:lnSpc>
            <a:spcBef>
              <a:spcPct val="0"/>
            </a:spcBef>
            <a:spcAft>
              <a:spcPct val="35000"/>
            </a:spcAft>
          </a:pPr>
          <a:r>
            <a:rPr lang="ru-RU" sz="1700" kern="1200" dirty="0" smtClean="0"/>
            <a:t> </a:t>
          </a:r>
          <a:r>
            <a:rPr lang="ru-RU" sz="1700" kern="12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sp:txBody>
      <dsp:txXfrm>
        <a:off x="439585" y="846742"/>
        <a:ext cx="7616512" cy="964034"/>
      </dsp:txXfrm>
    </dsp:sp>
    <dsp:sp modelId="{21EF4F56-8165-45C1-A6D3-0E472D9D09B1}">
      <dsp:nvSpPr>
        <dsp:cNvPr id="0" name=""/>
        <dsp:cNvSpPr/>
      </dsp:nvSpPr>
      <dsp:spPr>
        <a:xfrm>
          <a:off x="-71447" y="2475068"/>
          <a:ext cx="3720582" cy="1903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39887-C6C6-4859-8822-3D9D7B217568}">
      <dsp:nvSpPr>
        <dsp:cNvPr id="0" name=""/>
        <dsp:cNvSpPr/>
      </dsp:nvSpPr>
      <dsp:spPr>
        <a:xfrm>
          <a:off x="177346" y="2711422"/>
          <a:ext cx="3720582" cy="1903637"/>
        </a:xfrm>
        <a:prstGeom prst="flowChartAlternateProcess">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Доходы</a:t>
          </a:r>
        </a:p>
        <a:p>
          <a:pPr lvl="0" algn="ctr" defTabSz="1066800">
            <a:lnSpc>
              <a:spcPct val="90000"/>
            </a:lnSpc>
            <a:spcBef>
              <a:spcPct val="0"/>
            </a:spcBef>
            <a:spcAft>
              <a:spcPct val="35000"/>
            </a:spcAft>
          </a:pPr>
          <a:r>
            <a:rPr lang="ru-RU" sz="1700" kern="12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kern="1200" dirty="0">
            <a:latin typeface="Times New Roman" pitchFamily="18" charset="0"/>
            <a:cs typeface="Times New Roman" pitchFamily="18" charset="0"/>
          </a:endParaRPr>
        </a:p>
      </dsp:txBody>
      <dsp:txXfrm>
        <a:off x="270272" y="2804348"/>
        <a:ext cx="3534730" cy="1717785"/>
      </dsp:txXfrm>
    </dsp:sp>
    <dsp:sp modelId="{5AD82798-F568-4F0D-85FC-837CC49E197A}">
      <dsp:nvSpPr>
        <dsp:cNvPr id="0" name=""/>
        <dsp:cNvSpPr/>
      </dsp:nvSpPr>
      <dsp:spPr>
        <a:xfrm>
          <a:off x="4231118" y="2478196"/>
          <a:ext cx="3778262" cy="2063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167C8-9ACA-45CA-92CD-3535FE146F9E}">
      <dsp:nvSpPr>
        <dsp:cNvPr id="0" name=""/>
        <dsp:cNvSpPr/>
      </dsp:nvSpPr>
      <dsp:spPr>
        <a:xfrm>
          <a:off x="4479912" y="2714550"/>
          <a:ext cx="3778262" cy="20638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Расходы</a:t>
          </a:r>
        </a:p>
        <a:p>
          <a:pPr lvl="0" algn="ctr" defTabSz="1066800">
            <a:lnSpc>
              <a:spcPct val="90000"/>
            </a:lnSpc>
            <a:spcBef>
              <a:spcPct val="0"/>
            </a:spcBef>
            <a:spcAft>
              <a:spcPct val="35000"/>
            </a:spcAft>
          </a:pPr>
          <a:r>
            <a:rPr lang="ru-RU" sz="1700" kern="12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kern="1200" dirty="0">
            <a:latin typeface="Times New Roman" pitchFamily="18" charset="0"/>
            <a:cs typeface="Times New Roman" pitchFamily="18" charset="0"/>
          </a:endParaRPr>
        </a:p>
      </dsp:txBody>
      <dsp:txXfrm>
        <a:off x="4540360" y="2774998"/>
        <a:ext cx="3657366" cy="1942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B671C-D7C9-4BA3-B84A-20EC3297D2A6}">
      <dsp:nvSpPr>
        <dsp:cNvPr id="0" name=""/>
        <dsp:cNvSpPr/>
      </dsp:nvSpPr>
      <dsp:spPr>
        <a:xfrm>
          <a:off x="4032249" y="1913818"/>
          <a:ext cx="2852846" cy="495122"/>
        </a:xfrm>
        <a:custGeom>
          <a:avLst/>
          <a:gdLst/>
          <a:ahLst/>
          <a:cxnLst/>
          <a:rect l="0" t="0" r="0" b="0"/>
          <a:pathLst>
            <a:path>
              <a:moveTo>
                <a:pt x="0" y="0"/>
              </a:moveTo>
              <a:lnTo>
                <a:pt x="0" y="247561"/>
              </a:lnTo>
              <a:lnTo>
                <a:pt x="2852846" y="247561"/>
              </a:lnTo>
              <a:lnTo>
                <a:pt x="2852846" y="495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18A03-72BC-4F9E-BAAC-49CB7EF8343D}">
      <dsp:nvSpPr>
        <dsp:cNvPr id="0" name=""/>
        <dsp:cNvSpPr/>
      </dsp:nvSpPr>
      <dsp:spPr>
        <a:xfrm>
          <a:off x="3986529" y="1913818"/>
          <a:ext cx="91440" cy="495122"/>
        </a:xfrm>
        <a:custGeom>
          <a:avLst/>
          <a:gdLst/>
          <a:ahLst/>
          <a:cxnLst/>
          <a:rect l="0" t="0" r="0" b="0"/>
          <a:pathLst>
            <a:path>
              <a:moveTo>
                <a:pt x="45720" y="0"/>
              </a:moveTo>
              <a:lnTo>
                <a:pt x="45720" y="495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5FFD1-C45E-47A5-B947-5BD867B0EB58}">
      <dsp:nvSpPr>
        <dsp:cNvPr id="0" name=""/>
        <dsp:cNvSpPr/>
      </dsp:nvSpPr>
      <dsp:spPr>
        <a:xfrm>
          <a:off x="1179403" y="1913818"/>
          <a:ext cx="2852846" cy="495122"/>
        </a:xfrm>
        <a:custGeom>
          <a:avLst/>
          <a:gdLst/>
          <a:ahLst/>
          <a:cxnLst/>
          <a:rect l="0" t="0" r="0" b="0"/>
          <a:pathLst>
            <a:path>
              <a:moveTo>
                <a:pt x="2852846" y="0"/>
              </a:moveTo>
              <a:lnTo>
                <a:pt x="2852846" y="247561"/>
              </a:lnTo>
              <a:lnTo>
                <a:pt x="0" y="247561"/>
              </a:lnTo>
              <a:lnTo>
                <a:pt x="0" y="495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C98F43-7437-450A-BEF7-AF2677A180C4}">
      <dsp:nvSpPr>
        <dsp:cNvPr id="0" name=""/>
        <dsp:cNvSpPr/>
      </dsp:nvSpPr>
      <dsp:spPr>
        <a:xfrm>
          <a:off x="2853387" y="734956"/>
          <a:ext cx="2357724" cy="1178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ДОХДЫ БЮДЖЕТА</a:t>
          </a:r>
          <a:endParaRPr kumimoji="0" lang="ru-RU" sz="900" b="0" i="0" u="none" strike="noStrike" kern="1200" cap="none" normalizeH="0" baseline="0" smtClean="0">
            <a:ln>
              <a:noFill/>
            </a:ln>
            <a:solidFill>
              <a:srgbClr val="3333CC"/>
            </a:solidFill>
            <a:effectLst/>
            <a:latin typeface="Arial" charset="0"/>
            <a:cs typeface="Arial" charset="0"/>
          </a:endParaRPr>
        </a:p>
      </dsp:txBody>
      <dsp:txXfrm>
        <a:off x="2853387" y="734956"/>
        <a:ext cx="2357724" cy="1178862"/>
      </dsp:txXfrm>
    </dsp:sp>
    <dsp:sp modelId="{105FD539-7C6B-41A7-A7F5-C439C1078489}">
      <dsp:nvSpPr>
        <dsp:cNvPr id="0" name=""/>
        <dsp:cNvSpPr/>
      </dsp:nvSpPr>
      <dsp:spPr>
        <a:xfrm>
          <a:off x="541" y="2408940"/>
          <a:ext cx="2357724" cy="1178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Times New Roman" pitchFamily="18" charset="0"/>
              <a:cs typeface="Arial" charset="0"/>
            </a:rPr>
            <a:t>Налоговые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Times New Roman" pitchFamily="18" charset="0"/>
              <a:cs typeface="Arial" charset="0"/>
            </a:rPr>
            <a:t>Поступления от уплаты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Times New Roman" pitchFamily="18" charset="0"/>
              <a:cs typeface="Arial" charset="0"/>
            </a:rPr>
            <a:t>налогов, 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Times New Roman" pitchFamily="18" charset="0"/>
              <a:cs typeface="Arial" charset="0"/>
            </a:rPr>
            <a:t>Налоговым кодексом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Times New Roman" pitchFamily="18" charset="0"/>
              <a:cs typeface="Arial" charset="0"/>
            </a:rPr>
            <a:t>Российской Федерации</a:t>
          </a:r>
          <a:endParaRPr kumimoji="0" lang="ru-RU" sz="900" b="0" i="0" u="none" strike="noStrike" kern="1200" cap="none" normalizeH="0" baseline="0" smtClean="0">
            <a:ln>
              <a:noFill/>
            </a:ln>
            <a:solidFill>
              <a:srgbClr val="3333CC"/>
            </a:solidFill>
            <a:effectLst/>
            <a:latin typeface="Times New Roman" pitchFamily="18" charset="0"/>
            <a:cs typeface="Arial" charset="0"/>
          </a:endParaRPr>
        </a:p>
      </dsp:txBody>
      <dsp:txXfrm>
        <a:off x="541" y="2408940"/>
        <a:ext cx="2357724" cy="1178862"/>
      </dsp:txXfrm>
    </dsp:sp>
    <dsp:sp modelId="{98E927B0-305B-4744-B84A-F0687086AFCB}">
      <dsp:nvSpPr>
        <dsp:cNvPr id="0" name=""/>
        <dsp:cNvSpPr/>
      </dsp:nvSpPr>
      <dsp:spPr>
        <a:xfrm>
          <a:off x="2853387" y="2408940"/>
          <a:ext cx="2357724" cy="1178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Неналоговые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Поступления от других сборов,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законодательством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Российской Федерации,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а также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Штрафов за нарушение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законодательства</a:t>
          </a:r>
          <a:endParaRPr kumimoji="0" lang="ru-RU" sz="900" b="0" i="0" u="none" strike="noStrike" kern="1200" cap="none" normalizeH="0" baseline="0" smtClean="0">
            <a:ln>
              <a:noFill/>
            </a:ln>
            <a:solidFill>
              <a:srgbClr val="3333CC"/>
            </a:solidFill>
            <a:effectLst/>
            <a:latin typeface="Arial" charset="0"/>
            <a:cs typeface="Arial" charset="0"/>
          </a:endParaRPr>
        </a:p>
      </dsp:txBody>
      <dsp:txXfrm>
        <a:off x="2853387" y="2408940"/>
        <a:ext cx="2357724" cy="1178862"/>
      </dsp:txXfrm>
    </dsp:sp>
    <dsp:sp modelId="{F2DEDED3-89E7-4BF4-AFD2-251BE619CBA4}">
      <dsp:nvSpPr>
        <dsp:cNvPr id="0" name=""/>
        <dsp:cNvSpPr/>
      </dsp:nvSpPr>
      <dsp:spPr>
        <a:xfrm>
          <a:off x="5706233" y="2408940"/>
          <a:ext cx="2357724" cy="1178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Безвозмездные поступления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Поступления от других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бюджетов (межбюджетные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трансферты) организаций,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граждан (кроме налоговых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smtClean="0">
              <a:ln>
                <a:noFill/>
              </a:ln>
              <a:solidFill>
                <a:srgbClr val="3333CC"/>
              </a:solidFill>
              <a:effectLst/>
              <a:latin typeface="Arial" charset="0"/>
              <a:cs typeface="Arial" charset="0"/>
            </a:rPr>
            <a:t>и неналоговых доходов)</a:t>
          </a:r>
          <a:endParaRPr kumimoji="0" lang="ru-RU" sz="900" b="0" i="0" u="none" strike="noStrike" kern="1200" cap="none" normalizeH="0" baseline="0" smtClean="0">
            <a:ln>
              <a:noFill/>
            </a:ln>
            <a:solidFill>
              <a:srgbClr val="3333CC"/>
            </a:solidFill>
            <a:effectLst/>
            <a:latin typeface="Arial" charset="0"/>
            <a:cs typeface="Arial" charset="0"/>
          </a:endParaRPr>
        </a:p>
      </dsp:txBody>
      <dsp:txXfrm>
        <a:off x="5706233" y="2408940"/>
        <a:ext cx="2357724" cy="1178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13.01.2023</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extLst>
      <p:ext uri="{BB962C8B-B14F-4D97-AF65-F5344CB8AC3E}">
        <p14:creationId xmlns="" xmlns:p14="http://schemas.microsoft.com/office/powerpoint/2010/main" val="23798585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13.01.2023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extLst>
      <p:ext uri="{BB962C8B-B14F-4D97-AF65-F5344CB8AC3E}">
        <p14:creationId xmlns="" xmlns:p14="http://schemas.microsoft.com/office/powerpoint/2010/main" val="194177225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Образ слайда 1"/>
          <p:cNvSpPr>
            <a:spLocks noGrp="1" noRot="1" noChangeAspect="1"/>
          </p:cNvSpPr>
          <p:nvPr>
            <p:ph type="sldImg"/>
          </p:nvPr>
        </p:nvSpPr>
        <p:spPr bwMode="auto">
          <a:noFill/>
          <a:ln>
            <a:solidFill>
              <a:srgbClr val="000000"/>
            </a:solidFill>
            <a:miter lim="800000"/>
            <a:headEnd/>
            <a:tailEnd/>
          </a:ln>
        </p:spPr>
      </p:sp>
      <p:sp>
        <p:nvSpPr>
          <p:cNvPr id="267266"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1CC788-FF77-4A22-A286-F9D589F89066}" type="slidenum">
              <a:rPr lang="ru-RU"/>
              <a:pPr fontAlgn="base">
                <a:spcBef>
                  <a:spcPct val="0"/>
                </a:spcBef>
                <a:spcAft>
                  <a:spcPct val="0"/>
                </a:spcAft>
                <a:defRPr/>
              </a:pPr>
              <a:t>27</a:t>
            </a:fld>
            <a:endParaRPr lang="ru-RU"/>
          </a:p>
        </p:txBody>
      </p:sp>
      <p:sp>
        <p:nvSpPr>
          <p:cNvPr id="6" name="Нижний колонтитул 5"/>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29</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30</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13.01.2023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13.01.2023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13.01.2023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13.01.2023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13.01.2023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13.01.2023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13.01.2023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13.01.2023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13.01.2023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13.01.2023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13.01.2023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13.01.2023</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3.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_____Microsoft_Office_Excel_97-20034.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_____Microsoft_Office_Excel_97-20035.xls"/></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5361" name="Подзаголовок 2"/>
          <p:cNvSpPr>
            <a:spLocks noGrp="1"/>
          </p:cNvSpPr>
          <p:nvPr>
            <p:ph type="subTitle" idx="4294967295"/>
          </p:nvPr>
        </p:nvSpPr>
        <p:spPr>
          <a:xfrm>
            <a:off x="0" y="1878013"/>
            <a:ext cx="7854950" cy="3770312"/>
          </a:xfrm>
        </p:spPr>
        <p:txBody>
          <a:bodyPr lIns="0" rIns="18288">
            <a:normAutofit fontScale="92500" lnSpcReduction="10000"/>
          </a:bodyPr>
          <a:lstStyle/>
          <a:p>
            <a:pPr marL="0" indent="0" algn="ctr" eaLnBrk="1" fontAlgn="auto" hangingPunct="1">
              <a:spcAft>
                <a:spcPts val="0"/>
              </a:spcAft>
              <a:buFont typeface="Wingdings" pitchFamily="2" charset="2"/>
              <a:buNone/>
              <a:defRPr/>
            </a:pPr>
            <a:r>
              <a:rPr lang="ru-RU" sz="4200" b="1" i="1">
                <a:solidFill>
                  <a:srgbClr val="0076A3"/>
                </a:solidFill>
                <a:latin typeface="Arial" charset="0"/>
              </a:rPr>
              <a:t>Бюджет для граждан </a:t>
            </a:r>
          </a:p>
          <a:p>
            <a:pPr marL="0" indent="0" algn="ctr" eaLnBrk="1" fontAlgn="auto" hangingPunct="1">
              <a:spcAft>
                <a:spcPts val="0"/>
              </a:spcAft>
              <a:buFont typeface="Wingdings" pitchFamily="2" charset="2"/>
              <a:buNone/>
              <a:defRPr/>
            </a:pPr>
            <a:r>
              <a:rPr lang="ru-RU" sz="4200" b="1" i="1">
                <a:solidFill>
                  <a:srgbClr val="0076A3"/>
                </a:solidFill>
                <a:latin typeface="Arial" charset="0"/>
              </a:rPr>
              <a:t>на 2021 год </a:t>
            </a:r>
          </a:p>
          <a:p>
            <a:pPr marL="0" indent="0" algn="ctr" eaLnBrk="1" fontAlgn="auto" hangingPunct="1">
              <a:spcAft>
                <a:spcPts val="0"/>
              </a:spcAft>
              <a:buFont typeface="Wingdings" pitchFamily="2" charset="2"/>
              <a:buNone/>
              <a:defRPr/>
            </a:pPr>
            <a:r>
              <a:rPr lang="ru-RU" sz="3000" b="1" i="1">
                <a:solidFill>
                  <a:srgbClr val="0076A3"/>
                </a:solidFill>
                <a:latin typeface="Arial" charset="0"/>
              </a:rPr>
              <a:t>и на плановый период 2022 и 2023 годов</a:t>
            </a:r>
          </a:p>
          <a:p>
            <a:pPr marL="0" indent="0" algn="ctr" eaLnBrk="1" fontAlgn="auto" hangingPunct="1">
              <a:spcAft>
                <a:spcPts val="0"/>
              </a:spcAft>
              <a:buFont typeface="Wingdings" pitchFamily="2" charset="2"/>
              <a:buNone/>
              <a:defRPr/>
            </a:pPr>
            <a:r>
              <a:rPr lang="ru-RU" sz="3300" b="1" i="1">
                <a:solidFill>
                  <a:srgbClr val="0076A3"/>
                </a:solidFill>
              </a:rPr>
              <a:t>Муниципального образования </a:t>
            </a:r>
          </a:p>
          <a:p>
            <a:pPr marL="0" indent="0" algn="ctr" eaLnBrk="1" fontAlgn="auto" hangingPunct="1">
              <a:spcAft>
                <a:spcPts val="0"/>
              </a:spcAft>
              <a:buFont typeface="Wingdings" pitchFamily="2" charset="2"/>
              <a:buNone/>
              <a:defRPr/>
            </a:pPr>
            <a:r>
              <a:rPr lang="ru-RU" sz="3300" b="1" i="1">
                <a:solidFill>
                  <a:srgbClr val="FF0000"/>
                </a:solidFill>
              </a:rPr>
              <a:t>«Краснинский район»</a:t>
            </a:r>
            <a:r>
              <a:rPr lang="ru-RU" sz="3300" b="1" i="1">
                <a:solidFill>
                  <a:srgbClr val="0076A3"/>
                </a:solidFill>
              </a:rPr>
              <a:t> </a:t>
            </a:r>
          </a:p>
          <a:p>
            <a:pPr marL="0" indent="0" algn="ctr" eaLnBrk="1" fontAlgn="auto" hangingPunct="1">
              <a:spcAft>
                <a:spcPts val="0"/>
              </a:spcAft>
              <a:buFont typeface="Wingdings" pitchFamily="2" charset="2"/>
              <a:buNone/>
              <a:defRPr/>
            </a:pPr>
            <a:r>
              <a:rPr lang="ru-RU" sz="3300" b="1" i="1">
                <a:solidFill>
                  <a:srgbClr val="0076A3"/>
                </a:solidFill>
              </a:rPr>
              <a:t>Смоленской области</a:t>
            </a:r>
          </a:p>
          <a:p>
            <a:pPr marL="0" indent="0" algn="ctr" eaLnBrk="1" fontAlgn="auto" hangingPunct="1">
              <a:spcAft>
                <a:spcPts val="0"/>
              </a:spcAft>
              <a:buFont typeface="Wingdings" pitchFamily="2" charset="2"/>
              <a:buNone/>
              <a:defRPr/>
            </a:pPr>
            <a:r>
              <a:rPr lang="ru-RU" sz="1700" b="1" i="1">
                <a:solidFill>
                  <a:srgbClr val="0076A3"/>
                </a:solidFill>
                <a:cs typeface="Times New Roman" pitchFamily="18" charset="0"/>
              </a:rPr>
              <a:t>(с учетом изменений от 26.02.2021 г, от 31.05.2021г, от 04.08.2021)</a:t>
            </a:r>
          </a:p>
        </p:txBody>
      </p:sp>
      <p:pic>
        <p:nvPicPr>
          <p:cNvPr id="17411" name="Рисунок 3" descr="logo.png"/>
          <p:cNvPicPr>
            <a:picLocks noChangeAspect="1"/>
          </p:cNvPicPr>
          <p:nvPr/>
        </p:nvPicPr>
        <p:blipFill>
          <a:blip r:embed="rId3"/>
          <a:srcRect/>
          <a:stretch>
            <a:fillRect/>
          </a:stretch>
        </p:blipFill>
        <p:spPr bwMode="auto">
          <a:xfrm>
            <a:off x="3708400" y="620713"/>
            <a:ext cx="1238250" cy="1428750"/>
          </a:xfrm>
          <a:prstGeom prst="rect">
            <a:avLst/>
          </a:prstGeom>
          <a:noFill/>
          <a:ln w="9525">
            <a:noFill/>
            <a:miter lim="800000"/>
            <a:headEnd/>
            <a:tailEnd/>
          </a:ln>
        </p:spPr>
      </p:pic>
      <p:pic>
        <p:nvPicPr>
          <p:cNvPr id="17412" name="Picture 5" descr="i"/>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5366" name="Rectangle 6"/>
          <p:cNvSpPr>
            <a:spLocks noChangeArrowheads="1"/>
          </p:cNvSpPr>
          <p:nvPr/>
        </p:nvSpPr>
        <p:spPr bwMode="auto">
          <a:xfrm>
            <a:off x="3563938" y="0"/>
            <a:ext cx="5580062" cy="5573713"/>
          </a:xfrm>
          <a:prstGeom prst="rect">
            <a:avLst/>
          </a:prstGeom>
          <a:noFill/>
          <a:ln w="9525">
            <a:noFill/>
            <a:miter lim="800000"/>
            <a:headEnd/>
            <a:tailEnd/>
          </a:ln>
          <a:effectLst/>
        </p:spPr>
        <p:txBody>
          <a:bodyPr>
            <a:spAutoFit/>
          </a:bodyPr>
          <a:lstStyle/>
          <a:p>
            <a:pPr>
              <a:defRPr/>
            </a:pPr>
            <a:endParaRPr lang="ru-RU" sz="3200" b="1" i="1">
              <a:solidFill>
                <a:srgbClr val="009900"/>
              </a:solidFill>
              <a:effectLst>
                <a:outerShdw blurRad="38100" dist="38100" dir="2700000" algn="tl">
                  <a:srgbClr val="C0C0C0"/>
                </a:outerShdw>
              </a:effectLst>
              <a:latin typeface="Times New Roman" pitchFamily="18" charset="0"/>
            </a:endParaRPr>
          </a:p>
          <a:p>
            <a:pPr>
              <a:defRPr/>
            </a:pPr>
            <a:r>
              <a:rPr lang="ru-RU" sz="3200" b="1" i="1">
                <a:solidFill>
                  <a:schemeClr val="bg1"/>
                </a:solidFill>
                <a:effectLst>
                  <a:outerShdw blurRad="38100" dist="38100" dir="2700000" algn="tl">
                    <a:srgbClr val="C0C0C0"/>
                  </a:outerShdw>
                </a:effectLst>
                <a:latin typeface="Times New Roman" pitchFamily="18" charset="0"/>
              </a:rPr>
              <a:t>Бюджет для граждан </a:t>
            </a:r>
          </a:p>
          <a:p>
            <a:pPr>
              <a:defRPr/>
            </a:pPr>
            <a:r>
              <a:rPr lang="ru-RU" sz="3200" b="1" i="1">
                <a:solidFill>
                  <a:schemeClr val="bg1"/>
                </a:solidFill>
                <a:effectLst>
                  <a:outerShdw blurRad="38100" dist="38100" dir="2700000" algn="tl">
                    <a:srgbClr val="C0C0C0"/>
                  </a:outerShdw>
                </a:effectLst>
                <a:latin typeface="Times New Roman" pitchFamily="18" charset="0"/>
              </a:rPr>
              <a:t>на 2022 год </a:t>
            </a:r>
          </a:p>
          <a:p>
            <a:pPr>
              <a:defRPr/>
            </a:pPr>
            <a:r>
              <a:rPr lang="ru-RU" sz="3200" b="1" i="1">
                <a:solidFill>
                  <a:schemeClr val="bg1"/>
                </a:solidFill>
                <a:effectLst>
                  <a:outerShdw blurRad="38100" dist="38100" dir="2700000" algn="tl">
                    <a:srgbClr val="C0C0C0"/>
                  </a:outerShdw>
                </a:effectLst>
                <a:latin typeface="Times New Roman" pitchFamily="18" charset="0"/>
              </a:rPr>
              <a:t>и на плановый период 2023 и 2024 годов</a:t>
            </a:r>
          </a:p>
          <a:p>
            <a:pPr>
              <a:defRPr/>
            </a:pPr>
            <a:r>
              <a:rPr lang="ru-RU" sz="3200" b="1" i="1">
                <a:solidFill>
                  <a:schemeClr val="bg1"/>
                </a:solidFill>
                <a:effectLst>
                  <a:outerShdw blurRad="38100" dist="38100" dir="2700000" algn="tl">
                    <a:srgbClr val="C0C0C0"/>
                  </a:outerShdw>
                </a:effectLst>
                <a:latin typeface="Times New Roman" pitchFamily="18" charset="0"/>
              </a:rPr>
              <a:t>Муниципального образования </a:t>
            </a:r>
          </a:p>
          <a:p>
            <a:pPr>
              <a:defRPr/>
            </a:pPr>
            <a:r>
              <a:rPr lang="ru-RU" sz="3200" b="1" i="1">
                <a:solidFill>
                  <a:schemeClr val="bg1"/>
                </a:solidFill>
                <a:effectLst>
                  <a:outerShdw blurRad="38100" dist="38100" dir="2700000" algn="tl">
                    <a:srgbClr val="C0C0C0"/>
                  </a:outerShdw>
                </a:effectLst>
                <a:latin typeface="Times New Roman" pitchFamily="18" charset="0"/>
              </a:rPr>
              <a:t>«Краснинский район» </a:t>
            </a:r>
          </a:p>
          <a:p>
            <a:pPr>
              <a:defRPr/>
            </a:pPr>
            <a:r>
              <a:rPr lang="ru-RU" sz="3200" b="1" i="1">
                <a:solidFill>
                  <a:schemeClr val="bg1"/>
                </a:solidFill>
                <a:effectLst>
                  <a:outerShdw blurRad="38100" dist="38100" dir="2700000" algn="tl">
                    <a:srgbClr val="C0C0C0"/>
                  </a:outerShdw>
                </a:effectLst>
                <a:latin typeface="Times New Roman" pitchFamily="18" charset="0"/>
              </a:rPr>
              <a:t>Смоленской области</a:t>
            </a:r>
          </a:p>
          <a:p>
            <a:pPr>
              <a:defRPr/>
            </a:pPr>
            <a:endParaRPr lang="ru-RU" sz="2400" b="1" i="1">
              <a:solidFill>
                <a:srgbClr val="0099FF"/>
              </a:solidFill>
              <a:effectLst>
                <a:outerShdw blurRad="38100" dist="38100" dir="2700000" algn="tl">
                  <a:srgbClr val="C0C0C0"/>
                </a:outerShdw>
              </a:effectLst>
              <a:latin typeface="Times New Roman" pitchFamily="18" charset="0"/>
            </a:endParaRPr>
          </a:p>
          <a:p>
            <a:pPr>
              <a:defRPr/>
            </a:pPr>
            <a:endParaRPr lang="ru-RU" sz="2400" b="1" i="1">
              <a:solidFill>
                <a:schemeClr val="tx2"/>
              </a:solidFill>
              <a:effectLst>
                <a:outerShdw blurRad="38100" dist="38100" dir="2700000" algn="tl">
                  <a:srgbClr val="C0C0C0"/>
                </a:outerShdw>
              </a:effectLst>
              <a:latin typeface="Times New Roman" pitchFamily="18" charset="0"/>
            </a:endParaRPr>
          </a:p>
          <a:p>
            <a:pPr>
              <a:defRPr/>
            </a:pPr>
            <a:endParaRPr lang="ru-RU" sz="2400" b="1" i="1">
              <a:solidFill>
                <a:srgbClr val="0076A3"/>
              </a:solidFill>
              <a:effectLst>
                <a:outerShdw blurRad="38100" dist="38100" dir="2700000" algn="tl">
                  <a:srgbClr val="C0C0C0"/>
                </a:outerShdw>
              </a:effectLst>
              <a:latin typeface="Times New Roman" pitchFamily="18" charset="0"/>
            </a:endParaRPr>
          </a:p>
        </p:txBody>
      </p:sp>
      <p:pic>
        <p:nvPicPr>
          <p:cNvPr id="17414" name="Picture 7" descr="i (2)"/>
          <p:cNvPicPr>
            <a:picLocks noChangeAspect="1" noChangeArrowheads="1"/>
          </p:cNvPicPr>
          <p:nvPr/>
        </p:nvPicPr>
        <p:blipFill>
          <a:blip r:embed="rId5"/>
          <a:srcRect/>
          <a:stretch>
            <a:fillRect/>
          </a:stretch>
        </p:blipFill>
        <p:spPr bwMode="auto">
          <a:xfrm>
            <a:off x="0" y="-530225"/>
            <a:ext cx="9144000" cy="7388225"/>
          </a:xfrm>
          <a:prstGeom prst="rect">
            <a:avLst/>
          </a:prstGeom>
          <a:noFill/>
          <a:ln w="9525">
            <a:noFill/>
            <a:miter lim="800000"/>
            <a:headEnd/>
            <a:tailEnd/>
          </a:ln>
        </p:spPr>
      </p:pic>
      <p:sp>
        <p:nvSpPr>
          <p:cNvPr id="17416" name="Rectangle 8"/>
          <p:cNvSpPr>
            <a:spLocks noChangeArrowheads="1"/>
          </p:cNvSpPr>
          <p:nvPr/>
        </p:nvSpPr>
        <p:spPr bwMode="auto">
          <a:xfrm>
            <a:off x="179388" y="549275"/>
            <a:ext cx="8820150" cy="4832092"/>
          </a:xfrm>
          <a:prstGeom prst="rect">
            <a:avLst/>
          </a:prstGeom>
          <a:noFill/>
          <a:ln w="9525">
            <a:noFill/>
            <a:miter lim="800000"/>
            <a:headEnd/>
            <a:tailEnd/>
          </a:ln>
          <a:effectLst/>
        </p:spPr>
        <p:txBody>
          <a:bodyPr>
            <a:spAutoFit/>
          </a:bodyPr>
          <a:lstStyle/>
          <a:p>
            <a:pPr>
              <a:defRPr/>
            </a:pPr>
            <a:r>
              <a:rPr lang="ru-RU" sz="3600" b="1" i="1" dirty="0">
                <a:solidFill>
                  <a:schemeClr val="bg1"/>
                </a:solidFill>
                <a:effectLst>
                  <a:outerShdw blurRad="38100" dist="38100" dir="2700000" algn="tl">
                    <a:srgbClr val="C0C0C0"/>
                  </a:outerShdw>
                </a:effectLst>
                <a:latin typeface="Times New Roman" pitchFamily="18" charset="0"/>
              </a:rPr>
              <a:t>Бюджет для граждан </a:t>
            </a:r>
            <a:endParaRPr lang="ru-RU" sz="3600" b="1" i="1" dirty="0" smtClean="0">
              <a:solidFill>
                <a:schemeClr val="bg1"/>
              </a:solidFill>
              <a:effectLst>
                <a:outerShdw blurRad="38100" dist="38100" dir="2700000" algn="tl">
                  <a:srgbClr val="C0C0C0"/>
                </a:outerShdw>
              </a:effectLst>
              <a:latin typeface="Times New Roman" pitchFamily="18" charset="0"/>
            </a:endParaRPr>
          </a:p>
          <a:p>
            <a:pPr>
              <a:defRPr/>
            </a:pPr>
            <a:r>
              <a:rPr lang="ru-RU" sz="3600" b="1" i="1" dirty="0" smtClean="0">
                <a:solidFill>
                  <a:schemeClr val="bg1"/>
                </a:solidFill>
                <a:effectLst>
                  <a:outerShdw blurRad="38100" dist="38100" dir="2700000" algn="tl">
                    <a:srgbClr val="C0C0C0"/>
                  </a:outerShdw>
                </a:effectLst>
                <a:latin typeface="Times New Roman" pitchFamily="18" charset="0"/>
              </a:rPr>
              <a:t>к решению №56 от 20.12.2021 Краснинской районной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Думы «О бюджете</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 муниципального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района на </a:t>
            </a:r>
            <a:r>
              <a:rPr lang="ru-RU" sz="3600" b="1" i="1" dirty="0">
                <a:solidFill>
                  <a:schemeClr val="bg1"/>
                </a:solidFill>
                <a:effectLst>
                  <a:outerShdw blurRad="38100" dist="38100" dir="2700000" algn="tl">
                    <a:srgbClr val="C0C0C0"/>
                  </a:outerShdw>
                </a:effectLst>
                <a:latin typeface="Times New Roman" pitchFamily="18" charset="0"/>
              </a:rPr>
              <a:t>2022 год </a:t>
            </a:r>
            <a:endParaRPr lang="ru-RU" sz="3600" b="1" i="1" dirty="0" smtClean="0">
              <a:solidFill>
                <a:schemeClr val="bg1"/>
              </a:solidFill>
              <a:effectLst>
                <a:outerShdw blurRad="38100" dist="38100" dir="2700000" algn="tl">
                  <a:srgbClr val="C0C0C0"/>
                </a:outerShdw>
              </a:effectLst>
              <a:latin typeface="Times New Roman" pitchFamily="18" charset="0"/>
            </a:endParaRPr>
          </a:p>
          <a:p>
            <a:pPr>
              <a:defRPr/>
            </a:pPr>
            <a:r>
              <a:rPr lang="ru-RU" sz="3600" b="1" i="1" dirty="0" smtClean="0">
                <a:solidFill>
                  <a:schemeClr val="bg1"/>
                </a:solidFill>
                <a:effectLst>
                  <a:outerShdw blurRad="38100" dist="38100" dir="2700000" algn="tl">
                    <a:srgbClr val="C0C0C0"/>
                  </a:outerShdw>
                </a:effectLst>
                <a:latin typeface="Times New Roman" pitchFamily="18" charset="0"/>
              </a:rPr>
              <a:t>и </a:t>
            </a:r>
            <a:r>
              <a:rPr lang="ru-RU" sz="3600" b="1" i="1" dirty="0">
                <a:solidFill>
                  <a:schemeClr val="bg1"/>
                </a:solidFill>
                <a:effectLst>
                  <a:outerShdw blurRad="38100" dist="38100" dir="2700000" algn="tl">
                    <a:srgbClr val="C0C0C0"/>
                  </a:outerShdw>
                </a:effectLst>
                <a:latin typeface="Times New Roman" pitchFamily="18" charset="0"/>
              </a:rPr>
              <a:t>на </a:t>
            </a:r>
            <a:r>
              <a:rPr lang="ru-RU" sz="3600" b="1" i="1" dirty="0" smtClean="0">
                <a:solidFill>
                  <a:schemeClr val="bg1"/>
                </a:solidFill>
                <a:effectLst>
                  <a:outerShdw blurRad="38100" dist="38100" dir="2700000" algn="tl">
                    <a:srgbClr val="C0C0C0"/>
                  </a:outerShdw>
                </a:effectLst>
                <a:latin typeface="Times New Roman" pitchFamily="18" charset="0"/>
              </a:rPr>
              <a:t>плановый период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2023 </a:t>
            </a:r>
            <a:r>
              <a:rPr lang="ru-RU" sz="3600" b="1" i="1" dirty="0">
                <a:solidFill>
                  <a:schemeClr val="bg1"/>
                </a:solidFill>
                <a:effectLst>
                  <a:outerShdw blurRad="38100" dist="38100" dir="2700000" algn="tl">
                    <a:srgbClr val="C0C0C0"/>
                  </a:outerShdw>
                </a:effectLst>
                <a:latin typeface="Times New Roman" pitchFamily="18" charset="0"/>
              </a:rPr>
              <a:t>и 2024 </a:t>
            </a:r>
            <a:r>
              <a:rPr lang="ru-RU" sz="3600" b="1" i="1" dirty="0" smtClean="0">
                <a:solidFill>
                  <a:schemeClr val="bg1"/>
                </a:solidFill>
                <a:effectLst>
                  <a:outerShdw blurRad="38100" dist="38100" dir="2700000" algn="tl">
                    <a:srgbClr val="C0C0C0"/>
                  </a:outerShdw>
                </a:effectLst>
                <a:latin typeface="Times New Roman" pitchFamily="18" charset="0"/>
              </a:rPr>
              <a:t>годов»</a:t>
            </a:r>
            <a:r>
              <a:rPr lang="ru-RU" sz="3600" b="1" i="1" dirty="0" smtClean="0">
                <a:solidFill>
                  <a:srgbClr val="6600FF"/>
                </a:solidFill>
                <a:latin typeface="Times New Roman" pitchFamily="18" charset="0"/>
                <a:cs typeface="Times New Roman" pitchFamily="18" charset="0"/>
              </a:rPr>
              <a:t> </a:t>
            </a:r>
          </a:p>
          <a:p>
            <a:pPr>
              <a:defRPr/>
            </a:pPr>
            <a:r>
              <a:rPr lang="ru-RU" sz="2000" b="1" i="1" dirty="0" smtClean="0">
                <a:solidFill>
                  <a:schemeClr val="bg2"/>
                </a:solidFill>
                <a:latin typeface="Times New Roman" pitchFamily="18" charset="0"/>
                <a:cs typeface="Times New Roman" pitchFamily="18" charset="0"/>
              </a:rPr>
              <a:t>(с учетом изменений от 21.06.2022 г) </a:t>
            </a:r>
            <a:endParaRPr lang="ru-RU" sz="2000" b="1" i="1" dirty="0">
              <a:solidFill>
                <a:schemeClr val="bg2"/>
              </a:solidFill>
              <a:effectLst>
                <a:outerShdw blurRad="38100" dist="38100" dir="2700000" algn="tl">
                  <a:srgbClr val="C0C0C0"/>
                </a:outerShdw>
              </a:effectLst>
              <a:latin typeface="Times New Roman" pitchFamily="18" charset="0"/>
            </a:endParaRPr>
          </a:p>
        </p:txBody>
      </p:sp>
      <p:pic>
        <p:nvPicPr>
          <p:cNvPr id="156673" name="Picture 1" descr="C:\Users\Смирнова\Documents\Красный фото.jpg"/>
          <p:cNvPicPr>
            <a:picLocks noChangeAspect="1" noChangeArrowheads="1"/>
          </p:cNvPicPr>
          <p:nvPr/>
        </p:nvPicPr>
        <p:blipFill>
          <a:blip r:embed="rId6"/>
          <a:srcRect/>
          <a:stretch>
            <a:fillRect/>
          </a:stretch>
        </p:blipFill>
        <p:spPr bwMode="auto">
          <a:xfrm>
            <a:off x="0" y="-500090"/>
            <a:ext cx="9144000" cy="7358089"/>
          </a:xfrm>
          <a:prstGeom prst="rect">
            <a:avLst/>
          </a:prstGeom>
          <a:noFill/>
        </p:spPr>
      </p:pic>
      <p:sp>
        <p:nvSpPr>
          <p:cNvPr id="12" name="Прямоугольник 11"/>
          <p:cNvSpPr/>
          <p:nvPr/>
        </p:nvSpPr>
        <p:spPr>
          <a:xfrm>
            <a:off x="214282" y="-357213"/>
            <a:ext cx="4071966" cy="4247317"/>
          </a:xfrm>
          <a:prstGeom prst="rect">
            <a:avLst/>
          </a:prstGeom>
        </p:spPr>
        <p:txBody>
          <a:bodyPr wrap="square">
            <a:spAutoFit/>
          </a:bodyPr>
          <a:lstStyle/>
          <a:p>
            <a:pPr>
              <a:defRPr/>
            </a:pPr>
            <a:endParaRPr lang="ru-RU" sz="2400" b="1" i="1" dirty="0" smtClean="0">
              <a:solidFill>
                <a:srgbClr val="6600FF"/>
              </a:solidFill>
              <a:effectLst>
                <a:outerShdw blurRad="38100" dist="38100" dir="2700000" algn="tl">
                  <a:srgbClr val="C0C0C0"/>
                </a:outerShdw>
              </a:effectLst>
              <a:latin typeface="Comic Sans MS" pitchFamily="66" charset="0"/>
            </a:endParaRPr>
          </a:p>
          <a:p>
            <a:pPr>
              <a:defRPr/>
            </a:pPr>
            <a:r>
              <a:rPr lang="ru-RU" sz="2400" b="1" i="1" dirty="0" smtClean="0">
                <a:solidFill>
                  <a:srgbClr val="6600FF"/>
                </a:solidFill>
                <a:effectLst>
                  <a:outerShdw blurRad="38100" dist="38100" dir="2700000" algn="tl">
                    <a:srgbClr val="C0C0C0"/>
                  </a:outerShdw>
                </a:effectLst>
                <a:latin typeface="Comic Sans MS" pitchFamily="66" charset="0"/>
              </a:rPr>
              <a:t>Бюджет для граждан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к решению №56 от 20.12.2021 г Краснинской районной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Думы «О бюджете</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муниципального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района на 2022 год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и на плановый период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2023 и 2024 годов»</a:t>
            </a:r>
            <a:r>
              <a:rPr lang="ru-RU" sz="2400" b="1" i="1" dirty="0" smtClean="0">
                <a:solidFill>
                  <a:srgbClr val="6600FF"/>
                </a:solidFill>
                <a:latin typeface="Comic Sans MS" pitchFamily="66" charset="0"/>
                <a:cs typeface="Times New Roman" pitchFamily="18" charset="0"/>
              </a:rPr>
              <a:t> </a:t>
            </a:r>
          </a:p>
          <a:p>
            <a:pPr>
              <a:defRPr/>
            </a:pPr>
            <a:r>
              <a:rPr lang="ru-RU" sz="1500" b="1" i="1" dirty="0" smtClean="0">
                <a:solidFill>
                  <a:srgbClr val="6600FF"/>
                </a:solidFill>
                <a:latin typeface="Comic Sans MS" pitchFamily="66" charset="0"/>
                <a:cs typeface="Times New Roman" pitchFamily="18" charset="0"/>
              </a:rPr>
              <a:t>(с учетом изменений от 21.06.2022 г, от 23.11.2022, от 27.12.2022) </a:t>
            </a: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50" y="4929198"/>
            <a:ext cx="8858250" cy="1792277"/>
          </a:xfrm>
        </p:spPr>
        <p:txBody>
          <a:bodyPr lIns="0" rIns="0" bIns="0" anchor="b"/>
          <a:lstStyle/>
          <a:p>
            <a:pPr fontAlgn="auto">
              <a:spcAft>
                <a:spcPts val="0"/>
              </a:spcAft>
              <a:defRPr/>
            </a:pPr>
            <a:r>
              <a:rPr lang="ru-RU" sz="1600" b="1" i="1" dirty="0" smtClean="0">
                <a:solidFill>
                  <a:srgbClr val="0000FF"/>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a:t>
            </a:r>
            <a:r>
              <a:rPr lang="ru-RU" sz="1600" b="1" i="1" dirty="0" err="1" smtClean="0">
                <a:solidFill>
                  <a:srgbClr val="0000FF"/>
                </a:solidFill>
                <a:latin typeface="Times New Roman" pitchFamily="18" charset="0"/>
                <a:cs typeface="Times New Roman" pitchFamily="18" charset="0"/>
              </a:rPr>
              <a:t>профицит</a:t>
            </a:r>
            <a:r>
              <a:rPr lang="ru-RU" sz="1600" b="1" i="1" dirty="0" smtClean="0">
                <a:solidFill>
                  <a:srgbClr val="0000FF"/>
                </a:solidFill>
                <a:latin typeface="Times New Roman" pitchFamily="18" charset="0"/>
                <a:cs typeface="Times New Roman" pitchFamily="18" charset="0"/>
              </a:rPr>
              <a:t> бюджета.</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Превышение доходов над расходами образует положительный остаток – </a:t>
            </a:r>
            <a:r>
              <a:rPr lang="ru-RU" sz="1600" b="1" i="1" dirty="0" err="1" smtClean="0">
                <a:solidFill>
                  <a:srgbClr val="0000FF"/>
                </a:solidFill>
                <a:latin typeface="Times New Roman" pitchFamily="18" charset="0"/>
                <a:cs typeface="Times New Roman" pitchFamily="18" charset="0"/>
              </a:rPr>
              <a:t>профицит</a:t>
            </a:r>
            <a:r>
              <a:rPr lang="ru-RU" sz="1600" b="1" i="1" dirty="0" smtClean="0">
                <a:solidFill>
                  <a:srgbClr val="0000FF"/>
                </a:solidFill>
                <a:latin typeface="Times New Roman" pitchFamily="18" charset="0"/>
                <a:cs typeface="Times New Roman" pitchFamily="18" charset="0"/>
              </a:rPr>
              <a:t>.</a:t>
            </a:r>
            <a:endParaRPr lang="ru-RU" sz="1600" b="1" i="1" dirty="0">
              <a:solidFill>
                <a:srgbClr val="0000FF"/>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885825" y="7938"/>
          <a:ext cx="8258175" cy="589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7030A0"/>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2" name="Схема 1"/>
          <p:cNvGraphicFramePr/>
          <p:nvPr/>
        </p:nvGraphicFramePr>
        <p:xfrm>
          <a:off x="642910" y="1500174"/>
          <a:ext cx="8064499" cy="432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7030A0"/>
                </a:solidFill>
                <a:latin typeface="Comic Sans MS" pitchFamily="66" charset="0"/>
                <a:cs typeface="Times New Roman" pitchFamily="18" charset="0"/>
              </a:rPr>
              <a:t>Расходы бюджета</a:t>
            </a:r>
            <a:endParaRPr lang="ru-RU" sz="2400" b="1" cap="none" dirty="0">
              <a:solidFill>
                <a:srgbClr val="7030A0"/>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a:t>
            </a:r>
            <a:r>
              <a:rPr lang="ru-RU" sz="1600" dirty="0" err="1" smtClean="0">
                <a:latin typeface="Times New Roman" pitchFamily="18" charset="0"/>
                <a:cs typeface="Times New Roman" pitchFamily="18" charset="0"/>
              </a:rPr>
              <a:t>непрограммными</a:t>
            </a:r>
            <a:r>
              <a:rPr lang="ru-RU" sz="1600" dirty="0" smtClean="0">
                <a:latin typeface="Times New Roman" pitchFamily="18" charset="0"/>
                <a:cs typeface="Times New Roman" pitchFamily="18" charset="0"/>
              </a:rPr>
              <a:t>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a:t>
            </a:r>
            <a:r>
              <a:rPr lang="ru-RU" sz="1600" dirty="0" err="1" smtClean="0">
                <a:latin typeface="Times New Roman" pitchFamily="18" charset="0"/>
                <a:cs typeface="Times New Roman" pitchFamily="18" charset="0"/>
              </a:rPr>
              <a:t>непрограммным</a:t>
            </a:r>
            <a:r>
              <a:rPr lang="ru-RU" sz="1600" dirty="0" smtClean="0">
                <a:latin typeface="Times New Roman" pitchFamily="18" charset="0"/>
                <a:cs typeface="Times New Roman" pitchFamily="18" charset="0"/>
              </a:rPr>
              <a:t>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571174" y="500043"/>
            <a:ext cx="8295758" cy="4482701"/>
            <a:chOff x="134" y="572"/>
            <a:chExt cx="5544" cy="2877"/>
          </a:xfrm>
        </p:grpSpPr>
        <p:sp>
          <p:nvSpPr>
            <p:cNvPr id="144388"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p:grpSpPr>
          <p:sp>
            <p:nvSpPr>
              <p:cNvPr id="36875" name="AutoShape 11"/>
              <p:cNvSpPr>
                <a:spLocks noChangeArrowheads="1"/>
              </p:cNvSpPr>
              <p:nvPr/>
            </p:nvSpPr>
            <p:spPr bwMode="auto">
              <a:xfrm>
                <a:off x="2344" y="1540"/>
                <a:ext cx="12521" cy="1554"/>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182" y="1627"/>
              <a:ext cx="1252" cy="1742"/>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a:solidFill>
                    <a:srgbClr val="000080"/>
                  </a:solidFill>
                  <a:latin typeface="Times New Roman" pitchFamily="18" charset="0"/>
                </a:rPr>
                <a:t>развития</a:t>
              </a:r>
            </a:p>
            <a:p>
              <a:pPr algn="ctr"/>
              <a:r>
                <a:rPr lang="ru-RU" b="1" dirty="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288" y="1489"/>
              <a:ext cx="1384"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35" y="1581"/>
              <a:ext cx="1343"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241"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50" y="1214438"/>
          <a:ext cx="8429625" cy="5087621"/>
        </p:xfrm>
        <a:graphic>
          <a:graphicData uri="http://schemas.openxmlformats.org/drawingml/2006/table">
            <a:tbl>
              <a:tblPr/>
              <a:tblGrid>
                <a:gridCol w="2000250"/>
                <a:gridCol w="773113"/>
                <a:gridCol w="792162"/>
                <a:gridCol w="792163"/>
                <a:gridCol w="865187"/>
                <a:gridCol w="814388"/>
                <a:gridCol w="796925"/>
                <a:gridCol w="798512"/>
                <a:gridCol w="796925"/>
              </a:tblGrid>
              <a:tr h="746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2018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2019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промышленного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565,5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822,2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912,4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1189,7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Темпы роста объема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108,4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реализации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497,0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493,9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599,5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648,1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677,4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Темпы роста объема реализации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318,7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346,7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495,0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528,7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565,2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7030A0"/>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7030A0"/>
                </a:solidFill>
                <a:latin typeface="Comic Sans MS" pitchFamily="66" charset="0"/>
                <a:cs typeface="Times New Roman" pitchFamily="18" charset="0"/>
              </a:rPr>
              <a:t>развития Краснинского </a:t>
            </a:r>
            <a:r>
              <a:rPr lang="ru-RU" b="1" dirty="0">
                <a:solidFill>
                  <a:srgbClr val="7030A0"/>
                </a:solidFill>
                <a:latin typeface="Comic Sans MS" pitchFamily="66" charset="0"/>
                <a:cs typeface="Times New Roman" pitchFamily="18" charset="0"/>
              </a:rPr>
              <a:t>района Смоленской области на долгосрочный период 2018 – 2024 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146435" name="Rectangle 4"/>
          <p:cNvSpPr>
            <a:spLocks noChangeArrowheads="1"/>
          </p:cNvSpPr>
          <p:nvPr/>
        </p:nvSpPr>
        <p:spPr bwMode="auto">
          <a:xfrm>
            <a:off x="428597" y="1214422"/>
            <a:ext cx="8501092" cy="5940088"/>
          </a:xfrm>
          <a:prstGeom prst="rect">
            <a:avLst/>
          </a:prstGeom>
          <a:noFill/>
          <a:ln w="9525">
            <a:noFill/>
            <a:miter lim="800000"/>
            <a:headEnd/>
            <a:tailEnd/>
          </a:ln>
        </p:spPr>
        <p:txBody>
          <a:bodyPr wrap="square" anchor="ctr">
            <a:spAutoFit/>
          </a:bodyPr>
          <a:lstStyle/>
          <a:p>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I</a:t>
            </a:r>
            <a:r>
              <a:rPr lang="ru-RU" sz="1200" b="1" dirty="0">
                <a:latin typeface="Times New Roman" pitchFamily="18" charset="0"/>
                <a:cs typeface="Times New Roman" pitchFamily="18" charset="0"/>
              </a:rPr>
              <a:t>. Общие положения</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Основные </a:t>
            </a:r>
            <a:r>
              <a:rPr lang="ru-RU" sz="1200" dirty="0">
                <a:latin typeface="Times New Roman" pitchFamily="18" charset="0"/>
                <a:cs typeface="Times New Roman" pitchFamily="18" charset="0"/>
              </a:rPr>
              <a:t>направления бюджетной и налоговой политики муниципального  образования «Краснинский район»  Смоленской области (далее - Краснинский район) на 2022 год и на плановый период 2023 и 2024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2022 год и плановый период 2023 и 2024 годов.</a:t>
            </a:r>
          </a:p>
          <a:p>
            <a:r>
              <a:rPr lang="ru-RU" sz="1200" dirty="0">
                <a:latin typeface="Times New Roman" pitchFamily="18" charset="0"/>
                <a:cs typeface="Times New Roman" pitchFamily="18" charset="0"/>
              </a:rPr>
              <a:t>При подготовке основных направлений бюджетной и налоговой политики Краснинского района   на 2022 год и плановый период 2023 и 2024 годов были учтены положения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Послания Президента Российской Федерации Федеральному Собранию Российской Федерации от 21 апреля 2021 года. </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a:t>
            </a:r>
            <a:r>
              <a:rPr lang="ru-RU" sz="1200" b="1" dirty="0">
                <a:latin typeface="Times New Roman" pitchFamily="18" charset="0"/>
                <a:cs typeface="Times New Roman" pitchFamily="18" charset="0"/>
              </a:rPr>
              <a:t>. Основные задачи бюджетной и налоговой политики </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Основные </a:t>
            </a:r>
            <a:r>
              <a:rPr lang="ru-RU" sz="1200" dirty="0">
                <a:latin typeface="Times New Roman" pitchFamily="18" charset="0"/>
                <a:cs typeface="Times New Roman" pitchFamily="18" charset="0"/>
              </a:rPr>
              <a:t>направления бюджетной и налоговой политики  муниципального образования Краснинский район на 2022 -2024 годы определяют основные цели, задачи и направления бюджетной политики в области доходов и расходов бюджета, муниципального контроля в финансово - бюджетной сфере, ориентированы на преемственность базовых целей и задач и являются основой для составления проекта бюджета муниципального образования на 2022 год и плановый период 2023 и 2024 годов, а также для повышения качества бюджетного процесса, обеспечения рационального, эффективного и результативного расходования бюджетных средств</a:t>
            </a:r>
            <a:r>
              <a:rPr lang="ru-RU" sz="1200" dirty="0" smtClean="0">
                <a:latin typeface="Times New Roman" pitchFamily="18" charset="0"/>
                <a:cs typeface="Times New Roman" pitchFamily="18" charset="0"/>
              </a:rPr>
              <a:t>.</a:t>
            </a: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Основной целью бюджетной и налоговой политики на 2022 - 2024 годы остается обеспечение сбалансированности и устойчивости бюджета муниципального образования с учетом текущей экономической ситуации. - консервативное бюджетное планирование исходя из возможностей доходного потенциала муниципального образования;</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стимулирование развития налогового потенциала;</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оптимизация расходных обязательств муниципального образования;</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повышение эффективности бюджетных расходов.</a:t>
            </a: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Реализация целей и задач                        бюджетной и налоговой политики должна основываться на усовершенствованной системе                                      социально-экономического и бюджетного планирования, обеспечивающей в том числе и повышение качества                             прогноза социально-экономического развития муниципального образования.</a:t>
            </a:r>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7030A0"/>
                </a:solidFill>
                <a:latin typeface="Times New Roman" pitchFamily="18" charset="0"/>
                <a:cs typeface="Times New Roman" pitchFamily="18" charset="0"/>
              </a:rPr>
              <a:t>      </a:t>
            </a:r>
            <a:r>
              <a:rPr lang="ru-RU" b="1" dirty="0" smtClean="0">
                <a:solidFill>
                  <a:srgbClr val="7030A0"/>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2022 год и на плановый период 2023 и 2024 годов</a:t>
            </a:r>
            <a:endParaRPr lang="ru-RU" dirty="0">
              <a:solidFill>
                <a:srgbClr val="7030A0"/>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147458" name="Rectangle 1"/>
          <p:cNvSpPr>
            <a:spLocks noChangeArrowheads="1"/>
          </p:cNvSpPr>
          <p:nvPr/>
        </p:nvSpPr>
        <p:spPr bwMode="auto">
          <a:xfrm>
            <a:off x="142875" y="142875"/>
            <a:ext cx="8643938" cy="800100"/>
          </a:xfrm>
          <a:prstGeom prst="rect">
            <a:avLst/>
          </a:prstGeom>
          <a:noFill/>
          <a:ln w="9525">
            <a:noFill/>
            <a:miter lim="800000"/>
            <a:headEnd/>
            <a:tailEnd/>
          </a:ln>
        </p:spPr>
        <p:txBody>
          <a:bodyPr anchor="ctr">
            <a:spAutoFit/>
          </a:bodyPr>
          <a:lstStyle/>
          <a:p>
            <a:pPr algn="just">
              <a:buFontTx/>
              <a:buChar char="-"/>
            </a:pPr>
            <a:endParaRPr lang="ru-RU" sz="1400">
              <a:latin typeface="Times New Roman" pitchFamily="18" charset="0"/>
              <a:cs typeface="Times New Roman" pitchFamily="18" charset="0"/>
            </a:endParaRPr>
          </a:p>
          <a:p>
            <a:pPr algn="just">
              <a:buFontTx/>
              <a:buChar char="-"/>
            </a:pPr>
            <a:endParaRPr lang="ru-RU" sz="1400">
              <a:latin typeface="Times New Roman" pitchFamily="18" charset="0"/>
              <a:cs typeface="Times New Roman" pitchFamily="18" charset="0"/>
            </a:endParaRPr>
          </a:p>
          <a:p>
            <a:endParaRPr lang="ru-RU"/>
          </a:p>
        </p:txBody>
      </p:sp>
      <p:sp>
        <p:nvSpPr>
          <p:cNvPr id="147459" name="Rectangle 1"/>
          <p:cNvSpPr>
            <a:spLocks noChangeArrowheads="1"/>
          </p:cNvSpPr>
          <p:nvPr/>
        </p:nvSpPr>
        <p:spPr bwMode="auto">
          <a:xfrm>
            <a:off x="107950" y="385763"/>
            <a:ext cx="8893175" cy="6586418"/>
          </a:xfrm>
          <a:prstGeom prst="rect">
            <a:avLst/>
          </a:prstGeom>
          <a:noFill/>
          <a:ln w="9525">
            <a:noFill/>
            <a:miter lim="800000"/>
            <a:headEnd/>
            <a:tailEnd/>
          </a:ln>
        </p:spPr>
        <p:txBody>
          <a:bodyPr anchor="ctr">
            <a:spAutoFit/>
          </a:bodyPr>
          <a:lstStyle/>
          <a:p>
            <a:pPr indent="450850" algn="just" eaLnBrk="0" hangingPunct="0">
              <a:tabLst>
                <a:tab pos="630238" algn="l"/>
              </a:tabLst>
            </a:pPr>
            <a:r>
              <a:rPr lang="en-US" sz="1200" b="1" dirty="0" smtClean="0">
                <a:solidFill>
                  <a:srgbClr val="000000"/>
                </a:solidFill>
                <a:latin typeface="Times New Roman" pitchFamily="18" charset="0"/>
                <a:cs typeface="Times New Roman" pitchFamily="18" charset="0"/>
              </a:rPr>
              <a:t>III</a:t>
            </a:r>
            <a:r>
              <a:rPr lang="ru-RU" sz="1200" b="1" dirty="0">
                <a:solidFill>
                  <a:srgbClr val="000000"/>
                </a:solidFill>
                <a:latin typeface="Times New Roman" pitchFamily="18" charset="0"/>
                <a:cs typeface="Times New Roman" pitchFamily="18" charset="0"/>
              </a:rPr>
              <a:t>. Основные направления бюджетной политики</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latin typeface="Times New Roman" pitchFamily="18" charset="0"/>
                <a:cs typeface="Times New Roman" pitchFamily="18" charset="0"/>
              </a:rPr>
              <a:t>Основными направлениями бюджетной политики</a:t>
            </a:r>
            <a:r>
              <a:rPr lang="ru-RU" sz="1200" dirty="0">
                <a:solidFill>
                  <a:srgbClr val="000000"/>
                </a:solidFill>
                <a:latin typeface="Times New Roman" pitchFamily="18" charset="0"/>
                <a:cs typeface="Times New Roman" pitchFamily="18" charset="0"/>
              </a:rPr>
              <a:t> Краснинского района </a:t>
            </a:r>
            <a:r>
              <a:rPr lang="ru-RU" sz="1200" dirty="0">
                <a:latin typeface="Times New Roman" pitchFamily="18" charset="0"/>
                <a:cs typeface="Times New Roman" pitchFamily="18" charset="0"/>
              </a:rPr>
              <a:t>    на среднесрочный период являются:</a:t>
            </a: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формирование параметров бюджета муниципального образования «Краснинский район» Смоленской области исходя из консервативного сценария функционирования экономики и прогноза социально-экономического развития Краснинского района на 2022-2024 годы, а также обеспечения долгосрочной сбалансированности и устойчивости бюджета муниципального образования;</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планирование бюджетных ассигнований исходя из исполнения действующих расходных обязательств с сохранением социальной направленности бюджета муниципального образования;</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осуществление перехода к построению бюджета муниципального образования «Краснинский район» на основе муниципальных программ, увязанных с действующими целевыми программами, с соблюдением принципа постановки целей в зависимости от имеющихся ресурсов, а также с установлением персональной ответственности заказчиков муниципальных программ за заявленные конечные результаты;</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a:t>
            </a:r>
            <a:r>
              <a:rPr lang="ru-RU" sz="1200" dirty="0" smtClean="0">
                <a:solidFill>
                  <a:srgbClr val="000000"/>
                </a:solidFill>
                <a:latin typeface="Times New Roman" pitchFamily="18" charset="0"/>
                <a:cs typeface="Times New Roman" pitchFamily="18" charset="0"/>
              </a:rPr>
              <a:t>- </a:t>
            </a:r>
            <a:r>
              <a:rPr lang="ru-RU" sz="1200" dirty="0">
                <a:solidFill>
                  <a:srgbClr val="282828"/>
                </a:solidFill>
                <a:latin typeface="Times New Roman" pitchFamily="18" charset="0"/>
                <a:cs typeface="Times New Roman" pitchFamily="18" charset="0"/>
              </a:rPr>
              <a:t>определение четких приоритетов использования бюджетных средств с учетом текущей экономической ситуации: при планировании бюджетных ассигнований следует детально </a:t>
            </a:r>
            <a:r>
              <a:rPr lang="ru-RU" sz="1200" dirty="0" smtClean="0">
                <a:solidFill>
                  <a:srgbClr val="282828"/>
                </a:solidFill>
                <a:latin typeface="Times New Roman" pitchFamily="18" charset="0"/>
                <a:cs typeface="Times New Roman" pitchFamily="18" charset="0"/>
              </a:rPr>
              <a:t>оценить содержание муниципальных программ, соразмерив объемы их финансового обеспечения с реальными возможностями бюджета муниципального образования;</a:t>
            </a:r>
            <a:r>
              <a:rPr lang="ru-RU" sz="1200" dirty="0" smtClean="0">
                <a:latin typeface="Times New Roman" pitchFamily="18" charset="0"/>
                <a:cs typeface="Times New Roman" pitchFamily="18" charset="0"/>
              </a:rPr>
              <a:t> - реализация приоритетных проектов, учитывающих объединение управленческих решений и бюджетных ассигнований на финансовое обеспечение программных мероприятий, обеспечивающих максимальный вклад в достижение ключевых показателей по соответствующим направлениям;</a:t>
            </a:r>
          </a:p>
          <a:p>
            <a:r>
              <a:rPr lang="ru-RU" sz="1200" dirty="0" smtClean="0">
                <a:latin typeface="Times New Roman" pitchFamily="18" charset="0"/>
                <a:cs typeface="Times New Roman" pitchFamily="18" charset="0"/>
              </a:rPr>
              <a:t>- обеспечение повышения заработной платы, при этом рост заработной платы должен сопровождаться повышением производительности труда работников и улучшением качества предоставляемых муниципальных услуг;</a:t>
            </a:r>
          </a:p>
          <a:p>
            <a:r>
              <a:rPr lang="ru-RU" sz="1200" dirty="0" smtClean="0">
                <a:latin typeface="Times New Roman" pitchFamily="18" charset="0"/>
                <a:cs typeface="Times New Roman" pitchFamily="18" charset="0"/>
              </a:rPr>
              <a:t>- принятие новых расходных обязательств на основе оценки эффективности и при наличии ресурсов для их гарантированного исполнения в пределах принятых бюджетных ограничений;</a:t>
            </a:r>
          </a:p>
          <a:p>
            <a:r>
              <a:rPr lang="ru-RU" sz="1200" dirty="0" smtClean="0">
                <a:latin typeface="Times New Roman" pitchFamily="18" charset="0"/>
                <a:cs typeface="Times New Roman" pitchFamily="18" charset="0"/>
              </a:rPr>
              <a:t>- концентрация расходов на первоочередных и приоритетных направлениях, в том числе на достижении целей и результатов региональных проектов, направленных на реализацию национальных проектов;</a:t>
            </a:r>
          </a:p>
          <a:p>
            <a:r>
              <a:rPr lang="ru-RU" sz="1200" dirty="0" smtClean="0">
                <a:latin typeface="Times New Roman" pitchFamily="18" charset="0"/>
                <a:cs typeface="Times New Roman" pitchFamily="18" charset="0"/>
              </a:rPr>
              <a:t>-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 поименованных в указах Президента Российской Федерации;</a:t>
            </a:r>
          </a:p>
          <a:p>
            <a:r>
              <a:rPr lang="ru-RU" sz="1200" dirty="0" smtClean="0">
                <a:latin typeface="Times New Roman" pitchFamily="18" charset="0"/>
                <a:cs typeface="Times New Roman" pitchFamily="18" charset="0"/>
              </a:rPr>
              <a:t>-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повышение реалистичности и минимизация                 рисков несбалансированности бюджета; - повышение реалистичности и минимизация рисков несбалансированности                        бюджета;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обеспечение прозрачности (открытости) и                           публичности процесса управления общественными финансами, гарантирующих обществу право                          на доступ к открытым муниципальным данным, в том числе в рамках размещения финансовой и иной информации                        о бюджете и бюджетном процессе на едином портале бюджетной системы Российской Федерации, а также на официальном сайте </a:t>
            </a:r>
          </a:p>
          <a:p>
            <a:pPr indent="450850" algn="just" eaLnBrk="0" hangingPunct="0">
              <a:tabLst>
                <a:tab pos="630238" algn="l"/>
              </a:tabLst>
            </a:pPr>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9A746E5-32B2-4F45-8CC8-986A9B60589E}" type="slidenum">
              <a:rPr lang="ru-RU">
                <a:solidFill>
                  <a:schemeClr val="tx1"/>
                </a:solidFill>
                <a:latin typeface="+mn-lt"/>
                <a:cs typeface="+mn-cs"/>
              </a:rPr>
              <a:pPr fontAlgn="auto">
                <a:spcBef>
                  <a:spcPts val="0"/>
                </a:spcBef>
                <a:spcAft>
                  <a:spcPts val="0"/>
                </a:spcAft>
                <a:defRPr/>
              </a:pPr>
              <a:t>17</a:t>
            </a:fld>
            <a:endParaRPr lang="ru-RU" dirty="0">
              <a:solidFill>
                <a:schemeClr val="tx1"/>
              </a:solidFill>
              <a:latin typeface="+mn-lt"/>
              <a:cs typeface="+mn-cs"/>
            </a:endParaRPr>
          </a:p>
        </p:txBody>
      </p:sp>
      <p:sp>
        <p:nvSpPr>
          <p:cNvPr id="110593" name="Rectangle 1"/>
          <p:cNvSpPr>
            <a:spLocks noChangeArrowheads="1"/>
          </p:cNvSpPr>
          <p:nvPr/>
        </p:nvSpPr>
        <p:spPr bwMode="auto">
          <a:xfrm>
            <a:off x="142875" y="0"/>
            <a:ext cx="8858250" cy="523875"/>
          </a:xfrm>
          <a:prstGeom prst="rect">
            <a:avLst/>
          </a:prstGeom>
          <a:noFill/>
          <a:ln w="9525">
            <a:noFill/>
            <a:miter lim="800000"/>
            <a:headEnd/>
            <a:tailEnd/>
          </a:ln>
          <a:effectLst/>
        </p:spPr>
        <p:txBody>
          <a:bodyPr anchor="ctr">
            <a:spAutoFit/>
          </a:bodyPr>
          <a:lstStyle/>
          <a:p>
            <a:pPr indent="177800" algn="just">
              <a:buFontTx/>
              <a:buChar char="-"/>
              <a:defRPr/>
            </a:pPr>
            <a:endParaRPr lang="ru-RU" sz="1400" dirty="0">
              <a:latin typeface="Times New Roman" pitchFamily="18" charset="0"/>
              <a:cs typeface="Times New Roman" pitchFamily="18" charset="0"/>
            </a:endParaRPr>
          </a:p>
          <a:p>
            <a:pPr algn="just">
              <a:buFontTx/>
              <a:buChar char="-"/>
              <a:defRPr/>
            </a:pPr>
            <a:endParaRPr lang="ru-RU" sz="1400" dirty="0">
              <a:latin typeface="Times New Roman" pitchFamily="18" charset="0"/>
              <a:cs typeface="Times New Roman" pitchFamily="18" charset="0"/>
            </a:endParaRPr>
          </a:p>
        </p:txBody>
      </p:sp>
      <p:sp>
        <p:nvSpPr>
          <p:cNvPr id="148483" name="Прямоугольник 3"/>
          <p:cNvSpPr>
            <a:spLocks noChangeArrowheads="1"/>
          </p:cNvSpPr>
          <p:nvPr/>
        </p:nvSpPr>
        <p:spPr bwMode="auto">
          <a:xfrm>
            <a:off x="214313" y="285750"/>
            <a:ext cx="8929687" cy="6463308"/>
          </a:xfrm>
          <a:prstGeom prst="rect">
            <a:avLst/>
          </a:prstGeom>
          <a:noFill/>
          <a:ln w="9525">
            <a:noFill/>
            <a:miter lim="800000"/>
            <a:headEnd/>
            <a:tailEnd/>
          </a:ln>
        </p:spPr>
        <p:txBody>
          <a:bodyPr>
            <a:spAutoFit/>
          </a:bodyPr>
          <a:lstStyle/>
          <a:p>
            <a:r>
              <a:rPr lang="ru-RU" sz="1200" dirty="0" smtClean="0">
                <a:latin typeface="Times New Roman" pitchFamily="18" charset="0"/>
                <a:cs typeface="Times New Roman" pitchFamily="18" charset="0"/>
              </a:rPr>
              <a:t>Администрации муниципального образования «Краснинский район»   Смоленской области, размещение основных положений   о бюджете в формате «Бюджет для граждан» в социальных сетях.</a:t>
            </a:r>
          </a:p>
          <a:p>
            <a:r>
              <a:rPr lang="ru-RU" sz="1200" dirty="0" smtClean="0">
                <a:latin typeface="Times New Roman" pitchFamily="18" charset="0"/>
                <a:cs typeface="Times New Roman" pitchFamily="18" charset="0"/>
              </a:rPr>
              <a:t>        В сфере межбюджетных отношений:</a:t>
            </a:r>
          </a:p>
          <a:p>
            <a:pPr>
              <a:buFontTx/>
              <a:buChar char="-"/>
            </a:pPr>
            <a:r>
              <a:rPr lang="ru-RU" sz="1200" dirty="0" smtClean="0">
                <a:latin typeface="Times New Roman" pitchFamily="18" charset="0"/>
                <a:cs typeface="Times New Roman" pitchFamily="18" charset="0"/>
              </a:rPr>
              <a:t>формирование межбюджетных отношений между бюджетом муниципального образования и бюджетами сельских поседений района исходя из бюджетной обеспеченности муниципального образования;</a:t>
            </a:r>
          </a:p>
          <a:p>
            <a:r>
              <a:rPr lang="ru-RU" sz="1200" dirty="0" smtClean="0">
                <a:latin typeface="Times New Roman" pitchFamily="18" charset="0"/>
                <a:cs typeface="Times New Roman" pitchFamily="18" charset="0"/>
              </a:rPr>
              <a:t>- заключение с органами местного самоуправления   поселений, получающими дотации на выравнивание бюджетной обеспеченности, соглашений о мерах по социально-экономическому развитию и оздоровлению муниципальных финансов, а также осуществление контроля за исполнением органами местного самоуправления обязательств, предусмотренных указанными соглашениями;</a:t>
            </a:r>
          </a:p>
          <a:p>
            <a:pPr>
              <a:buFontTx/>
              <a:buChar char="-"/>
            </a:pPr>
            <a:r>
              <a:rPr lang="ru-RU" sz="1200" dirty="0" smtClean="0">
                <a:latin typeface="Times New Roman" pitchFamily="18" charset="0"/>
                <a:cs typeface="Times New Roman" pitchFamily="18" charset="0"/>
              </a:rPr>
              <a:t>обеспечение сбалансированности местных бюджетов;</a:t>
            </a:r>
          </a:p>
          <a:p>
            <a:r>
              <a:rPr lang="ru-RU" sz="1200" dirty="0" smtClean="0">
                <a:latin typeface="Times New Roman" pitchFamily="18" charset="0"/>
                <a:cs typeface="Times New Roman" pitchFamily="18" charset="0"/>
              </a:rPr>
              <a:t>- стимулирование органов местного самоуправления в увеличении собственной доходной базы местных бюджетов;</a:t>
            </a:r>
          </a:p>
          <a:p>
            <a:pPr>
              <a:buFontTx/>
              <a:buChar char="-"/>
            </a:pPr>
            <a:r>
              <a:rPr lang="ru-RU" sz="1200" dirty="0" smtClean="0">
                <a:latin typeface="Times New Roman" pitchFamily="18" charset="0"/>
                <a:cs typeface="Times New Roman" pitchFamily="18" charset="0"/>
              </a:rPr>
              <a:t>реализация мер по укреплению финансовой дисциплины, соблюдению органами местного самоуправления требований бюджетного законодательства.</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IV</a:t>
            </a:r>
            <a:r>
              <a:rPr lang="ru-RU" sz="1200" b="1" dirty="0" smtClean="0">
                <a:latin typeface="Times New Roman" pitchFamily="18" charset="0"/>
                <a:cs typeface="Times New Roman" pitchFamily="18" charset="0"/>
              </a:rPr>
              <a:t>. Основные направления налоговой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2022-2024 годах будет продолжена реализация основных целей и задач налоговой политики, предусмотренных в предыдущие годы. </a:t>
            </a:r>
          </a:p>
          <a:p>
            <a:r>
              <a:rPr lang="ru-RU" sz="1200" dirty="0" smtClean="0">
                <a:latin typeface="Times New Roman" pitchFamily="18" charset="0"/>
                <a:cs typeface="Times New Roman" pitchFamily="18" charset="0"/>
              </a:rPr>
              <a:t>Налоговая политика муниципального образования «Краснинский район» Смоленской области в 2022 году и на плановый период до 2024 года ориентирована на мобилизацию собственных доходов на основе экономического роста и развития доходного потенциала. </a:t>
            </a:r>
          </a:p>
          <a:p>
            <a:r>
              <a:rPr lang="ru-RU" sz="1200" dirty="0" smtClean="0">
                <a:latin typeface="Times New Roman" pitchFamily="18" charset="0"/>
                <a:cs typeface="Times New Roman" pitchFamily="18" charset="0"/>
              </a:rPr>
              <a:t>       Основными направлениями налоговой политики муниципального образования «Краснинский район» Смоленской области в трехлетней перспективе являются: </a:t>
            </a:r>
          </a:p>
          <a:p>
            <a:r>
              <a:rPr lang="ru-RU" sz="1200" dirty="0" smtClean="0">
                <a:latin typeface="Times New Roman" pitchFamily="18" charset="0"/>
                <a:cs typeface="Times New Roman" pitchFamily="18" charset="0"/>
              </a:rPr>
              <a:t>- повышение реалистичности прогнозирования и минимизация рисков несбалансированности при бюджетном планировании; </a:t>
            </a:r>
          </a:p>
          <a:p>
            <a:r>
              <a:rPr lang="ru-RU" sz="1200" dirty="0" smtClean="0">
                <a:latin typeface="Times New Roman" pitchFamily="18" charset="0"/>
                <a:cs typeface="Times New Roman" pitchFamily="18" charset="0"/>
              </a:rPr>
              <a:t>- укрепление доходной базы бюджета района за счет наращивания стабильных доходных источников и мобилизации в бюджет имеющихся резервов; </a:t>
            </a:r>
          </a:p>
          <a:p>
            <a:r>
              <a:rPr lang="ru-RU" sz="1200" dirty="0" smtClean="0">
                <a:latin typeface="Times New Roman" pitchFamily="18" charset="0"/>
                <a:cs typeface="Times New Roman" pitchFamily="18" charset="0"/>
              </a:rPr>
              <a:t>- обеспечение бюджетной, экономической и социальной эффективности налоговых расходов; </a:t>
            </a:r>
          </a:p>
          <a:p>
            <a:r>
              <a:rPr lang="ru-RU" sz="1200" dirty="0" smtClean="0">
                <a:latin typeface="Times New Roman" pitchFamily="18" charset="0"/>
                <a:cs typeface="Times New Roman" pitchFamily="18" charset="0"/>
              </a:rPr>
              <a:t>- повышение эффективности управления муниципальным имуществом.     </a:t>
            </a:r>
          </a:p>
          <a:p>
            <a:r>
              <a:rPr lang="ru-RU" sz="1200" dirty="0" smtClean="0">
                <a:latin typeface="Times New Roman" pitchFamily="18" charset="0"/>
                <a:cs typeface="Times New Roman" pitchFamily="18" charset="0"/>
              </a:rPr>
              <a:t> Будет продолжена работа по укреплению доходной базы бюджета района за счет наращивания стабильных доходных источников и мобилизации в бюджет имеющихся резервов. </a:t>
            </a:r>
          </a:p>
          <a:p>
            <a:r>
              <a:rPr lang="ru-RU" sz="1200" dirty="0" smtClean="0">
                <a:latin typeface="Times New Roman" pitchFamily="18" charset="0"/>
                <a:cs typeface="Times New Roman" pitchFamily="18" charset="0"/>
              </a:rPr>
              <a:t> Рост бюджетных поступлений планируется достичь за счет: </a:t>
            </a:r>
          </a:p>
          <a:p>
            <a:r>
              <a:rPr lang="ru-RU" sz="1200" dirty="0" smtClean="0">
                <a:latin typeface="Times New Roman" pitchFamily="18" charset="0"/>
                <a:cs typeface="Times New Roman" pitchFamily="18" charset="0"/>
              </a:rPr>
              <a:t>- создания благоприятных условий для расширения производства, новых рабочих мест, инвестиционной и инновационной активности; </a:t>
            </a:r>
          </a:p>
          <a:p>
            <a:pPr>
              <a:buFontTx/>
              <a:buChar char="-"/>
            </a:pPr>
            <a:r>
              <a:rPr lang="ru-RU" sz="1200" dirty="0" smtClean="0">
                <a:latin typeface="Times New Roman" pitchFamily="18" charset="0"/>
                <a:cs typeface="Times New Roman" pitchFamily="18" charset="0"/>
              </a:rPr>
              <a:t>осуществления содействия среднему и малому бизнесу для развития предпринимательской деятельности; </a:t>
            </a:r>
          </a:p>
          <a:p>
            <a:r>
              <a:rPr lang="ru-RU" sz="1200" dirty="0" smtClean="0">
                <a:latin typeface="Times New Roman" pitchFamily="18" charset="0"/>
                <a:cs typeface="Times New Roman" pitchFamily="18" charset="0"/>
              </a:rPr>
              <a:t>- выявления и пресечение схем минимизации налогов, совершенствование методов контроля легализации «теневой» заработной платы; </a:t>
            </a:r>
          </a:p>
          <a:p>
            <a:endParaRPr lang="ru-RU" sz="1200" dirty="0" smtClean="0">
              <a:latin typeface="Times New Roman" pitchFamily="18" charset="0"/>
              <a:cs typeface="Times New Roman" pitchFamily="18" charset="0"/>
            </a:endParaRPr>
          </a:p>
          <a:p>
            <a:pPr>
              <a:buFontTx/>
              <a:buChar char="-"/>
            </a:pPr>
            <a:endParaRPr lang="ru-RU" sz="1200" dirty="0" smtClean="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4D5B639E-C3D4-46F6-A35B-8B9E1F903E2D}" type="slidenum">
              <a:rPr lang="ru-RU">
                <a:solidFill>
                  <a:schemeClr val="tx1"/>
                </a:solidFill>
                <a:latin typeface="+mn-lt"/>
                <a:cs typeface="+mn-cs"/>
              </a:rPr>
              <a:pPr fontAlgn="auto">
                <a:spcBef>
                  <a:spcPts val="0"/>
                </a:spcBef>
                <a:spcAft>
                  <a:spcPts val="0"/>
                </a:spcAft>
                <a:defRPr/>
              </a:pPr>
              <a:t>18</a:t>
            </a:fld>
            <a:endParaRPr lang="ru-RU" dirty="0">
              <a:solidFill>
                <a:schemeClr val="tx1"/>
              </a:solidFill>
              <a:latin typeface="+mn-lt"/>
              <a:cs typeface="+mn-cs"/>
            </a:endParaRPr>
          </a:p>
        </p:txBody>
      </p:sp>
      <p:sp>
        <p:nvSpPr>
          <p:cNvPr id="149506" name="Прямоугольник 3"/>
          <p:cNvSpPr>
            <a:spLocks noChangeArrowheads="1"/>
          </p:cNvSpPr>
          <p:nvPr/>
        </p:nvSpPr>
        <p:spPr bwMode="auto">
          <a:xfrm>
            <a:off x="142875" y="0"/>
            <a:ext cx="9001125" cy="1015663"/>
          </a:xfrm>
          <a:prstGeom prst="rect">
            <a:avLst/>
          </a:prstGeom>
          <a:noFill/>
          <a:ln w="9525">
            <a:noFill/>
            <a:miter lim="800000"/>
            <a:headEnd/>
            <a:tailEnd/>
          </a:ln>
        </p:spPr>
        <p:txBody>
          <a:bodyPr>
            <a:spAutoFit/>
          </a:bodyPr>
          <a:lstStyle/>
          <a:p>
            <a:endParaRPr lang="ru-RU" sz="1400" dirty="0" smtClean="0">
              <a:latin typeface="Times New Roman" pitchFamily="18" charset="0"/>
              <a:cs typeface="Times New Roman" pitchFamily="18" charset="0"/>
            </a:endParaRPr>
          </a:p>
          <a:p>
            <a:pPr>
              <a:buFontTx/>
              <a:buChar char="-"/>
            </a:pPr>
            <a:endParaRPr lang="ru-RU" sz="1400" dirty="0" smtClean="0">
              <a:latin typeface="Times New Roman" pitchFamily="18" charset="0"/>
              <a:cs typeface="Times New Roman" pitchFamily="18" charset="0"/>
            </a:endParaRPr>
          </a:p>
          <a:p>
            <a:endParaRPr lang="ru-RU" sz="1400" dirty="0"/>
          </a:p>
          <a:p>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7" name="Прямоугольник 6"/>
          <p:cNvSpPr/>
          <p:nvPr/>
        </p:nvSpPr>
        <p:spPr>
          <a:xfrm>
            <a:off x="285720" y="285729"/>
            <a:ext cx="8643998" cy="6001643"/>
          </a:xfrm>
          <a:prstGeom prst="rect">
            <a:avLst/>
          </a:prstGeom>
        </p:spPr>
        <p:txBody>
          <a:bodyPr wrap="square">
            <a:spAutoFit/>
          </a:bodyPr>
          <a:lstStyle/>
          <a:p>
            <a:pPr>
              <a:buFontTx/>
              <a:buChar char="-"/>
            </a:pPr>
            <a:r>
              <a:rPr lang="ru-RU" sz="1200" dirty="0" smtClean="0">
                <a:latin typeface="Times New Roman" pitchFamily="18" charset="0"/>
                <a:cs typeface="Times New Roman" pitchFamily="18" charset="0"/>
              </a:rPr>
              <a:t>обеспечения постановки на налоговый учет обособленных подразделений предприятий, работающих на территории муниципального образования;</a:t>
            </a:r>
          </a:p>
          <a:p>
            <a:r>
              <a:rPr lang="ru-RU" sz="1200" dirty="0" smtClean="0">
                <a:latin typeface="Times New Roman" pitchFamily="18" charset="0"/>
                <a:cs typeface="Times New Roman" pitchFamily="18" charset="0"/>
              </a:rPr>
              <a:t>- совершенствования методов налогового администрирования, повышение уровня ответственности главных администраторов доходов за выполнением плановых показателей поступления доходов в консолидированный бюджет района; </a:t>
            </a:r>
          </a:p>
          <a:p>
            <a:r>
              <a:rPr lang="ru-RU" sz="1200" dirty="0" smtClean="0">
                <a:latin typeface="Times New Roman" pitchFamily="18" charset="0"/>
                <a:cs typeface="Times New Roman" pitchFamily="18" charset="0"/>
              </a:rPr>
              <a:t>- проведения оценки социальной и бюджетной эффективности установленных на местном уровне налоговых расходов; </a:t>
            </a:r>
          </a:p>
          <a:p>
            <a:r>
              <a:rPr lang="ru-RU" sz="1200" dirty="0" smtClean="0">
                <a:latin typeface="Times New Roman" pitchFamily="18" charset="0"/>
                <a:cs typeface="Times New Roman" pitchFamily="18" charset="0"/>
              </a:rPr>
              <a:t>- совершенствования управления муниципальной собственностью, в том числе за счет повышения качества </a:t>
            </a:r>
            <a:r>
              <a:rPr lang="ru-RU" sz="1200" dirty="0" err="1" smtClean="0">
                <a:latin typeface="Times New Roman" pitchFamily="18" charset="0"/>
                <a:cs typeface="Times New Roman" pitchFamily="18" charset="0"/>
              </a:rPr>
              <a:t>претензионно</a:t>
            </a:r>
            <a:r>
              <a:rPr lang="ru-RU" sz="1200" dirty="0" smtClean="0">
                <a:latin typeface="Times New Roman" pitchFamily="18" charset="0"/>
                <a:cs typeface="Times New Roman" pitchFamily="18" charset="0"/>
              </a:rPr>
              <a:t> - исковой работы.</a:t>
            </a:r>
          </a:p>
          <a:p>
            <a:r>
              <a:rPr lang="ru-RU" sz="1200" dirty="0" smtClean="0">
                <a:latin typeface="Times New Roman" pitchFamily="18" charset="0"/>
                <a:cs typeface="Times New Roman" pitchFamily="18" charset="0"/>
              </a:rPr>
              <a:t>- усиления контроля за полнотой и своевременностью перечислений в бюджет доходов от использования муниципальной собственности, осуществление продажи муниципального имущества с максимальной выгодой;</a:t>
            </a:r>
          </a:p>
          <a:p>
            <a:r>
              <a:rPr lang="ru-RU" sz="1200" dirty="0" smtClean="0">
                <a:latin typeface="Times New Roman" pitchFamily="18" charset="0"/>
                <a:cs typeface="Times New Roman" pitchFamily="18" charset="0"/>
              </a:rPr>
              <a:t>- продолжения совместной работы с налоговыми и иными уполномоченными территориальными органами федеральных органов исполнительной власти и уполномоченными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 усиление мер воздействия на плательщиков, имеющих задолженность по платежам, поступающим в бюджет муниципального района;</a:t>
            </a:r>
          </a:p>
          <a:p>
            <a:pPr>
              <a:buFontTx/>
              <a:buChar char="-"/>
            </a:pPr>
            <a:r>
              <a:rPr lang="ru-RU" sz="1200" dirty="0" smtClean="0">
                <a:latin typeface="Times New Roman" pitchFamily="18" charset="0"/>
                <a:cs typeface="Times New Roman" pitchFamily="18" charset="0"/>
              </a:rPr>
              <a:t>обеспечения повышения уровня налоговой грамотности населения; Координация работы органов местного самоуправления по мобилизации доходов в бюджет  муниципального района будет осуществляться в рамках деятельности    Межведомственной комиссии  по налоговой политике и рабочей группы  по выявлению неформальных трудовых отношений созданных при Администрации муниципального образования «Краснинский район» Смоленской области в целях сокращения недоимки по налогам,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 снижения неформальной занятости населения, легализации  «теневой» заработной платы; При формировании основных направлений налоговой политики района учтены изменения в налоговое и бюджетное законодательство, вносимые и планируемые к принятию на региональном уровне, вступающие в силу с 1 января 2022 года. </a:t>
            </a:r>
          </a:p>
          <a:p>
            <a:pPr indent="457200" algn="just"/>
            <a:r>
              <a:rPr lang="ru-RU" sz="1200" dirty="0" smtClean="0">
                <a:latin typeface="Times New Roman" pitchFamily="18" charset="0"/>
                <a:cs typeface="Times New Roman" pitchFamily="18" charset="0"/>
              </a:rPr>
              <a:t>В целях увеличения доходной части бюджета муниципального района, с</a:t>
            </a:r>
          </a:p>
          <a:p>
            <a:pPr indent="457200" algn="just" eaLnBrk="0" hangingPunct="0"/>
            <a:r>
              <a:rPr lang="ru-RU" sz="1200" dirty="0" smtClean="0">
                <a:latin typeface="Times New Roman" pitchFamily="18" charset="0"/>
                <a:cs typeface="Times New Roman" pitchFamily="18" charset="0"/>
              </a:rPr>
              <a:t>1 января 2022 года областным законом «О межбюджетных отношениях в Смоленской области»  установлены дополнительные нормативы отчислений в бюджет муниципального района от мобилизованных с территории муниципального образования  платежей:</a:t>
            </a:r>
          </a:p>
          <a:p>
            <a:pPr indent="457200" algn="just" eaLnBrk="0" hangingPunct="0"/>
            <a:r>
              <a:rPr lang="ru-RU" sz="1200" dirty="0" smtClean="0">
                <a:latin typeface="Times New Roman" pitchFamily="18" charset="0"/>
                <a:cs typeface="Times New Roman" pitchFamily="18" charset="0"/>
              </a:rPr>
              <a:t>- платы за негативное воздействие на окружающую среду  по единому нормативу 15 процентов;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административных штрафов, установленных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должностными лицами органов исполнительной власти субъектов Российской Федерации, учреждениями субъектов Российской Федерации (штрафы за нарушение правил пожарной безопасности в лесах) по единому нормативу 100 процентов.</a:t>
            </a:r>
          </a:p>
          <a:p>
            <a:pPr>
              <a:buFontTx/>
              <a:buChar char="-"/>
            </a:pPr>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85720" y="214290"/>
            <a:ext cx="8643998" cy="6643709"/>
          </a:xfrm>
        </p:spPr>
        <p:txBody>
          <a:bodyPr/>
          <a:lstStyle/>
          <a:p>
            <a:pPr indent="457200" eaLnBrk="0" hangingPunct="0"/>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повышения конкурентоспособности субъектов малого предпринимательства.</a:t>
            </a:r>
            <a:br>
              <a:rPr lang="ru-RU" sz="1200" dirty="0" smtClean="0">
                <a:latin typeface="Times New Roman" pitchFamily="18" charset="0"/>
                <a:cs typeface="Times New Roman" pitchFamily="18" charset="0"/>
              </a:rPr>
            </a:br>
            <a:r>
              <a:rPr lang="ru-RU" sz="1200" dirty="0" smtClean="0">
                <a:solidFill>
                  <a:srgbClr val="000000"/>
                </a:solidFill>
                <a:latin typeface="Times New Roman" pitchFamily="18" charset="0"/>
                <a:cs typeface="Times New Roman" pitchFamily="18" charset="0"/>
              </a:rPr>
              <a:t> Ожидается снижение  нагрузки на малый бизнес за счет обеспечения уплаты налога и страховых взносов без деклараций, для плательщиков применяющих УСН, при условии, что численность сотрудников не более пяти человек, а годовой доход ― не более 60 млн. руб.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 1 января 2021 года  отменен единый налог на вмененный доход. При этом в 2022 году в бюджет муниципального района еще поступят платежи в счет погашения имеющейся недоимки.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текущем году будет продолжена работа по актуализации  патентной системы налогообложения.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целях мобилизации доходов бюджета муниципального района планируется проведение следующих мероприятий: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продолжение работы,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а также проведение мероприятий по сокращению задолженности по налогу на доходы физических лиц;</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повышение собираемости единого сельскохозяйственного налога за счет расширения деятельности сельскохозяйственных товаропроизводителей;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объемов поступления налога,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 усиление работы по погашению задолженности по налоговым платежам;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для увеличения сбора арендных платежей будет продолжена работа по заключению новых договоров на обоюдно выгодных условиях, не допущении недоимки по данным видам доходов;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создание условий для развития малого и среднего предпринимательства.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создания условий для развития малых форм торговли, в целях формирования комфортной потребительской среды.</a:t>
            </a:r>
            <a:br>
              <a:rPr lang="ru-RU" sz="1200" dirty="0" smtClean="0">
                <a:latin typeface="Times New Roman" pitchFamily="18" charset="0"/>
                <a:cs typeface="Times New Roman" pitchFamily="18" charset="0"/>
              </a:rPr>
            </a:br>
            <a:r>
              <a:rPr lang="ru-RU" sz="1200" dirty="0" smtClean="0">
                <a:solidFill>
                  <a:srgbClr val="0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В целях совершенствования налогового администрирования предполагается: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района;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продолжение работы  по легализации налоговой базы, легализации «теневой» заработной платы, взысканию задолженности по налоговым и неналоговым доходам;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 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Реализация налоговой политики будет способствовать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района.</a:t>
            </a:r>
            <a:r>
              <a:rPr lang="ru-RU" sz="1200" dirty="0" smtClean="0"/>
              <a:t/>
            </a:r>
            <a:br>
              <a:rPr lang="ru-RU" sz="1200" dirty="0" smtClean="0"/>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a:p>
        </p:txBody>
      </p:sp>
      <p:sp>
        <p:nvSpPr>
          <p:cNvPr id="4" name="Нижний колонтитул 3"/>
          <p:cNvSpPr>
            <a:spLocks noGrp="1"/>
          </p:cNvSpPr>
          <p:nvPr>
            <p:ph type="ftr" sz="quarter" idx="11"/>
          </p:nvPr>
        </p:nvSpPr>
        <p:spPr/>
        <p:txBody>
          <a:bodyPr/>
          <a:lstStyle/>
          <a:p>
            <a:pPr>
              <a:defRPr/>
            </a:pPr>
            <a:endParaRPr lang="ru-RU"/>
          </a:p>
        </p:txBody>
      </p:sp>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CBD14E33-9A03-4B9E-A4D3-DDA9B0D3C5BF}" type="slidenum">
              <a:rPr lang="ru-RU">
                <a:solidFill>
                  <a:schemeClr val="tx1"/>
                </a:solidFill>
                <a:latin typeface="+mn-lt"/>
                <a:cs typeface="+mn-cs"/>
              </a:rPr>
              <a:pPr fontAlgn="auto">
                <a:spcBef>
                  <a:spcPts val="0"/>
                </a:spcBef>
                <a:spcAft>
                  <a:spcPts val="0"/>
                </a:spcAft>
                <a:defRPr/>
              </a:pPr>
              <a:t>19</a:t>
            </a:fld>
            <a:endParaRPr lang="ru-RU" dirty="0">
              <a:solidFill>
                <a:schemeClr val="tx1"/>
              </a:solidFill>
              <a:latin typeface="+mn-lt"/>
              <a:cs typeface="+mn-cs"/>
            </a:endParaRPr>
          </a:p>
        </p:txBody>
      </p:sp>
      <p:sp>
        <p:nvSpPr>
          <p:cNvPr id="150530" name="Прямоугольник 3"/>
          <p:cNvSpPr>
            <a:spLocks noChangeArrowheads="1"/>
          </p:cNvSpPr>
          <p:nvPr/>
        </p:nvSpPr>
        <p:spPr bwMode="auto">
          <a:xfrm>
            <a:off x="179388" y="0"/>
            <a:ext cx="8964612" cy="738664"/>
          </a:xfrm>
          <a:prstGeom prst="rect">
            <a:avLst/>
          </a:prstGeom>
          <a:noFill/>
          <a:ln w="9525">
            <a:noFill/>
            <a:miter lim="800000"/>
            <a:headEnd/>
            <a:tailEnd/>
          </a:ln>
        </p:spPr>
        <p:txBody>
          <a:bodyPr>
            <a:spAutoFit/>
          </a:bodyPr>
          <a:lstStyle/>
          <a:p>
            <a:endParaRPr lang="ru-RU" sz="1400" dirty="0" smtClean="0">
              <a:latin typeface="Times New Roman" pitchFamily="18" charset="0"/>
              <a:cs typeface="Times New Roman" pitchFamily="18" charset="0"/>
            </a:endParaRPr>
          </a:p>
          <a:p>
            <a:pPr>
              <a:buFontTx/>
              <a:buChar char="-"/>
            </a:pP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57158" y="285728"/>
            <a:ext cx="8643998" cy="5347618"/>
          </a:xfrm>
          <a:prstGeom prst="rect">
            <a:avLst/>
          </a:prstGeom>
        </p:spPr>
        <p:txBody>
          <a:bodyPr wrap="square">
            <a:spAutoFit/>
          </a:bodyPr>
          <a:lstStyle/>
          <a:p>
            <a:pPr marL="342900" indent="-342900">
              <a:defRPr/>
            </a:pPr>
            <a:endParaRPr lang="ru-RU" sz="2000" b="1" dirty="0" smtClean="0">
              <a:solidFill>
                <a:srgbClr val="7030A0"/>
              </a:solidFill>
              <a:effectLst>
                <a:outerShdw blurRad="38100" dist="38100" dir="2700000" algn="tl">
                  <a:srgbClr val="C0C0C0"/>
                </a:outerShdw>
              </a:effectLst>
              <a:latin typeface="Times New Roman" pitchFamily="18" charset="0"/>
            </a:endParaRPr>
          </a:p>
          <a:p>
            <a:pPr>
              <a:defRPr/>
            </a:pPr>
            <a:r>
              <a:rPr lang="ru-RU" sz="2400" b="1" dirty="0" smtClean="0">
                <a:solidFill>
                  <a:srgbClr val="7030A0"/>
                </a:solidFill>
                <a:effectLst>
                  <a:outerShdw blurRad="38100" dist="38100" dir="2700000" algn="tl">
                    <a:srgbClr val="C0C0C0"/>
                  </a:outerShdw>
                </a:effectLst>
                <a:latin typeface="Times New Roman" pitchFamily="18" charset="0"/>
              </a:rPr>
              <a:t>       </a:t>
            </a:r>
            <a:r>
              <a:rPr lang="ru-RU" sz="2400" b="1" dirty="0" smtClean="0">
                <a:solidFill>
                  <a:srgbClr val="7030A0"/>
                </a:solidFill>
                <a:effectLst>
                  <a:outerShdw blurRad="38100" dist="38100" dir="2700000" algn="tl">
                    <a:srgbClr val="C0C0C0"/>
                  </a:outerShdw>
                </a:effectLst>
                <a:latin typeface="Comic Sans MS" pitchFamily="66" charset="0"/>
              </a:rPr>
              <a:t>Правовой статус и наименование муниципального образования </a:t>
            </a:r>
            <a:endParaRPr lang="ru-RU" sz="2400" dirty="0" smtClean="0">
              <a:solidFill>
                <a:srgbClr val="7030A0"/>
              </a:solidFill>
              <a:effectLst>
                <a:outerShdw blurRad="38100" dist="38100" dir="2700000" algn="tl">
                  <a:srgbClr val="C0C0C0"/>
                </a:outerShdw>
              </a:effectLst>
              <a:latin typeface="Comic Sans MS" pitchFamily="66" charset="0"/>
            </a:endParaRPr>
          </a:p>
          <a:p>
            <a:pPr marL="342900" indent="-342900">
              <a:defRPr/>
            </a:pPr>
            <a:r>
              <a:rPr lang="ru-RU" sz="1750" b="1" dirty="0" smtClean="0">
                <a:effectLst>
                  <a:outerShdw blurRad="38100" dist="38100" dir="2700000" algn="tl">
                    <a:srgbClr val="C0C0C0"/>
                  </a:outerShdw>
                </a:effectLst>
                <a:latin typeface="Times New Roman" pitchFamily="18" charset="0"/>
              </a:rPr>
              <a:t> </a:t>
            </a:r>
            <a:r>
              <a:rPr lang="ru-RU" sz="1750" dirty="0" smtClean="0">
                <a:effectLst>
                  <a:outerShdw blurRad="38100" dist="38100" dir="2700000" algn="tl">
                    <a:srgbClr val="C0C0C0"/>
                  </a:outerShdw>
                </a:effectLst>
                <a:latin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Территория муниципального района определена в границах,</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утвержденных областным законом «О наделении статусом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муниципального района муниципального образования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«Краснинский район» Смоленской области, об установлении</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границ муниципальных образований, территории которых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входят в его состав, и наделении их соответствующим статусом».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Территория муниципального района</a:t>
            </a:r>
            <a:r>
              <a:rPr lang="ru-RU" sz="1600" b="1" dirty="0" smtClean="0">
                <a:effectLst>
                  <a:outerShdw blurRad="38100" dist="38100" dir="2700000" algn="tl">
                    <a:srgbClr val="C0C0C0"/>
                  </a:outerShdw>
                </a:effectLst>
                <a:latin typeface="Times New Roman" pitchFamily="18" charset="0"/>
                <a:cs typeface="Times New Roman" pitchFamily="18" charset="0"/>
              </a:rPr>
              <a:t>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составляет 1507,67 квадратных километров.</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Территорию муниципального района</a:t>
            </a:r>
            <a:r>
              <a:rPr lang="ru-RU" sz="1600" i="1" dirty="0" smtClean="0">
                <a:effectLst>
                  <a:outerShdw blurRad="38100" dist="38100" dir="2700000" algn="tl">
                    <a:srgbClr val="C0C0C0"/>
                  </a:outerShdw>
                </a:effectLst>
                <a:latin typeface="Times New Roman" pitchFamily="18" charset="0"/>
                <a:cs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образуют территории следующих поселений, входящих в его состав:</a:t>
            </a:r>
          </a:p>
          <a:p>
            <a:pPr marL="342900" indent="-342900">
              <a:defRPr/>
            </a:pPr>
            <a:r>
              <a:rPr lang="en-US" sz="1600" dirty="0" smtClean="0">
                <a:effectLst>
                  <a:outerShdw blurRad="38100" dist="38100" dir="2700000" algn="tl">
                    <a:srgbClr val="C0C0C0"/>
                  </a:outerShdw>
                </a:effectLst>
                <a:latin typeface="Times New Roman" pitchFamily="18" charset="0"/>
                <a:cs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 </a:t>
            </a:r>
            <a:r>
              <a:rPr lang="ru-RU" sz="1600" dirty="0" err="1" smtClean="0">
                <a:effectLst>
                  <a:outerShdw blurRad="38100" dist="38100" dir="2700000" algn="tl">
                    <a:srgbClr val="C0C0C0"/>
                  </a:outerShdw>
                </a:effectLst>
                <a:latin typeface="Times New Roman" pitchFamily="18" charset="0"/>
                <a:cs typeface="Times New Roman" pitchFamily="18" charset="0"/>
              </a:rPr>
              <a:t>Краснинское</a:t>
            </a:r>
            <a:r>
              <a:rPr lang="ru-RU" sz="1600" dirty="0" smtClean="0">
                <a:effectLst>
                  <a:outerShdw blurRad="38100" dist="38100" dir="2700000" algn="tl">
                    <a:srgbClr val="C0C0C0"/>
                  </a:outerShdw>
                </a:effectLst>
                <a:latin typeface="Times New Roman" pitchFamily="18" charset="0"/>
                <a:cs typeface="Times New Roman" pitchFamily="18" charset="0"/>
              </a:rPr>
              <a:t> городское поселение;</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Гусинское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Малеевское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Мерлинское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 </a:t>
            </a:r>
          </a:p>
          <a:p>
            <a:pPr marL="342900" indent="-342900">
              <a:defRPr/>
            </a:pPr>
            <a:r>
              <a:rPr lang="ru-RU" sz="1600" dirty="0" smtClean="0">
                <a:latin typeface="Times New Roman" pitchFamily="18" charset="0"/>
                <a:cs typeface="Times New Roman" pitchFamily="18" charset="0"/>
              </a:rPr>
              <a:t>             Административный центр — посёлок городского типа Красный.</a:t>
            </a:r>
          </a:p>
          <a:p>
            <a:pPr marL="342900" indent="-342900">
              <a:defRPr/>
            </a:pPr>
            <a:r>
              <a:rPr lang="ru-RU" sz="1600" dirty="0" smtClean="0">
                <a:latin typeface="Times New Roman" pitchFamily="18" charset="0"/>
                <a:cs typeface="Times New Roman" pitchFamily="18" charset="0"/>
              </a:rPr>
              <a:t>             Территориально район граничит: на севере с </a:t>
            </a:r>
            <a:r>
              <a:rPr lang="ru-RU" sz="1600" dirty="0" err="1" smtClean="0">
                <a:latin typeface="Times New Roman" pitchFamily="18" charset="0"/>
                <a:cs typeface="Times New Roman" pitchFamily="18" charset="0"/>
              </a:rPr>
              <a:t>Руднянским</a:t>
            </a:r>
            <a:r>
              <a:rPr lang="ru-RU" sz="1600" dirty="0" smtClean="0">
                <a:latin typeface="Times New Roman" pitchFamily="18" charset="0"/>
                <a:cs typeface="Times New Roman" pitchFamily="18" charset="0"/>
              </a:rPr>
              <a:t> районом, на востоке со Смоленским районом, на юге с </a:t>
            </a:r>
            <a:r>
              <a:rPr lang="ru-RU" sz="1600" dirty="0" err="1" smtClean="0">
                <a:latin typeface="Times New Roman" pitchFamily="18" charset="0"/>
                <a:cs typeface="Times New Roman" pitchFamily="18" charset="0"/>
              </a:rPr>
              <a:t>Монастырщинским</a:t>
            </a:r>
            <a:r>
              <a:rPr lang="ru-RU" sz="1600" dirty="0" smtClean="0">
                <a:latin typeface="Times New Roman" pitchFamily="18" charset="0"/>
                <a:cs typeface="Times New Roman" pitchFamily="18" charset="0"/>
              </a:rPr>
              <a:t> районом, на западе с Белоруссией.</a:t>
            </a:r>
            <a:endParaRPr lang="ru-RU" sz="1600" dirty="0">
              <a:latin typeface="Times New Roman" pitchFamily="18" charset="0"/>
              <a:cs typeface="Times New Roman" pitchFamily="18" charset="0"/>
            </a:endParaRPr>
          </a:p>
        </p:txBody>
      </p:sp>
      <p:pic>
        <p:nvPicPr>
          <p:cNvPr id="7" name="Рисунок 6" descr="800px-Location_Krasninsky_District_Smolensk_Oblast.svg.png"/>
          <p:cNvPicPr>
            <a:picLocks noChangeAspect="1"/>
          </p:cNvPicPr>
          <p:nvPr/>
        </p:nvPicPr>
        <p:blipFill>
          <a:blip r:embed="rId3" cstate="print"/>
          <a:stretch>
            <a:fillRect/>
          </a:stretch>
        </p:blipFill>
        <p:spPr>
          <a:xfrm>
            <a:off x="6500826" y="1142984"/>
            <a:ext cx="2428892" cy="2143140"/>
          </a:xfrm>
          <a:prstGeom prst="rect">
            <a:avLst/>
          </a:prstGeom>
        </p:spPr>
      </p:pic>
      <p:sp>
        <p:nvSpPr>
          <p:cNvPr id="8" name="Номер слайда 7"/>
          <p:cNvSpPr>
            <a:spLocks noGrp="1"/>
          </p:cNvSpPr>
          <p:nvPr>
            <p:ph type="sldNum" sz="quarter" idx="12"/>
          </p:nvPr>
        </p:nvSpPr>
        <p:spPr>
          <a:xfrm>
            <a:off x="6786578" y="6215082"/>
            <a:ext cx="2057400" cy="365125"/>
          </a:xfrm>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7030A0"/>
                </a:solidFill>
                <a:latin typeface="Comic Sans MS" pitchFamily="66" charset="0"/>
                <a:cs typeface="Times New Roman" pitchFamily="18" charset="0"/>
              </a:rPr>
              <a:t>Публичные слушания </a:t>
            </a: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t>
            </a:r>
            <a:r>
              <a:rPr lang="ru-RU" sz="1400" b="1" i="1" dirty="0" smtClean="0">
                <a:solidFill>
                  <a:srgbClr val="6600FF"/>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20</a:t>
            </a:fld>
            <a:endParaRPr lang="ru-RU" dirty="0">
              <a:solidFill>
                <a:schemeClr val="tx1"/>
              </a:solidFill>
            </a:endParaRPr>
          </a:p>
        </p:txBody>
      </p:sp>
      <p:sp>
        <p:nvSpPr>
          <p:cNvPr id="8" name="Вертикальный свиток 7"/>
          <p:cNvSpPr/>
          <p:nvPr/>
        </p:nvSpPr>
        <p:spPr>
          <a:xfrm>
            <a:off x="0" y="2000240"/>
            <a:ext cx="4286248" cy="4643470"/>
          </a:xfrm>
          <a:prstGeom prst="verticalScroll">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r>
              <a:rPr lang="ru-RU" sz="900" b="1" dirty="0" smtClean="0">
                <a:solidFill>
                  <a:srgbClr val="000000"/>
                </a:solidFill>
                <a:latin typeface="Times New Roman" pitchFamily="18" charset="0"/>
                <a:ea typeface="Times New Roman" pitchFamily="18" charset="0"/>
                <a:cs typeface="Times New Roman" pitchFamily="18" charset="0"/>
              </a:rPr>
              <a:t>Публичные слушания по проекту решения Краснинской районной Думы «О бюджете муниципального района на 2022 год и на плановый период 2023 и 2024 годов»</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06 декабря 2021 г. в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a:t>
            </a:r>
            <a:r>
              <a:rPr lang="ru-RU" sz="900" dirty="0" err="1" smtClean="0">
                <a:solidFill>
                  <a:srgbClr val="000000"/>
                </a:solidFill>
                <a:latin typeface="Times New Roman" pitchFamily="18" charset="0"/>
                <a:ea typeface="Times New Roman" pitchFamily="18" charset="0"/>
                <a:cs typeface="Times New Roman" pitchFamily="18" charset="0"/>
              </a:rPr>
              <a:t>С.В.Архипенкова</a:t>
            </a:r>
            <a:r>
              <a:rPr lang="ru-RU" sz="900" dirty="0" smtClean="0">
                <a:solidFill>
                  <a:srgbClr val="000000"/>
                </a:solidFill>
                <a:latin typeface="Times New Roman" pitchFamily="18" charset="0"/>
                <a:ea typeface="Times New Roman" pitchFamily="18" charset="0"/>
                <a:cs typeface="Times New Roman" pitchFamily="18" charset="0"/>
              </a:rPr>
              <a:t> состоялись публичные слушания по проекту решения Краснинской районной Думы «О бюджете муниципального района на 2022 год и на плановый период 2023 и 2024 годов». </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В слушаниях приняли участие председатель Краснинской районной Думы </a:t>
            </a:r>
            <a:r>
              <a:rPr lang="ru-RU" sz="900" dirty="0" err="1" smtClean="0">
                <a:solidFill>
                  <a:srgbClr val="000000"/>
                </a:solidFill>
                <a:latin typeface="Times New Roman" pitchFamily="18" charset="0"/>
                <a:ea typeface="Times New Roman" pitchFamily="18" charset="0"/>
                <a:cs typeface="Times New Roman" pitchFamily="18" charset="0"/>
              </a:rPr>
              <a:t>И.В.Тимошенков</a:t>
            </a:r>
            <a:r>
              <a:rPr lang="ru-RU" sz="900" dirty="0" smtClean="0">
                <a:solidFill>
                  <a:srgbClr val="000000"/>
                </a:solidFill>
                <a:latin typeface="Times New Roman" pitchFamily="18" charset="0"/>
                <a:ea typeface="Times New Roman" pitchFamily="18" charset="0"/>
                <a:cs typeface="Times New Roman" pitchFamily="18" charset="0"/>
              </a:rPr>
              <a:t>,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 жители п.г.т. Красный и Краснинского района Смоленской области.</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chemeClr val="tx1"/>
                </a:solidFill>
                <a:latin typeface="Times New Roman" pitchFamily="18" charset="0"/>
                <a:ea typeface="Times New Roman" pitchFamily="18" charset="0"/>
                <a:cs typeface="Times New Roman" pitchFamily="18" charset="0"/>
              </a:rPr>
              <a:t>С информацией об основных параметрах проекта бюджета выступила и.о. начальника Финансового управления </a:t>
            </a:r>
            <a:r>
              <a:rPr lang="ru-RU" sz="900" dirty="0" smtClean="0">
                <a:solidFill>
                  <a:srgbClr val="000000"/>
                </a:solidFill>
                <a:latin typeface="Times New Roman" pitchFamily="18" charset="0"/>
                <a:ea typeface="Times New Roman" pitchFamily="18" charset="0"/>
                <a:cs typeface="Times New Roman" pitchFamily="18" charset="0"/>
              </a:rPr>
              <a:t>Администрации муниципального образования «Краснинский район» Смоленской области </a:t>
            </a:r>
            <a:r>
              <a:rPr lang="ru-RU" sz="900" dirty="0" smtClean="0">
                <a:solidFill>
                  <a:schemeClr val="tx1"/>
                </a:solidFill>
                <a:latin typeface="Times New Roman" pitchFamily="18" charset="0"/>
                <a:ea typeface="Times New Roman" pitchFamily="18" charset="0"/>
                <a:cs typeface="Times New Roman" pitchFamily="18" charset="0"/>
              </a:rPr>
              <a:t>Н.В.Новикова</a:t>
            </a:r>
            <a:r>
              <a:rPr lang="ru-RU" sz="900" dirty="0" smtClean="0">
                <a:solidFill>
                  <a:srgbClr val="000000"/>
                </a:solidFill>
                <a:latin typeface="Times New Roman" pitchFamily="18" charset="0"/>
                <a:ea typeface="Times New Roman" pitchFamily="18" charset="0"/>
                <a:cs typeface="Times New Roman" pitchFamily="18" charset="0"/>
              </a:rPr>
              <a:t>.</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По результатам публичных слушаний принято решение:</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 одобрить проект решения Краснинской районной Думы «О бюджете муниципального района на 2022 год и на плановый период 2023 и 2024 годов». </a:t>
            </a:r>
            <a:endParaRPr lang="ru-RU" sz="900" dirty="0">
              <a:latin typeface="Times New Roman" pitchFamily="18" charset="0"/>
              <a:cs typeface="Times New Roman" pitchFamily="18" charset="0"/>
            </a:endParaRPr>
          </a:p>
        </p:txBody>
      </p:sp>
      <p:sp>
        <p:nvSpPr>
          <p:cNvPr id="9" name="Вертикальный свиток 8"/>
          <p:cNvSpPr/>
          <p:nvPr/>
        </p:nvSpPr>
        <p:spPr>
          <a:xfrm>
            <a:off x="4572000" y="2000240"/>
            <a:ext cx="4286280" cy="4286280"/>
          </a:xfrm>
          <a:prstGeom prst="verticalScroll">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r>
              <a:rPr lang="ru-RU" sz="900" b="1" dirty="0" smtClean="0">
                <a:solidFill>
                  <a:srgbClr val="000000"/>
                </a:solidFill>
                <a:latin typeface="Times New Roman" pitchFamily="18" charset="0"/>
                <a:ea typeface="Times New Roman" pitchFamily="18" charset="0"/>
                <a:cs typeface="Times New Roman" pitchFamily="18" charset="0"/>
              </a:rPr>
              <a:t>Публичные слушания по проекту решения Краснинской районной Думы </a:t>
            </a:r>
            <a:r>
              <a:rPr lang="ru-RU" sz="900" b="1"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13 мая 2022 г. в здании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 В. </a:t>
            </a:r>
            <a:r>
              <a:rPr lang="ru-RU" sz="900" dirty="0" err="1" smtClean="0">
                <a:solidFill>
                  <a:srgbClr val="000000"/>
                </a:solidFill>
                <a:latin typeface="Times New Roman" pitchFamily="18" charset="0"/>
                <a:ea typeface="Times New Roman" pitchFamily="18" charset="0"/>
                <a:cs typeface="Times New Roman" pitchFamily="18" charset="0"/>
              </a:rPr>
              <a:t>Архипенкова</a:t>
            </a:r>
            <a:r>
              <a:rPr lang="ru-RU" sz="900" dirty="0" smtClean="0">
                <a:solidFill>
                  <a:srgbClr val="000000"/>
                </a:solidFill>
                <a:latin typeface="Times New Roman" pitchFamily="18" charset="0"/>
                <a:ea typeface="Times New Roman" pitchFamily="18" charset="0"/>
                <a:cs typeface="Times New Roman" pitchFamily="18" charset="0"/>
              </a:rPr>
              <a:t> состоялись публичные слушания по проекту решения Краснинской районной Думы </a:t>
            </a:r>
            <a:r>
              <a:rPr lang="ru-RU" sz="900"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r>
              <a:rPr lang="ru-RU" sz="900" dirty="0" smtClean="0">
                <a:solidFill>
                  <a:srgbClr val="000000"/>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В слушаниях приняли участие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Доклад по рассматриваемому вопросу представила Новикова Наталья Владимировна - начальник Финансового управления Администрации муниципального образования «Краснинский район» Смоленской области.</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По результатам публичных слушаний было принято решение:</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 одобрить проект решения Краснинской районной Думы </a:t>
            </a:r>
            <a:r>
              <a:rPr lang="ru-RU" sz="900"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r>
              <a:rPr lang="ru-RU" sz="900" b="1" dirty="0" smtClean="0">
                <a:solidFill>
                  <a:srgbClr val="000000"/>
                </a:solidFill>
                <a:latin typeface="Times New Roman" pitchFamily="18" charset="0"/>
                <a:ea typeface="Times New Roman" pitchFamily="18" charset="0"/>
                <a:cs typeface="Times New Roman" pitchFamily="18" charset="0"/>
              </a:rPr>
              <a:t>.</a:t>
            </a:r>
            <a:r>
              <a:rPr lang="ru-RU" sz="900" dirty="0" smtClean="0">
                <a:solidFill>
                  <a:srgbClr val="000000"/>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Times New Roman" pitchFamily="18"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spcBef>
                <a:spcPts val="0"/>
              </a:spcBef>
            </a:pPr>
            <a:r>
              <a:rPr lang="ru-RU" sz="1600" b="1" dirty="0" smtClean="0">
                <a:solidFill>
                  <a:srgbClr val="7030A0"/>
                </a:solidFill>
                <a:latin typeface="Comic Sans MS" pitchFamily="66" charset="0"/>
              </a:rPr>
              <a:t>ПОЯСНИТЕЛЬНАЯ ЗАПИСКА</a:t>
            </a:r>
            <a:br>
              <a:rPr lang="ru-RU" sz="1600" b="1" dirty="0" smtClean="0">
                <a:solidFill>
                  <a:srgbClr val="7030A0"/>
                </a:solidFill>
                <a:latin typeface="Comic Sans MS" pitchFamily="66" charset="0"/>
              </a:rPr>
            </a:b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r>
              <a:rPr lang="ru-RU" sz="1200" dirty="0" smtClean="0">
                <a:solidFill>
                  <a:srgbClr val="7030A0"/>
                </a:solidFill>
                <a:latin typeface="Comic Sans MS" pitchFamily="66" charset="0"/>
              </a:rPr>
              <a:t>к решению Краснинской районной Думы от 27.12.2022 №46 «О внесении изменений в решение Краснинской районной Думы от 20.12.2021 года № 56 «О бюджете муниципального района на 2022 год и на плановый период 2023 и 2024 годов» </a:t>
            </a: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endParaRPr lang="ru-RU" sz="1600" dirty="0">
              <a:solidFill>
                <a:srgbClr val="7030A0"/>
              </a:solidFill>
              <a:latin typeface="Comic Sans MS" pitchFamily="66" charset="0"/>
            </a:endParaRPr>
          </a:p>
        </p:txBody>
      </p:sp>
      <p:sp>
        <p:nvSpPr>
          <p:cNvPr id="6" name="Содержимое 5"/>
          <p:cNvSpPr>
            <a:spLocks noGrp="1"/>
          </p:cNvSpPr>
          <p:nvPr>
            <p:ph idx="1"/>
          </p:nvPr>
        </p:nvSpPr>
        <p:spPr>
          <a:xfrm>
            <a:off x="628650" y="1643050"/>
            <a:ext cx="7886700" cy="4786346"/>
          </a:xfrm>
        </p:spPr>
        <p:txBody>
          <a:bodyPr/>
          <a:lstStyle/>
          <a:p>
            <a:pPr>
              <a:lnSpc>
                <a:spcPct val="100000"/>
              </a:lnSpc>
              <a:spcBef>
                <a:spcPts val="0"/>
              </a:spcBef>
              <a:buNone/>
            </a:pPr>
            <a:r>
              <a:rPr lang="x-none" sz="1200" b="1" smtClean="0">
                <a:latin typeface="Times New Roman" pitchFamily="18" charset="0"/>
                <a:cs typeface="Times New Roman" pitchFamily="18" charset="0"/>
              </a:rPr>
              <a:t>ДОХОДЫ</a:t>
            </a:r>
            <a:endParaRPr lang="ru-RU" sz="1200" dirty="0" smtClean="0">
              <a:latin typeface="Times New Roman" pitchFamily="18" charset="0"/>
              <a:cs typeface="Times New Roman" pitchFamily="18" charset="0"/>
            </a:endParaRPr>
          </a:p>
          <a:p>
            <a:pPr>
              <a:lnSpc>
                <a:spcPct val="100000"/>
              </a:lnSpc>
              <a:spcBef>
                <a:spcPts val="0"/>
              </a:spcBef>
              <a:buNone/>
            </a:pPr>
            <a:r>
              <a:rPr lang="ru-RU" sz="1200" dirty="0" smtClean="0">
                <a:latin typeface="Times New Roman" pitchFamily="18" charset="0"/>
                <a:cs typeface="Times New Roman" pitchFamily="18" charset="0"/>
              </a:rPr>
              <a:t>       Решением Краснинской районной Думы общий объем прогнозируемых доходов бюджета муниципального района</a:t>
            </a:r>
          </a:p>
          <a:p>
            <a:pPr>
              <a:lnSpc>
                <a:spcPct val="100000"/>
              </a:lnSpc>
              <a:spcBef>
                <a:spcPts val="0"/>
              </a:spcBef>
              <a:buNone/>
            </a:pPr>
            <a:r>
              <a:rPr lang="ru-RU" sz="1200" dirty="0" smtClean="0">
                <a:latin typeface="Times New Roman" pitchFamily="18" charset="0"/>
                <a:cs typeface="Times New Roman" pitchFamily="18" charset="0"/>
              </a:rPr>
              <a:t>увеличился на сумму  </a:t>
            </a:r>
            <a:r>
              <a:rPr lang="ru-RU" sz="1200" b="1" dirty="0" smtClean="0">
                <a:latin typeface="Times New Roman" pitchFamily="18" charset="0"/>
                <a:cs typeface="Times New Roman" pitchFamily="18" charset="0"/>
              </a:rPr>
              <a:t>2801,0 </a:t>
            </a:r>
            <a:r>
              <a:rPr lang="ru-RU" sz="1200" dirty="0" smtClean="0">
                <a:latin typeface="Times New Roman" pitchFamily="18" charset="0"/>
                <a:cs typeface="Times New Roman" pitchFamily="18" charset="0"/>
              </a:rPr>
              <a:t>тыс. рублей за счет  безвозмездных поступлений от других бюджетов бюджетной</a:t>
            </a:r>
          </a:p>
          <a:p>
            <a:pPr>
              <a:lnSpc>
                <a:spcPct val="100000"/>
              </a:lnSpc>
              <a:spcBef>
                <a:spcPts val="0"/>
              </a:spcBef>
              <a:buNone/>
            </a:pPr>
            <a:r>
              <a:rPr lang="ru-RU" sz="1200" dirty="0" smtClean="0">
                <a:latin typeface="Times New Roman" pitchFamily="18" charset="0"/>
                <a:cs typeface="Times New Roman" pitchFamily="18" charset="0"/>
              </a:rPr>
              <a:t>системы Российской Федерации по следующим источникам:</a:t>
            </a:r>
          </a:p>
          <a:p>
            <a:pPr>
              <a:lnSpc>
                <a:spcPct val="100000"/>
              </a:lnSpc>
              <a:spcBef>
                <a:spcPts val="0"/>
              </a:spcBef>
              <a:buNone/>
            </a:pPr>
            <a:r>
              <a:rPr lang="ru-RU" sz="1200" dirty="0" smtClean="0">
                <a:latin typeface="Times New Roman" pitchFamily="18" charset="0"/>
                <a:cs typeface="Times New Roman" pitchFamily="18" charset="0"/>
              </a:rPr>
              <a:t> - дотации бюджетам муниципальных районов на поддержку мер по обеспечению сбалансированности бюджетов в сумме </a:t>
            </a:r>
            <a:r>
              <a:rPr lang="ru-RU" sz="1200" b="1" dirty="0" smtClean="0">
                <a:latin typeface="Times New Roman" pitchFamily="18" charset="0"/>
                <a:cs typeface="Times New Roman" pitchFamily="18" charset="0"/>
              </a:rPr>
              <a:t>580,0</a:t>
            </a:r>
            <a:r>
              <a:rPr lang="ru-RU" sz="1200" dirty="0" smtClean="0">
                <a:latin typeface="Times New Roman" pitchFamily="18" charset="0"/>
                <a:cs typeface="Times New Roman" pitchFamily="18" charset="0"/>
              </a:rPr>
              <a:t> тыс. рублей</a:t>
            </a:r>
          </a:p>
          <a:p>
            <a:pPr>
              <a:lnSpc>
                <a:spcPct val="100000"/>
              </a:lnSpc>
              <a:spcBef>
                <a:spcPts val="0"/>
              </a:spcBef>
              <a:buNone/>
            </a:pPr>
            <a:r>
              <a:rPr lang="ru-RU" sz="1200" dirty="0" smtClean="0">
                <a:latin typeface="Times New Roman" pitchFamily="18" charset="0"/>
                <a:cs typeface="Times New Roman" pitchFamily="18" charset="0"/>
              </a:rPr>
              <a:t>-  Субсидии бюджету муниципального района в сумме </a:t>
            </a:r>
            <a:r>
              <a:rPr lang="ru-RU" sz="1200" b="1" dirty="0" smtClean="0">
                <a:latin typeface="Times New Roman" pitchFamily="18" charset="0"/>
                <a:cs typeface="Times New Roman" pitchFamily="18" charset="0"/>
              </a:rPr>
              <a:t>2482,1 </a:t>
            </a:r>
            <a:r>
              <a:rPr lang="ru-RU" sz="1200" dirty="0" smtClean="0">
                <a:latin typeface="Times New Roman" pitchFamily="18" charset="0"/>
                <a:cs typeface="Times New Roman" pitchFamily="18" charset="0"/>
              </a:rPr>
              <a:t>тыс.рублей.</a:t>
            </a:r>
          </a:p>
          <a:p>
            <a:pPr>
              <a:lnSpc>
                <a:spcPct val="100000"/>
              </a:lnSpc>
              <a:spcBef>
                <a:spcPts val="0"/>
              </a:spcBef>
              <a:buNone/>
            </a:pPr>
            <a:r>
              <a:rPr lang="ru-RU" sz="1200" dirty="0" smtClean="0">
                <a:latin typeface="Times New Roman" pitchFamily="18" charset="0"/>
                <a:cs typeface="Times New Roman" pitchFamily="18" charset="0"/>
              </a:rPr>
              <a:t>-  Субвенции бюджету муниципального района  в сумме </a:t>
            </a:r>
            <a:r>
              <a:rPr lang="ru-RU" sz="1200" b="1" dirty="0" smtClean="0">
                <a:latin typeface="Times New Roman" pitchFamily="18" charset="0"/>
                <a:cs typeface="Times New Roman" pitchFamily="18" charset="0"/>
              </a:rPr>
              <a:t>-261,1 </a:t>
            </a:r>
            <a:r>
              <a:rPr lang="ru-RU" sz="1200" dirty="0" smtClean="0">
                <a:latin typeface="Times New Roman" pitchFamily="18" charset="0"/>
                <a:cs typeface="Times New Roman" pitchFamily="18" charset="0"/>
              </a:rPr>
              <a:t>тыс.рублей.</a:t>
            </a:r>
          </a:p>
          <a:p>
            <a:pPr>
              <a:lnSpc>
                <a:spcPct val="100000"/>
              </a:lnSpc>
              <a:spcBef>
                <a:spcPts val="0"/>
              </a:spcBef>
              <a:buNone/>
            </a:pPr>
            <a:r>
              <a:rPr lang="ru-RU" sz="1200" dirty="0" smtClean="0">
                <a:latin typeface="Times New Roman" pitchFamily="18" charset="0"/>
                <a:cs typeface="Times New Roman" pitchFamily="18" charset="0"/>
              </a:rPr>
              <a:t>Доходная часть бюджета муниципального района на 2022 год утверждена в сумме </a:t>
            </a:r>
            <a:r>
              <a:rPr lang="ru-RU" sz="1200" b="1" dirty="0" smtClean="0">
                <a:latin typeface="Times New Roman" pitchFamily="18" charset="0"/>
                <a:cs typeface="Times New Roman" pitchFamily="18" charset="0"/>
              </a:rPr>
              <a:t>345546,6</a:t>
            </a:r>
            <a:r>
              <a:rPr lang="ru-RU" sz="1200" dirty="0" smtClean="0">
                <a:latin typeface="Times New Roman" pitchFamily="18" charset="0"/>
                <a:cs typeface="Times New Roman" pitchFamily="18" charset="0"/>
              </a:rPr>
              <a:t> тыс.рублей.</a:t>
            </a:r>
          </a:p>
          <a:p>
            <a:pPr indent="0">
              <a:lnSpc>
                <a:spcPct val="100000"/>
              </a:lnSpc>
              <a:spcBef>
                <a:spcPts val="0"/>
              </a:spcBef>
              <a:buNone/>
            </a:pPr>
            <a:r>
              <a:rPr lang="ru-RU" sz="1200" b="1" dirty="0" smtClean="0">
                <a:latin typeface="Times New Roman" pitchFamily="18" charset="0"/>
                <a:cs typeface="Times New Roman" pitchFamily="18" charset="0"/>
              </a:rPr>
              <a:t>РАСХОДЫ</a:t>
            </a:r>
          </a:p>
          <a:p>
            <a:pPr marL="0" indent="0">
              <a:lnSpc>
                <a:spcPct val="100000"/>
              </a:lnSpc>
              <a:spcBef>
                <a:spcPts val="0"/>
              </a:spcBef>
              <a:buNone/>
            </a:pPr>
            <a:r>
              <a:rPr lang="ru-RU" sz="1200" dirty="0" smtClean="0">
                <a:latin typeface="Times New Roman" pitchFamily="18" charset="0"/>
                <a:cs typeface="Times New Roman" pitchFamily="18" charset="0"/>
              </a:rPr>
              <a:t>       Решением Краснинской районной  Думы расходная часть бюджета муниципального района  увеличилась на</a:t>
            </a:r>
          </a:p>
          <a:p>
            <a:pPr marL="0" indent="0">
              <a:lnSpc>
                <a:spcPct val="100000"/>
              </a:lnSpc>
              <a:spcBef>
                <a:spcPts val="0"/>
              </a:spcBef>
              <a:buNone/>
            </a:pPr>
            <a:r>
              <a:rPr lang="ru-RU" sz="1200" dirty="0" smtClean="0">
                <a:latin typeface="Times New Roman" pitchFamily="18" charset="0"/>
                <a:cs typeface="Times New Roman" pitchFamily="18" charset="0"/>
              </a:rPr>
              <a:t>сумму </a:t>
            </a:r>
            <a:r>
              <a:rPr lang="ru-RU" sz="1200" b="1" dirty="0" smtClean="0">
                <a:latin typeface="Times New Roman" pitchFamily="18" charset="0"/>
                <a:cs typeface="Times New Roman" pitchFamily="18" charset="0"/>
              </a:rPr>
              <a:t>2482,1 </a:t>
            </a:r>
            <a:r>
              <a:rPr lang="ru-RU" sz="1200" dirty="0" smtClean="0">
                <a:latin typeface="Times New Roman" pitchFamily="18" charset="0"/>
                <a:cs typeface="Times New Roman" pitchFamily="18" charset="0"/>
              </a:rPr>
              <a:t>тыс. рублей, в том числе:  </a:t>
            </a:r>
          </a:p>
          <a:p>
            <a:pPr marL="0" indent="0">
              <a:lnSpc>
                <a:spcPct val="100000"/>
              </a:lnSpc>
              <a:spcBef>
                <a:spcPts val="0"/>
              </a:spcBef>
              <a:buNone/>
            </a:pPr>
            <a:r>
              <a:rPr lang="ru-RU" sz="1200" dirty="0" smtClean="0">
                <a:latin typeface="Times New Roman" pitchFamily="18" charset="0"/>
                <a:cs typeface="Times New Roman" pitchFamily="18" charset="0"/>
              </a:rPr>
              <a:t>    -    за счет безвозмездных поступлений от других бюджетов бюджетной системы Российской Федерации в сумме </a:t>
            </a:r>
            <a:r>
              <a:rPr lang="ru-RU" sz="1200" b="1" dirty="0" smtClean="0">
                <a:latin typeface="Times New Roman" pitchFamily="18" charset="0"/>
                <a:cs typeface="Times New Roman" pitchFamily="18" charset="0"/>
              </a:rPr>
              <a:t>2482,1 </a:t>
            </a:r>
            <a:r>
              <a:rPr lang="ru-RU" sz="1200" dirty="0" smtClean="0">
                <a:latin typeface="Times New Roman" pitchFamily="18" charset="0"/>
                <a:cs typeface="Times New Roman" pitchFamily="18" charset="0"/>
              </a:rPr>
              <a:t>тыс. рублей.</a:t>
            </a:r>
          </a:p>
          <a:p>
            <a:pPr marL="0" indent="0">
              <a:lnSpc>
                <a:spcPct val="100000"/>
              </a:lnSpc>
              <a:spcBef>
                <a:spcPts val="0"/>
              </a:spcBef>
              <a:buNone/>
            </a:pPr>
            <a:r>
              <a:rPr lang="ru-RU" sz="1200" dirty="0" smtClean="0">
                <a:latin typeface="Times New Roman" pitchFamily="18" charset="0"/>
                <a:cs typeface="Times New Roman" pitchFamily="18" charset="0"/>
              </a:rPr>
              <a:t>         Увеличение</a:t>
            </a:r>
            <a:r>
              <a:rPr lang="x-none" sz="1200" smtClean="0">
                <a:latin typeface="Times New Roman" pitchFamily="18" charset="0"/>
                <a:cs typeface="Times New Roman" pitchFamily="18" charset="0"/>
              </a:rPr>
              <a:t> бюджетных ассигнований  </a:t>
            </a:r>
            <a:r>
              <a:rPr lang="ru-RU" sz="1200" dirty="0" smtClean="0">
                <a:latin typeface="Times New Roman" pitchFamily="18" charset="0"/>
                <a:cs typeface="Times New Roman" pitchFamily="18" charset="0"/>
              </a:rPr>
              <a:t>необходимо</a:t>
            </a:r>
            <a:r>
              <a:rPr lang="x-none" sz="1200" smtClean="0">
                <a:latin typeface="Times New Roman" pitchFamily="18" charset="0"/>
                <a:cs typeface="Times New Roman" pitchFamily="18" charset="0"/>
              </a:rPr>
              <a:t> для </a:t>
            </a:r>
            <a:r>
              <a:rPr lang="ru-RU" sz="1200" dirty="0" smtClean="0">
                <a:latin typeface="Times New Roman" pitchFamily="18" charset="0"/>
                <a:cs typeface="Times New Roman" pitchFamily="18" charset="0"/>
              </a:rPr>
              <a:t>выплаты заработной платы с начислениями до минимального размера оплаты труда, </a:t>
            </a:r>
            <a:r>
              <a:rPr lang="ru-RU" sz="1200" dirty="0">
                <a:latin typeface="Times New Roman" pitchFamily="18" charset="0"/>
                <a:cs typeface="Times New Roman" pitchFamily="18" charset="0"/>
              </a:rPr>
              <a:t>Расходы на проектирование, строительство, реконструкцию, капитальный ремонт и ремонт автомобильных дорог общего пользования местного значения с твердым покрытием до сельских населенных пунктов, не имеющих круглогодичной связи с сетью автомобильных дорог общего пользования</a:t>
            </a:r>
            <a:r>
              <a:rPr lang="ru-RU" sz="1200" dirty="0" smtClean="0">
                <a:latin typeface="Times New Roman" pitchFamily="18" charset="0"/>
                <a:cs typeface="Times New Roman" pitchFamily="18" charset="0"/>
              </a:rPr>
              <a:t>.</a:t>
            </a:r>
          </a:p>
          <a:p>
            <a:pPr marL="0" indent="0">
              <a:lnSpc>
                <a:spcPct val="100000"/>
              </a:lnSpc>
              <a:spcBef>
                <a:spcPts val="0"/>
              </a:spcBef>
              <a:buNone/>
            </a:pPr>
            <a:r>
              <a:rPr lang="ru-RU" sz="1200" dirty="0" smtClean="0">
                <a:latin typeface="Times New Roman" pitchFamily="18" charset="0"/>
                <a:cs typeface="Times New Roman" pitchFamily="18" charset="0"/>
              </a:rPr>
              <a:t>Расходная часть бюджета муниципального района  утверждена в сумме  </a:t>
            </a:r>
            <a:r>
              <a:rPr lang="ru-RU" sz="1200" b="1" dirty="0" smtClean="0">
                <a:latin typeface="Times New Roman" pitchFamily="18" charset="0"/>
                <a:cs typeface="Times New Roman" pitchFamily="18" charset="0"/>
              </a:rPr>
              <a:t>351546,6 </a:t>
            </a:r>
            <a:r>
              <a:rPr lang="ru-RU" sz="1200" dirty="0" smtClean="0">
                <a:latin typeface="Times New Roman" pitchFamily="18" charset="0"/>
                <a:cs typeface="Times New Roman" pitchFamily="18" charset="0"/>
              </a:rPr>
              <a:t>тыс. рублей.</a:t>
            </a:r>
          </a:p>
          <a:p>
            <a:pPr marL="0" indent="0">
              <a:lnSpc>
                <a:spcPct val="100000"/>
              </a:lnSpc>
              <a:spcBef>
                <a:spcPts val="0"/>
              </a:spcBef>
              <a:buNone/>
            </a:pPr>
            <a:r>
              <a:rPr lang="ru-RU" sz="1200" b="1" dirty="0" smtClean="0">
                <a:latin typeface="Times New Roman" pitchFamily="18" charset="0"/>
                <a:cs typeface="Times New Roman" pitchFamily="18" charset="0"/>
              </a:rPr>
              <a:t>ДЕФИЦИТ</a:t>
            </a:r>
          </a:p>
          <a:p>
            <a:pPr marL="0" indent="0">
              <a:lnSpc>
                <a:spcPct val="100000"/>
              </a:lnSpc>
              <a:spcBef>
                <a:spcPts val="0"/>
              </a:spcBef>
              <a:buNone/>
            </a:pPr>
            <a:r>
              <a:rPr lang="ru-RU" sz="1200" dirty="0" smtClean="0">
                <a:latin typeface="Times New Roman" pitchFamily="18" charset="0"/>
                <a:cs typeface="Times New Roman" pitchFamily="18" charset="0"/>
              </a:rPr>
              <a:t>    Д</a:t>
            </a:r>
            <a:r>
              <a:rPr lang="x-none" sz="1200" smtClean="0">
                <a:latin typeface="Times New Roman" pitchFamily="18" charset="0"/>
                <a:cs typeface="Times New Roman" pitchFamily="18" charset="0"/>
              </a:rPr>
              <a:t>ефицит бюджета муниципального района на 2022 год  </a:t>
            </a:r>
            <a:r>
              <a:rPr lang="ru-RU" sz="1200" dirty="0" smtClean="0">
                <a:latin typeface="Times New Roman" pitchFamily="18" charset="0"/>
                <a:cs typeface="Times New Roman" pitchFamily="18" charset="0"/>
              </a:rPr>
              <a:t>утвержден </a:t>
            </a:r>
            <a:r>
              <a:rPr lang="x-none" sz="1200" smtClean="0">
                <a:latin typeface="Times New Roman" pitchFamily="18" charset="0"/>
                <a:cs typeface="Times New Roman" pitchFamily="18" charset="0"/>
              </a:rPr>
              <a:t>в сумме </a:t>
            </a:r>
            <a:r>
              <a:rPr lang="x-none" sz="1200" b="1" smtClean="0">
                <a:latin typeface="Times New Roman" pitchFamily="18" charset="0"/>
                <a:cs typeface="Times New Roman" pitchFamily="18" charset="0"/>
              </a:rPr>
              <a:t>6</a:t>
            </a:r>
            <a:r>
              <a:rPr lang="ru-RU" sz="1200" b="1" dirty="0" smtClean="0">
                <a:latin typeface="Times New Roman" pitchFamily="18" charset="0"/>
                <a:cs typeface="Times New Roman" pitchFamily="18" charset="0"/>
              </a:rPr>
              <a:t>000</a:t>
            </a:r>
            <a:r>
              <a:rPr lang="x-none" sz="1200" b="1" smtClean="0">
                <a:latin typeface="Times New Roman" pitchFamily="18" charset="0"/>
                <a:cs typeface="Times New Roman" pitchFamily="18" charset="0"/>
              </a:rPr>
              <a:t>,0 </a:t>
            </a:r>
            <a:r>
              <a:rPr lang="x-none" sz="1200" smtClean="0">
                <a:latin typeface="Times New Roman" pitchFamily="18" charset="0"/>
                <a:cs typeface="Times New Roman" pitchFamily="18" charset="0"/>
              </a:rPr>
              <a:t>тыс.</a:t>
            </a:r>
            <a:endParaRPr lang="ru-RU" sz="1200" dirty="0" smtClean="0">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21</a:t>
            </a:fld>
            <a:endParaRPr lang="ru-RU"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22</a:t>
            </a:fld>
            <a:endParaRPr lang="ru-RU" dirty="0">
              <a:solidFill>
                <a:schemeClr val="tx1"/>
              </a:solidFill>
            </a:endParaRPr>
          </a:p>
        </p:txBody>
      </p:sp>
      <p:graphicFrame>
        <p:nvGraphicFramePr>
          <p:cNvPr id="154661" name="Group 37"/>
          <p:cNvGraphicFramePr>
            <a:graphicFrameLocks noGrp="1"/>
          </p:cNvGraphicFramePr>
          <p:nvPr>
            <p:extLst>
              <p:ext uri="{D42A27DB-BD31-4B8C-83A1-F6EECF244321}">
                <p14:modId xmlns="" xmlns:p14="http://schemas.microsoft.com/office/powerpoint/2010/main" val="1835565744"/>
              </p:ext>
            </p:extLst>
          </p:nvPr>
        </p:nvGraphicFramePr>
        <p:xfrm>
          <a:off x="500034" y="500063"/>
          <a:ext cx="8215341" cy="49696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omic Sans MS" pitchFamily="66" charset="0"/>
                          <a:cs typeface="Arial" charset="0"/>
                        </a:rPr>
                        <a:t>Прогноз основных характеристик (общий объем доходов, общий объем расходов, дефицит (</a:t>
                      </a:r>
                      <a:r>
                        <a:rPr kumimoji="0" lang="ru-RU" sz="2000" b="1" i="0" u="none" strike="noStrike" cap="none" normalizeH="0" baseline="0" dirty="0" err="1" smtClean="0">
                          <a:ln>
                            <a:noFill/>
                          </a:ln>
                          <a:solidFill>
                            <a:srgbClr val="7030A0"/>
                          </a:solidFill>
                          <a:effectLst/>
                          <a:latin typeface="Comic Sans MS" pitchFamily="66" charset="0"/>
                          <a:cs typeface="Arial" charset="0"/>
                        </a:rPr>
                        <a:t>профицит</a:t>
                      </a:r>
                      <a:r>
                        <a:rPr kumimoji="0" lang="ru-RU" sz="2000" b="1" i="0" u="none" strike="noStrike" cap="none" normalizeH="0" baseline="0" dirty="0" smtClean="0">
                          <a:ln>
                            <a:noFill/>
                          </a:ln>
                          <a:solidFill>
                            <a:srgbClr val="7030A0"/>
                          </a:solidFill>
                          <a:effectLst/>
                          <a:latin typeface="Comic Sans MS" pitchFamily="66" charset="0"/>
                          <a:cs typeface="Arial" charset="0"/>
                        </a:rPr>
                        <a:t>) бюджета) консолидированного бюджета муниципального образования "Краснинский район" Смоленской области на 2022 год и на плановый период 2023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0" i="0" u="none" strike="noStrike" dirty="0">
                          <a:solidFill>
                            <a:srgbClr val="000000"/>
                          </a:solidFill>
                          <a:latin typeface="Times New Roman"/>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Times New Roman"/>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Times New Roman"/>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565150">
                <a:tc vMerge="1">
                  <a:txBody>
                    <a:bodyPr/>
                    <a:lstStyle/>
                    <a:p>
                      <a:endParaRPr lang="ru-RU"/>
                    </a:p>
                  </a:txBody>
                  <a:tcPr/>
                </a:tc>
                <a:tc>
                  <a:txBody>
                    <a:bodyPr/>
                    <a:lstStyle/>
                    <a:p>
                      <a:pPr algn="ctr" fontAlgn="ctr"/>
                      <a:r>
                        <a:rPr lang="ru-RU" sz="1400" b="0" i="0" u="none" strike="noStrike" dirty="0">
                          <a:solidFill>
                            <a:srgbClr val="000000"/>
                          </a:solidFill>
                          <a:latin typeface="Times New Roman"/>
                        </a:rPr>
                        <a:t>2022</a:t>
                      </a: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400" b="0" i="0" u="none" strike="noStrike" dirty="0">
                          <a:solidFill>
                            <a:srgbClr val="000000"/>
                          </a:solidFill>
                          <a:latin typeface="Times New Roman"/>
                        </a:rPr>
                        <a:t>2023</a:t>
                      </a:r>
                    </a:p>
                  </a:txBody>
                  <a:tcPr marL="7620" marR="7620" marT="7620" marB="0" anchor="ctr"/>
                </a:tc>
                <a:tc>
                  <a:txBody>
                    <a:bodyPr/>
                    <a:lstStyle/>
                    <a:p>
                      <a:pPr algn="ctr" fontAlgn="ctr"/>
                      <a:r>
                        <a:rPr lang="ru-RU" sz="1400" b="0" i="0" u="none" strike="noStrike" dirty="0">
                          <a:solidFill>
                            <a:srgbClr val="000000"/>
                          </a:solidFill>
                          <a:latin typeface="Times New Roman"/>
                        </a:rPr>
                        <a:t>2024</a:t>
                      </a:r>
                    </a:p>
                  </a:txBody>
                  <a:tcPr marL="7620" marR="7620" marT="7620" marB="0" anchor="ctr"/>
                </a:tc>
                <a:tc>
                  <a:txBody>
                    <a:bodyPr/>
                    <a:lstStyle/>
                    <a:p>
                      <a:pPr algn="ctr" fontAlgn="ctr"/>
                      <a:r>
                        <a:rPr lang="ru-RU" sz="1400" b="0" i="0" u="none" strike="noStrike" dirty="0">
                          <a:solidFill>
                            <a:srgbClr val="000000"/>
                          </a:solidFill>
                          <a:latin typeface="Times New Roman"/>
                        </a:rPr>
                        <a:t>2022</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0" u="none" strike="noStrike" dirty="0">
                          <a:solidFill>
                            <a:srgbClr val="000000"/>
                          </a:solidFill>
                          <a:latin typeface="Times New Roman"/>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0" u="none" strike="noStrike" dirty="0">
                          <a:solidFill>
                            <a:srgbClr val="000000"/>
                          </a:solidFill>
                          <a:latin typeface="Times New Roman"/>
                        </a:rPr>
                        <a:t>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0" i="0" u="none" strike="noStrike" dirty="0">
                          <a:solidFill>
                            <a:srgbClr val="000000"/>
                          </a:solidFill>
                          <a:latin typeface="Times New Roman"/>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1" u="none" strike="noStrike" dirty="0" smtClean="0">
                          <a:solidFill>
                            <a:srgbClr val="000000"/>
                          </a:solidFill>
                          <a:latin typeface="Times New Roman"/>
                        </a:rPr>
                        <a:t>415844,1</a:t>
                      </a:r>
                      <a:endParaRPr lang="ru-RU" sz="1400" b="1" i="1"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507074,9</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662451,5</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345546,6</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287261,0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a:solidFill>
                            <a:srgbClr val="000000"/>
                          </a:solidFill>
                          <a:latin typeface="Times New Roman"/>
                        </a:rPr>
                        <a:t>387331,7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0" i="0" u="none" strike="noStrike" dirty="0">
                          <a:solidFill>
                            <a:srgbClr val="000000"/>
                          </a:solidFill>
                          <a:latin typeface="Times New Roman"/>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1" u="none" strike="noStrike" dirty="0" smtClean="0">
                          <a:solidFill>
                            <a:srgbClr val="000000"/>
                          </a:solidFill>
                          <a:latin typeface="Times New Roman"/>
                        </a:rPr>
                        <a:t>424806,5</a:t>
                      </a:r>
                      <a:endParaRPr lang="ru-RU" sz="1400" b="1" i="1"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507074,9</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662451,5</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351546,6</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287261,0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a:solidFill>
                            <a:srgbClr val="000000"/>
                          </a:solidFill>
                          <a:latin typeface="Times New Roman"/>
                        </a:rPr>
                        <a:t>387331,7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0" i="1" u="none" strike="noStrike" dirty="0">
                          <a:solidFill>
                            <a:srgbClr val="000000"/>
                          </a:solidFill>
                          <a:latin typeface="Times New Roman"/>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1" u="none" strike="noStrike" dirty="0" smtClean="0">
                          <a:solidFill>
                            <a:srgbClr val="000000"/>
                          </a:solidFill>
                          <a:latin typeface="Times New Roman"/>
                        </a:rPr>
                        <a:t>8962,4</a:t>
                      </a:r>
                      <a:endParaRPr lang="ru-RU" sz="1400" b="1" i="1"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6000,0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23</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800080"/>
                </a:solidFill>
                <a:effectLst/>
                <a:latin typeface="Comic Sans MS" pitchFamily="66" charset="0"/>
              </a:rPr>
              <a:t>Основные характеристики бюджета муниципального района в 2019-2024 годах,</a:t>
            </a:r>
            <a:br>
              <a:rPr lang="ru-RU" sz="2700" b="1" cap="none" dirty="0" smtClean="0">
                <a:solidFill>
                  <a:srgbClr val="800080"/>
                </a:solidFill>
                <a:effectLst/>
                <a:latin typeface="Comic Sans MS" pitchFamily="66" charset="0"/>
              </a:rPr>
            </a:br>
            <a:r>
              <a:rPr lang="ru-RU" sz="2700" b="1" cap="none" dirty="0" smtClean="0">
                <a:solidFill>
                  <a:srgbClr val="800080"/>
                </a:solidFill>
                <a:effectLst/>
                <a:latin typeface="Comic Sans MS" pitchFamily="66" charset="0"/>
              </a:rPr>
              <a:t>в тыс. рублей</a:t>
            </a:r>
          </a:p>
        </p:txBody>
      </p:sp>
      <p:graphicFrame>
        <p:nvGraphicFramePr>
          <p:cNvPr id="5" name="Object 4"/>
          <p:cNvGraphicFramePr>
            <a:graphicFrameLocks noGrp="1" noChangeAspect="1"/>
          </p:cNvGraphicFramePr>
          <p:nvPr>
            <p:ph idx="4294967295"/>
            <p:extLst>
              <p:ext uri="{D42A27DB-BD31-4B8C-83A1-F6EECF244321}">
                <p14:modId xmlns="" xmlns:p14="http://schemas.microsoft.com/office/powerpoint/2010/main" val="1502343075"/>
              </p:ext>
            </p:extLst>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 xmlns:p14="http://schemas.microsoft.com/office/powerpoint/2010/main" val="1345590126"/>
              </p:ext>
            </p:extLst>
          </p:nvPr>
        </p:nvGraphicFramePr>
        <p:xfrm>
          <a:off x="44449" y="857232"/>
          <a:ext cx="9099551" cy="5076826"/>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24</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rPr>
              <a:t>Общие характеристики бюджета муниципального района</a:t>
            </a:r>
            <a:r>
              <a:rPr lang="ru-RU" sz="2400" b="1" cap="none" dirty="0" smtClean="0">
                <a:solidFill>
                  <a:srgbClr val="660066"/>
                </a:solidFill>
                <a:effectLst/>
                <a:latin typeface="Comic Sans MS" pitchFamily="66" charset="0"/>
              </a:rPr>
              <a:t/>
            </a:r>
            <a:br>
              <a:rPr lang="ru-RU" sz="2400" b="1" cap="none" dirty="0" smtClean="0">
                <a:solidFill>
                  <a:srgbClr val="660066"/>
                </a:solidFill>
                <a:effectLst/>
                <a:latin typeface="Comic Sans MS" pitchFamily="66" charset="0"/>
              </a:rPr>
            </a:br>
            <a:r>
              <a:rPr lang="ru-RU" sz="2200" b="1" cap="none" dirty="0" smtClean="0">
                <a:solidFill>
                  <a:srgbClr val="660066"/>
                </a:solidFill>
                <a:effectLst/>
                <a:latin typeface="Comic Sans MS" pitchFamily="66" charset="0"/>
              </a:rPr>
              <a:t>в тыс. рублей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0FAA3EA3-C231-4913-A681-07FF883B2047}" type="slidenum">
              <a:rPr lang="ru-RU">
                <a:solidFill>
                  <a:schemeClr val="tx1"/>
                </a:solidFill>
                <a:latin typeface="+mn-lt"/>
                <a:cs typeface="+mn-cs"/>
              </a:rPr>
              <a:pPr fontAlgn="auto">
                <a:spcBef>
                  <a:spcPts val="0"/>
                </a:spcBef>
                <a:spcAft>
                  <a:spcPts val="0"/>
                </a:spcAft>
                <a:defRPr/>
              </a:pPr>
              <a:t>25</a:t>
            </a:fld>
            <a:endParaRPr lang="ru-RU" dirty="0">
              <a:solidFill>
                <a:schemeClr val="tx1"/>
              </a:solidFill>
              <a:latin typeface="+mn-lt"/>
              <a:cs typeface="+mn-cs"/>
            </a:endParaRPr>
          </a:p>
        </p:txBody>
      </p:sp>
      <p:graphicFrame>
        <p:nvGraphicFramePr>
          <p:cNvPr id="35843" name="Object 4"/>
          <p:cNvGraphicFramePr>
            <a:graphicFrameLocks noGrp="1" noChangeAspect="1"/>
          </p:cNvGraphicFramePr>
          <p:nvPr>
            <p:ph idx="4294967295"/>
            <p:extLst>
              <p:ext uri="{D42A27DB-BD31-4B8C-83A1-F6EECF244321}">
                <p14:modId xmlns="" xmlns:p14="http://schemas.microsoft.com/office/powerpoint/2010/main" val="309936003"/>
              </p:ext>
            </p:extLst>
          </p:nvPr>
        </p:nvGraphicFramePr>
        <p:xfrm>
          <a:off x="1338263" y="817563"/>
          <a:ext cx="6108700" cy="4684712"/>
        </p:xfrm>
        <a:graphic>
          <a:graphicData uri="http://schemas.openxmlformats.org/presentationml/2006/ole">
            <p:oleObj spid="_x0000_s35854" name="Лист" r:id="rId3" imgW="4619498" imgH="3543418" progId="Excel.Sheet.8">
              <p:embed/>
            </p:oleObj>
          </a:graphicData>
        </a:graphic>
      </p:graphicFrame>
      <p:sp>
        <p:nvSpPr>
          <p:cNvPr id="35846" name="Rectangle 26"/>
          <p:cNvSpPr>
            <a:spLocks noGrp="1" noChangeArrowheads="1"/>
          </p:cNvSpPr>
          <p:nvPr>
            <p:ph type="title" idx="4294967295"/>
          </p:nvPr>
        </p:nvSpPr>
        <p:spPr bwMode="auto">
          <a:xfrm>
            <a:off x="457200" y="285750"/>
            <a:ext cx="8686800" cy="100965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cs typeface="Times New Roman" pitchFamily="18" charset="0"/>
              </a:rPr>
              <a:t>Доходы бюджета по группам </a:t>
            </a:r>
            <a:br>
              <a:rPr lang="ru-RU" sz="2700" b="1" cap="none" dirty="0" smtClean="0">
                <a:solidFill>
                  <a:srgbClr val="660066"/>
                </a:solidFill>
                <a:effectLst/>
                <a:latin typeface="Comic Sans MS" pitchFamily="66" charset="0"/>
                <a:cs typeface="Times New Roman" pitchFamily="18" charset="0"/>
              </a:rPr>
            </a:br>
            <a:r>
              <a:rPr lang="ru-RU" sz="2200" b="1" cap="none" dirty="0" smtClean="0">
                <a:solidFill>
                  <a:srgbClr val="660066"/>
                </a:solidFill>
                <a:effectLst/>
                <a:latin typeface="Comic Sans MS" pitchFamily="66" charset="0"/>
                <a:cs typeface="Times New Roman" pitchFamily="18" charset="0"/>
              </a:rPr>
              <a:t>в тыс. рублей</a:t>
            </a:r>
            <a:r>
              <a:rPr lang="ru-RU" sz="2200" cap="none" dirty="0" smtClean="0">
                <a:effectLst/>
                <a:latin typeface="Comic Sans MS" pitchFamily="66" charset="0"/>
                <a:cs typeface="Times New Roman" pitchFamily="18" charset="0"/>
              </a:rPr>
              <a:t> </a:t>
            </a:r>
            <a:r>
              <a:rPr lang="ru-RU" sz="2400" cap="none" dirty="0" smtClean="0">
                <a:effectLst/>
                <a:latin typeface="Comic Sans MS" pitchFamily="66" charset="0"/>
              </a:rPr>
              <a:t/>
            </a:r>
            <a:br>
              <a:rPr lang="ru-RU" sz="2400" cap="none" dirty="0" smtClean="0">
                <a:effectLst/>
                <a:latin typeface="Comic Sans MS" pitchFamily="66" charset="0"/>
              </a:rPr>
            </a:br>
            <a:endParaRPr lang="ru-RU" sz="2400" cap="none" dirty="0" smtClean="0">
              <a:effectLst/>
              <a:latin typeface="Comic Sans MS" pitchFamily="66" charset="0"/>
            </a:endParaRPr>
          </a:p>
        </p:txBody>
      </p:sp>
      <p:sp>
        <p:nvSpPr>
          <p:cNvPr id="5" name="Прямоугольник 4"/>
          <p:cNvSpPr/>
          <p:nvPr/>
        </p:nvSpPr>
        <p:spPr>
          <a:xfrm>
            <a:off x="428596" y="5786454"/>
            <a:ext cx="7929618" cy="738664"/>
          </a:xfrm>
          <a:prstGeom prst="rect">
            <a:avLst/>
          </a:prstGeom>
        </p:spPr>
        <p:txBody>
          <a:bodyPr wrap="square">
            <a:spAutoFit/>
          </a:bodyPr>
          <a:lstStyle/>
          <a:p>
            <a:pPr lvl="0" indent="450850" algn="just"/>
            <a:r>
              <a:rPr lang="ru-RU" sz="1400" b="1" dirty="0" smtClean="0">
                <a:solidFill>
                  <a:srgbClr val="FF0000"/>
                </a:solidFill>
                <a:latin typeface="Times New Roman" pitchFamily="18" charset="0"/>
                <a:ea typeface="Calibri" pitchFamily="34" charset="0"/>
                <a:cs typeface="Times New Roman" pitchFamily="18" charset="0"/>
              </a:rPr>
              <a:t>Сведения о налоговых льготах и объеме выпадающих доходов отсутствует, в связи с тем, что на 2022 год и плановый период налоговые льготы по налогам, зачисляемым в бюджет муниципального района, не предоставлялись.</a:t>
            </a:r>
            <a:endParaRPr lang="ru-RU" sz="1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26</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0" y="500042"/>
          <a:ext cx="8412162" cy="5348288"/>
        </p:xfrm>
        <a:graphic>
          <a:graphicData uri="http://schemas.openxmlformats.org/presentationml/2006/ole">
            <p:oleObj spid="_x0000_s36878" name="Worksheet" r:id="rId3" imgW="7071319" imgH="4495697"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rPr>
              <a:t>Структура налоговых доходов </a:t>
            </a:r>
            <a:br>
              <a:rPr lang="ru-RU" sz="2700" b="1" cap="none" dirty="0" smtClean="0">
                <a:solidFill>
                  <a:srgbClr val="660066"/>
                </a:solidFill>
                <a:effectLst/>
                <a:latin typeface="Comic Sans MS" pitchFamily="66" charset="0"/>
              </a:rPr>
            </a:br>
            <a:r>
              <a:rPr lang="ru-RU" sz="2400" b="1" cap="none" dirty="0" smtClean="0">
                <a:solidFill>
                  <a:srgbClr val="660066"/>
                </a:solidFill>
                <a:effectLst/>
                <a:latin typeface="Comic Sans MS" pitchFamily="66" charset="0"/>
              </a:rPr>
              <a:t> </a:t>
            </a:r>
            <a:r>
              <a:rPr lang="ru-RU" sz="2200" b="1" cap="none" dirty="0" smtClean="0">
                <a:solidFill>
                  <a:srgbClr val="660066"/>
                </a:solidFill>
                <a:effectLst/>
                <a:latin typeface="Comic Sans MS" pitchFamily="66" charset="0"/>
              </a:rPr>
              <a:t>в тыс. рублей </a:t>
            </a:r>
            <a:r>
              <a:rPr lang="ru-RU" sz="2400" b="1" cap="none" dirty="0" smtClean="0">
                <a:solidFill>
                  <a:srgbClr val="660066"/>
                </a:solidFill>
                <a:effectLst/>
                <a:latin typeface="Times New Roman" pitchFamily="18" charset="0"/>
              </a:rPr>
              <a:t/>
            </a:r>
            <a:br>
              <a:rPr lang="ru-RU" sz="2400" b="1" cap="none" dirty="0" smtClean="0">
                <a:solidFill>
                  <a:srgbClr val="660066"/>
                </a:solidFill>
                <a:effectLst/>
                <a:latin typeface="Times New Roman" pitchFamily="18" charset="0"/>
              </a:rPr>
            </a:br>
            <a:endParaRPr lang="ru-RU" sz="2400" b="1" cap="none" dirty="0" smtClean="0">
              <a:solidFill>
                <a:srgbClr val="660066"/>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3398FFA9-6E0E-4988-9436-4E2A636D76A4}" type="slidenum">
              <a:rPr lang="ru-RU">
                <a:solidFill>
                  <a:schemeClr val="tx1"/>
                </a:solidFill>
                <a:latin typeface="+mn-lt"/>
                <a:cs typeface="+mn-cs"/>
              </a:rPr>
              <a:pPr fontAlgn="auto">
                <a:spcBef>
                  <a:spcPts val="0"/>
                </a:spcBef>
                <a:spcAft>
                  <a:spcPts val="0"/>
                </a:spcAft>
                <a:defRPr/>
              </a:pPr>
              <a:t>27</a:t>
            </a:fld>
            <a:endParaRPr lang="ru-RU" dirty="0">
              <a:solidFill>
                <a:schemeClr val="tx1"/>
              </a:solidFill>
              <a:latin typeface="+mn-lt"/>
              <a:cs typeface="+mn-cs"/>
            </a:endParaRPr>
          </a:p>
        </p:txBody>
      </p:sp>
      <p:sp>
        <p:nvSpPr>
          <p:cNvPr id="37894"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660066"/>
                </a:solidFill>
                <a:effectLst/>
                <a:latin typeface="Comic Sans MS" pitchFamily="66" charset="0"/>
              </a:rPr>
              <a:t>Структура неналоговых доходов</a:t>
            </a:r>
            <a:br>
              <a:rPr lang="ru-RU" sz="2400" b="1" cap="none" dirty="0" smtClean="0">
                <a:solidFill>
                  <a:srgbClr val="660066"/>
                </a:solidFill>
                <a:effectLst/>
                <a:latin typeface="Comic Sans MS" pitchFamily="66" charset="0"/>
              </a:rPr>
            </a:br>
            <a:r>
              <a:rPr lang="ru-RU" sz="2400" b="1" cap="none" dirty="0" smtClean="0">
                <a:solidFill>
                  <a:srgbClr val="660066"/>
                </a:solidFill>
                <a:effectLst/>
                <a:latin typeface="Comic Sans MS" pitchFamily="66" charset="0"/>
              </a:rPr>
              <a:t> </a:t>
            </a:r>
            <a:r>
              <a:rPr lang="ru-RU" sz="2000" b="1" cap="none" dirty="0" smtClean="0">
                <a:solidFill>
                  <a:srgbClr val="660066"/>
                </a:solidFill>
                <a:effectLst/>
                <a:latin typeface="Comic Sans MS" pitchFamily="66" charset="0"/>
              </a:rPr>
              <a:t>в тыс. рублей</a:t>
            </a:r>
          </a:p>
        </p:txBody>
      </p:sp>
      <p:graphicFrame>
        <p:nvGraphicFramePr>
          <p:cNvPr id="37892" name="Object 5"/>
          <p:cNvGraphicFramePr>
            <a:graphicFrameLocks noChangeAspect="1"/>
          </p:cNvGraphicFramePr>
          <p:nvPr/>
        </p:nvGraphicFramePr>
        <p:xfrm>
          <a:off x="428596" y="1428736"/>
          <a:ext cx="8029604" cy="4267200"/>
        </p:xfrm>
        <a:graphic>
          <a:graphicData uri="http://schemas.openxmlformats.org/presentationml/2006/ole">
            <p:oleObj spid="_x0000_s37902" name="Worksheet" r:id="rId4" imgW="7071319" imgH="4754973" progId="Excel.Sheet.8">
              <p:embed/>
            </p:oleObj>
          </a:graphicData>
        </a:graphic>
      </p:graphicFrame>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400" b="1" dirty="0" smtClean="0">
                <a:solidFill>
                  <a:srgbClr val="7030A0"/>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7030A0"/>
              </a:solidFill>
              <a:latin typeface="Comic Sans MS" pitchFamily="66" charset="0"/>
            </a:endParaRPr>
          </a:p>
        </p:txBody>
      </p:sp>
      <p:sp>
        <p:nvSpPr>
          <p:cNvPr id="6" name="Содержимое 5"/>
          <p:cNvSpPr>
            <a:spLocks noGrp="1"/>
          </p:cNvSpPr>
          <p:nvPr>
            <p:ph idx="1"/>
          </p:nvPr>
        </p:nvSpPr>
        <p:spPr>
          <a:xfrm>
            <a:off x="628650" y="1500175"/>
            <a:ext cx="7886700" cy="4357718"/>
          </a:xfrm>
        </p:spPr>
        <p:txBody>
          <a:bodyPr/>
          <a:lstStyle/>
          <a:p>
            <a:pPr indent="450850" algn="just">
              <a:buNone/>
            </a:pPr>
            <a:r>
              <a:rPr lang="ru-RU" sz="1800" dirty="0" smtClean="0">
                <a:latin typeface="Times New Roman" pitchFamily="18" charset="0"/>
                <a:cs typeface="Times New Roman" pitchFamily="18" charset="0"/>
              </a:rPr>
              <a:t>Налоговые расходы предоставлены местными органами самоуправления в виде налоговых льгот (пониженных налоговых ставок) по налогу на имущество физических лиц и земельному налогу</a:t>
            </a:r>
          </a:p>
          <a:p>
            <a:r>
              <a:rPr lang="ru-RU" sz="1800" dirty="0" smtClean="0">
                <a:latin typeface="Times New Roman" pitchFamily="18" charset="0"/>
                <a:cs typeface="Times New Roman" pitchFamily="18" charset="0"/>
              </a:rPr>
              <a:t>По техническим налоговым расходам льготу по освобождению от уплаты налога государственных бюджетных учреждений, созданных Смоленской областью, в целях распоряжения объектами государственной собственности Смоленской области предложено отменить из-за отсутствия плательщиков.</a:t>
            </a:r>
          </a:p>
          <a:p>
            <a:r>
              <a:rPr lang="ru-RU" sz="1800" dirty="0" smtClean="0">
                <a:latin typeface="Times New Roman" pitchFamily="18" charset="0"/>
                <a:cs typeface="Times New Roman" pitchFamily="18" charset="0"/>
              </a:rPr>
              <a:t>Будет продолжена работа по оптимизации состава местных налоговых льгот (пониженных налоговых ставок) с учетом результатов ежегодной оценки налоговых расходов муниципального образования «Краснинский район» Смоленской области.</a:t>
            </a:r>
          </a:p>
          <a:p>
            <a:r>
              <a:rPr lang="ru-RU" sz="1800" dirty="0" smtClean="0">
                <a:latin typeface="Times New Roman" pitchFamily="18" charset="0"/>
                <a:cs typeface="Times New Roman" pitchFamily="18" charset="0"/>
              </a:rPr>
              <a:t>По итогам проведения оценки эффективности налоговых льгот по муниципальному образованию, определено, что все социальные и стимулирующие налоговые расходы являются приемлемыми, принято решение сохранить их на 2022 год и плановый период 2023-2024 годов.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28</a:t>
            </a:fld>
            <a:endParaRPr lang="ru-RU"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29</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7030A0"/>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693319"/>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6600FF"/>
                </a:solidFill>
                <a:latin typeface="Times New Roman" pitchFamily="18" charset="0"/>
                <a:ea typeface="Calibri" pitchFamily="34" charset="0"/>
                <a:cs typeface="Times New Roman" pitchFamily="18" charset="0"/>
              </a:rPr>
              <a:t>1300,0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6600FF"/>
                </a:solidFill>
                <a:latin typeface="Times New Roman" pitchFamily="18" charset="0"/>
                <a:ea typeface="Calibri" pitchFamily="34" charset="0"/>
                <a:cs typeface="Times New Roman" pitchFamily="18" charset="0"/>
              </a:rPr>
              <a:t>1180,0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1050,0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6600FF"/>
                </a:solidFill>
                <a:latin typeface="Times New Roman" pitchFamily="18" charset="0"/>
                <a:ea typeface="Calibri" pitchFamily="34" charset="0"/>
                <a:cs typeface="Times New Roman" pitchFamily="18" charset="0"/>
              </a:rPr>
              <a:t>950,0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900,0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6600FF"/>
                </a:solidFill>
                <a:latin typeface="Times New Roman" pitchFamily="18" charset="0"/>
                <a:ea typeface="Calibri" pitchFamily="34" charset="0"/>
                <a:cs typeface="Times New Roman" pitchFamily="18" charset="0"/>
              </a:rPr>
              <a:t>800,0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6600FF"/>
                </a:solidFill>
                <a:latin typeface="Times New Roman" pitchFamily="18" charset="0"/>
                <a:ea typeface="Calibri" pitchFamily="34" charset="0"/>
                <a:cs typeface="Times New Roman" pitchFamily="18" charset="0"/>
              </a:rPr>
              <a:t>700,0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«НК Роснефть </a:t>
            </a:r>
            <a:r>
              <a:rPr lang="ru-RU" b="1" i="1" dirty="0" smtClean="0">
                <a:solidFill>
                  <a:srgbClr val="6600FF"/>
                </a:solidFill>
                <a:latin typeface="Times New Roman" pitchFamily="18" charset="0"/>
                <a:ea typeface="Calibri" pitchFamily="34" charset="0"/>
                <a:cs typeface="Times New Roman" pitchFamily="18" charset="0"/>
              </a:rPr>
              <a:t>650,0</a:t>
            </a:r>
            <a:r>
              <a:rPr lang="ru-RU" b="1" i="1" dirty="0" smtClean="0">
                <a:latin typeface="Times New Roman" pitchFamily="18" charset="0"/>
                <a:ea typeface="Calibri" pitchFamily="34" charset="0"/>
                <a:cs typeface="Times New Roman" pitchFamily="18" charset="0"/>
              </a:rPr>
              <a:t> «</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600,0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6600FF"/>
                </a:solidFill>
                <a:latin typeface="Times New Roman" pitchFamily="18" charset="0"/>
                <a:cs typeface="Times New Roman" pitchFamily="18" charset="0"/>
              </a:rPr>
              <a:t>500,0</a:t>
            </a:r>
            <a:endParaRPr lang="ru-RU"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6600FF"/>
                </a:solidFill>
                <a:latin typeface="Times New Roman" pitchFamily="18" charset="0"/>
                <a:ea typeface="Calibri" pitchFamily="34" charset="0"/>
                <a:cs typeface="Times New Roman" pitchFamily="18" charset="0"/>
              </a:rPr>
              <a:t>400,0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АльфаТрансТерминал</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350,0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300,0</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4961358"/>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7030A0"/>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2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2022 год и на плановый период 2023 и 2024 годов, познакомить с основными понятиями, используемые в бюджетном процессе. 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200" b="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200" b="1" i="1" dirty="0" smtClean="0">
                <a:solidFill>
                  <a:srgbClr val="800080"/>
                </a:solidFill>
                <a:latin typeface="Times New Roman" pitchFamily="18" charset="0"/>
                <a:cs typeface="Times New Roman" pitchFamily="18" charset="0"/>
              </a:rPr>
              <a:t>Начальник финансового управления</a:t>
            </a:r>
          </a:p>
          <a:p>
            <a:pPr algn="just">
              <a:lnSpc>
                <a:spcPct val="70000"/>
              </a:lnSpc>
            </a:pPr>
            <a:r>
              <a:rPr lang="ru-RU" sz="2200" b="1" i="1" dirty="0" smtClean="0">
                <a:solidFill>
                  <a:srgbClr val="800080"/>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0000FF"/>
                </a:solidFill>
                <a:latin typeface="Times New Roman" pitchFamily="18" charset="0"/>
                <a:cs typeface="Times New Roman" pitchFamily="18" charset="0"/>
              </a:rPr>
              <a:t>//</a:t>
            </a:r>
            <a:r>
              <a:rPr lang="en-US" sz="1600" b="1" i="1" dirty="0" smtClean="0">
                <a:solidFill>
                  <a:srgbClr val="0000FF"/>
                </a:solidFill>
                <a:latin typeface="Times New Roman" pitchFamily="18" charset="0"/>
                <a:cs typeface="Times New Roman" pitchFamily="18" charset="0"/>
              </a:rPr>
              <a:t>krasniy.admin-smolensk.ru/obraschenia-graj/</a:t>
            </a:r>
            <a:r>
              <a:rPr lang="ru-RU" sz="1600" b="1" i="1" dirty="0" smtClean="0">
                <a:solidFill>
                  <a:srgbClr val="0000FF"/>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p>
          <a:p>
            <a:pPr algn="just">
              <a:lnSpc>
                <a:spcPct val="70000"/>
              </a:lnSpc>
            </a:pPr>
            <a:r>
              <a:rPr lang="en-US" sz="1600" b="1" dirty="0" err="1" smtClean="0">
                <a:solidFill>
                  <a:srgbClr val="0000FF"/>
                </a:solidFill>
                <a:latin typeface="Times New Roman" pitchFamily="18" charset="0"/>
                <a:ea typeface="Calibri" pitchFamily="34" charset="0"/>
                <a:cs typeface="Times New Roman" pitchFamily="18" charset="0"/>
                <a:hlinkClick r:id="rId2"/>
              </a:rPr>
              <a:t>rfo</a:t>
            </a:r>
            <a:r>
              <a:rPr lang="ru-RU" sz="1600" b="1" dirty="0" smtClean="0">
                <a:solidFill>
                  <a:srgbClr val="0000FF"/>
                </a:solidFill>
                <a:latin typeface="Times New Roman" pitchFamily="18" charset="0"/>
                <a:ea typeface="Calibri" pitchFamily="34" charset="0"/>
                <a:cs typeface="Times New Roman" pitchFamily="18" charset="0"/>
                <a:hlinkClick r:id="rId2"/>
              </a:rPr>
              <a:t>67@</a:t>
            </a:r>
            <a:r>
              <a:rPr lang="en-US" sz="1600" b="1" dirty="0" err="1" smtClean="0">
                <a:solidFill>
                  <a:srgbClr val="0000FF"/>
                </a:solidFill>
                <a:latin typeface="Times New Roman" pitchFamily="18" charset="0"/>
                <a:ea typeface="Calibri" pitchFamily="34" charset="0"/>
                <a:cs typeface="Times New Roman" pitchFamily="18" charset="0"/>
                <a:hlinkClick r:id="rId2"/>
              </a:rPr>
              <a:t>yandex</a:t>
            </a:r>
            <a:r>
              <a:rPr lang="ru-RU" sz="1600" b="1" dirty="0" smtClean="0">
                <a:solidFill>
                  <a:srgbClr val="0000FF"/>
                </a:solidFill>
                <a:latin typeface="Times New Roman" pitchFamily="18" charset="0"/>
                <a:ea typeface="Calibri" pitchFamily="34" charset="0"/>
                <a:cs typeface="Times New Roman" pitchFamily="18" charset="0"/>
                <a:hlinkClick r:id="rId2"/>
              </a:rPr>
              <a:t>.</a:t>
            </a:r>
            <a:r>
              <a:rPr lang="en-US" sz="1600" b="1" dirty="0" err="1" smtClean="0">
                <a:solidFill>
                  <a:srgbClr val="0000FF"/>
                </a:solidFill>
                <a:latin typeface="Times New Roman" pitchFamily="18" charset="0"/>
                <a:ea typeface="Calibri" pitchFamily="34" charset="0"/>
                <a:cs typeface="Times New Roman" pitchFamily="18" charset="0"/>
                <a:hlinkClick r:id="rId2"/>
              </a:rPr>
              <a:t>ru</a:t>
            </a:r>
            <a:r>
              <a:rPr lang="ru-RU" sz="1600" b="1" dirty="0" smtClean="0">
                <a:solidFill>
                  <a:srgbClr val="0000FF"/>
                </a:solidFill>
                <a:latin typeface="Times New Roman" pitchFamily="18" charset="0"/>
                <a:ea typeface="Calibri" pitchFamily="34" charset="0"/>
                <a:cs typeface="Times New Roman" pitchFamily="18" charset="0"/>
              </a:rPr>
              <a:t> </a:t>
            </a:r>
            <a:endParaRPr lang="ru-RU" sz="1600" b="1" i="1" dirty="0" smtClean="0">
              <a:solidFill>
                <a:srgbClr val="0000FF"/>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30</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660066"/>
                </a:solidFill>
                <a:effectLst/>
                <a:latin typeface="Comic Sans MS" pitchFamily="66" charset="0"/>
              </a:rPr>
              <a:t>Структура безвозмездных поступлений</a:t>
            </a:r>
            <a:br>
              <a:rPr lang="ru-RU" sz="2400" b="1" cap="none" dirty="0" smtClean="0">
                <a:solidFill>
                  <a:srgbClr val="660066"/>
                </a:solidFill>
                <a:effectLst/>
                <a:latin typeface="Comic Sans MS" pitchFamily="66" charset="0"/>
              </a:rPr>
            </a:br>
            <a:r>
              <a:rPr lang="ru-RU" sz="2000" b="1" cap="none" dirty="0" smtClean="0">
                <a:solidFill>
                  <a:srgbClr val="660066"/>
                </a:solidFill>
                <a:effectLst/>
                <a:latin typeface="Comic Sans MS" pitchFamily="66" charset="0"/>
              </a:rPr>
              <a:t>в тыс. рублей</a:t>
            </a:r>
          </a:p>
        </p:txBody>
      </p:sp>
      <p:graphicFrame>
        <p:nvGraphicFramePr>
          <p:cNvPr id="4" name="Object 10"/>
          <p:cNvGraphicFramePr>
            <a:graphicFrameLocks noGrp="1" noChangeAspect="1"/>
          </p:cNvGraphicFramePr>
          <p:nvPr>
            <p:ph idx="4294967295"/>
            <p:extLst>
              <p:ext uri="{D42A27DB-BD31-4B8C-83A1-F6EECF244321}">
                <p14:modId xmlns="" xmlns:p14="http://schemas.microsoft.com/office/powerpoint/2010/main" val="848096150"/>
              </p:ext>
            </p:extLst>
          </p:nvPr>
        </p:nvGraphicFramePr>
        <p:xfrm>
          <a:off x="428596" y="121442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31</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000" b="1" dirty="0" smtClean="0">
                <a:solidFill>
                  <a:srgbClr val="7030A0"/>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a:t>
            </a:r>
            <a:r>
              <a:rPr lang="ru-RU" b="1" i="1" dirty="0" err="1" smtClean="0">
                <a:latin typeface="Times New Roman" pitchFamily="18" charset="0"/>
                <a:cs typeface="Times New Roman" pitchFamily="18" charset="0"/>
              </a:rPr>
              <a:t>непрограммным</a:t>
            </a:r>
            <a:r>
              <a:rPr lang="ru-RU" b="1" i="1" dirty="0" smtClean="0">
                <a:latin typeface="Times New Roman" pitchFamily="18" charset="0"/>
                <a:cs typeface="Times New Roman" pitchFamily="18" charset="0"/>
              </a:rPr>
              <a:t> направлениям деятельности), группам (</a:t>
            </a:r>
            <a:r>
              <a:rPr lang="ru-RU" b="1" i="1" dirty="0" err="1" smtClean="0">
                <a:latin typeface="Times New Roman" pitchFamily="18" charset="0"/>
                <a:cs typeface="Times New Roman" pitchFamily="18" charset="0"/>
              </a:rPr>
              <a:t>группам</a:t>
            </a:r>
            <a:r>
              <a:rPr lang="ru-RU" b="1" i="1" dirty="0" smtClean="0">
                <a:latin typeface="Times New Roman" pitchFamily="18" charset="0"/>
                <a:cs typeface="Times New Roman" pitchFamily="18" charset="0"/>
              </a:rPr>
              <a:t>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a:t>
            </a:r>
            <a:r>
              <a:rPr lang="ru-RU" b="1" i="1" dirty="0" err="1" smtClean="0">
                <a:latin typeface="Times New Roman" pitchFamily="18" charset="0"/>
                <a:cs typeface="Times New Roman" pitchFamily="18" charset="0"/>
              </a:rPr>
              <a:t>непрограммным</a:t>
            </a:r>
            <a:r>
              <a:rPr lang="ru-RU" b="1" i="1" dirty="0" smtClean="0">
                <a:latin typeface="Times New Roman" pitchFamily="18" charset="0"/>
                <a:cs typeface="Times New Roman" pitchFamily="18" charset="0"/>
              </a:rPr>
              <a:t> направлениям деятельности.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normAutofit fontScale="90000"/>
          </a:bodyPr>
          <a:lstStyle/>
          <a:p>
            <a:r>
              <a:rPr lang="ru-RU" sz="2700" b="1" cap="none" dirty="0" smtClean="0">
                <a:solidFill>
                  <a:srgbClr val="7030A0"/>
                </a:solidFill>
                <a:latin typeface="Comic Sans MS" pitchFamily="66" charset="0"/>
                <a:cs typeface="Times New Roman" pitchFamily="18" charset="0"/>
              </a:rPr>
              <a:t>Расходы бюджета муниципального района, </a:t>
            </a:r>
            <a:br>
              <a:rPr lang="ru-RU" sz="2700" b="1" cap="none" dirty="0" smtClean="0">
                <a:solidFill>
                  <a:srgbClr val="7030A0"/>
                </a:solidFill>
                <a:latin typeface="Comic Sans MS" pitchFamily="66" charset="0"/>
                <a:cs typeface="Times New Roman" pitchFamily="18" charset="0"/>
              </a:rPr>
            </a:br>
            <a:r>
              <a:rPr lang="ru-RU" sz="2200" b="1" cap="none" dirty="0" smtClean="0">
                <a:solidFill>
                  <a:srgbClr val="7030A0"/>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32</a:t>
            </a:fld>
            <a:endParaRPr lang="ru-RU">
              <a:solidFill>
                <a:schemeClr val="tx1"/>
              </a:solidFill>
            </a:endParaRPr>
          </a:p>
        </p:txBody>
      </p:sp>
      <p:graphicFrame>
        <p:nvGraphicFramePr>
          <p:cNvPr id="7" name="Диаграмма 6"/>
          <p:cNvGraphicFramePr/>
          <p:nvPr>
            <p:extLst>
              <p:ext uri="{D42A27DB-BD31-4B8C-83A1-F6EECF244321}">
                <p14:modId xmlns="" xmlns:p14="http://schemas.microsoft.com/office/powerpoint/2010/main" val="3591208402"/>
              </p:ext>
            </p:extLst>
          </p:nvPr>
        </p:nvGraphicFramePr>
        <p:xfrm>
          <a:off x="357158" y="1428736"/>
          <a:ext cx="8215370"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33</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extLst>
              <p:ext uri="{D42A27DB-BD31-4B8C-83A1-F6EECF244321}">
                <p14:modId xmlns="" xmlns:p14="http://schemas.microsoft.com/office/powerpoint/2010/main" val="1092441"/>
              </p:ext>
            </p:extLst>
          </p:nvPr>
        </p:nvGraphicFramePr>
        <p:xfrm>
          <a:off x="285750" y="1571625"/>
          <a:ext cx="8462963" cy="5167330"/>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2022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351546,6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283684,5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380213,6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37388,0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33997,2</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33184,5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1684,3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1751,5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2838,6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3154,3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3066,0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24355,5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21232,2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20391,1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12,2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7031,7</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6921,2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7107,9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1265,7</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837,1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43836,4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7911,9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107762,6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3165,0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40663,4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7411,9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107562,6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660066"/>
                </a:solidFill>
                <a:latin typeface="Comic Sans MS" pitchFamily="66" charset="0"/>
              </a:rPr>
              <a:t>Структура расходов бюджета по разделам и подразделам функциональной классификации на 2022 год и на плановый период 2023 и 2024 годов </a:t>
            </a:r>
            <a:endParaRPr lang="ru-RU" b="1" dirty="0" smtClean="0">
              <a:solidFill>
                <a:srgbClr val="660066"/>
              </a:solidFill>
              <a:latin typeface="Comic Sans MS" pitchFamily="66" charset="0"/>
            </a:endParaRPr>
          </a:p>
          <a:p>
            <a:r>
              <a:rPr lang="ru-RU" sz="1400" b="1" dirty="0" smtClean="0">
                <a:solidFill>
                  <a:srgbClr val="660066"/>
                </a:solidFill>
                <a:latin typeface="Comic Sans MS" pitchFamily="66" charset="0"/>
              </a:rPr>
              <a:t>в </a:t>
            </a:r>
            <a:r>
              <a:rPr lang="ru-RU" sz="1400" b="1" dirty="0">
                <a:solidFill>
                  <a:srgbClr val="660066"/>
                </a:solidFill>
                <a:latin typeface="Comic Sans MS" pitchFamily="66" charset="0"/>
              </a:rPr>
              <a:t>тыс. рублей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34</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extLst>
              <p:ext uri="{D42A27DB-BD31-4B8C-83A1-F6EECF244321}">
                <p14:modId xmlns="" xmlns:p14="http://schemas.microsoft.com/office/powerpoint/2010/main" val="1667588554"/>
              </p:ext>
            </p:extLst>
          </p:nvPr>
        </p:nvGraphicFramePr>
        <p:xfrm>
          <a:off x="250825" y="142875"/>
          <a:ext cx="8569325" cy="6590921"/>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275,0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275,0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181383,0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163138,5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165790,6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36715,7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30667,6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30027,6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123679,0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113434,5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115318,7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13273,6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11941,4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13131,7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524,7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6595,2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6812,8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48468,9</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40303,4</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35226,6</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38897,9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31784,9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26539,2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8518,5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8687,4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17192,5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17214,3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17283,1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3699,6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4982,8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7333,1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7496,1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1177,0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1080,1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22611,4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21067,3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20954,8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22611,4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21067,3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20954,8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35</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7030A0"/>
                </a:solidFill>
                <a:effectLst/>
                <a:latin typeface="Comic Sans MS" pitchFamily="66" charset="0"/>
              </a:rPr>
              <a:t>Расходы бюджета по муниципальным программам и </a:t>
            </a:r>
            <a:r>
              <a:rPr lang="ru-RU" sz="2000" b="1" cap="none" dirty="0" err="1" smtClean="0">
                <a:solidFill>
                  <a:srgbClr val="7030A0"/>
                </a:solidFill>
                <a:effectLst/>
                <a:latin typeface="Comic Sans MS" pitchFamily="66" charset="0"/>
              </a:rPr>
              <a:t>непрограмным</a:t>
            </a:r>
            <a:r>
              <a:rPr lang="ru-RU" sz="2000" b="1" cap="none" dirty="0" smtClean="0">
                <a:solidFill>
                  <a:srgbClr val="7030A0"/>
                </a:solidFill>
                <a:effectLst/>
                <a:latin typeface="Comic Sans MS" pitchFamily="66" charset="0"/>
              </a:rPr>
              <a:t> направлениям деятельности, в тыс. рублей</a:t>
            </a:r>
          </a:p>
        </p:txBody>
      </p:sp>
      <p:graphicFrame>
        <p:nvGraphicFramePr>
          <p:cNvPr id="13" name="Таблица 12"/>
          <p:cNvGraphicFramePr>
            <a:graphicFrameLocks noGrp="1"/>
          </p:cNvGraphicFramePr>
          <p:nvPr>
            <p:extLst>
              <p:ext uri="{D42A27DB-BD31-4B8C-83A1-F6EECF244321}">
                <p14:modId xmlns="" xmlns:p14="http://schemas.microsoft.com/office/powerpoint/2010/main" val="1867610338"/>
              </p:ext>
            </p:extLst>
          </p:nvPr>
        </p:nvGraphicFramePr>
        <p:xfrm>
          <a:off x="428595" y="994973"/>
          <a:ext cx="8215370" cy="5718991"/>
        </p:xfrm>
        <a:graphic>
          <a:graphicData uri="http://schemas.openxmlformats.org/drawingml/2006/table">
            <a:tbl>
              <a:tblPr/>
              <a:tblGrid>
                <a:gridCol w="3058410"/>
                <a:gridCol w="3004526"/>
                <a:gridCol w="739584"/>
                <a:gridCol w="713531"/>
                <a:gridCol w="699319"/>
              </a:tblGrid>
              <a:tr h="117508">
                <a:tc gridSpan="2">
                  <a:txBody>
                    <a:bodyPr/>
                    <a:lstStyle/>
                    <a:p>
                      <a:pPr algn="ctr" fontAlgn="base">
                        <a:spcBef>
                          <a:spcPts val="1000"/>
                        </a:spcBef>
                        <a:spcAft>
                          <a:spcPts val="0"/>
                        </a:spcAft>
                      </a:pPr>
                      <a:r>
                        <a:rPr lang="ru-RU" sz="11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spcBef>
                          <a:spcPts val="1000"/>
                        </a:spcBef>
                        <a:spcAft>
                          <a:spcPts val="0"/>
                        </a:spcAft>
                      </a:pPr>
                      <a:r>
                        <a:rPr lang="ru-RU" sz="1100" b="1" kern="1200">
                          <a:solidFill>
                            <a:srgbClr val="0D0D0D"/>
                          </a:solidFill>
                          <a:effectLst>
                            <a:outerShdw blurRad="50800" dist="38100" algn="tr" rotWithShape="0">
                              <a:prstClr val="black">
                                <a:alpha val="40000"/>
                              </a:prstClr>
                            </a:outerShdw>
                          </a:effectLst>
                          <a:latin typeface="Times New Roman"/>
                          <a:ea typeface="Times New Roman"/>
                          <a:cs typeface="Times New Roman"/>
                        </a:rPr>
                        <a:t>2022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2023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2024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14">
                <a:tc gridSpan="2">
                  <a:txBody>
                    <a:bodyPr/>
                    <a:lstStyle/>
                    <a:p>
                      <a:pPr algn="just" fontAlgn="base">
                        <a:lnSpc>
                          <a:spcPts val="1465"/>
                        </a:lnSpc>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lnSpc>
                          <a:spcPts val="1465"/>
                        </a:lnSpc>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344956,8</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465"/>
                        </a:lnSpc>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277203,9</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465"/>
                        </a:lnSpc>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373768,2</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9864">
                <a:tc>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Обеспечение реализации Администрацией муниципального образования «Краснинский район» Смоленской области своих полномочий.</a:t>
                      </a:r>
                    </a:p>
                    <a:p>
                      <a:pPr algn="just" fontAlgn="base">
                        <a:spcAft>
                          <a:spcPts val="0"/>
                        </a:spcAft>
                      </a:pPr>
                      <a:r>
                        <a:rPr lang="ru-RU" sz="1100" dirty="0">
                          <a:latin typeface="Times New Roman"/>
                          <a:ea typeface="Times New Roman"/>
                          <a:cs typeface="Times New Roman"/>
                        </a:rPr>
                        <a:t>Повышение эффективности управления и распоряжения муниципальной собственностью</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29210,0</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25576,4</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24645,2</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74">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6638">
                <a:tc>
                  <a:txBody>
                    <a:bodyPr/>
                    <a:lstStyle/>
                    <a:p>
                      <a:pPr algn="just" fontAlgn="base">
                        <a:spcAft>
                          <a:spcPts val="0"/>
                        </a:spcAft>
                        <a:tabLst>
                          <a:tab pos="958850" algn="l"/>
                          <a:tab pos="2628900" algn="l"/>
                        </a:tabLs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760">
                        <a:spcAft>
                          <a:spcPts val="0"/>
                        </a:spcAft>
                      </a:pPr>
                      <a:r>
                        <a:rPr lang="ru-RU" sz="1100" dirty="0">
                          <a:latin typeface="Times New Roman"/>
                          <a:ea typeface="Times New Roman"/>
                          <a:cs typeface="Times New Roman"/>
                        </a:rPr>
                        <a:t>Цель: 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43843,4</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7911,9</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107762,6</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1477">
                <a:tc>
                  <a:txBody>
                    <a:bodyPr/>
                    <a:lstStyle/>
                    <a:p>
                      <a:pPr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Повышение транспортной доступности, доступности социально   значимых   объектов,   информационных ресурсов для лиц с ограниченными возможностями</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25,0</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87">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9864">
                <a:tc>
                  <a:txBody>
                    <a:bodyPr/>
                    <a:lstStyle/>
                    <a:p>
                      <a:pPr algn="just" fontAlgn="base">
                        <a:spcAft>
                          <a:spcPts val="0"/>
                        </a:spcAft>
                        <a:tabLst>
                          <a:tab pos="958850" algn="l"/>
                          <a:tab pos="2628900" algn="l"/>
                        </a:tabLs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00" dirty="0">
                          <a:latin typeface="Times New Roman"/>
                          <a:ea typeface="Times New Roman"/>
                          <a:cs typeface="Times New Roman"/>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3,0</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9563" name="Рисунок 2" descr="Без названия (1)"/>
          <p:cNvPicPr>
            <a:picLocks noChangeAspect="1" noChangeArrowheads="1"/>
          </p:cNvPicPr>
          <p:nvPr/>
        </p:nvPicPr>
        <p:blipFill>
          <a:blip r:embed="rId2"/>
          <a:srcRect/>
          <a:stretch>
            <a:fillRect/>
          </a:stretch>
        </p:blipFill>
        <p:spPr bwMode="auto">
          <a:xfrm>
            <a:off x="428596" y="1714488"/>
            <a:ext cx="2928958" cy="854071"/>
          </a:xfrm>
          <a:prstGeom prst="rect">
            <a:avLst/>
          </a:prstGeom>
          <a:noFill/>
        </p:spPr>
      </p:pic>
      <p:pic>
        <p:nvPicPr>
          <p:cNvPr id="279562" name="Рисунок 3" descr="pngtree-grassland-road-background-material-image_261567"/>
          <p:cNvPicPr>
            <a:picLocks noChangeAspect="1" noChangeArrowheads="1"/>
          </p:cNvPicPr>
          <p:nvPr/>
        </p:nvPicPr>
        <p:blipFill>
          <a:blip r:embed="rId3" cstate="print"/>
          <a:srcRect/>
          <a:stretch>
            <a:fillRect/>
          </a:stretch>
        </p:blipFill>
        <p:spPr bwMode="auto">
          <a:xfrm>
            <a:off x="428597" y="2928934"/>
            <a:ext cx="3000396" cy="1470025"/>
          </a:xfrm>
          <a:prstGeom prst="rect">
            <a:avLst/>
          </a:prstGeom>
          <a:noFill/>
        </p:spPr>
      </p:pic>
      <p:pic>
        <p:nvPicPr>
          <p:cNvPr id="279561" name="Рисунок 4" descr="p225_article"/>
          <p:cNvPicPr>
            <a:picLocks noChangeAspect="1" noChangeArrowheads="1"/>
          </p:cNvPicPr>
          <p:nvPr/>
        </p:nvPicPr>
        <p:blipFill>
          <a:blip r:embed="rId4" cstate="print"/>
          <a:srcRect/>
          <a:stretch>
            <a:fillRect/>
          </a:stretch>
        </p:blipFill>
        <p:spPr bwMode="auto">
          <a:xfrm>
            <a:off x="428596" y="4714884"/>
            <a:ext cx="3000396" cy="642942"/>
          </a:xfrm>
          <a:prstGeom prst="rect">
            <a:avLst/>
          </a:prstGeom>
          <a:noFill/>
        </p:spPr>
      </p:pic>
      <p:pic>
        <p:nvPicPr>
          <p:cNvPr id="279560" name="Рисунок 5" descr="Без названия (2)"/>
          <p:cNvPicPr>
            <a:picLocks noChangeAspect="1" noChangeArrowheads="1"/>
          </p:cNvPicPr>
          <p:nvPr/>
        </p:nvPicPr>
        <p:blipFill>
          <a:blip r:embed="rId5"/>
          <a:srcRect/>
          <a:stretch>
            <a:fillRect/>
          </a:stretch>
        </p:blipFill>
        <p:spPr bwMode="auto">
          <a:xfrm>
            <a:off x="428596" y="5715016"/>
            <a:ext cx="3000396" cy="96519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36</a:t>
            </a:fld>
            <a:endParaRPr lang="ru-RU"/>
          </a:p>
        </p:txBody>
      </p:sp>
      <p:graphicFrame>
        <p:nvGraphicFramePr>
          <p:cNvPr id="6" name="Таблица 5"/>
          <p:cNvGraphicFramePr>
            <a:graphicFrameLocks noGrp="1"/>
          </p:cNvGraphicFramePr>
          <p:nvPr>
            <p:extLst>
              <p:ext uri="{D42A27DB-BD31-4B8C-83A1-F6EECF244321}">
                <p14:modId xmlns="" xmlns:p14="http://schemas.microsoft.com/office/powerpoint/2010/main" val="3161473011"/>
              </p:ext>
            </p:extLst>
          </p:nvPr>
        </p:nvGraphicFramePr>
        <p:xfrm>
          <a:off x="500034" y="285728"/>
          <a:ext cx="8286806" cy="6257002"/>
        </p:xfrm>
        <a:graphic>
          <a:graphicData uri="http://schemas.openxmlformats.org/drawingml/2006/table">
            <a:tbl>
              <a:tblPr/>
              <a:tblGrid>
                <a:gridCol w="3085005"/>
                <a:gridCol w="3030651"/>
                <a:gridCol w="746016"/>
                <a:gridCol w="719735"/>
                <a:gridCol w="705399"/>
              </a:tblGrid>
              <a:tr h="357190">
                <a:tc gridSpan="5">
                  <a:txBody>
                    <a:bodyPr/>
                    <a:lstStyle/>
                    <a:p>
                      <a:pPr algn="just" fontAlgn="base">
                        <a:spcAft>
                          <a:spcPts val="0"/>
                        </a:spcAft>
                      </a:pPr>
                      <a:r>
                        <a:rPr lang="ru-RU" sz="1100" kern="1200" dirty="0" smtClean="0">
                          <a:solidFill>
                            <a:schemeClr val="tx1"/>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231">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r>
                        <a:rPr lang="ru-RU" sz="1100" dirty="0" smtClean="0">
                          <a:latin typeface="Times New Roman"/>
                          <a:ea typeface="Times New Roman"/>
                          <a:cs typeface="Times New Roman"/>
                        </a:rPr>
                        <a:t>.</a:t>
                      </a:r>
                    </a:p>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36,0</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61">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6291">
                <a:tc>
                  <a:txBody>
                    <a:bodyPr/>
                    <a:lstStyle/>
                    <a:p>
                      <a:pPr algn="just" fontAlgn="base">
                        <a:spcAft>
                          <a:spcPts val="0"/>
                        </a:spcAf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Популяризация массового спорта и приобщение населения к массовым занятиям физической культурой и </a:t>
                      </a:r>
                      <a:r>
                        <a:rPr lang="ru-RU" sz="1100" dirty="0" smtClean="0">
                          <a:latin typeface="Times New Roman"/>
                          <a:ea typeface="Times New Roman"/>
                          <a:cs typeface="Times New Roman"/>
                        </a:rPr>
                        <a:t>спортом</a:t>
                      </a: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390,0</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61">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47231">
                <a:tc>
                  <a:txBody>
                    <a:bodyPr/>
                    <a:lstStyle/>
                    <a:p>
                      <a:pPr algn="just" fontAlgn="base">
                        <a:spcAft>
                          <a:spcPts val="0"/>
                        </a:spcAf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i="0" u="none" strike="noStrike" spc="0" dirty="0">
                          <a:solidFill>
                            <a:srgbClr val="000000"/>
                          </a:solidFill>
                          <a:latin typeface="Times New Roman"/>
                          <a:ea typeface="Times New Roman"/>
                          <a:cs typeface="Times New Roman"/>
                        </a:rPr>
                        <a:t>Цель: 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r>
                        <a:rPr lang="ru-RU" sz="1100" i="0" u="none" strike="noStrike" spc="0" dirty="0" smtClean="0">
                          <a:solidFill>
                            <a:srgbClr val="000000"/>
                          </a:solidFill>
                          <a:latin typeface="Times New Roman"/>
                          <a:ea typeface="Times New Roman"/>
                          <a:cs typeface="Times New Roman"/>
                        </a:rPr>
                        <a:t>.</a:t>
                      </a:r>
                    </a:p>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28102,6</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26565,6</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26566,3</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40">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61192">
                <a:tc>
                  <a:txBody>
                    <a:bodyPr/>
                    <a:lstStyle/>
                    <a:p>
                      <a:pPr algn="just" fontAlgn="base">
                        <a:spcAft>
                          <a:spcPts val="0"/>
                        </a:spcAft>
                      </a:pPr>
                      <a:r>
                        <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ru-RU" sz="1100" dirty="0">
                          <a:latin typeface="Times New Roman"/>
                          <a:ea typeface="Times New Roman"/>
                          <a:cs typeface="Times New Roman"/>
                        </a:rPr>
                        <a:t>Цель: 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193651,7</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176037,8</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178729,0</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8532" name="Рисунок 6" descr="Без названия"/>
          <p:cNvPicPr>
            <a:picLocks noChangeAspect="1" noChangeArrowheads="1"/>
          </p:cNvPicPr>
          <p:nvPr/>
        </p:nvPicPr>
        <p:blipFill>
          <a:blip r:embed="rId2"/>
          <a:srcRect/>
          <a:stretch>
            <a:fillRect/>
          </a:stretch>
        </p:blipFill>
        <p:spPr bwMode="auto">
          <a:xfrm>
            <a:off x="500034" y="642918"/>
            <a:ext cx="3000396" cy="1179534"/>
          </a:xfrm>
          <a:prstGeom prst="rect">
            <a:avLst/>
          </a:prstGeom>
          <a:noFill/>
        </p:spPr>
      </p:pic>
      <p:pic>
        <p:nvPicPr>
          <p:cNvPr id="278531" name="Рисунок 7" descr="stadion-vostok-v-krasnom-avgust-2021-foto-admin-smolensk.ru_"/>
          <p:cNvPicPr>
            <a:picLocks noChangeAspect="1" noChangeArrowheads="1"/>
          </p:cNvPicPr>
          <p:nvPr/>
        </p:nvPicPr>
        <p:blipFill>
          <a:blip r:embed="rId3" cstate="print"/>
          <a:srcRect/>
          <a:stretch>
            <a:fillRect/>
          </a:stretch>
        </p:blipFill>
        <p:spPr bwMode="auto">
          <a:xfrm>
            <a:off x="500034" y="2143116"/>
            <a:ext cx="3000396" cy="1196973"/>
          </a:xfrm>
          <a:prstGeom prst="rect">
            <a:avLst/>
          </a:prstGeom>
          <a:noFill/>
        </p:spPr>
      </p:pic>
      <p:pic>
        <p:nvPicPr>
          <p:cNvPr id="278530" name="Picture 2" descr="Без названия"/>
          <p:cNvPicPr>
            <a:picLocks noChangeAspect="1" noChangeArrowheads="1"/>
          </p:cNvPicPr>
          <p:nvPr/>
        </p:nvPicPr>
        <p:blipFill>
          <a:blip r:embed="rId4"/>
          <a:srcRect/>
          <a:stretch>
            <a:fillRect/>
          </a:stretch>
        </p:blipFill>
        <p:spPr bwMode="auto">
          <a:xfrm>
            <a:off x="500034" y="3714752"/>
            <a:ext cx="3000396" cy="1109658"/>
          </a:xfrm>
          <a:prstGeom prst="rect">
            <a:avLst/>
          </a:prstGeom>
          <a:noFill/>
        </p:spPr>
      </p:pic>
      <p:pic>
        <p:nvPicPr>
          <p:cNvPr id="278529" name="Рисунок 1" descr="Без названия (3)"/>
          <p:cNvPicPr>
            <a:picLocks noChangeAspect="1" noChangeArrowheads="1"/>
          </p:cNvPicPr>
          <p:nvPr/>
        </p:nvPicPr>
        <p:blipFill>
          <a:blip r:embed="rId5"/>
          <a:srcRect/>
          <a:stretch>
            <a:fillRect/>
          </a:stretch>
        </p:blipFill>
        <p:spPr bwMode="auto">
          <a:xfrm>
            <a:off x="500034" y="5214950"/>
            <a:ext cx="3000396" cy="131603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37</a:t>
            </a:fld>
            <a:endParaRPr lang="ru-RU" dirty="0">
              <a:solidFill>
                <a:schemeClr val="tx1"/>
              </a:solidFill>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4072344842"/>
              </p:ext>
            </p:extLst>
          </p:nvPr>
        </p:nvGraphicFramePr>
        <p:xfrm>
          <a:off x="428596" y="428604"/>
          <a:ext cx="8286808" cy="6095518"/>
        </p:xfrm>
        <a:graphic>
          <a:graphicData uri="http://schemas.openxmlformats.org/drawingml/2006/table">
            <a:tbl>
              <a:tblPr/>
              <a:tblGrid>
                <a:gridCol w="3085004"/>
                <a:gridCol w="3030652"/>
                <a:gridCol w="746017"/>
                <a:gridCol w="719735"/>
                <a:gridCol w="705400"/>
              </a:tblGrid>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57058">
                <a:tc>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Сохранение и развитие национальной духовной культуры.</a:t>
                      </a:r>
                    </a:p>
                    <a:p>
                      <a:pPr algn="just" fontAlgn="base">
                        <a:spcAft>
                          <a:spcPts val="0"/>
                        </a:spcAft>
                      </a:pPr>
                      <a:r>
                        <a:rPr lang="ru-RU" sz="1100" dirty="0">
                          <a:latin typeface="Times New Roman"/>
                          <a:ea typeface="Times New Roman"/>
                          <a:cs typeface="Times New Roman"/>
                        </a:rPr>
                        <a:t>Формирование единого культурного пространства района в его неразрывной связи  с культурной жизнью области, </a:t>
                      </a:r>
                      <a:r>
                        <a:rPr lang="ru-RU" sz="1100" dirty="0" smtClean="0">
                          <a:latin typeface="Times New Roman"/>
                          <a:ea typeface="Times New Roman"/>
                          <a:cs typeface="Times New Roman"/>
                        </a:rPr>
                        <a:t>страны</a:t>
                      </a:r>
                    </a:p>
                    <a:p>
                      <a:pPr algn="just" fontAlgn="base">
                        <a:spcAft>
                          <a:spcPts val="0"/>
                        </a:spcAft>
                      </a:pPr>
                      <a:endParaRPr lang="ru-RU" sz="1100" dirty="0">
                        <a:latin typeface="Times New Roman"/>
                        <a:ea typeface="Times New Roman"/>
                        <a:cs typeface="Times New Roman"/>
                      </a:endParaRP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48473,9</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40303,4</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35226,6</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27647">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   </a:t>
                      </a:r>
                      <a:endParaRPr lang="ru-RU" sz="1100" dirty="0" smtClean="0">
                        <a:latin typeface="Times New Roman"/>
                        <a:ea typeface="Times New Roman"/>
                        <a:cs typeface="Times New Roman"/>
                      </a:endParaRPr>
                    </a:p>
                    <a:p>
                      <a:pPr algn="just" fontAlgn="base">
                        <a:spcAft>
                          <a:spcPts val="0"/>
                        </a:spcAft>
                      </a:pPr>
                      <a:r>
                        <a:rPr lang="ru-RU" sz="1100" dirty="0" smtClean="0">
                          <a:latin typeface="Times New Roman"/>
                          <a:ea typeface="Times New Roman"/>
                          <a:cs typeface="Times New Roman"/>
                        </a:rPr>
                        <a:t>    </a:t>
                      </a:r>
                      <a:endParaRPr lang="ru-RU" sz="1100" dirty="0">
                        <a:latin typeface="Times New Roman"/>
                        <a:ea typeface="Times New Roman"/>
                        <a:cs typeface="Times New Roman"/>
                      </a:endParaRP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1033,2</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808,8</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838,5</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0610">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a:t>
                      </a:r>
                      <a:r>
                        <a:rPr lang="ru-RU" sz="1100" dirty="0" smtClean="0">
                          <a:latin typeface="Times New Roman"/>
                          <a:ea typeface="Times New Roman"/>
                          <a:cs typeface="Times New Roman"/>
                        </a:rPr>
                        <a:t>планирования, муниципальных  </a:t>
                      </a:r>
                      <a:r>
                        <a:rPr lang="ru-RU" sz="1100" dirty="0">
                          <a:latin typeface="Times New Roman"/>
                          <a:ea typeface="Times New Roman"/>
                          <a:cs typeface="Times New Roman"/>
                        </a:rPr>
                        <a:t>нормативов градостроительного проектирования, подготовки документов территориального планирования, градостроительного зонирования</a:t>
                      </a: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98235">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30,0</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Calibri"/>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7508" name="Рисунок 2" descr="Без названия (4)"/>
          <p:cNvPicPr>
            <a:picLocks noChangeAspect="1" noChangeArrowheads="1"/>
          </p:cNvPicPr>
          <p:nvPr/>
        </p:nvPicPr>
        <p:blipFill>
          <a:blip r:embed="rId2"/>
          <a:srcRect/>
          <a:stretch>
            <a:fillRect/>
          </a:stretch>
        </p:blipFill>
        <p:spPr bwMode="auto">
          <a:xfrm>
            <a:off x="500034" y="785794"/>
            <a:ext cx="2786082" cy="928694"/>
          </a:xfrm>
          <a:prstGeom prst="rect">
            <a:avLst/>
          </a:prstGeom>
          <a:noFill/>
        </p:spPr>
      </p:pic>
      <p:pic>
        <p:nvPicPr>
          <p:cNvPr id="277507" name="Рисунок 3" descr="Без названия (5)"/>
          <p:cNvPicPr>
            <a:picLocks noChangeAspect="1" noChangeArrowheads="1"/>
          </p:cNvPicPr>
          <p:nvPr/>
        </p:nvPicPr>
        <p:blipFill>
          <a:blip r:embed="rId3"/>
          <a:srcRect/>
          <a:stretch>
            <a:fillRect/>
          </a:stretch>
        </p:blipFill>
        <p:spPr bwMode="auto">
          <a:xfrm>
            <a:off x="428596" y="2143116"/>
            <a:ext cx="3000396" cy="1142996"/>
          </a:xfrm>
          <a:prstGeom prst="rect">
            <a:avLst/>
          </a:prstGeom>
          <a:noFill/>
        </p:spPr>
      </p:pic>
      <p:pic>
        <p:nvPicPr>
          <p:cNvPr id="277506" name="Рисунок 5" descr="IMG_0682 (1)"/>
          <p:cNvPicPr>
            <a:picLocks noChangeAspect="1" noChangeArrowheads="1"/>
          </p:cNvPicPr>
          <p:nvPr/>
        </p:nvPicPr>
        <p:blipFill>
          <a:blip r:embed="rId4" cstate="print"/>
          <a:srcRect/>
          <a:stretch>
            <a:fillRect/>
          </a:stretch>
        </p:blipFill>
        <p:spPr bwMode="auto">
          <a:xfrm>
            <a:off x="428596" y="3643314"/>
            <a:ext cx="3000396" cy="1285884"/>
          </a:xfrm>
          <a:prstGeom prst="rect">
            <a:avLst/>
          </a:prstGeom>
          <a:noFill/>
        </p:spPr>
      </p:pic>
      <p:pic>
        <p:nvPicPr>
          <p:cNvPr id="277505" name="Рисунок 6" descr="images"/>
          <p:cNvPicPr>
            <a:picLocks noChangeAspect="1" noChangeArrowheads="1"/>
          </p:cNvPicPr>
          <p:nvPr/>
        </p:nvPicPr>
        <p:blipFill>
          <a:blip r:embed="rId5"/>
          <a:srcRect/>
          <a:stretch>
            <a:fillRect/>
          </a:stretch>
        </p:blipFill>
        <p:spPr bwMode="auto">
          <a:xfrm>
            <a:off x="428596" y="5357826"/>
            <a:ext cx="3025775" cy="115887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38</a:t>
            </a:fld>
            <a:endParaRPr lang="ru-RU" dirty="0">
              <a:solidFill>
                <a:schemeClr val="tx1"/>
              </a:solidFill>
            </a:endParaRPr>
          </a:p>
        </p:txBody>
      </p:sp>
      <p:graphicFrame>
        <p:nvGraphicFramePr>
          <p:cNvPr id="5" name="Таблица 4"/>
          <p:cNvGraphicFramePr>
            <a:graphicFrameLocks noGrp="1"/>
          </p:cNvGraphicFramePr>
          <p:nvPr/>
        </p:nvGraphicFramePr>
        <p:xfrm>
          <a:off x="500034" y="214289"/>
          <a:ext cx="8215370" cy="4968657"/>
        </p:xfrm>
        <a:graphic>
          <a:graphicData uri="http://schemas.openxmlformats.org/drawingml/2006/table">
            <a:tbl>
              <a:tblPr/>
              <a:tblGrid>
                <a:gridCol w="3058410"/>
                <a:gridCol w="3004525"/>
                <a:gridCol w="739585"/>
                <a:gridCol w="713531"/>
                <a:gridCol w="699319"/>
              </a:tblGrid>
              <a:tr h="357191">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r>
                        <a:rPr lang="ru-RU" sz="1100" kern="1200" dirty="0" smtClean="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a:t>
                      </a:r>
                    </a:p>
                    <a:p>
                      <a:pPr algn="ctr" fontAlgn="base">
                        <a:spcAft>
                          <a:spcPts val="0"/>
                        </a:spcAft>
                      </a:pP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5963">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pitchFamily="18" charset="0"/>
                          <a:ea typeface="Times New Roman"/>
                          <a:cs typeface="Times New Roman" pitchFamily="18" charset="0"/>
                        </a:rPr>
                        <a:t>Цель: Обеспечение водными ресурсами Краснинского района Смоленской </a:t>
                      </a:r>
                      <a:r>
                        <a:rPr lang="ru-RU" sz="1100" dirty="0" smtClean="0">
                          <a:latin typeface="Times New Roman" pitchFamily="18" charset="0"/>
                          <a:ea typeface="Times New Roman"/>
                          <a:cs typeface="Times New Roman" pitchFamily="18" charset="0"/>
                        </a:rPr>
                        <a:t>области</a:t>
                      </a: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63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a:t>
                      </a:r>
                      <a:r>
                        <a:rPr lang="ru-RU" sz="1100" b="1"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a:t>
                      </a: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10244">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pitchFamily="18" charset="0"/>
                          <a:ea typeface="Times New Roman"/>
                          <a:cs typeface="Times New Roman" pitchFamily="18" charset="0"/>
                        </a:rPr>
                        <a:t>Цель: 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endParaRPr lang="ru-RU" sz="1100" dirty="0" smtClean="0">
                        <a:latin typeface="Times New Roman" pitchFamily="18" charset="0"/>
                        <a:ea typeface="Times New Roman"/>
                        <a:cs typeface="Times New Roman" pitchFamily="18" charset="0"/>
                      </a:endParaRPr>
                    </a:p>
                    <a:p>
                      <a:pPr>
                        <a:spcAft>
                          <a:spcPts val="0"/>
                        </a:spcAft>
                      </a:pPr>
                      <a:r>
                        <a:rPr lang="ru-RU" sz="1100" dirty="0" smtClean="0">
                          <a:latin typeface="Times New Roman" pitchFamily="18" charset="0"/>
                          <a:ea typeface="Times New Roman"/>
                          <a:cs typeface="Times New Roman" pitchFamily="18" charset="0"/>
                        </a:rPr>
                        <a:t>возможных </a:t>
                      </a:r>
                      <a:r>
                        <a:rPr lang="ru-RU" sz="1100" dirty="0">
                          <a:latin typeface="Times New Roman" pitchFamily="18" charset="0"/>
                          <a:ea typeface="Times New Roman"/>
                          <a:cs typeface="Times New Roman" pitchFamily="18" charset="0"/>
                        </a:rPr>
                        <a:t>террористических посягательств</a:t>
                      </a:r>
                      <a:r>
                        <a:rPr lang="ru-RU" sz="1100" dirty="0" smtClean="0">
                          <a:latin typeface="Times New Roman" pitchFamily="18" charset="0"/>
                          <a:ea typeface="Times New Roman"/>
                          <a:cs typeface="Times New Roman" pitchFamily="18" charset="0"/>
                        </a:rPr>
                        <a:t>.</a:t>
                      </a:r>
                    </a:p>
                    <a:p>
                      <a:pPr>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88,0</a:t>
                      </a:r>
                      <a:endParaRPr lang="ru-RU" sz="1100">
                        <a:latin typeface="Times New Roman" pitchFamily="18" charset="0"/>
                        <a:ea typeface="Times New Roman"/>
                        <a:cs typeface="Times New Roman" pitchFamily="18" charset="0"/>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81">
                <a:tc gridSpan="5">
                  <a:txBody>
                    <a:bodyPr/>
                    <a:lstStyle/>
                    <a:p>
                      <a:pPr algn="ctr">
                        <a:spcAft>
                          <a:spcPts val="0"/>
                        </a:spcAft>
                      </a:pPr>
                      <a:r>
                        <a:rPr lang="ru-RU" sz="1100" b="1" dirty="0">
                          <a:solidFill>
                            <a:srgbClr val="000000"/>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r>
                        <a:rPr lang="ru-RU" sz="1100" b="1" dirty="0" smtClean="0">
                          <a:solidFill>
                            <a:srgbClr val="000000"/>
                          </a:solidFill>
                          <a:latin typeface="Times New Roman" pitchFamily="18" charset="0"/>
                          <a:ea typeface="Times New Roman"/>
                          <a:cs typeface="Times New Roman" pitchFamily="18" charset="0"/>
                        </a:rPr>
                        <a:t>»</a:t>
                      </a: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004">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pitchFamily="18" charset="0"/>
                          <a:ea typeface="Times New Roman"/>
                          <a:cs typeface="Times New Roman" pitchFamily="18" charset="0"/>
                        </a:rPr>
                        <a:t>Цель: </a:t>
                      </a:r>
                      <a:r>
                        <a:rPr lang="ru-RU" sz="1100" dirty="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a:t>
                      </a:r>
                      <a:r>
                        <a:rPr lang="ru-RU" sz="1100" dirty="0" smtClean="0">
                          <a:solidFill>
                            <a:srgbClr val="000000"/>
                          </a:solidFill>
                          <a:latin typeface="Times New Roman" pitchFamily="18" charset="0"/>
                          <a:ea typeface="Times New Roman"/>
                          <a:cs typeface="Times New Roman" pitchFamily="18" charset="0"/>
                        </a:rPr>
                        <a:t>области</a:t>
                      </a: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0035" name="Рисунок 7" descr="2020_01_15-2(3)"/>
          <p:cNvPicPr>
            <a:picLocks noChangeAspect="1" noChangeArrowheads="1"/>
          </p:cNvPicPr>
          <p:nvPr/>
        </p:nvPicPr>
        <p:blipFill>
          <a:blip r:embed="rId2"/>
          <a:srcRect/>
          <a:stretch>
            <a:fillRect/>
          </a:stretch>
        </p:blipFill>
        <p:spPr bwMode="auto">
          <a:xfrm>
            <a:off x="500034" y="714356"/>
            <a:ext cx="3000396" cy="1143008"/>
          </a:xfrm>
          <a:prstGeom prst="rect">
            <a:avLst/>
          </a:prstGeom>
          <a:noFill/>
        </p:spPr>
      </p:pic>
      <p:pic>
        <p:nvPicPr>
          <p:cNvPr id="300034" name="Рисунок 8" descr="images (1)"/>
          <p:cNvPicPr>
            <a:picLocks noChangeAspect="1" noChangeArrowheads="1"/>
          </p:cNvPicPr>
          <p:nvPr/>
        </p:nvPicPr>
        <p:blipFill>
          <a:blip r:embed="rId3"/>
          <a:srcRect/>
          <a:stretch>
            <a:fillRect/>
          </a:stretch>
        </p:blipFill>
        <p:spPr bwMode="auto">
          <a:xfrm>
            <a:off x="500034" y="2357430"/>
            <a:ext cx="3000395" cy="1071570"/>
          </a:xfrm>
          <a:prstGeom prst="rect">
            <a:avLst/>
          </a:prstGeom>
          <a:noFill/>
        </p:spPr>
      </p:pic>
      <p:pic>
        <p:nvPicPr>
          <p:cNvPr id="300033" name="Рисунок 9" descr="643863ff0897cc1fb9b47549971e26e7"/>
          <p:cNvPicPr>
            <a:picLocks noChangeAspect="1" noChangeArrowheads="1"/>
          </p:cNvPicPr>
          <p:nvPr/>
        </p:nvPicPr>
        <p:blipFill>
          <a:blip r:embed="rId4"/>
          <a:srcRect/>
          <a:stretch>
            <a:fillRect/>
          </a:stretch>
        </p:blipFill>
        <p:spPr bwMode="auto">
          <a:xfrm>
            <a:off x="500034" y="3857628"/>
            <a:ext cx="3000396" cy="128588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r>
              <a:rPr lang="ru-RU" sz="2400" b="1" dirty="0" err="1" smtClean="0">
                <a:solidFill>
                  <a:srgbClr val="7030A0"/>
                </a:solidFill>
                <a:latin typeface="Comic Sans MS" pitchFamily="66" charset="0"/>
                <a:cs typeface="Times New Roman" pitchFamily="18" charset="0"/>
              </a:rPr>
              <a:t>Непрограмные</a:t>
            </a:r>
            <a:r>
              <a:rPr lang="ru-RU" sz="2400" b="1" dirty="0" smtClean="0">
                <a:solidFill>
                  <a:srgbClr val="7030A0"/>
                </a:solidFill>
                <a:latin typeface="Comic Sans MS" pitchFamily="66" charset="0"/>
                <a:cs typeface="Times New Roman" pitchFamily="18" charset="0"/>
              </a:rPr>
              <a:t> направления расходов, в тыс. рублей</a:t>
            </a:r>
            <a:endParaRPr lang="ru-RU" sz="2400" b="1"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39</a:t>
            </a:fld>
            <a:endParaRPr lang="ru-RU" dirty="0">
              <a:solidFill>
                <a:schemeClr val="tx1"/>
              </a:solidFill>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3644983473"/>
              </p:ext>
            </p:extLst>
          </p:nvPr>
        </p:nvGraphicFramePr>
        <p:xfrm>
          <a:off x="571472" y="2643182"/>
          <a:ext cx="5715040" cy="2928958"/>
        </p:xfrm>
        <a:graphic>
          <a:graphicData uri="http://schemas.openxmlformats.org/drawingml/2006/table">
            <a:tbl>
              <a:tblPr/>
              <a:tblGrid>
                <a:gridCol w="3354338"/>
                <a:gridCol w="811147"/>
                <a:gridCol w="782572"/>
                <a:gridCol w="766983"/>
              </a:tblGrid>
              <a:tr h="457269">
                <a:tc>
                  <a:txBody>
                    <a:bodyPr/>
                    <a:lstStyle/>
                    <a:p>
                      <a:pPr fontAlgn="base">
                        <a:spcBef>
                          <a:spcPts val="335"/>
                        </a:spcBef>
                        <a:spcAft>
                          <a:spcPts val="0"/>
                        </a:spcAft>
                      </a:pPr>
                      <a:r>
                        <a:rPr lang="ru-RU" sz="1100" dirty="0" err="1" smtClean="0">
                          <a:latin typeface="Times New Roman"/>
                          <a:ea typeface="Times New Roman"/>
                          <a:cs typeface="Times New Roman"/>
                        </a:rPr>
                        <a:t>Наимненование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2022</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69">
                <a:tc>
                  <a:txBody>
                    <a:bodyPr/>
                    <a:lstStyle/>
                    <a:p>
                      <a:pPr fontAlgn="base">
                        <a:spcBef>
                          <a:spcPts val="335"/>
                        </a:spcBef>
                        <a:spcAft>
                          <a:spcPts val="0"/>
                        </a:spcAft>
                      </a:pPr>
                      <a:r>
                        <a:rPr lang="ru-RU" sz="1100" b="1" kern="1200" dirty="0" err="1">
                          <a:solidFill>
                            <a:srgbClr val="000000"/>
                          </a:solidFill>
                          <a:latin typeface="Times New Roman"/>
                          <a:ea typeface="Times New Roman"/>
                          <a:cs typeface="Times New Roman"/>
                        </a:rPr>
                        <a:t>Непрограмные</a:t>
                      </a:r>
                      <a:r>
                        <a:rPr lang="ru-RU" sz="1100" b="1" kern="1200" dirty="0">
                          <a:solidFill>
                            <a:srgbClr val="000000"/>
                          </a:solidFill>
                          <a:latin typeface="Times New Roman"/>
                          <a:ea typeface="Times New Roman"/>
                          <a:cs typeface="Times New Roman"/>
                        </a:rPr>
                        <a:t> 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smtClean="0">
                          <a:solidFill>
                            <a:srgbClr val="000000"/>
                          </a:solidFill>
                          <a:latin typeface="Times New Roman"/>
                          <a:ea typeface="Times New Roman"/>
                          <a:cs typeface="Times New Roman"/>
                        </a:rPr>
                        <a:t>6589,8</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6480,1</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6445,4</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7">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smtClean="0">
                          <a:solidFill>
                            <a:srgbClr val="000000"/>
                          </a:solidFill>
                          <a:latin typeface="Times New Roman"/>
                          <a:ea typeface="Times New Roman"/>
                          <a:cs typeface="Times New Roman"/>
                        </a:rPr>
                        <a:t>4280,3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4475,3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4457,8</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7">
                <a:tc>
                  <a:txBody>
                    <a:bodyPr/>
                    <a:lstStyle/>
                    <a:p>
                      <a:pPr fontAlgn="base">
                        <a:spcBef>
                          <a:spcPts val="335"/>
                        </a:spcBef>
                        <a:spcAft>
                          <a:spcPts val="0"/>
                        </a:spcAft>
                      </a:pPr>
                      <a:r>
                        <a:rPr lang="ru-RU" sz="1100" kern="120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1684,3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1751,5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1821,6</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83">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200,0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100,0</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50,0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83">
                <a:tc>
                  <a:txBody>
                    <a:bodyPr/>
                    <a:lstStyle/>
                    <a:p>
                      <a:pPr fontAlgn="base">
                        <a:spcBef>
                          <a:spcPts val="335"/>
                        </a:spcBef>
                        <a:spcAft>
                          <a:spcPts val="0"/>
                        </a:spcAft>
                      </a:pPr>
                      <a:r>
                        <a:rPr lang="ru-RU" sz="1100" kern="1200">
                          <a:solidFill>
                            <a:srgbClr val="000000"/>
                          </a:solidFill>
                          <a:latin typeface="Times New Roman"/>
                          <a:ea typeface="Times New Roman"/>
                          <a:cs typeface="Times New Roman"/>
                        </a:rPr>
                        <a:t> Непрограммные расходы органов исполнительной власти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smtClean="0">
                          <a:solidFill>
                            <a:srgbClr val="000000"/>
                          </a:solidFill>
                          <a:latin typeface="Times New Roman"/>
                          <a:ea typeface="Times New Roman"/>
                          <a:cs typeface="Times New Roman"/>
                        </a:rPr>
                        <a:t>425,2</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153,3</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116,0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1065" name="Picture 9" descr="C:\Users\Смирнова\Documents\images (2).jpg"/>
          <p:cNvPicPr>
            <a:picLocks noChangeAspect="1" noChangeArrowheads="1"/>
          </p:cNvPicPr>
          <p:nvPr/>
        </p:nvPicPr>
        <p:blipFill>
          <a:blip r:embed="rId2"/>
          <a:srcRect/>
          <a:stretch>
            <a:fillRect/>
          </a:stretch>
        </p:blipFill>
        <p:spPr bwMode="auto">
          <a:xfrm>
            <a:off x="571472" y="1357298"/>
            <a:ext cx="5715040" cy="12144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7030A0"/>
                </a:solidFill>
                <a:latin typeface="Comic Sans MS" pitchFamily="66" charset="0"/>
                <a:cs typeface="Times New Roman" pitchFamily="18" charset="0"/>
              </a:rPr>
              <a:t>Содержание</a:t>
            </a:r>
            <a:endParaRPr lang="ru-RU" sz="2800" dirty="0">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политики______15</a:t>
            </a:r>
          </a:p>
          <a:p>
            <a:pPr fontAlgn="t"/>
            <a:r>
              <a:rPr lang="ru-RU" sz="900" dirty="0" smtClean="0">
                <a:latin typeface="Comic Sans MS" pitchFamily="66" charset="0"/>
              </a:rPr>
              <a:t>Публичные слушания__________________________________20</a:t>
            </a:r>
          </a:p>
          <a:p>
            <a:pPr fontAlgn="t"/>
            <a:r>
              <a:rPr lang="ru-RU" sz="900" dirty="0" smtClean="0">
                <a:latin typeface="Comic Sans MS" pitchFamily="66" charset="0"/>
              </a:rPr>
              <a:t>Пояснительная к изменениям в бюджет____________________21</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бюджета_22 </a:t>
            </a:r>
          </a:p>
          <a:p>
            <a:pPr fontAlgn="t"/>
            <a:r>
              <a:rPr lang="ru-RU" sz="900" dirty="0" smtClean="0">
                <a:latin typeface="Comic Sans MS" pitchFamily="66" charset="0"/>
              </a:rPr>
              <a:t>Основные характеристики бюджета муниципального района в 2019-2024 годах__________________________________________23</a:t>
            </a:r>
          </a:p>
          <a:p>
            <a:pPr fontAlgn="t"/>
            <a:r>
              <a:rPr lang="ru-RU" sz="900" dirty="0" smtClean="0">
                <a:latin typeface="Comic Sans MS" pitchFamily="66" charset="0"/>
              </a:rPr>
              <a:t>Общие характеристики бюджета муниципального района______24</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группам____________________________25</a:t>
            </a:r>
          </a:p>
          <a:p>
            <a:pPr fontAlgn="t"/>
            <a:r>
              <a:rPr lang="ru-RU" sz="900" dirty="0" smtClean="0">
                <a:latin typeface="Comic Sans MS" pitchFamily="66" charset="0"/>
              </a:rPr>
              <a:t>Структура налоговых доходов____________________________26</a:t>
            </a:r>
          </a:p>
          <a:p>
            <a:pPr fontAlgn="t"/>
            <a:r>
              <a:rPr lang="ru-RU" sz="900" dirty="0" smtClean="0">
                <a:latin typeface="Comic Sans MS" pitchFamily="66" charset="0"/>
              </a:rPr>
              <a:t>Структура неналоговых доходов__________________________27</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b="1" dirty="0" smtClean="0">
                <a:latin typeface="Comic Sans MS" pitchFamily="66" charset="0"/>
                <a:ea typeface="Calibri" pitchFamily="34" charset="0"/>
                <a:cs typeface="Times New Roman" pitchFamily="18" charset="0"/>
              </a:rPr>
              <a:t>Сведения о налоговых льготах и объеме выпадающих доходов 28</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налогоплательщиков____________________29</a:t>
            </a:r>
          </a:p>
          <a:p>
            <a:r>
              <a:rPr lang="ru-RU" sz="900" dirty="0" smtClean="0">
                <a:latin typeface="Comic Sans MS" pitchFamily="66" charset="0"/>
                <a:ea typeface="Times New Roman"/>
              </a:rPr>
              <a:t>Структура безвозмездных поступлений______________________30</a:t>
            </a: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района___________________32</a:t>
            </a:r>
          </a:p>
          <a:p>
            <a:pPr fontAlgn="t"/>
            <a:r>
              <a:rPr lang="ru-RU" sz="900" dirty="0" smtClean="0">
                <a:latin typeface="Comic Sans MS" pitchFamily="66" charset="0"/>
              </a:rPr>
              <a:t>Структура расходов бюджета по разделам и подразделам_______33</a:t>
            </a:r>
          </a:p>
          <a:p>
            <a:pPr fontAlgn="t"/>
            <a:r>
              <a:rPr lang="ru-RU" sz="900" dirty="0" smtClean="0">
                <a:latin typeface="Comic Sans MS" pitchFamily="66" charset="0"/>
              </a:rPr>
              <a:t>Расходы бюджета по муниципальным программам____________35</a:t>
            </a:r>
          </a:p>
          <a:p>
            <a:pPr fontAlgn="t"/>
            <a:r>
              <a:rPr lang="ru-RU" sz="900" dirty="0" smtClean="0">
                <a:latin typeface="Comic Sans MS" pitchFamily="66" charset="0"/>
              </a:rPr>
              <a:t> Расходы бюджета по  </a:t>
            </a:r>
            <a:r>
              <a:rPr lang="ru-RU" sz="900" dirty="0" err="1" smtClean="0">
                <a:latin typeface="Comic Sans MS" pitchFamily="66" charset="0"/>
              </a:rPr>
              <a:t>непрогамным</a:t>
            </a:r>
            <a:r>
              <a:rPr lang="ru-RU" sz="900" dirty="0" smtClean="0">
                <a:latin typeface="Comic Sans MS" pitchFamily="66" charset="0"/>
              </a:rPr>
              <a:t> направлениям деятельности_39</a:t>
            </a: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2022 год и на плановый период 2023 и 2024 годов_____________________________________40</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образовании___________________________________________41</a:t>
            </a:r>
          </a:p>
          <a:p>
            <a:pPr fontAlgn="t"/>
            <a:r>
              <a:rPr lang="ru-RU" sz="900" dirty="0" smtClean="0">
                <a:latin typeface="Comic Sans MS" pitchFamily="66" charset="0"/>
              </a:rPr>
              <a:t>Численность населения__________________________________43</a:t>
            </a:r>
          </a:p>
          <a:p>
            <a:pPr fontAlgn="t"/>
            <a:r>
              <a:rPr lang="ru-RU" sz="900" dirty="0" smtClean="0">
                <a:latin typeface="Comic Sans MS" pitchFamily="66" charset="0"/>
              </a:rPr>
              <a:t>Численность занятых в экономике человек___________________44</a:t>
            </a:r>
          </a:p>
          <a:p>
            <a:pPr fontAlgn="t"/>
            <a:r>
              <a:rPr lang="ru-RU" sz="900" dirty="0" smtClean="0">
                <a:latin typeface="Comic Sans MS" pitchFamily="66" charset="0"/>
              </a:rPr>
              <a:t>Расходы в расчете на душу населения в 2022-2024 годах________45</a:t>
            </a: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района__46</a:t>
            </a: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бюджета______________48</a:t>
            </a:r>
          </a:p>
          <a:p>
            <a:pPr fontAlgn="t"/>
            <a:r>
              <a:rPr lang="ru-RU" sz="900" dirty="0" smtClean="0">
                <a:latin typeface="Comic Sans MS" pitchFamily="66" charset="0"/>
              </a:rPr>
              <a:t>Верхний предел  муниципального внутреннего _______________49</a:t>
            </a:r>
          </a:p>
          <a:p>
            <a:pPr fontAlgn="t"/>
            <a:r>
              <a:rPr lang="ru-RU" sz="900" dirty="0" smtClean="0">
                <a:latin typeface="Comic Sans MS" pitchFamily="66" charset="0"/>
              </a:rPr>
              <a:t>Расходы на обслуживание долговых обязательств_____________50</a:t>
            </a:r>
          </a:p>
          <a:p>
            <a:pPr fontAlgn="t"/>
            <a:r>
              <a:rPr lang="ru-RU" sz="900" b="1" dirty="0" smtClean="0">
                <a:latin typeface="Comic Sans MS" pitchFamily="66" charset="0"/>
              </a:rPr>
              <a:t>Контактная информация_________________________________51</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a:t>
            </a:fld>
            <a:endParaRPr lang="ru-RU"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635115"/>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r>
            <a:br>
              <a:rPr lang="ru-RU" sz="1800" dirty="0" smtClean="0"/>
            </a:br>
            <a:r>
              <a:rPr lang="ru-RU" sz="2000" b="1" dirty="0" smtClean="0">
                <a:solidFill>
                  <a:srgbClr val="7030A0"/>
                </a:solidFill>
                <a:latin typeface="Comic Sans MS" pitchFamily="66" charset="0"/>
                <a:cs typeface="Times New Roman" pitchFamily="18" charset="0"/>
              </a:rPr>
              <a:t>Сведения об объемах бюджетных инвестиций в объекты капитального строительства на 2022 год и на плановый период 2023 и 2024 годов</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3836383559"/>
              </p:ext>
            </p:extLst>
          </p:nvPr>
        </p:nvGraphicFramePr>
        <p:xfrm>
          <a:off x="714348" y="2000240"/>
          <a:ext cx="8072493" cy="4584316"/>
        </p:xfrm>
        <a:graphic>
          <a:graphicData uri="http://schemas.openxmlformats.org/drawingml/2006/table">
            <a:tbl>
              <a:tblPr/>
              <a:tblGrid>
                <a:gridCol w="357190"/>
                <a:gridCol w="2892912"/>
                <a:gridCol w="1036876"/>
                <a:gridCol w="908899"/>
                <a:gridCol w="571981"/>
                <a:gridCol w="518177"/>
                <a:gridCol w="595486"/>
                <a:gridCol w="595486"/>
                <a:gridCol w="595486"/>
              </a:tblGrid>
              <a:tr h="124383">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dirty="0">
                          <a:solidFill>
                            <a:srgbClr val="000000"/>
                          </a:solidFill>
                          <a:latin typeface="Times New Roman"/>
                          <a:ea typeface="Times New Roman"/>
                        </a:rPr>
                        <a:t>Направление расходов </a:t>
                      </a:r>
                      <a:br>
                        <a:rPr lang="ru-RU" sz="800" b="1" dirty="0">
                          <a:solidFill>
                            <a:srgbClr val="000000"/>
                          </a:solidFill>
                          <a:latin typeface="Times New Roman"/>
                          <a:ea typeface="Times New Roman"/>
                        </a:rPr>
                      </a:b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a:solidFill>
                            <a:srgbClr val="000000"/>
                          </a:solidFill>
                          <a:latin typeface="Times New Roman"/>
                          <a:ea typeface="Times New Roman"/>
                        </a:rPr>
                        <a:t>Бюджет</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a:solidFill>
                            <a:srgbClr val="000000"/>
                          </a:solidFill>
                          <a:latin typeface="Times New Roman"/>
                          <a:ea typeface="Times New Roman"/>
                        </a:rPr>
                        <a:t>Сроки реализации</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800" b="1">
                          <a:solidFill>
                            <a:srgbClr val="000000"/>
                          </a:solidFill>
                          <a:latin typeface="Times New Roman"/>
                          <a:ea typeface="Times New Roman"/>
                        </a:rPr>
                        <a:t>в том числе по годам</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438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800" b="1">
                          <a:solidFill>
                            <a:srgbClr val="000000"/>
                          </a:solidFill>
                          <a:latin typeface="Times New Roman"/>
                          <a:ea typeface="Times New Roman"/>
                        </a:rPr>
                        <a:t>2020</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2021</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2022</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2023</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2024</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10000,0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smtClean="0">
                          <a:solidFill>
                            <a:srgbClr val="000000"/>
                          </a:solidFill>
                          <a:latin typeface="Times New Roman"/>
                          <a:ea typeface="Times New Roman"/>
                        </a:rPr>
                        <a:t>7167,7</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Муниципальный район</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smtClean="0">
                          <a:latin typeface="Times New Roman"/>
                          <a:ea typeface="Times New Roman"/>
                        </a:rPr>
                        <a:t>1895,6</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1026,0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1026,0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300">
                <a:tc>
                  <a:txBody>
                    <a:bodyPr/>
                    <a:lstStyle/>
                    <a:p>
                      <a:pPr>
                        <a:spcAft>
                          <a:spcPts val="0"/>
                        </a:spcAft>
                      </a:pPr>
                      <a:r>
                        <a:rPr lang="ru-RU" sz="800">
                          <a:latin typeface="Times New Roman"/>
                          <a:ea typeface="Times New Roman"/>
                          <a:cs typeface="Calibri"/>
                        </a:rPr>
                        <a:t>3.</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707,8</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210,5</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4.</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Капитальные вложения в объекты муниципальной собственности</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21,1</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rPr>
                        <a:t>5.</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49999,5</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98851,8</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6.</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Перевод жилищного фонда на индивидуальное газовое отопление</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Гусинское сельское поселение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4394,8</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7.</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Обеспечение комплексного развития сельских территорий (развитие газификации)</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Малеевское сельское поселение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223,6</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245,9</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rPr>
                        <a:t>8.</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a:latin typeface="Times New Roman"/>
                          <a:ea typeface="Times New Roman"/>
                        </a:rPr>
                        <a:t>Итого по годам реализации</a:t>
                      </a:r>
                      <a:endParaRPr lang="ru-RU"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17300,6</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6293,2</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smtClean="0">
                          <a:latin typeface="Times New Roman"/>
                          <a:ea typeface="Times New Roman"/>
                        </a:rPr>
                        <a:t>9058,2</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51025,5</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99877,8</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Тыс. руб.</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41</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660066"/>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660066"/>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42</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476250"/>
            <a:ext cx="8686800" cy="738172"/>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7030A0"/>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extLst>
              <p:ext uri="{D42A27DB-BD31-4B8C-83A1-F6EECF244321}">
                <p14:modId xmlns="" xmlns:p14="http://schemas.microsoft.com/office/powerpoint/2010/main" val="1922293496"/>
              </p:ext>
            </p:extLst>
          </p:nvPr>
        </p:nvGraphicFramePr>
        <p:xfrm>
          <a:off x="428596" y="1285860"/>
          <a:ext cx="8501123" cy="5449631"/>
        </p:xfrm>
        <a:graphic>
          <a:graphicData uri="http://schemas.openxmlformats.org/drawingml/2006/table">
            <a:tbl>
              <a:tblPr/>
              <a:tblGrid>
                <a:gridCol w="5276732"/>
                <a:gridCol w="652945"/>
                <a:gridCol w="652945"/>
                <a:gridCol w="652945"/>
                <a:gridCol w="652945"/>
                <a:gridCol w="612611"/>
              </a:tblGrid>
              <a:tr h="42862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2"/>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01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50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a:t>
                      </a:r>
                      <a:r>
                        <a:rPr kumimoji="0" lang="ru-RU" sz="900" kern="1200" dirty="0" err="1" smtClean="0">
                          <a:solidFill>
                            <a:schemeClr val="tx1"/>
                          </a:solidFill>
                          <a:latin typeface="Times New Roman" pitchFamily="18" charset="0"/>
                          <a:ea typeface="+mn-ea"/>
                          <a:cs typeface="Times New Roman" pitchFamily="18" charset="0"/>
                        </a:rPr>
                        <a:t>культурно-досуговых</a:t>
                      </a:r>
                      <a:r>
                        <a:rPr kumimoji="0" lang="ru-RU" sz="900" kern="1200" dirty="0" smtClean="0">
                          <a:solidFill>
                            <a:schemeClr val="tx1"/>
                          </a:solidFill>
                          <a:latin typeface="Times New Roman" pitchFamily="18" charset="0"/>
                          <a:ea typeface="+mn-ea"/>
                          <a:cs typeface="Times New Roman" pitchFamily="18" charset="0"/>
                        </a:rPr>
                        <a:t>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на государственную поддержку отрасли культуры (обеспечение учреждений культуры специализированным автотранспортом)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9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2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900" kern="1200" dirty="0" smtClean="0">
                          <a:solidFill>
                            <a:schemeClr val="tx1"/>
                          </a:solidFill>
                          <a:effectLst/>
                          <a:latin typeface="Times New Roman" pitchFamily="18" charset="0"/>
                          <a:ea typeface="+mn-ea"/>
                          <a:cs typeface="Times New Roman" pitchFamily="18" charset="0"/>
                        </a:rPr>
                        <a:t>Расходы для </a:t>
                      </a:r>
                      <a:r>
                        <a:rPr lang="ru-RU" sz="900" kern="1200" dirty="0" err="1" smtClean="0">
                          <a:solidFill>
                            <a:schemeClr val="tx1"/>
                          </a:solidFill>
                          <a:effectLst/>
                          <a:latin typeface="Times New Roman" pitchFamily="18" charset="0"/>
                          <a:ea typeface="+mn-ea"/>
                          <a:cs typeface="Times New Roman" pitchFamily="18" charset="0"/>
                        </a:rPr>
                        <a:t>софинансирования</a:t>
                      </a:r>
                      <a:r>
                        <a:rPr lang="ru-RU" sz="900" kern="1200" dirty="0" smtClean="0">
                          <a:solidFill>
                            <a:schemeClr val="tx1"/>
                          </a:solidFill>
                          <a:effectLst/>
                          <a:latin typeface="Times New Roman" pitchFamily="18" charset="0"/>
                          <a:ea typeface="+mn-ea"/>
                          <a:cs typeface="Times New Roman" pitchFamily="18" charset="0"/>
                        </a:rPr>
                        <a:t> расходов бюджетов муниципальных образований Смоленской области в рамках реализации областной государственной программы "Развитие культуры в Смоленской области" на техническое оснащение муниципальных музеев</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2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4488,9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4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4488,9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2447,9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4037,6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4267,8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9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6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a:t>
                      </a:r>
                      <a:r>
                        <a:rPr kumimoji="0" lang="ru-RU" sz="900" i="0" u="none" kern="1200" dirty="0" err="1" smtClean="0">
                          <a:solidFill>
                            <a:schemeClr val="tx1"/>
                          </a:solidFill>
                          <a:latin typeface="Times New Roman" pitchFamily="18" charset="0"/>
                          <a:ea typeface="+mn-ea"/>
                          <a:cs typeface="Times New Roman" pitchFamily="18" charset="0"/>
                        </a:rPr>
                        <a:t>естественно-научной</a:t>
                      </a:r>
                      <a:r>
                        <a:rPr kumimoji="0" lang="ru-RU" sz="900" i="0" u="none" kern="1200" dirty="0" smtClean="0">
                          <a:solidFill>
                            <a:schemeClr val="tx1"/>
                          </a:solidFill>
                          <a:latin typeface="Times New Roman" pitchFamily="18" charset="0"/>
                          <a:ea typeface="+mn-ea"/>
                          <a:cs typeface="Times New Roman" pitchFamily="18" charset="0"/>
                        </a:rPr>
                        <a:t>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377,1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47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17332,8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12610,2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52257,5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101360,6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4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14942,9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10311,4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49999,5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49851,8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4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327025" y="479425"/>
          <a:ext cx="8458200" cy="4397375"/>
        </p:xfrm>
        <a:graphic>
          <a:graphicData uri="http://schemas.openxmlformats.org/presentationml/2006/ole">
            <p:oleObj spid="_x0000_s58383" name="Worksheet" r:id="rId4" imgW="7071319" imgH="4381521"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43</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14282" y="1285860"/>
          <a:ext cx="7848600" cy="4030662"/>
        </p:xfrm>
        <a:graphic>
          <a:graphicData uri="http://schemas.openxmlformats.org/presentationml/2006/ole">
            <p:oleObj spid="_x0000_s247824" name="Worksheet" r:id="rId4" imgW="7071319" imgH="4046127"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7030A0"/>
                </a:solidFill>
                <a:latin typeface="Comic Sans MS" pitchFamily="66" charset="0"/>
              </a:rPr>
              <a:t>Численность занятых в экономике, </a:t>
            </a:r>
            <a:r>
              <a:rPr lang="ru-RU" sz="2000" cap="none" dirty="0" smtClean="0">
                <a:solidFill>
                  <a:srgbClr val="7030A0"/>
                </a:solidFill>
                <a:latin typeface="Comic Sans MS" pitchFamily="66" charset="0"/>
              </a:rPr>
              <a:t>тыс. человек</a:t>
            </a:r>
            <a:endParaRPr lang="ru-RU" sz="2000" cap="none" dirty="0">
              <a:solidFill>
                <a:srgbClr val="7030A0"/>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44</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39750" y="692150"/>
          <a:ext cx="7956550" cy="6072189"/>
        </p:xfrm>
        <a:graphic>
          <a:graphicData uri="http://schemas.openxmlformats.org/drawingml/2006/table">
            <a:tbl>
              <a:tblPr/>
              <a:tblGrid>
                <a:gridCol w="7056438"/>
                <a:gridCol w="900112"/>
              </a:tblGrid>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rgbClr val="660066"/>
                          </a:solidFill>
                          <a:effectLst/>
                          <a:latin typeface="Times New Roman" pitchFamily="18" charset="0"/>
                          <a:cs typeface="Times New Roman" pitchFamily="18" charset="0"/>
                        </a:rPr>
                        <a:t>2022 год</a:t>
                      </a:r>
                      <a:endParaRPr kumimoji="0" lang="ru-RU" sz="2400" b="1" i="0" u="none" strike="noStrike" cap="none" normalizeH="0" baseline="0" dirty="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rgbClr val="800080"/>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660066"/>
                          </a:solidFill>
                          <a:effectLst/>
                          <a:latin typeface="Times New Roman" pitchFamily="18" charset="0"/>
                          <a:cs typeface="Times New Roman" pitchFamily="18" charset="0"/>
                        </a:rPr>
                        <a:t>2023 год</a:t>
                      </a:r>
                      <a:endParaRPr kumimoji="0" lang="ru-RU" sz="2400" b="1" i="0" u="none" strike="noStrike" cap="none" normalizeH="0" baseline="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0" i="0" u="none" strike="noStrike" cap="none" normalizeH="0" baseline="0" smtClean="0">
                        <a:ln>
                          <a:noFill/>
                        </a:ln>
                        <a:solidFill>
                          <a:srgbClr val="80008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660066"/>
                          </a:solidFill>
                          <a:effectLst/>
                          <a:latin typeface="Times New Roman" pitchFamily="18" charset="0"/>
                          <a:cs typeface="Times New Roman" pitchFamily="18" charset="0"/>
                        </a:rPr>
                        <a:t>2024 год</a:t>
                      </a:r>
                      <a:endParaRPr kumimoji="0" lang="ru-RU" sz="2400" b="1" i="0" u="none" strike="noStrike" cap="none" normalizeH="0" baseline="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0" i="0" u="none" strike="noStrike" cap="none" normalizeH="0" baseline="0" smtClean="0">
                        <a:ln>
                          <a:noFill/>
                        </a:ln>
                        <a:solidFill>
                          <a:srgbClr val="80008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660066"/>
                </a:solidFill>
                <a:latin typeface="Comic Sans MS" pitchFamily="66" charset="0"/>
              </a:rPr>
              <a:t>Расходы в расчете на душу населения в 2022-2024 годах в тыс. рублей</a:t>
            </a:r>
            <a:endParaRPr lang="ru-RU" sz="1600" dirty="0">
              <a:solidFill>
                <a:srgbClr val="660066"/>
              </a:solidFill>
              <a:latin typeface="Comic Sans MS" pitchFamily="66" charset="0"/>
            </a:endParaRPr>
          </a:p>
          <a:p>
            <a:r>
              <a:rPr lang="ru-RU" b="1" dirty="0"/>
              <a:t> </a:t>
            </a:r>
            <a:endParaRPr lang="ru-RU" dirty="0"/>
          </a:p>
        </p:txBody>
      </p:sp>
      <p:sp>
        <p:nvSpPr>
          <p:cNvPr id="6" name="Номер слайда 5"/>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45</a:t>
            </a:fld>
            <a:endParaRPr lang="ru-RU"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400" b="1" cap="none" dirty="0" smtClean="0">
                <a:solidFill>
                  <a:srgbClr val="7030A0"/>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2022 год, </a:t>
            </a:r>
            <a:r>
              <a:rPr lang="ru-RU" sz="2000" b="1" cap="none" dirty="0" smtClean="0">
                <a:solidFill>
                  <a:srgbClr val="7030A0"/>
                </a:solidFill>
                <a:effectLst/>
                <a:latin typeface="Comic Sans MS" pitchFamily="66" charset="0"/>
                <a:ea typeface="Times New Roman" pitchFamily="18" charset="0"/>
                <a:cs typeface="Times New Roman" pitchFamily="18" charset="0"/>
              </a:rPr>
              <a:t>в тыс. рублей</a:t>
            </a:r>
            <a:endParaRPr lang="ru-RU" sz="2000"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46</a:t>
            </a:fld>
            <a:endParaRPr lang="ru-RU">
              <a:solidFill>
                <a:schemeClr val="tx1"/>
              </a:solidFill>
            </a:endParaRPr>
          </a:p>
        </p:txBody>
      </p:sp>
      <p:graphicFrame>
        <p:nvGraphicFramePr>
          <p:cNvPr id="4" name="Таблица 3"/>
          <p:cNvGraphicFramePr>
            <a:graphicFrameLocks noGrp="1"/>
          </p:cNvGraphicFramePr>
          <p:nvPr/>
        </p:nvGraphicFramePr>
        <p:xfrm>
          <a:off x="500034" y="1785927"/>
          <a:ext cx="7858179" cy="3571900"/>
        </p:xfrm>
        <a:graphic>
          <a:graphicData uri="http://schemas.openxmlformats.org/drawingml/2006/table">
            <a:tbl>
              <a:tblPr/>
              <a:tblGrid>
                <a:gridCol w="1562405"/>
                <a:gridCol w="1943165"/>
                <a:gridCol w="1562405"/>
                <a:gridCol w="1442952"/>
                <a:gridCol w="1347252"/>
              </a:tblGrid>
              <a:tr h="630336">
                <a:tc rowSpan="2">
                  <a:txBody>
                    <a:bodyPr/>
                    <a:lstStyle/>
                    <a:p>
                      <a:pPr algn="ctr">
                        <a:spcAft>
                          <a:spcPts val="0"/>
                        </a:spcAft>
                      </a:pPr>
                      <a:r>
                        <a:rPr lang="ru-RU" sz="1100" dirty="0" smtClean="0">
                          <a:latin typeface="Times New Roman"/>
                          <a:ea typeface="Times New Roman"/>
                          <a:cs typeface="Times New Roman"/>
                        </a:rPr>
                        <a:t>№</a:t>
                      </a:r>
                      <a:endParaRPr lang="ru-RU" sz="1200" dirty="0">
                        <a:latin typeface="Times New Roman"/>
                        <a:ea typeface="Times New Roman"/>
                        <a:cs typeface="Times New Roman"/>
                      </a:endParaRPr>
                    </a:p>
                    <a:p>
                      <a:pPr algn="ctr">
                        <a:spcAft>
                          <a:spcPts val="0"/>
                        </a:spcAft>
                      </a:pPr>
                      <a:r>
                        <a:rPr lang="ru-RU" sz="1100" dirty="0" err="1" smtClean="0">
                          <a:latin typeface="Times New Roman"/>
                          <a:ea typeface="Times New Roman"/>
                          <a:cs typeface="Times New Roman"/>
                        </a:rPr>
                        <a:t>п</a:t>
                      </a:r>
                      <a:r>
                        <a:rPr lang="ru-RU" sz="1100" dirty="0" smtClean="0">
                          <a:latin typeface="Times New Roman"/>
                          <a:ea typeface="Times New Roman"/>
                          <a:cs typeface="Times New Roman"/>
                        </a:rPr>
                        <a:t>/п.</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100" dirty="0">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latin typeface="Times New Roman"/>
                          <a:ea typeface="Times New Roman"/>
                          <a:cs typeface="Times New Roman"/>
                        </a:rPr>
                        <a:t>Дотация на выравнивание бюджетной обеспеченности поселений</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spcAft>
                          <a:spcPts val="0"/>
                        </a:spcAft>
                      </a:pPr>
                      <a:endParaRPr lang="ru-RU" sz="1100" dirty="0">
                        <a:latin typeface="Times New Roman"/>
                        <a:ea typeface="Times New Roman"/>
                        <a:cs typeface="Times New Roman"/>
                      </a:endParaRPr>
                    </a:p>
                    <a:p>
                      <a:pPr algn="ctr">
                        <a:spcAft>
                          <a:spcPts val="0"/>
                        </a:spcAft>
                      </a:pPr>
                      <a:r>
                        <a:rPr lang="ru-RU" sz="1100" dirty="0">
                          <a:latin typeface="Times New Roman"/>
                          <a:ea typeface="Times New Roman"/>
                          <a:cs typeface="Times New Roman"/>
                        </a:rPr>
                        <a:t>ВСЕГО</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448">
                <a:tc vMerge="1">
                  <a:txBody>
                    <a:bodyPr/>
                    <a:lstStyle/>
                    <a:p>
                      <a:endParaRPr lang="ru-RU"/>
                    </a:p>
                  </a:txBody>
                  <a:tcPr/>
                </a:tc>
                <a:tc vMerge="1">
                  <a:txBody>
                    <a:bodyPr/>
                    <a:lstStyle/>
                    <a:p>
                      <a:endParaRPr lang="ru-RU"/>
                    </a:p>
                  </a:txBody>
                  <a:tcPr/>
                </a:tc>
                <a:tc>
                  <a:txBody>
                    <a:bodyPr/>
                    <a:lstStyle/>
                    <a:p>
                      <a:pPr algn="ctr">
                        <a:spcAft>
                          <a:spcPts val="0"/>
                        </a:spcAft>
                      </a:pPr>
                      <a:r>
                        <a:rPr lang="ru-RU" sz="1100" dirty="0">
                          <a:latin typeface="Times New Roman"/>
                          <a:ea typeface="Times New Roman"/>
                          <a:cs typeface="Times New Roman"/>
                        </a:rPr>
                        <a:t>За счет собственных доходов</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За счет субвенции из областного бюджета</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81226">
                <a:tc>
                  <a:txBody>
                    <a:bodyPr/>
                    <a:lstStyle/>
                    <a:p>
                      <a:pPr algn="ctr">
                        <a:spcAft>
                          <a:spcPts val="0"/>
                        </a:spcAft>
                      </a:pPr>
                      <a:r>
                        <a:rPr lang="ru-RU" sz="1100">
                          <a:latin typeface="Times New Roman"/>
                          <a:ea typeface="Times New Roman"/>
                          <a:cs typeface="Times New Roman"/>
                        </a:rPr>
                        <a:t>1.</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Краснинское г/п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438,4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3914,2</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10">
                <a:tc>
                  <a:txBody>
                    <a:bodyPr/>
                    <a:lstStyle/>
                    <a:p>
                      <a:pPr algn="ctr">
                        <a:spcAft>
                          <a:spcPts val="0"/>
                        </a:spcAft>
                      </a:pPr>
                      <a:r>
                        <a:rPr lang="ru-RU" sz="1100">
                          <a:latin typeface="Times New Roman"/>
                          <a:ea typeface="Times New Roman"/>
                          <a:cs typeface="Times New Roman"/>
                        </a:rPr>
                        <a:t>2.</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Гусинское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422,8</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3333,4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79">
                <a:tc>
                  <a:txBody>
                    <a:bodyPr/>
                    <a:lstStyle/>
                    <a:p>
                      <a:pPr algn="ctr">
                        <a:spcAft>
                          <a:spcPts val="0"/>
                        </a:spcAft>
                      </a:pPr>
                      <a:r>
                        <a:rPr lang="ru-RU" sz="1100">
                          <a:latin typeface="Times New Roman"/>
                          <a:ea typeface="Times New Roman"/>
                          <a:cs typeface="Times New Roman"/>
                        </a:rPr>
                        <a:t>3.</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Малеевское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9096,5</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163,3</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9259,8</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07">
                <a:tc>
                  <a:txBody>
                    <a:bodyPr/>
                    <a:lstStyle/>
                    <a:p>
                      <a:pPr algn="ctr">
                        <a:spcAft>
                          <a:spcPts val="0"/>
                        </a:spcAft>
                      </a:pPr>
                      <a:r>
                        <a:rPr lang="ru-RU" sz="1100">
                          <a:latin typeface="Times New Roman"/>
                          <a:ea typeface="Times New Roman"/>
                          <a:cs typeface="Times New Roman"/>
                        </a:rPr>
                        <a:t>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Мерлинское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5898,0</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206,0</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6104,0</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94">
                <a:tc>
                  <a:txBody>
                    <a:bodyPr/>
                    <a:lstStyle/>
                    <a:p>
                      <a:pPr algn="ctr">
                        <a:spcAft>
                          <a:spcPts val="0"/>
                        </a:spcAft>
                      </a:pP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ИТОГО</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21380,9</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1230,5</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22611,4</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0817" name="Rectangle 1"/>
          <p:cNvSpPr>
            <a:spLocks noChangeArrowheads="1"/>
          </p:cNvSpPr>
          <p:nvPr/>
        </p:nvSpPr>
        <p:spPr bwMode="auto">
          <a:xfrm>
            <a:off x="0" y="0"/>
            <a:ext cx="1484252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(тыс. руб.)</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85850"/>
          </a:xfrm>
          <a:effectLst/>
        </p:spPr>
        <p:txBody>
          <a:bodyPr>
            <a:noAutofit/>
          </a:bodyPr>
          <a:lstStyle/>
          <a:p>
            <a:r>
              <a:rPr lang="ru-RU" sz="2400" b="1" dirty="0" smtClean="0">
                <a:solidFill>
                  <a:srgbClr val="7030A0"/>
                </a:solidFill>
                <a:latin typeface="+mn-lt"/>
              </a:rPr>
              <a:t>     </a:t>
            </a:r>
            <a:r>
              <a:rPr lang="ru-RU" sz="2400" b="1" cap="none" dirty="0" smtClean="0">
                <a:solidFill>
                  <a:srgbClr val="7030A0"/>
                </a:solidFill>
                <a:latin typeface="Comic Sans MS" pitchFamily="66" charset="0"/>
                <a:cs typeface="Times New Roman" pitchFamily="18" charset="0"/>
              </a:rPr>
              <a:t>Распределение  дотации на выравнивание  бюджетной обеспеченности поселений из бюджета муниципального района на плановый период 2023 и 2024 годов, в тыс. рублей</a:t>
            </a:r>
            <a:endParaRPr lang="ru-RU" sz="2400"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47</a:t>
            </a:fld>
            <a:endParaRPr lang="ru-RU" dirty="0">
              <a:solidFill>
                <a:schemeClr val="tx1"/>
              </a:solidFill>
            </a:endParaRPr>
          </a:p>
        </p:txBody>
      </p:sp>
      <p:graphicFrame>
        <p:nvGraphicFramePr>
          <p:cNvPr id="4" name="Таблица 3"/>
          <p:cNvGraphicFramePr>
            <a:graphicFrameLocks noGrp="1"/>
          </p:cNvGraphicFramePr>
          <p:nvPr/>
        </p:nvGraphicFramePr>
        <p:xfrm>
          <a:off x="571472" y="2071678"/>
          <a:ext cx="7929618" cy="4000528"/>
        </p:xfrm>
        <a:graphic>
          <a:graphicData uri="http://schemas.openxmlformats.org/drawingml/2006/table">
            <a:tbl>
              <a:tblPr/>
              <a:tblGrid>
                <a:gridCol w="815888"/>
                <a:gridCol w="2038594"/>
                <a:gridCol w="908041"/>
                <a:gridCol w="908041"/>
                <a:gridCol w="854098"/>
                <a:gridCol w="801652"/>
                <a:gridCol w="801652"/>
                <a:gridCol w="801652"/>
              </a:tblGrid>
              <a:tr h="464854">
                <a:tc rowSpan="3">
                  <a:txBody>
                    <a:bodyPr/>
                    <a:lstStyle/>
                    <a:p>
                      <a:pPr algn="ctr">
                        <a:spcAft>
                          <a:spcPts val="0"/>
                        </a:spcAft>
                      </a:pPr>
                      <a:r>
                        <a:rPr lang="ru-RU" sz="1100" dirty="0">
                          <a:latin typeface="Times New Roman"/>
                          <a:ea typeface="Times New Roman"/>
                          <a:cs typeface="Times New Roman"/>
                        </a:rPr>
                        <a:t> №№</a:t>
                      </a:r>
                    </a:p>
                    <a:p>
                      <a:pPr algn="ctr">
                        <a:spcAft>
                          <a:spcPts val="0"/>
                        </a:spcAft>
                      </a:pPr>
                      <a:r>
                        <a:rPr lang="ru-RU" sz="1100" dirty="0" err="1">
                          <a:latin typeface="Times New Roman"/>
                          <a:ea typeface="Times New Roman"/>
                          <a:cs typeface="Times New Roman"/>
                        </a:rPr>
                        <a:t>пп</a:t>
                      </a:r>
                      <a:endParaRPr lang="ru-RU" sz="1100" dirty="0">
                        <a:latin typeface="Times New Roman"/>
                        <a:ea typeface="Times New Roman"/>
                        <a:cs typeface="Times New Roman"/>
                      </a:endParaRP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100" dirty="0">
                          <a:latin typeface="Times New Roman"/>
                          <a:ea typeface="Times New Roman"/>
                          <a:cs typeface="Times New Roman"/>
                        </a:rPr>
                        <a:t>Наименование</a:t>
                      </a: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100" dirty="0">
                          <a:latin typeface="Times New Roman"/>
                          <a:ea typeface="Times New Roman"/>
                          <a:cs typeface="Times New Roman"/>
                        </a:rPr>
                        <a:t>Дотация на выравнивание бюджетной обеспеченности поселений</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spcAft>
                          <a:spcPts val="0"/>
                        </a:spcAft>
                      </a:pPr>
                      <a:endParaRPr lang="ru-RU" sz="1100">
                        <a:latin typeface="Times New Roman"/>
                        <a:ea typeface="Times New Roman"/>
                        <a:cs typeface="Times New Roman"/>
                      </a:endParaRPr>
                    </a:p>
                    <a:p>
                      <a:pPr algn="ctr">
                        <a:spcAft>
                          <a:spcPts val="0"/>
                        </a:spcAft>
                      </a:pPr>
                      <a:r>
                        <a:rPr lang="ru-RU" sz="1100">
                          <a:latin typeface="Times New Roman"/>
                          <a:ea typeface="Times New Roman"/>
                          <a:cs typeface="Times New Roman"/>
                        </a:rPr>
                        <a:t>ВСЕГО</a:t>
                      </a: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r>
              <a:tr h="687427">
                <a:tc vMerge="1">
                  <a:txBody>
                    <a:bodyPr/>
                    <a:lstStyle/>
                    <a:p>
                      <a:endParaRPr lang="ru-RU"/>
                    </a:p>
                  </a:txBody>
                  <a:tcPr/>
                </a:tc>
                <a:tc vMerge="1">
                  <a:txBody>
                    <a:bodyPr/>
                    <a:lstStyle/>
                    <a:p>
                      <a:endParaRPr lang="ru-RU"/>
                    </a:p>
                  </a:txBody>
                  <a:tcPr/>
                </a:tc>
                <a:tc gridSpan="2">
                  <a:txBody>
                    <a:bodyPr/>
                    <a:lstStyle/>
                    <a:p>
                      <a:pPr algn="ctr">
                        <a:spcAft>
                          <a:spcPts val="0"/>
                        </a:spcAft>
                      </a:pPr>
                      <a:r>
                        <a:rPr lang="ru-RU" sz="1100" dirty="0">
                          <a:latin typeface="Times New Roman"/>
                          <a:ea typeface="Times New Roman"/>
                          <a:cs typeface="Times New Roman"/>
                        </a:rPr>
                        <a:t>За счет собственных доходов</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100" dirty="0">
                          <a:latin typeface="Times New Roman"/>
                          <a:ea typeface="Times New Roman"/>
                          <a:cs typeface="Times New Roman"/>
                        </a:rPr>
                        <a:t>За счет субвенции из областного бюджета</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458285">
                <a:tc vMerge="1">
                  <a:txBody>
                    <a:bodyPr/>
                    <a:lstStyle/>
                    <a:p>
                      <a:endParaRPr lang="ru-RU"/>
                    </a:p>
                  </a:txBody>
                  <a:tcPr/>
                </a:tc>
                <a:tc vMerge="1">
                  <a:txBody>
                    <a:bodyPr/>
                    <a:lstStyle/>
                    <a:p>
                      <a:endParaRPr lang="ru-RU"/>
                    </a:p>
                  </a:txBody>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10">
                <a:tc>
                  <a:txBody>
                    <a:bodyPr/>
                    <a:lstStyle/>
                    <a:p>
                      <a:pPr algn="ctr">
                        <a:spcAft>
                          <a:spcPts val="0"/>
                        </a:spcAft>
                      </a:pPr>
                      <a:r>
                        <a:rPr lang="ru-RU" sz="1100">
                          <a:latin typeface="Times New Roman"/>
                          <a:ea typeface="Times New Roman"/>
                          <a:cs typeface="Times New Roman"/>
                        </a:rPr>
                        <a:t>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Краснинское г/п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419,5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379,4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3895,3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3855,2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33">
                <a:tc>
                  <a:txBody>
                    <a:bodyPr/>
                    <a:lstStyle/>
                    <a:p>
                      <a:pPr algn="ctr">
                        <a:spcAft>
                          <a:spcPts val="0"/>
                        </a:spcAft>
                      </a:pPr>
                      <a:r>
                        <a:rPr lang="ru-RU" sz="1100">
                          <a:latin typeface="Times New Roman"/>
                          <a:ea typeface="Times New Roman"/>
                          <a:cs typeface="Times New Roman"/>
                        </a:rPr>
                        <a:t>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Гусинское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404,6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365,9</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3315,2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3276,5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201">
                <a:tc>
                  <a:txBody>
                    <a:bodyPr/>
                    <a:lstStyle/>
                    <a:p>
                      <a:pPr algn="ctr">
                        <a:spcAft>
                          <a:spcPts val="0"/>
                        </a:spcAft>
                      </a:pPr>
                      <a:r>
                        <a:rPr lang="ru-RU" sz="1100">
                          <a:latin typeface="Times New Roman"/>
                          <a:ea typeface="Times New Roman"/>
                          <a:cs typeface="Times New Roman"/>
                        </a:rPr>
                        <a:t>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Малеевское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156,3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141,4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8049,4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8034,5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876">
                <a:tc>
                  <a:txBody>
                    <a:bodyPr/>
                    <a:lstStyle/>
                    <a:p>
                      <a:pPr algn="ctr">
                        <a:spcAft>
                          <a:spcPts val="0"/>
                        </a:spcAft>
                      </a:pPr>
                      <a:r>
                        <a:rPr lang="ru-RU" sz="1100">
                          <a:latin typeface="Times New Roman"/>
                          <a:ea typeface="Times New Roman"/>
                          <a:cs typeface="Times New Roman"/>
                        </a:rPr>
                        <a:t>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Мерлинское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197,0</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178,2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5807,4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5788,6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442">
                <a:tc>
                  <a:txBody>
                    <a:bodyPr/>
                    <a:lstStyle/>
                    <a:p>
                      <a:pPr algn="ctr">
                        <a:spcAft>
                          <a:spcPts val="0"/>
                        </a:spcAft>
                      </a:pP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Всего</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chemeClr val="bg1"/>
                          </a:solidFill>
                          <a:latin typeface="Times New Roman"/>
                          <a:ea typeface="Times New Roman"/>
                          <a:cs typeface="Times New Roman"/>
                        </a:rPr>
                        <a:t>19889</a:t>
                      </a:r>
                      <a:r>
                        <a:rPr lang="ru-RU" sz="1100" b="1" dirty="0">
                          <a:latin typeface="Times New Roman"/>
                          <a:ea typeface="Times New Roman"/>
                          <a:cs typeface="Times New Roman"/>
                        </a:rPr>
                        <a:t>,9</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19889,9</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1177,4</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1064,9</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21067,3</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20954,8</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7030A0"/>
                </a:solidFill>
                <a:effectLst/>
                <a:latin typeface="Comic Sans MS" pitchFamily="66" charset="0"/>
              </a:rPr>
              <a:t>Источники  финансирования дефицита бюджета</a:t>
            </a:r>
            <a:br>
              <a:rPr lang="ru-RU" sz="2400" b="1" cap="none" dirty="0" smtClean="0">
                <a:solidFill>
                  <a:srgbClr val="7030A0"/>
                </a:solidFill>
                <a:effectLst/>
                <a:latin typeface="Comic Sans MS" pitchFamily="66" charset="0"/>
              </a:rPr>
            </a:br>
            <a:r>
              <a:rPr lang="ru-RU" sz="2400" b="1" cap="none" dirty="0" smtClean="0">
                <a:solidFill>
                  <a:srgbClr val="7030A0"/>
                </a:solidFill>
                <a:effectLst/>
                <a:latin typeface="Comic Sans MS" pitchFamily="66" charset="0"/>
              </a:rPr>
              <a:t>муниципального района,</a:t>
            </a:r>
            <a:r>
              <a:rPr lang="ru-RU" sz="2400" cap="none" dirty="0" smtClean="0">
                <a:solidFill>
                  <a:srgbClr val="7030A0"/>
                </a:solidFill>
                <a:effectLst/>
                <a:latin typeface="Comic Sans MS" pitchFamily="66" charset="0"/>
              </a:rPr>
              <a:t> в тыс. </a:t>
            </a:r>
            <a:r>
              <a:rPr lang="ru-RU" sz="1600" cap="none" dirty="0" smtClean="0">
                <a:solidFill>
                  <a:srgbClr val="7030A0"/>
                </a:solidFill>
                <a:effectLst/>
                <a:latin typeface="Comic Sans MS" pitchFamily="66" charset="0"/>
              </a:rPr>
              <a:t>рублей</a:t>
            </a:r>
            <a:br>
              <a:rPr lang="ru-RU" sz="1600" cap="none" dirty="0" smtClean="0">
                <a:solidFill>
                  <a:srgbClr val="7030A0"/>
                </a:solidFill>
                <a:effectLst/>
                <a:latin typeface="Comic Sans MS" pitchFamily="66" charset="0"/>
              </a:rPr>
            </a:b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r>
              <a:rPr lang="ru-RU" sz="1600" dirty="0" smtClean="0">
                <a:solidFill>
                  <a:srgbClr val="CC66FF"/>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600" dirty="0">
              <a:solidFill>
                <a:srgbClr val="CC66FF"/>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48</a:t>
            </a:fld>
            <a:endParaRPr lang="ru-RU" dirty="0">
              <a:solidFill>
                <a:schemeClr val="tx1"/>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675869784"/>
              </p:ext>
            </p:extLst>
          </p:nvPr>
        </p:nvGraphicFramePr>
        <p:xfrm>
          <a:off x="642910" y="2000239"/>
          <a:ext cx="7786742" cy="4335520"/>
        </p:xfrm>
        <a:graphic>
          <a:graphicData uri="http://schemas.openxmlformats.org/drawingml/2006/table">
            <a:tbl>
              <a:tblPr/>
              <a:tblGrid>
                <a:gridCol w="3470893"/>
                <a:gridCol w="1065900"/>
                <a:gridCol w="1083814"/>
                <a:gridCol w="1015143"/>
                <a:gridCol w="1150992"/>
              </a:tblGrid>
              <a:tr h="52067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2021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8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7891,0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3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2606,1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3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2606,1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11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400" b="0" i="0" u="none" strike="noStrike" cap="none" normalizeH="0" baseline="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5284,9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81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-321150,9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-345546,6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-287261,0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-387331,7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5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326435,8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351546,6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287261,0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387331,7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7030A0"/>
                </a:solidFill>
                <a:latin typeface="Comic Sans MS" pitchFamily="66" charset="0"/>
                <a:cs typeface="Times New Roman" pitchFamily="18" charset="0"/>
              </a:rPr>
              <a:t>ВЕРХНИЙ ПРЕДЕЛ  МУНИЦИПАЛЬНОГО ВНУТРЕННЕГО ДОЛГА МУНИЦИПАЛЬНОГО ОБРАЗОВАНИЯ  «КРАСНИНСКИЙ РАЙОН» СМОЛЕНСКОЙ ОБЛАСТИ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r>
              <a:rPr lang="ru-RU" sz="1800" b="1" cap="none" dirty="0" smtClean="0">
                <a:solidFill>
                  <a:schemeClr val="tx1"/>
                </a:solidFill>
                <a:latin typeface="Comic Sans MS" pitchFamily="66" charset="0"/>
                <a:cs typeface="Times New Roman" pitchFamily="18" charset="0"/>
              </a:rPr>
              <a:t>Обязательства, действующие на 1 января 2022 года</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49</a:t>
            </a:fld>
            <a:endParaRPr lang="ru-RU" dirty="0">
              <a:solidFill>
                <a:schemeClr val="tx1"/>
              </a:solidFill>
            </a:endParaRPr>
          </a:p>
        </p:txBody>
      </p:sp>
      <p:graphicFrame>
        <p:nvGraphicFramePr>
          <p:cNvPr id="12" name="Таблица 11"/>
          <p:cNvGraphicFramePr>
            <a:graphicFrameLocks noGrp="1"/>
          </p:cNvGraphicFramePr>
          <p:nvPr/>
        </p:nvGraphicFramePr>
        <p:xfrm>
          <a:off x="500034" y="1857364"/>
          <a:ext cx="8358246" cy="1857387"/>
        </p:xfrm>
        <a:graphic>
          <a:graphicData uri="http://schemas.openxmlformats.org/drawingml/2006/table">
            <a:tbl>
              <a:tblPr/>
              <a:tblGrid>
                <a:gridCol w="656962"/>
                <a:gridCol w="3880371"/>
                <a:gridCol w="1432843"/>
                <a:gridCol w="1273638"/>
                <a:gridCol w="1114432"/>
              </a:tblGrid>
              <a:tr h="78581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 на 1 января 2022</a:t>
                      </a:r>
                    </a:p>
                    <a:p>
                      <a:pPr algn="ctr">
                        <a:spcAft>
                          <a:spcPts val="0"/>
                        </a:spcAft>
                      </a:pPr>
                      <a:r>
                        <a:rPr lang="ru-RU" sz="1200" dirty="0">
                          <a:latin typeface="Times New Roman"/>
                          <a:ea typeface="Times New Roman"/>
                          <a:cs typeface="Times New Roman"/>
                        </a:rPr>
                        <a:t>года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погашения в 2022 году</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 на 1 января 2023 года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Бюджетные кредиты, полученные бюджетом  муниципального района от областного бюджета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spcAft>
                          <a:spcPts val="0"/>
                        </a:spcAft>
                      </a:pPr>
                      <a:r>
                        <a:rPr lang="ru-RU" sz="1200">
                          <a:latin typeface="Times New Roman"/>
                          <a:ea typeface="Times New Roman"/>
                          <a:cs typeface="Times New Roman"/>
                        </a:rPr>
                        <a:t>2</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Кредиты, полученные бюджетом муниципального района от кредитных организаций  </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2">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1371,0</a:t>
                      </a:r>
                      <a:endParaRPr lang="ru-RU" sz="1200" dirty="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cs typeface="Times New Roman"/>
                        </a:rPr>
                        <a:t>0,0</a:t>
                      </a:r>
                      <a:endParaRPr lang="ru-RU" sz="120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1371,0</a:t>
                      </a:r>
                      <a:endParaRPr lang="ru-RU" sz="1200" dirty="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4674" name="Rectangle 2"/>
          <p:cNvSpPr>
            <a:spLocks noChangeArrowheads="1"/>
          </p:cNvSpPr>
          <p:nvPr/>
        </p:nvSpPr>
        <p:spPr bwMode="auto">
          <a:xfrm>
            <a:off x="714348" y="38576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effectLst/>
                <a:latin typeface="Times New Roman" pitchFamily="18" charset="0"/>
                <a:cs typeface="Times New Roman" pitchFamily="18" charset="0"/>
              </a:rPr>
              <a:t>Муниципальные внутренние заимствования </a:t>
            </a:r>
          </a:p>
        </p:txBody>
      </p:sp>
      <p:graphicFrame>
        <p:nvGraphicFramePr>
          <p:cNvPr id="14" name="Таблица 13"/>
          <p:cNvGraphicFramePr>
            <a:graphicFrameLocks noGrp="1"/>
          </p:cNvGraphicFramePr>
          <p:nvPr/>
        </p:nvGraphicFramePr>
        <p:xfrm>
          <a:off x="500035" y="4286256"/>
          <a:ext cx="8358246" cy="1961439"/>
        </p:xfrm>
        <a:graphic>
          <a:graphicData uri="http://schemas.openxmlformats.org/drawingml/2006/table">
            <a:tbl>
              <a:tblPr/>
              <a:tblGrid>
                <a:gridCol w="675108"/>
                <a:gridCol w="3362349"/>
                <a:gridCol w="1558317"/>
                <a:gridCol w="1274987"/>
                <a:gridCol w="1487485"/>
              </a:tblGrid>
              <a:tr h="575427">
                <a:tc>
                  <a:txBody>
                    <a:bodyPr/>
                    <a:lstStyle/>
                    <a:p>
                      <a:pPr algn="ctr">
                        <a:spcAft>
                          <a:spcPts val="0"/>
                        </a:spcAft>
                      </a:pPr>
                      <a:r>
                        <a:rPr lang="ru-RU" sz="1400" dirty="0">
                          <a:latin typeface="Times New Roman"/>
                          <a:ea typeface="Times New Roman"/>
                          <a:cs typeface="Times New Roman"/>
                        </a:rPr>
                        <a:t>№ </a:t>
                      </a:r>
                      <a:r>
                        <a:rPr lang="ru-RU" sz="1400" dirty="0" err="1">
                          <a:latin typeface="Times New Roman"/>
                          <a:ea typeface="Times New Roman"/>
                          <a:cs typeface="Times New Roman"/>
                        </a:rPr>
                        <a:t>п</a:t>
                      </a:r>
                      <a:r>
                        <a:rPr lang="ru-RU" sz="1400" dirty="0">
                          <a:latin typeface="Times New Roman"/>
                          <a:ea typeface="Times New Roman"/>
                          <a:cs typeface="Times New Roman"/>
                        </a:rPr>
                        <a:t>/</a:t>
                      </a:r>
                      <a:r>
                        <a:rPr lang="ru-RU" sz="1400" dirty="0" err="1">
                          <a:latin typeface="Times New Roman"/>
                          <a:ea typeface="Times New Roman"/>
                          <a:cs typeface="Times New Roman"/>
                        </a:rPr>
                        <a:t>п</a:t>
                      </a:r>
                      <a:endParaRPr lang="ru-RU" sz="1200" dirty="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заимствований</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a:t>
                      </a:r>
                    </a:p>
                    <a:p>
                      <a:pPr algn="ctr">
                        <a:spcAft>
                          <a:spcPts val="0"/>
                        </a:spcAft>
                      </a:pPr>
                      <a:r>
                        <a:rPr lang="ru-RU" sz="1200" dirty="0">
                          <a:latin typeface="Times New Roman"/>
                          <a:ea typeface="Times New Roman"/>
                          <a:cs typeface="Times New Roman"/>
                        </a:rPr>
                        <a:t>привлечения</a:t>
                      </a:r>
                    </a:p>
                    <a:p>
                      <a:pPr algn="ctr">
                        <a:spcAft>
                          <a:spcPts val="0"/>
                        </a:spcAft>
                      </a:pPr>
                      <a:r>
                        <a:rPr lang="ru-RU" sz="1200" dirty="0">
                          <a:latin typeface="Times New Roman"/>
                          <a:ea typeface="Times New Roman"/>
                          <a:cs typeface="Times New Roman"/>
                        </a:rPr>
                        <a:t>в 2022 году</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погашения</a:t>
                      </a:r>
                    </a:p>
                    <a:p>
                      <a:pPr algn="ctr">
                        <a:spcAft>
                          <a:spcPts val="0"/>
                        </a:spcAft>
                      </a:pPr>
                      <a:r>
                        <a:rPr lang="ru-RU" sz="1200" dirty="0">
                          <a:latin typeface="Times New Roman"/>
                          <a:ea typeface="Times New Roman"/>
                          <a:cs typeface="Times New Roman"/>
                        </a:rPr>
                        <a:t>в 2022 году</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a:t>
                      </a:r>
                    </a:p>
                    <a:p>
                      <a:pPr algn="ctr">
                        <a:spcAft>
                          <a:spcPts val="0"/>
                        </a:spcAft>
                      </a:pPr>
                      <a:r>
                        <a:rPr lang="ru-RU" sz="1200" dirty="0">
                          <a:latin typeface="Times New Roman"/>
                          <a:ea typeface="Times New Roman"/>
                          <a:cs typeface="Times New Roman"/>
                        </a:rPr>
                        <a:t>на 1 января 2023 года</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705">
                <a:tc>
                  <a:txBody>
                    <a:bodyPr/>
                    <a:lstStyle/>
                    <a:p>
                      <a:pPr>
                        <a:spcAft>
                          <a:spcPts val="0"/>
                        </a:spcAft>
                      </a:pPr>
                      <a:r>
                        <a:rPr lang="ru-RU" sz="1400" dirty="0">
                          <a:latin typeface="Times New Roman"/>
                          <a:ea typeface="Times New Roman"/>
                          <a:cs typeface="Times New Roman"/>
                        </a:rPr>
                        <a:t>1.</a:t>
                      </a:r>
                      <a:endParaRPr lang="ru-RU" sz="1200" dirty="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Бюджетные кредиты, полученные бюджетом  муниципального района от областного бюджета</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spcAft>
                          <a:spcPts val="0"/>
                        </a:spcAft>
                      </a:pPr>
                      <a:r>
                        <a:rPr lang="ru-RU" sz="1400">
                          <a:latin typeface="Times New Roman"/>
                          <a:ea typeface="Times New Roman"/>
                          <a:cs typeface="Times New Roman"/>
                        </a:rPr>
                        <a:t>2.</a:t>
                      </a:r>
                      <a:endParaRPr lang="ru-RU" sz="120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Кредиты, полученные бюджетом муниципального района  от кредитных организаций</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10">
                <a:tc>
                  <a:txBody>
                    <a:bodyPr/>
                    <a:lstStyle/>
                    <a:p>
                      <a:pPr>
                        <a:spcAft>
                          <a:spcPts val="0"/>
                        </a:spcAft>
                      </a:pPr>
                      <a:endParaRPr lang="ru-RU" sz="140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7030A0"/>
                </a:solidFill>
                <a:latin typeface="Comic Sans MS" pitchFamily="66" charset="0"/>
                <a:cs typeface="Times New Roman" pitchFamily="18" charset="0"/>
              </a:rPr>
              <a:t>Глоссарий</a:t>
            </a:r>
            <a:r>
              <a:rPr lang="ru-RU" sz="2700" cap="none" dirty="0" smtClean="0">
                <a:latin typeface="Times New Roman" pitchFamily="18" charset="0"/>
                <a:cs typeface="Times New Roman" pitchFamily="18" charset="0"/>
              </a:rPr>
              <a:t/>
            </a:r>
            <a:br>
              <a:rPr lang="ru-RU" sz="2700" cap="none" dirty="0" smtClean="0">
                <a:latin typeface="Times New Roman" pitchFamily="18" charset="0"/>
                <a:cs typeface="Times New Roman" pitchFamily="18" charset="0"/>
              </a:rPr>
            </a:br>
            <a:endParaRPr lang="ru-RU" sz="2700" cap="none"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5</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b="1" cap="none" dirty="0" smtClean="0">
                <a:solidFill>
                  <a:srgbClr val="7030A0"/>
                </a:solidFill>
                <a:latin typeface="Comic Sans MS" pitchFamily="66" charset="0"/>
                <a:cs typeface="Times New Roman" pitchFamily="18" charset="0"/>
              </a:rPr>
              <a:t>Расходы на обслуживание долговых обязательств</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50</a:t>
            </a:fld>
            <a:endParaRPr lang="ru-RU">
              <a:solidFill>
                <a:schemeClr val="tx1"/>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514592336"/>
              </p:ext>
            </p:extLst>
          </p:nvPr>
        </p:nvGraphicFramePr>
        <p:xfrm>
          <a:off x="500034" y="1785927"/>
          <a:ext cx="7429551" cy="2556365"/>
        </p:xfrm>
        <a:graphic>
          <a:graphicData uri="http://schemas.openxmlformats.org/drawingml/2006/table">
            <a:tbl>
              <a:tblPr/>
              <a:tblGrid>
                <a:gridCol w="2656925"/>
                <a:gridCol w="1192210"/>
                <a:gridCol w="1192968"/>
                <a:gridCol w="1193724"/>
                <a:gridCol w="1193724"/>
              </a:tblGrid>
              <a:tr h="204945">
                <a:tc>
                  <a:txBody>
                    <a:bodyPr/>
                    <a:lstStyle/>
                    <a:p>
                      <a:pPr>
                        <a:spcAft>
                          <a:spcPts val="0"/>
                        </a:spcAft>
                        <a:tabLst>
                          <a:tab pos="1879600" algn="l"/>
                        </a:tabLst>
                      </a:pPr>
                      <a:endParaRPr lang="ru-RU" sz="1400" dirty="0" smtClean="0">
                        <a:latin typeface="Times New Roman"/>
                        <a:ea typeface="Times New Roman"/>
                      </a:endParaRP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2021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2022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2023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2024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35">
                <a:tc>
                  <a:txBody>
                    <a:bodyPr/>
                    <a:lstStyle/>
                    <a:p>
                      <a:pPr>
                        <a:spcAft>
                          <a:spcPts val="0"/>
                        </a:spcAft>
                        <a:tabLst>
                          <a:tab pos="1879600" algn="l"/>
                        </a:tabLst>
                      </a:pPr>
                      <a:r>
                        <a:rPr lang="ru-RU" sz="1200" dirty="0" smtClean="0">
                          <a:latin typeface="Times New Roman"/>
                          <a:ea typeface="Times New Roman"/>
                        </a:rPr>
                        <a:t>Муниципальный долг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dirty="0" smtClean="0">
                          <a:latin typeface="Times New Roman"/>
                          <a:ea typeface="Times New Roman"/>
                        </a:rPr>
                        <a:t>1371,0</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smtClean="0">
                          <a:latin typeface="Times New Roman"/>
                          <a:ea typeface="Times New Roman"/>
                        </a:rPr>
                        <a:t>1371,0</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smtClean="0">
                          <a:latin typeface="Times New Roman"/>
                          <a:ea typeface="Times New Roman"/>
                        </a:rPr>
                        <a:t>1371,0</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dirty="0" smtClean="0">
                          <a:latin typeface="Times New Roman"/>
                          <a:ea typeface="Times New Roman"/>
                        </a:rPr>
                        <a:t>1371,0</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35">
                <a:tc>
                  <a:txBody>
                    <a:bodyPr/>
                    <a:lstStyle/>
                    <a:p>
                      <a:pPr>
                        <a:spcAft>
                          <a:spcPts val="0"/>
                        </a:spcAft>
                        <a:tabLst>
                          <a:tab pos="1879600" algn="l"/>
                        </a:tabLst>
                      </a:pPr>
                      <a:r>
                        <a:rPr lang="ru-RU" sz="1200" b="0" strike="noStrike" cap="none" dirty="0" smtClean="0">
                          <a:solidFill>
                            <a:schemeClr val="tx1"/>
                          </a:solidFill>
                          <a:latin typeface="Times New Roman" pitchFamily="18" charset="0"/>
                          <a:cs typeface="Times New Roman" pitchFamily="18" charset="0"/>
                        </a:rPr>
                        <a:t>Расходы на обслуживание долговых обязательств </a:t>
                      </a:r>
                      <a:r>
                        <a:rPr lang="ru-RU" sz="1200" b="0" dirty="0" smtClean="0">
                          <a:solidFill>
                            <a:schemeClr val="tx1"/>
                          </a:solidFill>
                          <a:latin typeface="Times New Roman" pitchFamily="18" charset="0"/>
                          <a:ea typeface="Times New Roman"/>
                          <a:cs typeface="Times New Roman" pitchFamily="18" charset="0"/>
                        </a:rPr>
                        <a:t> </a:t>
                      </a:r>
                      <a:r>
                        <a:rPr lang="ru-RU" sz="1200" b="0" dirty="0">
                          <a:solidFill>
                            <a:schemeClr val="tx1"/>
                          </a:solidFill>
                          <a:latin typeface="Times New Roman" pitchFamily="18" charset="0"/>
                          <a:ea typeface="Times New Roman"/>
                          <a:cs typeface="Times New Roman" pitchFamily="18" charset="0"/>
                        </a:rPr>
                        <a:t>(тыс. руб</a:t>
                      </a:r>
                      <a:r>
                        <a:rPr lang="ru-RU" sz="1200" b="0" dirty="0" smtClean="0">
                          <a:solidFill>
                            <a:schemeClr val="tx1"/>
                          </a:solidFill>
                          <a:latin typeface="Times New Roman" pitchFamily="18" charset="0"/>
                          <a:ea typeface="Times New Roman"/>
                          <a:cs typeface="Times New Roman" pitchFamily="18" charset="0"/>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1,4</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1,4</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1,4</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1,4</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670">
                <a:tc>
                  <a:txBody>
                    <a:bodyPr/>
                    <a:lstStyle/>
                    <a:p>
                      <a:pPr>
                        <a:spcAft>
                          <a:spcPts val="0"/>
                        </a:spcAft>
                        <a:tabLst>
                          <a:tab pos="1879600" algn="l"/>
                        </a:tabLst>
                      </a:pPr>
                      <a:r>
                        <a:rPr lang="ru-RU" sz="1200" dirty="0">
                          <a:latin typeface="Times New Roman"/>
                          <a:ea typeface="Times New Roman"/>
                        </a:rPr>
                        <a:t>процент </a:t>
                      </a:r>
                      <a:r>
                        <a:rPr lang="ru-RU" sz="1200" b="0" strike="noStrike" cap="none" dirty="0" smtClean="0">
                          <a:solidFill>
                            <a:schemeClr val="tx1"/>
                          </a:solidFill>
                          <a:latin typeface="Times New Roman" pitchFamily="18" charset="0"/>
                          <a:cs typeface="Times New Roman" pitchFamily="18" charset="0"/>
                        </a:rPr>
                        <a:t>на обслуживание долговых обязательств </a:t>
                      </a:r>
                      <a:r>
                        <a:rPr lang="ru-RU" sz="1200" dirty="0" smtClean="0">
                          <a:latin typeface="Times New Roman"/>
                          <a:ea typeface="Times New Roman"/>
                        </a:rPr>
                        <a:t>от </a:t>
                      </a:r>
                      <a:r>
                        <a:rPr lang="ru-RU" sz="1200" dirty="0">
                          <a:latin typeface="Times New Roman"/>
                          <a:ea typeface="Times New Roman"/>
                        </a:rPr>
                        <a:t>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51</a:t>
            </a:fld>
            <a:endParaRPr lang="ru-RU" dirty="0">
              <a:solidFill>
                <a:schemeClr val="tx1"/>
              </a:solidFill>
              <a:latin typeface="+mn-lt"/>
              <a:cs typeface="+mn-cs"/>
            </a:endParaRPr>
          </a:p>
        </p:txBody>
      </p:sp>
      <p:sp>
        <p:nvSpPr>
          <p:cNvPr id="6" name="Облако 5"/>
          <p:cNvSpPr/>
          <p:nvPr/>
        </p:nvSpPr>
        <p:spPr>
          <a:xfrm>
            <a:off x="428596" y="285728"/>
            <a:ext cx="835824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7030A0"/>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Электронная почта:</a:t>
            </a:r>
            <a:r>
              <a:rPr lang="ru-RU" dirty="0" smtClean="0">
                <a:solidFill>
                  <a:srgbClr val="7030A0"/>
                </a:solidFill>
                <a:latin typeface="Comic Sans MS" pitchFamily="66" charset="0"/>
                <a:ea typeface="Calibri" pitchFamily="34" charset="0"/>
                <a:cs typeface="Times New Roman" pitchFamily="18" charset="0"/>
              </a:rPr>
              <a:t>   </a:t>
            </a:r>
            <a:r>
              <a:rPr lang="en-US" b="1" dirty="0" err="1" smtClean="0">
                <a:solidFill>
                  <a:srgbClr val="7030A0"/>
                </a:solidFill>
                <a:latin typeface="Comic Sans MS" pitchFamily="66" charset="0"/>
                <a:ea typeface="Calibri" pitchFamily="34" charset="0"/>
                <a:cs typeface="Times New Roman" pitchFamily="18" charset="0"/>
                <a:hlinkClick r:id="rId2"/>
              </a:rPr>
              <a:t>rfo</a:t>
            </a:r>
            <a:r>
              <a:rPr lang="ru-RU" b="1" dirty="0" smtClean="0">
                <a:solidFill>
                  <a:srgbClr val="7030A0"/>
                </a:solidFill>
                <a:latin typeface="Comic Sans MS" pitchFamily="66" charset="0"/>
                <a:ea typeface="Calibri" pitchFamily="34" charset="0"/>
                <a:cs typeface="Times New Roman" pitchFamily="18" charset="0"/>
                <a:hlinkClick r:id="rId2"/>
              </a:rPr>
              <a:t>67@</a:t>
            </a:r>
            <a:r>
              <a:rPr lang="en-US" b="1" dirty="0" err="1" smtClean="0">
                <a:solidFill>
                  <a:srgbClr val="7030A0"/>
                </a:solidFill>
                <a:latin typeface="Comic Sans MS" pitchFamily="66" charset="0"/>
                <a:ea typeface="Calibri" pitchFamily="34" charset="0"/>
                <a:cs typeface="Times New Roman" pitchFamily="18" charset="0"/>
                <a:hlinkClick r:id="rId2"/>
              </a:rPr>
              <a:t>yandex</a:t>
            </a:r>
            <a:r>
              <a:rPr lang="ru-RU" b="1" dirty="0" smtClean="0">
                <a:solidFill>
                  <a:srgbClr val="7030A0"/>
                </a:solidFill>
                <a:latin typeface="Comic Sans MS" pitchFamily="66" charset="0"/>
                <a:ea typeface="Calibri" pitchFamily="34" charset="0"/>
                <a:cs typeface="Times New Roman" pitchFamily="18" charset="0"/>
                <a:hlinkClick r:id="rId2"/>
              </a:rPr>
              <a:t>.</a:t>
            </a:r>
            <a:r>
              <a:rPr lang="en-US" b="1" dirty="0" err="1" smtClean="0">
                <a:solidFill>
                  <a:srgbClr val="7030A0"/>
                </a:solidFill>
                <a:latin typeface="Comic Sans MS" pitchFamily="66" charset="0"/>
                <a:ea typeface="Calibri" pitchFamily="34" charset="0"/>
                <a:cs typeface="Times New Roman" pitchFamily="18" charset="0"/>
                <a:hlinkClick r:id="rId2"/>
              </a:rPr>
              <a:t>ru</a:t>
            </a:r>
            <a:r>
              <a:rPr lang="ru-RU" b="1" dirty="0" smtClean="0">
                <a:solidFill>
                  <a:srgbClr val="7030A0"/>
                </a:solidFill>
                <a:latin typeface="Comic Sans MS" pitchFamily="66" charset="0"/>
                <a:ea typeface="Calibri" pitchFamily="34" charset="0"/>
                <a:cs typeface="Times New Roman" pitchFamily="18" charset="0"/>
              </a:rPr>
              <a:t> </a:t>
            </a:r>
            <a:endParaRPr lang="ru-RU" b="1" dirty="0">
              <a:solidFill>
                <a:srgbClr val="7030A0"/>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FF"/>
                </a:solidFill>
                <a:latin typeface="Comic Sans MS" pitchFamily="66" charset="0"/>
              </a:rPr>
              <a:t>Спасибо за внимание!</a:t>
            </a:r>
            <a:endParaRPr lang="ru-RU" dirty="0">
              <a:solidFill>
                <a:srgbClr val="6600FF"/>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6</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Непрограммные</a:t>
            </a:r>
            <a:r>
              <a:rPr lang="ru-RU" sz="1400" b="1" dirty="0" smtClean="0">
                <a:latin typeface="Times New Roman" pitchFamily="18" charset="0"/>
                <a:cs typeface="Times New Roman" pitchFamily="18" charset="0"/>
              </a:rPr>
              <a:t>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4832092"/>
          </a:xfrm>
          <a:prstGeom prst="rect">
            <a:avLst/>
          </a:prstGeom>
          <a:noFill/>
          <a:ln w="9525">
            <a:noFill/>
            <a:miter lim="800000"/>
            <a:headEnd/>
            <a:tailEnd/>
          </a:ln>
        </p:spPr>
        <p:txBody>
          <a:bodyPr wrap="square">
            <a:spAutoFit/>
          </a:bodyPr>
          <a:lstStyle/>
          <a:p>
            <a:pPr algn="ctr"/>
            <a:r>
              <a:rPr lang="ru-RU" sz="2400" b="1" dirty="0">
                <a:solidFill>
                  <a:srgbClr val="7030A0"/>
                </a:solidFill>
                <a:latin typeface="Comic Sans MS" pitchFamily="66" charset="0"/>
              </a:rPr>
              <a:t>Что такое бюджет</a:t>
            </a:r>
          </a:p>
          <a:p>
            <a:r>
              <a:rPr lang="ru-RU" sz="2000" dirty="0" smtClean="0">
                <a:latin typeface="Times New Roman" pitchFamily="18" charset="0"/>
                <a:cs typeface="Times New Roman" pitchFamily="18" charset="0"/>
              </a:rPr>
              <a:t>      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Бюджет- это план доходов и расходов </a:t>
            </a:r>
            <a:r>
              <a:rPr lang="ru-RU" sz="2000" b="1" dirty="0" smtClean="0">
                <a:latin typeface="Times New Roman" pitchFamily="18" charset="0"/>
                <a:cs typeface="Times New Roman" pitchFamily="18" charset="0"/>
              </a:rPr>
              <a:t>на </a:t>
            </a:r>
            <a:r>
              <a:rPr lang="ru-RU" sz="2000" b="1" dirty="0">
                <a:latin typeface="Times New Roman" pitchFamily="18" charset="0"/>
                <a:cs typeface="Times New Roman" pitchFamily="18" charset="0"/>
              </a:rPr>
              <a:t>определенный период</a:t>
            </a:r>
          </a:p>
          <a:p>
            <a:endParaRPr lang="ru-RU" sz="2000" i="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Каждый </a:t>
            </a:r>
            <a:r>
              <a:rPr lang="ru-RU" sz="2000" dirty="0">
                <a:latin typeface="Times New Roman" pitchFamily="18" charset="0"/>
                <a:cs typeface="Times New Roman" pitchFamily="18" charset="0"/>
              </a:rPr>
              <a:t>житель </a:t>
            </a:r>
            <a:r>
              <a:rPr lang="ru-RU" sz="2000" dirty="0" smtClean="0">
                <a:latin typeface="Times New Roman" pitchFamily="18" charset="0"/>
                <a:cs typeface="Times New Roman" pitchFamily="18" charset="0"/>
              </a:rPr>
              <a:t>Краснинского </a:t>
            </a:r>
            <a:r>
              <a:rPr lang="ru-RU" sz="2000" dirty="0">
                <a:latin typeface="Times New Roman" pitchFamily="18" charset="0"/>
                <a:cs typeface="Times New Roman" pitchFamily="18" charset="0"/>
              </a:rPr>
              <a:t>района является, </a:t>
            </a:r>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одной </a:t>
            </a:r>
            <a:r>
              <a:rPr lang="ru-RU" sz="2000" dirty="0" smtClean="0">
                <a:latin typeface="Times New Roman" pitchFamily="18" charset="0"/>
                <a:cs typeface="Times New Roman" pitchFamily="18" charset="0"/>
              </a:rPr>
              <a:t>стороны </a:t>
            </a:r>
            <a:r>
              <a:rPr lang="ru-RU" sz="2000" dirty="0">
                <a:latin typeface="Times New Roman" pitchFamily="18" charset="0"/>
                <a:cs typeface="Times New Roman" pitchFamily="18" charset="0"/>
              </a:rPr>
              <a:t>участником формирования </a:t>
            </a:r>
            <a:r>
              <a:rPr lang="ru-RU" sz="2000" dirty="0" smtClean="0">
                <a:latin typeface="Times New Roman" pitchFamily="18" charset="0"/>
                <a:cs typeface="Times New Roman" pitchFamily="18" charset="0"/>
              </a:rPr>
              <a:t>бюджета</a:t>
            </a:r>
            <a:r>
              <a:rPr lang="ru-RU" sz="2000" dirty="0">
                <a:latin typeface="Times New Roman" pitchFamily="18" charset="0"/>
                <a:cs typeface="Times New Roman" pitchFamily="18" charset="0"/>
              </a:rPr>
              <a:t>, где он уплачивает налоги, наполняет </a:t>
            </a:r>
            <a:r>
              <a:rPr lang="ru-RU" sz="2000" dirty="0" smtClean="0">
                <a:latin typeface="Times New Roman" pitchFamily="18" charset="0"/>
                <a:cs typeface="Times New Roman" pitchFamily="18" charset="0"/>
              </a:rPr>
              <a:t>доходы </a:t>
            </a:r>
            <a:r>
              <a:rPr lang="ru-RU" sz="2000" dirty="0">
                <a:latin typeface="Times New Roman" pitchFamily="18"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Times New Roman" pitchFamily="18"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7030A0"/>
                </a:solidFill>
                <a:latin typeface="Comic Sans MS" pitchFamily="66" charset="0"/>
              </a:rPr>
              <a:t>Бюджетная система Российской федерации</a:t>
            </a: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2" name="AutoShape 74"/>
          <p:cNvSpPr>
            <a:spLocks noChangeArrowheads="1"/>
          </p:cNvSpPr>
          <p:nvPr/>
        </p:nvSpPr>
        <p:spPr bwMode="auto">
          <a:xfrm>
            <a:off x="2428861" y="1714488"/>
            <a:ext cx="2286016" cy="571504"/>
          </a:xfrm>
          <a:prstGeom prst="flowChartAlternateProcess">
            <a:avLst/>
          </a:prstGeom>
          <a:solidFill>
            <a:srgbClr val="99CCFF"/>
          </a:solidFill>
          <a:ln w="9525">
            <a:solidFill>
              <a:srgbClr val="000000"/>
            </a:solidFill>
            <a:miter lim="800000"/>
            <a:headEnd/>
            <a:tailEnd/>
          </a:ln>
        </p:spPr>
        <p:txBody>
          <a:bodyPr/>
          <a:lstStyle/>
          <a:p>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r>
              <a:rPr lang="ru-RU" sz="1400" b="1" dirty="0">
                <a:latin typeface="Times New Roman" pitchFamily="18" charset="0"/>
              </a:rPr>
              <a:t>Бюджетная система Российской Федерации</a:t>
            </a:r>
            <a:endParaRPr lang="ru-RU" sz="1400" dirty="0">
              <a:latin typeface="Times New Roman" pitchFamily="18" charset="0"/>
            </a:endParaRPr>
          </a:p>
        </p:txBody>
      </p:sp>
      <p:sp>
        <p:nvSpPr>
          <p:cNvPr id="22534" name="AutoShape 77"/>
          <p:cNvSpPr>
            <a:spLocks noChangeArrowheads="1"/>
          </p:cNvSpPr>
          <p:nvPr/>
        </p:nvSpPr>
        <p:spPr bwMode="auto">
          <a:xfrm>
            <a:off x="2500298" y="2500306"/>
            <a:ext cx="2286016" cy="750888"/>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22535" name="Text Box 78"/>
          <p:cNvSpPr txBox="1">
            <a:spLocks noChangeArrowheads="1"/>
          </p:cNvSpPr>
          <p:nvPr/>
        </p:nvSpPr>
        <p:spPr bwMode="auto">
          <a:xfrm>
            <a:off x="2571735" y="2565400"/>
            <a:ext cx="2071703" cy="661988"/>
          </a:xfrm>
          <a:prstGeom prst="rect">
            <a:avLst/>
          </a:prstGeom>
          <a:solidFill>
            <a:srgbClr val="CC99FF"/>
          </a:solidFill>
          <a:ln w="9525">
            <a:noFill/>
            <a:miter lim="800000"/>
            <a:headEnd/>
            <a:tailEnd/>
          </a:ln>
        </p:spPr>
        <p:txBody>
          <a:bodyPr/>
          <a:lstStyle/>
          <a:p>
            <a:pPr algn="ctr"/>
            <a:r>
              <a:rPr lang="ru-RU" sz="1400" b="1" dirty="0">
                <a:latin typeface="Times New Roman" pitchFamily="18" charset="0"/>
              </a:rPr>
              <a:t>Консолидированный Бюджет Российской Федерации</a:t>
            </a:r>
            <a:endParaRPr lang="ru-RU" sz="1400" dirty="0">
              <a:latin typeface="Times New Roman" pitchFamily="18" charset="0"/>
            </a:endParaRPr>
          </a:p>
        </p:txBody>
      </p:sp>
      <p:sp>
        <p:nvSpPr>
          <p:cNvPr id="22536" name="AutoShape 80"/>
          <p:cNvSpPr>
            <a:spLocks noChangeArrowheads="1"/>
          </p:cNvSpPr>
          <p:nvPr/>
        </p:nvSpPr>
        <p:spPr bwMode="auto">
          <a:xfrm>
            <a:off x="2428861" y="3573463"/>
            <a:ext cx="2357454" cy="100806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37" name="Text Box 81"/>
          <p:cNvSpPr txBox="1">
            <a:spLocks noChangeArrowheads="1"/>
          </p:cNvSpPr>
          <p:nvPr/>
        </p:nvSpPr>
        <p:spPr bwMode="auto">
          <a:xfrm>
            <a:off x="2643175" y="3644900"/>
            <a:ext cx="2071702" cy="863600"/>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Бюджеты государственных</a:t>
            </a:r>
          </a:p>
          <a:p>
            <a:pPr algn="ctr"/>
            <a:r>
              <a:rPr lang="ru-RU" sz="1400" b="1" dirty="0">
                <a:latin typeface="Times New Roman" pitchFamily="18" charset="0"/>
              </a:rPr>
              <a:t>внебюджетных фондов</a:t>
            </a:r>
            <a:endParaRPr lang="ru-RU" sz="1400" dirty="0">
              <a:latin typeface="Times New Roman" pitchFamily="18" charset="0"/>
            </a:endParaRPr>
          </a:p>
        </p:txBody>
      </p:sp>
      <p:sp>
        <p:nvSpPr>
          <p:cNvPr id="22538" name="Oval 82"/>
          <p:cNvSpPr>
            <a:spLocks noChangeArrowheads="1"/>
          </p:cNvSpPr>
          <p:nvPr/>
        </p:nvSpPr>
        <p:spPr bwMode="auto">
          <a:xfrm flipV="1">
            <a:off x="3071802" y="2205036"/>
            <a:ext cx="1592273" cy="636587"/>
          </a:xfrm>
          <a:prstGeom prst="ellipse">
            <a:avLst/>
          </a:prstGeom>
          <a:noFill/>
          <a:ln w="9525">
            <a:noFill/>
            <a:round/>
            <a:headEnd/>
            <a:tailEnd/>
          </a:ln>
        </p:spPr>
        <p:txBody>
          <a:bodyPr/>
          <a:lstStyle/>
          <a:p>
            <a:pPr algn="ctr"/>
            <a:r>
              <a:rPr lang="ru-RU" sz="3600" b="1" dirty="0">
                <a:latin typeface="Times New Roman" pitchFamily="18" charset="0"/>
              </a:rPr>
              <a:t>=</a:t>
            </a:r>
            <a:endParaRPr lang="ru-RU" sz="1400" dirty="0">
              <a:latin typeface="Times New Roman" pitchFamily="18" charset="0"/>
            </a:endParaRPr>
          </a:p>
        </p:txBody>
      </p:sp>
      <p:sp>
        <p:nvSpPr>
          <p:cNvPr id="22539" name="Oval 83"/>
          <p:cNvSpPr>
            <a:spLocks noChangeArrowheads="1"/>
          </p:cNvSpPr>
          <p:nvPr/>
        </p:nvSpPr>
        <p:spPr bwMode="auto">
          <a:xfrm flipV="1">
            <a:off x="3071802" y="3213100"/>
            <a:ext cx="1662123" cy="636588"/>
          </a:xfrm>
          <a:prstGeom prst="ellipse">
            <a:avLst/>
          </a:prstGeom>
          <a:noFill/>
          <a:ln w="9525">
            <a:noFill/>
            <a:round/>
            <a:headEnd/>
            <a:tailEnd/>
          </a:ln>
        </p:spPr>
        <p:txBody>
          <a:bodyPr/>
          <a:lstStyle/>
          <a:p>
            <a:pPr algn="ctr"/>
            <a:r>
              <a:rPr lang="ru-RU" sz="3600" b="1" dirty="0">
                <a:latin typeface="Times New Roman" pitchFamily="18" charset="0"/>
              </a:rPr>
              <a:t>+</a:t>
            </a:r>
            <a:endParaRPr lang="ru-RU" sz="1400" dirty="0">
              <a:latin typeface="Times New Roman" pitchFamily="18" charset="0"/>
            </a:endParaRPr>
          </a:p>
        </p:txBody>
      </p:sp>
      <p:sp>
        <p:nvSpPr>
          <p:cNvPr id="22540" name="AutoShape 85"/>
          <p:cNvSpPr>
            <a:spLocks noChangeArrowheads="1"/>
          </p:cNvSpPr>
          <p:nvPr/>
        </p:nvSpPr>
        <p:spPr bwMode="auto">
          <a:xfrm>
            <a:off x="4000496" y="5157788"/>
            <a:ext cx="1778004" cy="1271608"/>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41" name="Text Box 86"/>
          <p:cNvSpPr txBox="1">
            <a:spLocks noChangeArrowheads="1"/>
          </p:cNvSpPr>
          <p:nvPr/>
        </p:nvSpPr>
        <p:spPr bwMode="auto">
          <a:xfrm>
            <a:off x="4071934" y="5229225"/>
            <a:ext cx="1614491" cy="1057295"/>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Государственные</a:t>
            </a:r>
          </a:p>
          <a:p>
            <a:pPr algn="ctr"/>
            <a:r>
              <a:rPr lang="ru-RU" sz="1400" b="1" dirty="0">
                <a:latin typeface="Times New Roman" pitchFamily="18" charset="0"/>
              </a:rPr>
              <a:t>внебюджетные фонды</a:t>
            </a:r>
          </a:p>
          <a:p>
            <a:pPr algn="ctr"/>
            <a:r>
              <a:rPr lang="ru-RU" sz="1400" b="1" dirty="0">
                <a:latin typeface="Times New Roman" pitchFamily="18" charset="0"/>
              </a:rPr>
              <a:t>Российской Федерации</a:t>
            </a:r>
            <a:endParaRPr lang="ru-RU" sz="1400" dirty="0">
              <a:latin typeface="Times New Roman" pitchFamily="18" charset="0"/>
            </a:endParaRPr>
          </a:p>
        </p:txBody>
      </p:sp>
      <p:sp>
        <p:nvSpPr>
          <p:cNvPr id="22542" name="AutoShape 88"/>
          <p:cNvSpPr>
            <a:spLocks noChangeArrowheads="1"/>
          </p:cNvSpPr>
          <p:nvPr/>
        </p:nvSpPr>
        <p:spPr bwMode="auto">
          <a:xfrm>
            <a:off x="1643043" y="5157788"/>
            <a:ext cx="2214578" cy="112873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43" name="Text Box 89"/>
          <p:cNvSpPr txBox="1">
            <a:spLocks noChangeArrowheads="1"/>
          </p:cNvSpPr>
          <p:nvPr/>
        </p:nvSpPr>
        <p:spPr bwMode="auto">
          <a:xfrm>
            <a:off x="1714481" y="5300663"/>
            <a:ext cx="1928825" cy="914419"/>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Территориальные фонды обязательного медицинского страхования</a:t>
            </a:r>
            <a:endParaRPr lang="ru-RU" sz="1400" dirty="0">
              <a:latin typeface="Times New Roman" pitchFamily="18" charset="0"/>
            </a:endParaRPr>
          </a:p>
        </p:txBody>
      </p:sp>
      <p:sp>
        <p:nvSpPr>
          <p:cNvPr id="22544" name="AutoShape 91"/>
          <p:cNvSpPr>
            <a:spLocks noChangeArrowheads="1"/>
          </p:cNvSpPr>
          <p:nvPr/>
        </p:nvSpPr>
        <p:spPr bwMode="auto">
          <a:xfrm>
            <a:off x="323851" y="2636838"/>
            <a:ext cx="1319192" cy="720725"/>
          </a:xfrm>
          <a:prstGeom prst="flowChartAlternateProcess">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r>
              <a:rPr lang="ru-RU" sz="1400" b="1" dirty="0">
                <a:latin typeface="Times New Roman" pitchFamily="18" charset="0"/>
              </a:rPr>
              <a:t>Федеральный </a:t>
            </a:r>
          </a:p>
          <a:p>
            <a:r>
              <a:rPr lang="ru-RU" sz="1400" b="1" dirty="0">
                <a:latin typeface="Times New Roman" pitchFamily="18" charset="0"/>
              </a:rPr>
              <a:t>бюджет</a:t>
            </a:r>
            <a:endParaRPr lang="ru-RU" sz="1400" dirty="0">
              <a:latin typeface="Times New Roman" pitchFamily="18" charset="0"/>
            </a:endParaRPr>
          </a:p>
        </p:txBody>
      </p:sp>
      <p:sp>
        <p:nvSpPr>
          <p:cNvPr id="22546" name="AutoShape 94"/>
          <p:cNvSpPr>
            <a:spLocks noChangeArrowheads="1"/>
          </p:cNvSpPr>
          <p:nvPr/>
        </p:nvSpPr>
        <p:spPr bwMode="auto">
          <a:xfrm>
            <a:off x="5500694" y="2071678"/>
            <a:ext cx="2808287" cy="781059"/>
          </a:xfrm>
          <a:prstGeom prst="flowChartAlternateProcess">
            <a:avLst/>
          </a:prstGeom>
          <a:solidFill>
            <a:srgbClr val="CC99FF"/>
          </a:solidFill>
          <a:ln w="9525">
            <a:solidFill>
              <a:srgbClr val="000000"/>
            </a:solidFill>
            <a:miter lim="800000"/>
            <a:headEnd/>
            <a:tailEnd/>
          </a:ln>
        </p:spPr>
        <p:txBody>
          <a:bodyPr/>
          <a:lstStyle/>
          <a:p>
            <a:pPr algn="ctr"/>
            <a:r>
              <a:rPr lang="ru-RU" sz="1400" b="1" dirty="0">
                <a:latin typeface="Times New Roman" pitchFamily="18" charset="0"/>
              </a:rPr>
              <a:t>Консолидированные бюджеты субъектов Российской Федерации</a:t>
            </a:r>
          </a:p>
        </p:txBody>
      </p:sp>
      <p:sp>
        <p:nvSpPr>
          <p:cNvPr id="22547" name="AutoShape 97"/>
          <p:cNvSpPr>
            <a:spLocks noChangeArrowheads="1"/>
          </p:cNvSpPr>
          <p:nvPr/>
        </p:nvSpPr>
        <p:spPr bwMode="auto">
          <a:xfrm>
            <a:off x="5357818" y="4429132"/>
            <a:ext cx="3168650" cy="576262"/>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22548" name="Text Box 98"/>
          <p:cNvSpPr txBox="1">
            <a:spLocks noChangeArrowheads="1"/>
          </p:cNvSpPr>
          <p:nvPr/>
        </p:nvSpPr>
        <p:spPr bwMode="auto">
          <a:xfrm>
            <a:off x="5429257" y="4500570"/>
            <a:ext cx="2928958" cy="500065"/>
          </a:xfrm>
          <a:prstGeom prst="rect">
            <a:avLst/>
          </a:prstGeom>
          <a:solidFill>
            <a:srgbClr val="CC99FF"/>
          </a:solidFill>
          <a:ln w="9525">
            <a:noFill/>
            <a:miter lim="800000"/>
            <a:headEnd/>
            <a:tailEnd/>
          </a:ln>
        </p:spPr>
        <p:txBody>
          <a:bodyPr/>
          <a:lstStyle/>
          <a:p>
            <a:pPr algn="ctr"/>
            <a:r>
              <a:rPr lang="ru-RU" sz="1400" b="1" dirty="0">
                <a:latin typeface="Times New Roman" pitchFamily="18" charset="0"/>
              </a:rPr>
              <a:t>Консолидированные бюджеты</a:t>
            </a:r>
          </a:p>
          <a:p>
            <a:pPr algn="ctr"/>
            <a:r>
              <a:rPr lang="ru-RU" sz="1400" b="1" dirty="0">
                <a:latin typeface="Times New Roman" pitchFamily="18" charset="0"/>
              </a:rPr>
              <a:t>муниципальных районов</a:t>
            </a:r>
            <a:endParaRPr lang="ru-RU" sz="1400" dirty="0">
              <a:latin typeface="Times New Roman" pitchFamily="18" charset="0"/>
            </a:endParaRPr>
          </a:p>
        </p:txBody>
      </p:sp>
      <p:sp>
        <p:nvSpPr>
          <p:cNvPr id="22549" name="AutoShape 99"/>
          <p:cNvSpPr>
            <a:spLocks noChangeArrowheads="1"/>
          </p:cNvSpPr>
          <p:nvPr/>
        </p:nvSpPr>
        <p:spPr bwMode="auto">
          <a:xfrm>
            <a:off x="2714612" y="4572008"/>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2550" name="AutoShape 100"/>
          <p:cNvSpPr>
            <a:spLocks noChangeArrowheads="1"/>
          </p:cNvSpPr>
          <p:nvPr/>
        </p:nvSpPr>
        <p:spPr bwMode="auto">
          <a:xfrm>
            <a:off x="4357686" y="4572008"/>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2551" name="AutoShape 101"/>
          <p:cNvSpPr>
            <a:spLocks noChangeArrowheads="1"/>
          </p:cNvSpPr>
          <p:nvPr/>
        </p:nvSpPr>
        <p:spPr bwMode="auto">
          <a:xfrm>
            <a:off x="1714480" y="3000372"/>
            <a:ext cx="576262" cy="76196"/>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22552" name="AutoShape 102"/>
          <p:cNvSpPr>
            <a:spLocks noChangeArrowheads="1"/>
          </p:cNvSpPr>
          <p:nvPr/>
        </p:nvSpPr>
        <p:spPr bwMode="auto">
          <a:xfrm rot="9652206">
            <a:off x="4860939" y="274576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2553" name="AutoShape 103"/>
          <p:cNvSpPr>
            <a:spLocks noChangeArrowheads="1"/>
          </p:cNvSpPr>
          <p:nvPr/>
        </p:nvSpPr>
        <p:spPr bwMode="auto">
          <a:xfrm rot="-5400000">
            <a:off x="6430182" y="3499644"/>
            <a:ext cx="1428760"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sz="1400">
              <a:latin typeface="Times New Roman" pitchFamily="18" charset="0"/>
            </a:endParaRPr>
          </a:p>
        </p:txBody>
      </p:sp>
      <p:sp>
        <p:nvSpPr>
          <p:cNvPr id="22554" name="AutoShape 105"/>
          <p:cNvSpPr>
            <a:spLocks noChangeArrowheads="1"/>
          </p:cNvSpPr>
          <p:nvPr/>
        </p:nvSpPr>
        <p:spPr bwMode="auto">
          <a:xfrm>
            <a:off x="5000628" y="3000373"/>
            <a:ext cx="2000264" cy="107157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5" name="Text Box 106"/>
          <p:cNvSpPr txBox="1">
            <a:spLocks noChangeArrowheads="1"/>
          </p:cNvSpPr>
          <p:nvPr/>
        </p:nvSpPr>
        <p:spPr bwMode="auto">
          <a:xfrm>
            <a:off x="5286380" y="3143249"/>
            <a:ext cx="1531938" cy="857256"/>
          </a:xfrm>
          <a:prstGeom prst="rect">
            <a:avLst/>
          </a:prstGeom>
          <a:solidFill>
            <a:srgbClr val="00FF00"/>
          </a:solidFill>
          <a:ln w="9525">
            <a:noFill/>
            <a:miter lim="800000"/>
            <a:headEnd/>
            <a:tailEnd/>
          </a:ln>
        </p:spPr>
        <p:txBody>
          <a:bodyPr/>
          <a:lstStyle/>
          <a:p>
            <a:pPr algn="ctr"/>
            <a:endParaRPr lang="ru-RU" sz="1400">
              <a:latin typeface="Times New Roman" pitchFamily="18" charset="0"/>
            </a:endParaRPr>
          </a:p>
        </p:txBody>
      </p:sp>
      <p:sp>
        <p:nvSpPr>
          <p:cNvPr id="22556" name="AutoShape 108"/>
          <p:cNvSpPr>
            <a:spLocks noChangeArrowheads="1"/>
          </p:cNvSpPr>
          <p:nvPr/>
        </p:nvSpPr>
        <p:spPr bwMode="auto">
          <a:xfrm>
            <a:off x="7286644" y="3000373"/>
            <a:ext cx="1368425" cy="1000131"/>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7" name="Text Box 109"/>
          <p:cNvSpPr txBox="1">
            <a:spLocks noChangeArrowheads="1"/>
          </p:cNvSpPr>
          <p:nvPr/>
        </p:nvSpPr>
        <p:spPr bwMode="auto">
          <a:xfrm>
            <a:off x="7358082" y="3143249"/>
            <a:ext cx="1227138" cy="857256"/>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a:t>
            </a:r>
          </a:p>
          <a:p>
            <a:pPr algn="ctr"/>
            <a:r>
              <a:rPr lang="ru-RU" sz="1400" b="1" dirty="0">
                <a:latin typeface="Times New Roman" pitchFamily="18" charset="0"/>
              </a:rPr>
              <a:t>городских округов</a:t>
            </a:r>
            <a:endParaRPr lang="ru-RU" sz="1400" dirty="0">
              <a:latin typeface="Times New Roman" pitchFamily="18" charset="0"/>
            </a:endParaRPr>
          </a:p>
        </p:txBody>
      </p:sp>
      <p:sp>
        <p:nvSpPr>
          <p:cNvPr id="22558" name="AutoShape 110"/>
          <p:cNvSpPr>
            <a:spLocks noChangeArrowheads="1"/>
          </p:cNvSpPr>
          <p:nvPr/>
        </p:nvSpPr>
        <p:spPr bwMode="auto">
          <a:xfrm>
            <a:off x="6072198" y="2857496"/>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9" name="AutoShape 113"/>
          <p:cNvSpPr>
            <a:spLocks noChangeArrowheads="1"/>
          </p:cNvSpPr>
          <p:nvPr/>
        </p:nvSpPr>
        <p:spPr bwMode="auto">
          <a:xfrm>
            <a:off x="7715272" y="5286388"/>
            <a:ext cx="1295400" cy="64770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0" name="Text Box 114"/>
          <p:cNvSpPr txBox="1">
            <a:spLocks noChangeArrowheads="1"/>
          </p:cNvSpPr>
          <p:nvPr/>
        </p:nvSpPr>
        <p:spPr bwMode="auto">
          <a:xfrm>
            <a:off x="7812088" y="5357826"/>
            <a:ext cx="1152525" cy="571505"/>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 поселений</a:t>
            </a:r>
            <a:r>
              <a:rPr lang="ru-RU" sz="1500" b="1" dirty="0">
                <a:latin typeface="Times New Roman" pitchFamily="18" charset="0"/>
              </a:rPr>
              <a:t> </a:t>
            </a:r>
            <a:endParaRPr lang="ru-RU" sz="1400" dirty="0">
              <a:latin typeface="Times New Roman" pitchFamily="18" charset="0"/>
            </a:endParaRPr>
          </a:p>
        </p:txBody>
      </p:sp>
      <p:sp>
        <p:nvSpPr>
          <p:cNvPr id="22561" name="AutoShape 116"/>
          <p:cNvSpPr>
            <a:spLocks noChangeArrowheads="1"/>
          </p:cNvSpPr>
          <p:nvPr/>
        </p:nvSpPr>
        <p:spPr bwMode="auto">
          <a:xfrm>
            <a:off x="5929322" y="5286388"/>
            <a:ext cx="1739900" cy="89217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2" name="Text Box 117"/>
          <p:cNvSpPr txBox="1">
            <a:spLocks noChangeArrowheads="1"/>
          </p:cNvSpPr>
          <p:nvPr/>
        </p:nvSpPr>
        <p:spPr bwMode="auto">
          <a:xfrm>
            <a:off x="6000760" y="5357826"/>
            <a:ext cx="1624003" cy="714380"/>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 муниципальных районов</a:t>
            </a:r>
            <a:endParaRPr lang="ru-RU" sz="1400" dirty="0">
              <a:latin typeface="Times New Roman" pitchFamily="18" charset="0"/>
            </a:endParaRPr>
          </a:p>
        </p:txBody>
      </p:sp>
      <p:sp>
        <p:nvSpPr>
          <p:cNvPr id="22563" name="AutoShape 118"/>
          <p:cNvSpPr>
            <a:spLocks noChangeArrowheads="1"/>
          </p:cNvSpPr>
          <p:nvPr/>
        </p:nvSpPr>
        <p:spPr bwMode="auto">
          <a:xfrm>
            <a:off x="6500826" y="5000636"/>
            <a:ext cx="82550" cy="285752"/>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4" name="AutoShape 119"/>
          <p:cNvSpPr>
            <a:spLocks noChangeArrowheads="1"/>
          </p:cNvSpPr>
          <p:nvPr/>
        </p:nvSpPr>
        <p:spPr bwMode="auto">
          <a:xfrm>
            <a:off x="8143900" y="5000636"/>
            <a:ext cx="82550" cy="285752"/>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6" name="Rectangle 63"/>
          <p:cNvSpPr>
            <a:spLocks noChangeArrowheads="1"/>
          </p:cNvSpPr>
          <p:nvPr/>
        </p:nvSpPr>
        <p:spPr bwMode="auto">
          <a:xfrm>
            <a:off x="5072066" y="3071810"/>
            <a:ext cx="1871662" cy="1004887"/>
          </a:xfrm>
          <a:prstGeom prst="rect">
            <a:avLst/>
          </a:prstGeom>
          <a:noFill/>
          <a:ln w="9525">
            <a:noFill/>
            <a:miter lim="800000"/>
            <a:headEnd/>
            <a:tailEnd/>
          </a:ln>
        </p:spPr>
        <p:txBody>
          <a:bodyPr>
            <a:spAutoFit/>
          </a:bodyPr>
          <a:lstStyle/>
          <a:p>
            <a:pPr algn="ctr"/>
            <a:r>
              <a:rPr lang="ru-RU" sz="1200" b="1" dirty="0">
                <a:latin typeface="Times New Roman" pitchFamily="18" charset="0"/>
              </a:rPr>
              <a:t>Бюджеты субъектов</a:t>
            </a:r>
          </a:p>
          <a:p>
            <a:pPr algn="ctr"/>
            <a:r>
              <a:rPr lang="ru-RU" sz="1200" b="1" dirty="0">
                <a:latin typeface="Times New Roman" pitchFamily="18" charset="0"/>
              </a:rPr>
              <a:t>Российской Федерации</a:t>
            </a:r>
          </a:p>
          <a:p>
            <a:pPr algn="ctr"/>
            <a:r>
              <a:rPr lang="ru-RU" sz="1200" b="1" dirty="0">
                <a:latin typeface="Times New Roman" pitchFamily="18" charset="0"/>
              </a:rPr>
              <a:t>(региональные бюджеты)</a:t>
            </a:r>
          </a:p>
        </p:txBody>
      </p:sp>
      <p:sp>
        <p:nvSpPr>
          <p:cNvPr id="22567" name="AutoShape 110"/>
          <p:cNvSpPr>
            <a:spLocks noChangeArrowheads="1"/>
          </p:cNvSpPr>
          <p:nvPr/>
        </p:nvSpPr>
        <p:spPr bwMode="auto">
          <a:xfrm>
            <a:off x="7929586" y="2857496"/>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0"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sz="1400">
                <a:latin typeface="Times New Roman" pitchFamily="18" charset="0"/>
              </a:endParaRPr>
            </a:p>
          </p:txBody>
        </p:sp>
        <p:sp>
          <p:nvSpPr>
            <p:cNvPr id="24581"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b="1">
                  <a:solidFill>
                    <a:srgbClr val="008000"/>
                  </a:solidFill>
                  <a:latin typeface="Times New Roman" pitchFamily="18" charset="0"/>
                </a:rPr>
                <a:t>ЭТАПЫ БЮДЖЕТНОГО ПРОЦЕССА</a:t>
              </a:r>
              <a:endParaRPr lang="ru-RU" sz="1400">
                <a:latin typeface="Times New Roman" pitchFamily="18"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2. Рассмотрение проекта бюджета</a:t>
              </a:r>
              <a:endParaRPr lang="ru-RU" sz="140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latin typeface="Times New Roman" pitchFamily="18"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11155</TotalTime>
  <Words>6139</Words>
  <Application>Microsoft Office PowerPoint</Application>
  <PresentationFormat>Экран (4:3)</PresentationFormat>
  <Paragraphs>1247</Paragraphs>
  <Slides>51</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51</vt:i4>
      </vt:variant>
    </vt:vector>
  </HeadingPairs>
  <TitlesOfParts>
    <vt:vector size="54" baseType="lpstr">
      <vt:lpstr>139</vt:lpstr>
      <vt:lpstr>Лист</vt:lpstr>
      <vt:lpstr>Worksheet</vt:lpstr>
      <vt:lpstr>Слайд 1</vt:lpstr>
      <vt:lpstr>Слайд 2</vt:lpstr>
      <vt:lpstr>Слайд 3</vt:lpstr>
      <vt:lpstr>Содержание</vt:lpstr>
      <vt:lpstr>     Глоссарий </vt:lpstr>
      <vt:lpstr>Слайд 6</vt:lpstr>
      <vt:lpstr>Слайд 7</vt:lpstr>
      <vt:lpstr>Слайд 8</vt:lpstr>
      <vt:lpstr>Слайд 9</vt:lpstr>
      <vt:lpstr>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Слайд 17</vt:lpstr>
      <vt:lpstr>Слайд 18</vt:lpstr>
      <vt:lpstr>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повышения конкурентоспособности субъектов малого предпринимательства.  Ожидается снижение  нагрузки на малый бизнес за счет обеспечения уплаты налога и страховых взносов без деклараций, для плательщиков применяющих УСН, при условии, что численность сотрудников не более пяти человек, а годовой доход ― не более 60 млн. руб.  С 1 января 2021 года  отменен единый налог на вмененный доход. При этом в 2022 году в бюджет муниципального района еще поступят платежи в счет погашения имеющейся недоимки.  В текущем году будет продолжена работа по актуализации  патентной системы налогообложения.  В целях мобилизации доходов бюджета муниципального района планируется проведение следующих мероприятий: - продолжение работы,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а также проведение мероприятий по сокращению задолженности по налогу на доходы физических лиц; повышение собираемости единого сельскохозяйственного налога за счет расширения деятельности сельскохозяйственных товаропроизводителей; - повышение объемов поступления налога,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 усиление работы по погашению задолженности по налоговым платежам; - для увеличения сбора арендных платежей будет продолжена работа по заключению новых договоров на обоюдно выгодных условиях, не допущении недоимки по данным видам доходов; - создание условий для развития малого и среднего предпринимательства. - создания условий для развития малых форм торговли, в целях формирования комфортной потребительской среды.           В целях совершенствования налогового администрирования предполагается: -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 -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района; - продолжение работы  по легализации налоговой базы, легализации «теневой» заработной платы, взысканию задолженности по налоговым и неналоговым доходам; -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 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 Реализация налоговой политики будет способствовать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района.    </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ПОЯСНИТЕЛЬНАЯ ЗАПИСКА  к решению Краснинской районной Думы от 27.12.2022 №46 «О внесении изменений в решение Краснинской районной Думы от 20.12.2021 года № 56 «О бюджете муниципального района на 2022 год и на плановый период 2023 и 2024 годов»  </vt:lpstr>
      <vt:lpstr>Слайд 22</vt:lpstr>
      <vt:lpstr>      Основные характеристики бюджета муниципального района в 2019-2024 годах, в тыс. рублей</vt:lpstr>
      <vt:lpstr>Общие характеристики бюджета муниципального района в тыс. рублей</vt:lpstr>
      <vt:lpstr>Доходы бюджета по группам  в тыс. рублей  </vt:lpstr>
      <vt:lpstr>Структура налоговых доходов   в тыс. рублей  </vt:lpstr>
      <vt:lpstr>                Структура неналоговых доходов  в тыс. рублей</vt:lpstr>
      <vt:lpstr>Сведения о налоговых льготах и объеме выпадающих доходов</vt:lpstr>
      <vt:lpstr>Слайд 29</vt:lpstr>
      <vt:lpstr>                      Структура безвозмездных поступлений в тыс. рублей</vt:lpstr>
      <vt:lpstr>Слайд 31</vt:lpstr>
      <vt:lpstr>Расходы бюджета муниципального района,  в тыс. рублей </vt:lpstr>
      <vt:lpstr>Слайд 33</vt:lpstr>
      <vt:lpstr>Слайд 34</vt:lpstr>
      <vt:lpstr>Расходы бюджета по муниципальным программам и непрограмным направлениям деятельности, в тыс. рублей</vt:lpstr>
      <vt:lpstr>Слайд 36</vt:lpstr>
      <vt:lpstr>Слайд 37</vt:lpstr>
      <vt:lpstr>Слайд 38</vt:lpstr>
      <vt:lpstr>Непрограмные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на 2022 год и на плановый период 2023 и 2024 годов </vt:lpstr>
      <vt:lpstr>Слайд 41</vt:lpstr>
      <vt:lpstr>     Финансовое обеспечение на реализацию национальных проектов, в тыс. рублей</vt:lpstr>
      <vt:lpstr>Слайд 43</vt:lpstr>
      <vt:lpstr>Численность занятых в экономике, тыс. человек</vt:lpstr>
      <vt:lpstr>Слайд 45</vt:lpstr>
      <vt:lpstr>    Распределение дотации на выравнивание  бюджетной обеспеченности поселений из бюджета муниципального района на 2022 год, в тыс. рублей</vt:lpstr>
      <vt:lpstr>     Распределение  дотации на выравнивание  бюджетной обеспеченности поселений из бюджета муниципального района на плановый период 2023 и 2024 годов, в тыс. рублей</vt:lpstr>
      <vt:lpstr>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ВЕРХНИЙ ПРЕДЕЛ  МУНИЦИПАЛЬНОГО ВНУТРЕННЕГО ДОЛГА МУНИЦИПАЛЬНОГО ОБРАЗОВАНИЯ  «КРАСНИНСКИЙ РАЙОН» СМОЛЕНСКОЙ ОБЛАСТИ     Обязательства, действующие на 1 января 2022 года</vt:lpstr>
      <vt:lpstr>  Расходы на обслуживание долговых обязательств   </vt:lpstr>
      <vt:lpstr>Слайд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1367</cp:revision>
  <dcterms:created xsi:type="dcterms:W3CDTF">2014-03-05T08:04:44Z</dcterms:created>
  <dcterms:modified xsi:type="dcterms:W3CDTF">2023-01-13T14:07:32Z</dcterms:modified>
</cp:coreProperties>
</file>