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70" r:id="rId4"/>
    <p:sldId id="272" r:id="rId5"/>
    <p:sldId id="274" r:id="rId6"/>
    <p:sldId id="303" r:id="rId7"/>
    <p:sldId id="261" r:id="rId8"/>
    <p:sldId id="275" r:id="rId9"/>
    <p:sldId id="304" r:id="rId10"/>
    <p:sldId id="305" r:id="rId11"/>
    <p:sldId id="308" r:id="rId12"/>
    <p:sldId id="307" r:id="rId13"/>
    <p:sldId id="306" r:id="rId14"/>
    <p:sldId id="311" r:id="rId15"/>
    <p:sldId id="310" r:id="rId16"/>
    <p:sldId id="309" r:id="rId17"/>
    <p:sldId id="312" r:id="rId18"/>
    <p:sldId id="277" r:id="rId19"/>
    <p:sldId id="281" r:id="rId20"/>
    <p:sldId id="283" r:id="rId21"/>
    <p:sldId id="284" r:id="rId22"/>
    <p:sldId id="285" r:id="rId23"/>
    <p:sldId id="278" r:id="rId24"/>
    <p:sldId id="286" r:id="rId25"/>
    <p:sldId id="279" r:id="rId26"/>
    <p:sldId id="287" r:id="rId27"/>
    <p:sldId id="315" r:id="rId28"/>
    <p:sldId id="314" r:id="rId29"/>
    <p:sldId id="313" r:id="rId30"/>
    <p:sldId id="300" r:id="rId31"/>
    <p:sldId id="316" r:id="rId32"/>
    <p:sldId id="291" r:id="rId33"/>
    <p:sldId id="293" r:id="rId34"/>
    <p:sldId id="294" r:id="rId35"/>
    <p:sldId id="295" r:id="rId36"/>
    <p:sldId id="296" r:id="rId37"/>
    <p:sldId id="297" r:id="rId38"/>
    <p:sldId id="299" r:id="rId39"/>
    <p:sldId id="301" r:id="rId40"/>
    <p:sldId id="302" r:id="rId41"/>
    <p:sldId id="318"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000"/>
    <a:srgbClr val="66003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885" autoAdjust="0"/>
  </p:normalViewPr>
  <p:slideViewPr>
    <p:cSldViewPr>
      <p:cViewPr>
        <p:scale>
          <a:sx n="120" d="100"/>
          <a:sy n="120" d="100"/>
        </p:scale>
        <p:origin x="924" y="1020"/>
      </p:cViewPr>
      <p:guideLst>
        <p:guide orient="horz" pos="2160"/>
        <p:guide pos="2880"/>
      </p:guideLst>
    </p:cSldViewPr>
  </p:slideViewPr>
  <p:outlineViewPr>
    <p:cViewPr>
      <p:scale>
        <a:sx n="33" d="100"/>
        <a:sy n="33" d="100"/>
      </p:scale>
      <p:origin x="0" y="1272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3451390477624709E-2"/>
          <c:y val="3.9584028327820042E-2"/>
          <c:w val="0.89353936863077865"/>
          <c:h val="0.689716312056741"/>
        </c:manualLayout>
      </c:layout>
      <c:barChart>
        <c:barDir val="col"/>
        <c:grouping val="clustered"/>
        <c:ser>
          <c:idx val="0"/>
          <c:order val="0"/>
          <c:tx>
            <c:strRef>
              <c:f>Лист1!$B$1</c:f>
              <c:strCache>
                <c:ptCount val="1"/>
                <c:pt idx="0">
                  <c:v>2015г.Отчет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387.67</c:v>
                </c:pt>
                <c:pt idx="1">
                  <c:v>1030.5</c:v>
                </c:pt>
                <c:pt idx="2">
                  <c:v>162.86000000000001</c:v>
                </c:pt>
              </c:numCache>
            </c:numRef>
          </c:val>
        </c:ser>
        <c:ser>
          <c:idx val="1"/>
          <c:order val="1"/>
          <c:tx>
            <c:strRef>
              <c:f>Лист1!$C$1</c:f>
              <c:strCache>
                <c:ptCount val="1"/>
                <c:pt idx="0">
                  <c:v>2016г. Отчет</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402.4</c:v>
                </c:pt>
                <c:pt idx="1">
                  <c:v>1427</c:v>
                </c:pt>
                <c:pt idx="2">
                  <c:v>566.13</c:v>
                </c:pt>
              </c:numCache>
            </c:numRef>
          </c:val>
        </c:ser>
        <c:ser>
          <c:idx val="2"/>
          <c:order val="2"/>
          <c:tx>
            <c:strRef>
              <c:f>Лист1!$D$1</c:f>
              <c:strCache>
                <c:ptCount val="1"/>
                <c:pt idx="0">
                  <c:v>2017г Оценка года</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424.54</c:v>
                </c:pt>
                <c:pt idx="1">
                  <c:v>1513.8</c:v>
                </c:pt>
                <c:pt idx="2">
                  <c:v>109.4400000000002</c:v>
                </c:pt>
              </c:numCache>
            </c:numRef>
          </c:val>
        </c:ser>
        <c:ser>
          <c:idx val="3"/>
          <c:order val="3"/>
          <c:tx>
            <c:strRef>
              <c:f>Лист1!$E$1</c:f>
              <c:strCache>
                <c:ptCount val="1"/>
                <c:pt idx="0">
                  <c:v>2018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452.97999999999922</c:v>
                </c:pt>
                <c:pt idx="1">
                  <c:v>1615.3</c:v>
                </c:pt>
                <c:pt idx="2" formatCode="General">
                  <c:v>112.48</c:v>
                </c:pt>
              </c:numCache>
            </c:numRef>
          </c:val>
        </c:ser>
        <c:ser>
          <c:idx val="4"/>
          <c:order val="4"/>
          <c:tx>
            <c:strRef>
              <c:f>Лист1!$F$1</c:f>
              <c:strCache>
                <c:ptCount val="1"/>
                <c:pt idx="0">
                  <c:v>2019 г.План</c:v>
                </c:pt>
              </c:strCache>
            </c:strRef>
          </c:tx>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475.63</c:v>
                </c:pt>
                <c:pt idx="1">
                  <c:v>1718.6</c:v>
                </c:pt>
                <c:pt idx="2" formatCode="General">
                  <c:v>131.79</c:v>
                </c:pt>
              </c:numCache>
            </c:numRef>
          </c:val>
        </c:ser>
        <c:ser>
          <c:idx val="5"/>
          <c:order val="5"/>
          <c:tx>
            <c:strRef>
              <c:f>Лист1!$G$1</c:f>
              <c:strCache>
                <c:ptCount val="1"/>
                <c:pt idx="0">
                  <c:v>2020г. План</c:v>
                </c:pt>
              </c:strCache>
            </c:strRef>
          </c:tx>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Лист1!$G$2:$G$4</c:f>
              <c:numCache>
                <c:formatCode>General</c:formatCode>
                <c:ptCount val="3"/>
                <c:pt idx="0">
                  <c:v>498.9299999999991</c:v>
                </c:pt>
                <c:pt idx="1">
                  <c:v>1826.7</c:v>
                </c:pt>
                <c:pt idx="2">
                  <c:v>142.38000000000039</c:v>
                </c:pt>
              </c:numCache>
            </c:numRef>
          </c:val>
        </c:ser>
        <c:dLbls>
          <c:showVal val="1"/>
        </c:dLbls>
        <c:gapWidth val="100"/>
        <c:overlap val="-24"/>
        <c:axId val="114166016"/>
        <c:axId val="114188288"/>
      </c:barChart>
      <c:catAx>
        <c:axId val="114166016"/>
        <c:scaling>
          <c:orientation val="minMax"/>
        </c:scaling>
        <c:axPos val="b"/>
        <c:numFmt formatCode="General" sourceLinked="1"/>
        <c:maj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4188288"/>
        <c:crosses val="autoZero"/>
        <c:auto val="1"/>
        <c:lblAlgn val="ctr"/>
        <c:lblOffset val="100"/>
      </c:catAx>
      <c:valAx>
        <c:axId val="114188288"/>
        <c:scaling>
          <c:orientation val="minMax"/>
        </c:scaling>
        <c:axPos val="l"/>
        <c:majorGridlines>
          <c:spPr>
            <a:ln w="9564" cap="flat" cmpd="sng" algn="ctr">
              <a:solidFill>
                <a:schemeClr val="tx1">
                  <a:lumMod val="15000"/>
                  <a:lumOff val="85000"/>
                </a:schemeClr>
              </a:solidFill>
              <a:round/>
            </a:ln>
            <a:effectLst/>
          </c:spPr>
        </c:majorGridlines>
        <c:numFmt formatCode="General" sourceLinked="1"/>
        <c:maj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4166016"/>
        <c:crosses val="autoZero"/>
        <c:crossBetween val="between"/>
      </c:valAx>
      <c:spPr>
        <a:noFill/>
        <a:ln w="25504">
          <a:noFill/>
        </a:ln>
      </c:spPr>
    </c:plotArea>
    <c:legend>
      <c:legendPos val="r"/>
      <c:layout>
        <c:manualLayout>
          <c:xMode val="edge"/>
          <c:yMode val="edge"/>
          <c:x val="2.3318076485448636E-2"/>
          <c:y val="0.87550389027660691"/>
          <c:w val="0.88547531238071975"/>
          <c:h val="0.1232784432948678"/>
        </c:manualLayout>
      </c:layout>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3200" b="1" dirty="0" smtClean="0"/>
            <a:t>Бюджет </a:t>
          </a:r>
        </a:p>
        <a:p>
          <a:r>
            <a:rPr lang="ru-RU" sz="1700" dirty="0" smtClean="0"/>
            <a:t> 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t>Доходы</a:t>
          </a:r>
        </a:p>
        <a:p>
          <a:r>
            <a:rPr lang="ru-RU" sz="1700" dirty="0" smtClean="0"/>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t>Расходы</a:t>
          </a:r>
        </a:p>
        <a:p>
          <a:r>
            <a:rPr lang="ru-RU" sz="1700" dirty="0" smtClean="0"/>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effectLst>
          <a:innerShdw blurRad="63500" dist="50800" dir="13500000">
            <a:prstClr val="black">
              <a:alpha val="50000"/>
            </a:prstClr>
          </a:innerShdw>
        </a:effectLst>
      </dgm:spPr>
    </dgm:pt>
    <dgm:pt modelId="{7979775B-9E88-4819-BF9E-79E431BC902F}" type="pres">
      <dgm:prSet presAssocID="{7718B241-1E07-4095-BBD6-5FD0BF8B51DB}" presName="text" presStyleLbl="fgAcc0" presStyleIdx="0" presStyleCnt="1" custScaleX="342832" custScaleY="114549"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dgm:pt>
    <dgm:pt modelId="{83339887-C6C6-4859-8822-3D9D7B217568}" type="pres">
      <dgm:prSet presAssocID="{B642AC6B-2045-4C29-9A7B-0EB608129AC6}" presName="text2" presStyleLbl="fgAcc2" presStyleIdx="0" presStyleCnt="2" custScaleX="166161" custScaleY="174079"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dgm:pt>
    <dgm:pt modelId="{3A0167C8-9ACA-45CA-92CD-3535FE146F9E}" type="pres">
      <dgm:prSet presAssocID="{3A2CF65D-CA97-4A9F-8679-7526CDB944FC}" presName="text2" presStyleLbl="fgAcc2" presStyleIdx="1" presStyleCnt="2" custScaleX="168737" custScaleY="164030" custLinFactNeighborX="29903" custLinFactNeighborY="-11064">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DC2C974-3C1E-4AF6-9BCF-F2CBBC00121F}" type="datetimeFigureOut">
              <a:rPr lang="ru-RU"/>
              <a:pPr>
                <a:defRPr/>
              </a:pPr>
              <a:t>28.01.2019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CE8C7F1-0990-4080-A911-0FBC55A1BD3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33FFE7-70E5-4541-BDC1-7A53B10F5CF0}" type="slidenum">
              <a:rPr lang="ru-RU"/>
              <a:pPr fontAlgn="base">
                <a:spcBef>
                  <a:spcPct val="0"/>
                </a:spcBef>
                <a:spcAft>
                  <a:spcPct val="0"/>
                </a:spcAft>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5454" y="8684900"/>
            <a:ext cx="2970946" cy="457639"/>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32</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1138238" y="149225"/>
            <a:ext cx="4573587" cy="3429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661109"/>
            <a:ext cx="6858000" cy="5482891"/>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77826" name="Rectangle 3"/>
          <p:cNvSpPr>
            <a:spLocks noGrp="1" noChangeArrowheads="1"/>
          </p:cNvSpPr>
          <p:nvPr>
            <p:ph type="body" idx="1"/>
          </p:nvPr>
        </p:nvSpPr>
        <p:spPr bwMode="auto">
          <a:xfrm>
            <a:off x="685481" y="4345374"/>
            <a:ext cx="5487040" cy="4112900"/>
          </a:xfrm>
          <a:noFill/>
        </p:spPr>
        <p:txBody>
          <a:bodyPr/>
          <a:lstStyle/>
          <a:p>
            <a:pPr eaLnBrk="1" hangingPunct="1"/>
            <a:r>
              <a:rPr lang="ru-RU" altLang="ru-RU"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7042" name="Rectangle 3"/>
          <p:cNvSpPr>
            <a:spLocks noGrp="1" noChangeArrowheads="1"/>
          </p:cNvSpPr>
          <p:nvPr>
            <p:ph type="body" idx="1"/>
          </p:nvPr>
        </p:nvSpPr>
        <p:spPr bwMode="auto">
          <a:xfrm>
            <a:off x="685481" y="4345374"/>
            <a:ext cx="5487040" cy="4112900"/>
          </a:xfrm>
          <a:noFill/>
        </p:spPr>
        <p:txBody>
          <a:bodyPr lIns="91413" tIns="45707" rIns="91413" bIns="45707"/>
          <a:lstStyle/>
          <a:p>
            <a:pPr eaLnBrk="1" hangingPunct="1"/>
            <a:r>
              <a:rPr lang="ru-RU" altLang="ru-RU"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0898" name="Rectangle 3"/>
          <p:cNvSpPr>
            <a:spLocks noGrp="1" noChangeArrowheads="1"/>
          </p:cNvSpPr>
          <p:nvPr>
            <p:ph type="body" idx="1"/>
          </p:nvPr>
        </p:nvSpPr>
        <p:spPr bwMode="auto">
          <a:xfrm>
            <a:off x="685481" y="4345374"/>
            <a:ext cx="5487040" cy="4112900"/>
          </a:xfrm>
          <a:noFill/>
        </p:spPr>
        <p:txBody>
          <a:bodyPr/>
          <a:lstStyle/>
          <a:p>
            <a:pPr eaLnBrk="1" hangingPunct="1"/>
            <a:r>
              <a:rPr lang="ru-RU" altLang="ru-RU"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0898" name="Rectangle 3"/>
          <p:cNvSpPr>
            <a:spLocks noGrp="1" noChangeArrowheads="1"/>
          </p:cNvSpPr>
          <p:nvPr>
            <p:ph type="body" idx="1"/>
          </p:nvPr>
        </p:nvSpPr>
        <p:spPr bwMode="auto">
          <a:xfrm>
            <a:off x="685481" y="4345374"/>
            <a:ext cx="5487040" cy="4112900"/>
          </a:xfrm>
          <a:noFill/>
        </p:spPr>
        <p:txBody>
          <a:bodyPr/>
          <a:lstStyle/>
          <a:p>
            <a:pPr eaLnBrk="1" hangingPunct="1"/>
            <a:r>
              <a:rPr lang="ru-RU" altLang="ru-RU"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859B0C6B-6BB8-46D2-B96F-311CF87CEBE0}" type="datetime1">
              <a:rPr lang="ru-RU" smtClean="0"/>
              <a:pPr>
                <a:defRPr/>
              </a:pPr>
              <a:t>28.01.2019</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06E79F74-4628-4B7E-BFC3-44D6D0FF0E1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F866BF9-8108-4CED-B940-9F791D18D2F8}" type="datetime1">
              <a:rPr lang="ru-RU" smtClean="0"/>
              <a:pPr>
                <a:defRPr/>
              </a:pPr>
              <a:t>28.01.2019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96CF2C1-DA2B-4F89-93C5-9B589A66F29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821685D-7301-49DA-B1B2-DDE2F5E83B1B}" type="datetime1">
              <a:rPr lang="ru-RU" smtClean="0"/>
              <a:pPr>
                <a:defRPr/>
              </a:pPr>
              <a:t>28.01.2019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BCBD755-52E2-48C8-8047-5E17EF9C775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3"/>
            <a:ext cx="8229600" cy="4389437"/>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D638513B-3D84-42C5-835B-27EAC5D2FE18}" type="datetime1">
              <a:rPr lang="ru-RU" smtClean="0"/>
              <a:pPr>
                <a:defRPr/>
              </a:pPr>
              <a:t>28.01.2019</a:t>
            </a:fld>
            <a:endParaRPr lang="ru-RU"/>
          </a:p>
        </p:txBody>
      </p:sp>
      <p:sp>
        <p:nvSpPr>
          <p:cNvPr id="5" name="Нижний колонтитул 4"/>
          <p:cNvSpPr>
            <a:spLocks noGrp="1"/>
          </p:cNvSpPr>
          <p:nvPr>
            <p:ph type="ftr" sz="quarter" idx="11"/>
          </p:nvPr>
        </p:nvSpPr>
        <p:spPr>
          <a:xfrm>
            <a:off x="2667000" y="6356350"/>
            <a:ext cx="33528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924800" y="6356350"/>
            <a:ext cx="762000" cy="365125"/>
          </a:xfrm>
        </p:spPr>
        <p:txBody>
          <a:bodyPr/>
          <a:lstStyle>
            <a:lvl1pPr>
              <a:defRPr/>
            </a:lvl1pPr>
          </a:lstStyle>
          <a:p>
            <a:pPr>
              <a:defRPr/>
            </a:pPr>
            <a:fld id="{71529777-EBF9-488C-B60A-0E3DC933D27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2715862-F51C-4C03-83A0-14B43614CEC0}" type="datetime1">
              <a:rPr lang="ru-RU" smtClean="0"/>
              <a:pPr>
                <a:defRPr/>
              </a:pPr>
              <a:t>28.01.2019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5B5A91A-52A1-439C-B8E2-F8F6E4F14CF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9C7FB01-E9A1-4E27-813E-7DC69E0FF1F2}" type="datetime1">
              <a:rPr lang="ru-RU" smtClean="0"/>
              <a:pPr>
                <a:defRPr/>
              </a:pPr>
              <a:t>28.01.2019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F1E5EC-607E-4B16-83EC-FCD9138303A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E0C9AF40-F416-4C91-8100-4B336B4006B4}" type="datetime1">
              <a:rPr lang="ru-RU" smtClean="0"/>
              <a:pPr>
                <a:defRPr/>
              </a:pPr>
              <a:t>28.01.2019</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D7C1D18-9DFF-4376-BABA-68CC4BA118C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AF97F3A-3C2A-462C-BB6D-3D8412AE0FEE}" type="datetime1">
              <a:rPr lang="ru-RU" smtClean="0"/>
              <a:pPr>
                <a:defRPr/>
              </a:pPr>
              <a:t>28.01.2019</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B083C062-6004-46C5-A86E-28463B47218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F098483-EE39-493C-8634-315F44019463}" type="datetime1">
              <a:rPr lang="ru-RU" smtClean="0"/>
              <a:pPr>
                <a:defRPr/>
              </a:pPr>
              <a:t>28.01.2019</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6E9E62E-26A7-4E46-8921-359AAC1A5DC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4C38B5FB-1278-4F80-914E-B4F2AEB31747}" type="datetime1">
              <a:rPr lang="ru-RU" smtClean="0"/>
              <a:pPr>
                <a:defRPr/>
              </a:pPr>
              <a:t>28.01.2019</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C67B858D-91DB-413B-9541-9C49134769A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CB391AB-3C1E-44E2-965E-08896EA8B336}" type="datetime1">
              <a:rPr lang="ru-RU" smtClean="0"/>
              <a:pPr>
                <a:defRPr/>
              </a:pPr>
              <a:t>28.01.2019</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6BB5A9F-3EA5-466B-8DA1-A7892AA6593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1EA1F6DF-3BE9-4D51-B54E-0D7D41F69633}" type="datetime1">
              <a:rPr lang="ru-RU" smtClean="0"/>
              <a:pPr>
                <a:defRPr/>
              </a:pPr>
              <a:t>28.01.2019</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06B5CC3A-D316-4A2F-9C40-2C75E69DC57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16200000" scaled="1"/>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5604"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25605"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2BEDB8D-9F16-40C3-A86C-ACFFA68FB99E}" type="datetime1">
              <a:rPr lang="ru-RU" smtClean="0"/>
              <a:pPr>
                <a:defRPr/>
              </a:pPr>
              <a:t>28.01.2019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9D7EA13-07BA-4015-A73D-C34233C5DBD0}" type="slidenum">
              <a:rPr lang="ru-RU"/>
              <a:pPr>
                <a:defRPr/>
              </a:pPr>
              <a:t>‹#›</a:t>
            </a:fld>
            <a:endParaRPr lang="ru-RU"/>
          </a:p>
        </p:txBody>
      </p:sp>
      <p:grpSp>
        <p:nvGrpSpPr>
          <p:cNvPr id="25609"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5" r:id="rId1"/>
    <p:sldLayoutId id="2147483683" r:id="rId2"/>
    <p:sldLayoutId id="2147483686" r:id="rId3"/>
    <p:sldLayoutId id="2147483682" r:id="rId4"/>
    <p:sldLayoutId id="2147483681" r:id="rId5"/>
    <p:sldLayoutId id="2147483680" r:id="rId6"/>
    <p:sldLayoutId id="2147483679" r:id="rId7"/>
    <p:sldLayoutId id="2147483678" r:id="rId8"/>
    <p:sldLayoutId id="2147483687" r:id="rId9"/>
    <p:sldLayoutId id="2147483677" r:id="rId10"/>
    <p:sldLayoutId id="2147483676" r:id="rId11"/>
    <p:sldLayoutId id="2147483684" r:id="rId12"/>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_____Microsoft_Office_Excel_97-20032.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_____Microsoft_Office_Excel_97-20033.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_____Microsoft_Office_Excel_97-20034.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63" y="2205038"/>
            <a:ext cx="7854950" cy="3405187"/>
          </a:xfrm>
        </p:spPr>
        <p:txBody>
          <a:bodyPr>
            <a:normAutofit fontScale="92500" lnSpcReduction="10000"/>
          </a:bodyPr>
          <a:lstStyle/>
          <a:p>
            <a:pPr marR="0" algn="ctr"/>
            <a:r>
              <a:rPr lang="ru-RU" sz="3700" b="1" i="1" dirty="0" smtClean="0">
                <a:solidFill>
                  <a:srgbClr val="0076A3"/>
                </a:solidFill>
                <a:latin typeface="Arial" charset="0"/>
              </a:rPr>
              <a:t>Бюджет для граждан </a:t>
            </a:r>
          </a:p>
          <a:p>
            <a:pPr marR="0" algn="ctr"/>
            <a:r>
              <a:rPr lang="ru-RU" sz="3700" b="1" i="1" dirty="0" smtClean="0">
                <a:solidFill>
                  <a:srgbClr val="0076A3"/>
                </a:solidFill>
                <a:latin typeface="Arial" charset="0"/>
              </a:rPr>
              <a:t>на 2018 год </a:t>
            </a:r>
          </a:p>
          <a:p>
            <a:pPr marR="0" algn="ctr"/>
            <a:r>
              <a:rPr lang="ru-RU" sz="2400" b="1" i="1" dirty="0" smtClean="0">
                <a:solidFill>
                  <a:srgbClr val="0076A3"/>
                </a:solidFill>
                <a:latin typeface="Arial" charset="0"/>
              </a:rPr>
              <a:t>и на плановый период 2019 и 2020 годов</a:t>
            </a:r>
          </a:p>
          <a:p>
            <a:pPr marR="0" algn="ctr"/>
            <a:endParaRPr lang="ru-RU" sz="2800" b="1" i="1" dirty="0" smtClean="0">
              <a:solidFill>
                <a:srgbClr val="0076A3"/>
              </a:solidFill>
              <a:latin typeface="Arial" charset="0"/>
            </a:endParaRPr>
          </a:p>
          <a:p>
            <a:pPr marR="0" algn="ctr"/>
            <a:r>
              <a:rPr lang="ru-RU" sz="2800" b="1" i="1" dirty="0" smtClean="0">
                <a:solidFill>
                  <a:srgbClr val="0076A3"/>
                </a:solidFill>
              </a:rPr>
              <a:t>Муниципального образования </a:t>
            </a:r>
          </a:p>
          <a:p>
            <a:pPr marR="0" algn="ctr"/>
            <a:r>
              <a:rPr lang="ru-RU" sz="2800" b="1" i="1" dirty="0" smtClean="0">
                <a:solidFill>
                  <a:srgbClr val="FF0000"/>
                </a:solidFill>
              </a:rPr>
              <a:t>«</a:t>
            </a:r>
            <a:r>
              <a:rPr lang="ru-RU" sz="2800" b="1" i="1" dirty="0" err="1" smtClean="0">
                <a:solidFill>
                  <a:srgbClr val="FF0000"/>
                </a:solidFill>
              </a:rPr>
              <a:t>Краснинский</a:t>
            </a:r>
            <a:r>
              <a:rPr lang="ru-RU" sz="2800" b="1" i="1" dirty="0" smtClean="0">
                <a:solidFill>
                  <a:srgbClr val="FF0000"/>
                </a:solidFill>
              </a:rPr>
              <a:t> район»</a:t>
            </a:r>
            <a:r>
              <a:rPr lang="ru-RU" sz="2800" b="1" i="1" dirty="0" smtClean="0">
                <a:solidFill>
                  <a:srgbClr val="0076A3"/>
                </a:solidFill>
              </a:rPr>
              <a:t> </a:t>
            </a:r>
          </a:p>
          <a:p>
            <a:pPr marR="0" algn="ctr"/>
            <a:r>
              <a:rPr lang="ru-RU" sz="2800" b="1" i="1" dirty="0" smtClean="0">
                <a:solidFill>
                  <a:srgbClr val="0076A3"/>
                </a:solidFill>
              </a:rPr>
              <a:t>Смоленской области</a:t>
            </a:r>
          </a:p>
        </p:txBody>
      </p:sp>
      <p:pic>
        <p:nvPicPr>
          <p:cNvPr id="14339" name="Рисунок 3" descr="logo.png"/>
          <p:cNvPicPr>
            <a:picLocks noChangeAspect="1"/>
          </p:cNvPicPr>
          <p:nvPr/>
        </p:nvPicPr>
        <p:blipFill>
          <a:blip r:embed="rId2"/>
          <a:srcRect/>
          <a:stretch>
            <a:fillRect/>
          </a:stretch>
        </p:blipFill>
        <p:spPr bwMode="auto">
          <a:xfrm>
            <a:off x="3714750" y="642938"/>
            <a:ext cx="1238250" cy="142875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06E79F74-4628-4B7E-BFC3-44D6D0FF0E11}" type="slidenum">
              <a:rPr lang="ru-RU" smtClean="0"/>
              <a:pPr>
                <a:defRPr/>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10</a:t>
            </a:fld>
            <a:endParaRPr lang="ru-RU"/>
          </a:p>
        </p:txBody>
      </p:sp>
      <p:sp>
        <p:nvSpPr>
          <p:cNvPr id="108546" name="AutoShape 2"/>
          <p:cNvSpPr>
            <a:spLocks noChangeArrowheads="1"/>
          </p:cNvSpPr>
          <p:nvPr/>
        </p:nvSpPr>
        <p:spPr bwMode="auto">
          <a:xfrm>
            <a:off x="206375" y="388938"/>
            <a:ext cx="8937625" cy="1020762"/>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FFFF"/>
                </a:solidFill>
                <a:effectLst/>
                <a:latin typeface="Times New Roman" pitchFamily="18" charset="0"/>
                <a:cs typeface="Arial" pitchFamily="34" charset="0"/>
              </a:rPr>
              <a:t>Основные направления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FFFF"/>
                </a:solidFill>
                <a:effectLst/>
                <a:latin typeface="Times New Roman" pitchFamily="18" charset="0"/>
                <a:cs typeface="Arial" pitchFamily="34" charset="0"/>
              </a:rPr>
              <a:t>бюджетной и налоговой политики муниципального образования «</a:t>
            </a:r>
            <a:r>
              <a:rPr kumimoji="0" lang="ru-RU" sz="1600" b="0" i="0" u="none" strike="noStrike" cap="none" normalizeH="0" baseline="0" dirty="0" err="1" smtClean="0">
                <a:ln>
                  <a:noFill/>
                </a:ln>
                <a:solidFill>
                  <a:srgbClr val="FFFFFF"/>
                </a:solidFill>
                <a:effectLst/>
                <a:latin typeface="Times New Roman" pitchFamily="18" charset="0"/>
                <a:cs typeface="Arial" pitchFamily="34" charset="0"/>
              </a:rPr>
              <a:t>Краснинский</a:t>
            </a:r>
            <a:r>
              <a:rPr kumimoji="0" lang="ru-RU" sz="1600" b="0" i="0" u="none" strike="noStrike" cap="none" normalizeH="0" baseline="0" dirty="0" smtClean="0">
                <a:ln>
                  <a:noFill/>
                </a:ln>
                <a:solidFill>
                  <a:srgbClr val="FFFFFF"/>
                </a:solidFill>
                <a:effectLst/>
                <a:latin typeface="Times New Roman" pitchFamily="18" charset="0"/>
                <a:cs typeface="Arial" pitchFamily="34" charset="0"/>
              </a:rPr>
              <a:t>  район»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FFFF"/>
                </a:solidFill>
                <a:effectLst/>
                <a:latin typeface="Times New Roman" pitchFamily="18" charset="0"/>
                <a:cs typeface="Arial" pitchFamily="34" charset="0"/>
              </a:rPr>
              <a:t>Смоленской области на 2018 год и на плановый период 2019 и 2020 годов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8" name="Rectangle 4"/>
          <p:cNvSpPr>
            <a:spLocks noChangeArrowheads="1"/>
          </p:cNvSpPr>
          <p:nvPr/>
        </p:nvSpPr>
        <p:spPr bwMode="auto">
          <a:xfrm>
            <a:off x="214282" y="1714488"/>
            <a:ext cx="878687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 Общие положения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муниципального образования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район» Смоленской  области на 2018 год и плановый период 2019 и 2020 годов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образования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район» Смоленской области на 2018 год и плановый период 2019 и 2020 годов.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подготовке основных направлений бюджетной и налоговой политики муниципального образования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район» Смоленской  области на 2018 год и плановый период 2019 и 2020 годов  были учтены положения Указов Президента Российской Федерации от 7 мая 2012 года, поручений Президента Российской Федерации и Председателя Правительства Российской Федерации, основные параметры прогноза социально-экономического развития муниципального образования на 2018 год и плановый период 2019 и 2020 годов.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II.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Основные направления налоговой политики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Налоговая политика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 повышения собираемости налогов и сборов, повышения эффективности системы налогового администрирования доходов, формирующих бюджет муниципального образования и проведения антикризисных налоговых мер, будет продолжена реализация ранее поставленных целей и задач, сущность которых состоит в сохранении налогового потенциала.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Основными целями налоговой политики муниципального образования  на 2018 год и на плановый период 2019 и 2020 годов являются: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обеспечение сбалансированности и устойчивости бюджета муниципального образования;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11</a:t>
            </a:fld>
            <a:endParaRPr lang="ru-RU"/>
          </a:p>
        </p:txBody>
      </p:sp>
      <p:sp>
        <p:nvSpPr>
          <p:cNvPr id="109569"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собираемости налоговых и неналоговых доходов, зачисляемых в бюджет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дальнейшее повышение результативности деятельности главных администраторов доходов бюджета муниципального образования , направленной на безусловное исполнение всеми плательщиками своих обязательств перед бюджетом муниципального образования, сокращение задолженности и недоимки по платежам в бюджет муниципального образования.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создание условий для стимулирования деловой активности, роста экономики и инвестиций, упорядочение системы существующих налоговых льгот путем отмены неэффективных льгот и предоставления льгот, носящих адресный характер.</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среднесрочном периоде будут сохранены льготы по земельному налогу, предоставляемые инвесторам, реализующим одобренные и приоритетные инвестиционные проекты, в размере 50 процентов от суммы налога в отношении земельных участков предназначенных для строительства на срок не более 3-х лет.</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Продолжится действие двухлетних «налоговых каникул», установленное с 1 января 2017 года, для впервые зарегистрированных индивидуальных предпринимателей, перешедших на патентную систему налогообложения и осуществляющих предпринимательскую деятельность в производственной, социальной и (или) научной сферах, а также в сфере бытовых услуг населению.</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Основными направлениями налоговой политики будут являться: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создание благоприятных условий для инвестиционной  привлекательности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формирование устойчивой налоговой базы для обеспечения сбалансированности бюджета муниципального образования, обеспечение своевременности и полноты поступлений в бюджет муниципального образования по доходным источникам, укрепление платежной и налоговой дисциплины;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проведение инвентаризации муниципальной собственности, усиление контроля за полнотой и своевременностью перечислений в бюджет доходов от использования муниципальной собственности, осуществление продажи муниципального имущества с максимальной выгодой;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 усиление мер воздействия на плательщиков, имеющих задолженность по платежам, поступающим в бюджет муниципального образования;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12</a:t>
            </a:fld>
            <a:endParaRPr lang="ru-RU"/>
          </a:p>
        </p:txBody>
      </p:sp>
      <p:sp>
        <p:nvSpPr>
          <p:cNvPr id="110593"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эффективности деятельности Межведомственной комиссии  по налоговой политике и рабочей группы  по выявлению неформальных трудовых отношений созданных при Администрации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в целях сокращения недоимки по налогам, снижения роста задолженности по выплате заработной платы и недопущения выплаты заработной платы ниже установленного прожиточного минимума, снижения неформальной занятости населения, легализации  «теневой» заработной платы;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эффективности управления муниципальной собственностью, в том числе за счет повышения качества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претензионно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исковой работы.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целях мобилизации доходов бюджета муниципального образования планируется проведение следующих мероприятий: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объемов поступлений налога на доходы физических лиц, в частности: создание условий для роста общего объема фонда оплаты труда в муниципальном образовании, легализация «теневой» заработной платы, доведение ее до среднеотраслевого уровня, проведение мероприятий по сокращению задолженности по налогу на доходы физических лиц;</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собираемости единого сельскохозяйственного налога за счет расширения деятельности сельскохозяйственных товаропроизводителей;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усиление работы по погашению задолженности по налоговым платежам;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 которые до настоящего времени не зарегистрированы или зарегистрированы с указанием неполных (неактуальных) сведений, необходимых для исчисления налогов;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улучшение качества администрирования земельного налога и повышения уровня его собираемости для целей пополнения доходной базы  бюджетов поселений;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создание условий для развития малого и среднего предпринимательства.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устойчивость доходов бюджетной системы муниципального образования существенное влияние оказывают решения по установлению налоговых льгот по  местным налогам, доходы от которых поступают в  бюджеты поселений.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Оценка эффективности действующих налоговых расходов является  составной частью бюджетного процесса.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этой связи предлагается строить налоговую политику муниципального образования в среднесрочной перспективе, исходя из следующих предпосылок:</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оценка эффективности налоговых льгот на предмет целесообразности;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13</a:t>
            </a:fld>
            <a:endParaRPr lang="ru-RU"/>
          </a:p>
        </p:txBody>
      </p:sp>
      <p:sp>
        <p:nvSpPr>
          <p:cNvPr id="111617" name="Rectangle 1"/>
          <p:cNvSpPr>
            <a:spLocks noChangeArrowheads="1"/>
          </p:cNvSpPr>
          <p:nvPr/>
        </p:nvSpPr>
        <p:spPr bwMode="auto">
          <a:xfrm>
            <a:off x="0" y="357166"/>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введение новой налоговой льготы, налогового освобождения или иного стимулирующего механизма в рамках налоговой политики должно сопровождаться определением «источника» для такого решения, в качестве которого может рассматриваться отмена одной или нескольких неэффективных льгот;</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любая принятая налоговая льгота должна быть подвергнута анализу на предмет ее эффективности по итогам ее применения.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целях совершенствования налогового администрирования предполагается: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ответственности администраторов доходов за эффективное прогнозирование, своевременность, полноту поступления и сокращение задолженности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администрируемых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платежей;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и рабочей группы по платежам в бюджет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продолжение работы  по легализации «теневой» заработной платы, взысканию задолженности по налоговым и неналоговым доходам, реализации мероприятий по повышению роли имущественных налогов в формировании доходов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проведение анализа по оптимизации ставок и налоговых льгот, установленных (предоставленных) решениями представительных органов местного самоуправления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осуществление контроля за наличием задолженности  муниципальных унитарных предприятий, налогоплательщиков, финансируемых из бюджета муниципального района, получающих субсидии из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увеличения доходов бюджета муниципального образования в целях повышения собираемости налога на имущество физических лиц будет продолжена работа по следующим направлениям: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 пересмотр стоимости патента в зависимости от типа муниципальных образований Смоленской области и их удаленности от областного центра;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переход, начиная с 2019 года,  к определению налоговой базы в отношении этих объектов налогообложения, исходя из их кадастровой стоимости;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 не оформивших права собственности на земельные участки, в целях увеличения налоговой базы по земельному налогу;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14</a:t>
            </a:fld>
            <a:endParaRPr lang="ru-RU"/>
          </a:p>
        </p:txBody>
      </p:sp>
      <p:sp>
        <p:nvSpPr>
          <p:cNvPr id="112641" name="Rectangle 1"/>
          <p:cNvSpPr>
            <a:spLocks noChangeArrowheads="1"/>
          </p:cNvSpPr>
          <p:nvPr/>
        </p:nvSpPr>
        <p:spPr bwMode="auto">
          <a:xfrm>
            <a:off x="0" y="733246"/>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проведение органами местного самоуправления муниципального образования совместно с территориальными налоговыми органами индивидуальной работы с физическими лицами, имеющими задолженность в бюджет по имущественным налогам, информирование работодателей  о сотрудниках, имеющих задолженность по имущественным налогам.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целях наполняемости бюджетов поселений, расположенных на территории муниципального образования будет продолжена работа по доведению до максимальных размеров, установленных Налоговым кодексом Российской Федерации ставок земельного налога в отношении земельных участков, приобретенных (предоставленных) для личного подсобного хозяйства, садоводства, огородничества или животноводства, а также дачного хозяйства.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Также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выявления факта неиспользования земельных участков с целью применения повышенной налоговой ставки 1,5 % (вместо 0,3 %) в отношении земель сельскохозяйственного назначения в связи с неиспользованием в целях сельскохозяйственного производства;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Цифровизация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интеграция всех источников информации и потоков данных в единое информационное пространство с последующей автоматизацией ее анализа на основе внедрения современных технологий обработки больших массивов данных позволит кратно расширить механизм  налогового администрирования. Это с одной стороны станет одним из наиболее эффективных инструментом пресечения неформальных практик, а с другой стороны позволит существенно упростить и облегчить взаимодействие между государством и добросовестными налогоплательщиками.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III. Основные направления бюджетной политики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Бюджетная политика муниципального образования определяет основные ориентиры и стратегические цели развития муниципального образования на трехлетний период.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Основными целями бюджетной политики муниципального образования на 2018 год и на плановый период 2019 и 2020 годов являются обеспечение долгосрочной сбалансированности и финансовой устойчивости бюджетной системы муниципального образования,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района.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15</a:t>
            </a:fld>
            <a:endParaRPr lang="ru-RU"/>
          </a:p>
        </p:txBody>
      </p:sp>
      <p:sp>
        <p:nvSpPr>
          <p:cNvPr id="113665" name="Rectangle 1"/>
          <p:cNvSpPr>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Основными задачами бюджетной политики муниципального образования на среднесрочный период являются: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обеспечение безусловного исполнения действующих расходных обязательств, недопущение принятия новых расходных обязательств, не обеспеченных доходными источниками;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дальнейшая  концентрация расходов на приоритетных направлениях, прежде всего связанных с улучшением условий жизни человека, адресном решении социальных проблем, повышении эффективности и качества предоставляемых населению  муниципальных услуг;</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обеспечение реализации приоритетных задач государственной политики, в том числе предусмотренных в указах Президента Российской Федерации по достижению целевых показателей заработной платы отельных категорий работников бюджетной сферы, индексация заработной платы работников бюджетного сектора экономики, на которых не распространяются указы Президента Российской Федерации на 4 процента, обеспечение месячной заработной платы работников бюджетной сферы на уровне не ниже минимального размера оплаты труда, установленного Федеральным законом «О минимальном размере оплаты труда»;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продолжение работы по оптимизации структуры и штатной численности учреждений, путем проведения эффективной кадровой политики, повышения заинтересованности работников в труде и поднятия престижа работников бюджетной сферы;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для последовательного снижения бюджетного дефицита в 2017 году и плановом периоде 2018 и 2019 годов будет проводиться политика направления на повышение эффективности бюджетных расходов, в том числе за счет:</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ежегодного сокращения неэффективных расходов;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вовлечение организаций, не являющихся муниципальными учреждениями, в процесс оказания муниципальных услуг;</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безусловное исполнение принятых муниципальным образованием долговых обязательств;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соблюдение предельного уровня дефицита и муниципального долга муниципального образования, проведение взвешенной долговой политики, в том числе поэтапное снижение доли долговых обязательств;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эффективности муниципального  управления, в том числе за счет повышения качества финансового менеджмента в органах исполнительной власти и муниципальных бюджетных учреждениях;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недопущение просроченной задолженности по бюджетным и долговым обязательствам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совершенствование и повышение эффективности процедур муниципальных закупок товаров, работ, услуг;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16</a:t>
            </a:fld>
            <a:endParaRPr lang="ru-RU"/>
          </a:p>
        </p:txBody>
      </p:sp>
      <p:sp>
        <p:nvSpPr>
          <p:cNvPr id="114689" name="Rectangle 1"/>
          <p:cNvSpPr>
            <a:spLocks noChangeArrowheads="1"/>
          </p:cNvSpPr>
          <p:nvPr/>
        </p:nvSpPr>
        <p:spPr bwMode="auto">
          <a:xfrm>
            <a:off x="0" y="0"/>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расширение практики нормирования в сфере закупок   работ и муниципальных услуг;</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качества финансового контроля в управлении бюджетным процессом, в том числе внутреннего финансового контроля и внутреннего финансового аудита;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реализация принципов открытости и прозрачности управления муниципальными финансами, в том числе путем составления брошюры «Бюджет для граждан»;</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выполнение условий соглашений о предоставлении бюджетных кредитов из областного бюджета, заключенных Администрацией муниципального образования с Администрацией Смоленской области, и плана мероприятий по росту доходов, оптимизации расходов и сокращению муниципального долга в целях оздоровления муниципальных финансов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обеспечение сбалансированности местных бюджетов, сохранение высокой роли выравнивающих межбюджетных трансфертов;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формирование местного бюджета на 2018-2020 годы за счет сохранения программного принципа.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Продолжить проведение оценки эффективности действующих целевых программ, а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участие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пилотном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проекте по внедрению подсистемы учета и отчетности системы «Электронный бюджет» в части составления, представления, свода и консолидации отчетности об исполнении бюджета муниципального района;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Сохранение нормативного подхода к формированию межбюджетных отношений с муниципальными образованиями сельских, городского поселений одним из основополагающих факторов которого является учет структуры поселения, индекс бюджетных расходов.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бюджетная политика ориентирована на сбалансированность местных бюджетов.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переход от индивидуальных нормативных затрат на оказание муниципальных услуг (выполнение работ) к групповым нормативным затратам при расчете субсидии на финансовое обеспечение выполнения муниципального задания;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повышение самостоятельности и ответственности органов местного самоуправления за проводимую бюджетную политику, создание условий для получения больших результатов в условиях рационального использования имеющихся ресурсов, концентрация их на проблемных направлениях. Повышение качества управления муниципальными финансами</a:t>
            </a:r>
            <a:r>
              <a:rPr kumimoji="0" lang="ru-R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17</a:t>
            </a:fld>
            <a:endParaRPr lang="ru-RU"/>
          </a:p>
        </p:txBody>
      </p:sp>
      <p:sp>
        <p:nvSpPr>
          <p:cNvPr id="115713" name="Rectangle 1"/>
          <p:cNvSpPr>
            <a:spLocks noChangeArrowheads="1"/>
          </p:cNvSpPr>
          <p:nvPr/>
        </p:nvSpPr>
        <p:spPr bwMode="auto">
          <a:xfrm>
            <a:off x="0" y="517803"/>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IV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Долговая политика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Управление муниципальным долгом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 Смоленской области  – это процесс выработки и осуществления стратегии, направленной на привлечение через долговые операции на рынке капитала необходимых для развития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 Смоленской области заимствований, при соблюдении приемлемых уровней финансового риска и цены привлекаемых денежных средств.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Управление муниципальным долгом является одним из важнейших элементов финансовой политики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 Смоленской области и представляет собой совокупность мероприятий по регулированию его объема и структуры, определению условий и осуществлению заимствований, регулированию рынка заимствований, реализации мер управления проблемными долгами, обслуживанию и погашению муниципального долга, контролю за эффективным использованием заимствованных средств.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Основными целями  муниципальной долговой политики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на долгосрочный период являются: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стабильное обслуживание долговых обязательств;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прогнозирование и предотвращение рисков, связанных со структурой муниципального  долга;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равномерное распределение долговой нагрузки на бюджет муниципального района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совершенствование учета и мониторинга муниципального долга;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Муниципальная  долговая политика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является частью бюджетной политики, проводимой Администрацией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и управление муниципальным  долгом непосредственно связано с бюджетным процессом.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процессе управления муниципальным  долгом приоритетными являются следующие задачи: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обеспечение сбалансированности  бюджета муниципального района при недостаточности собственных источников финансирования дефицита бюджета муниципального района;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поэтапное сокращение объема муниципального  долга к объему доходов бюджета  муниципального района без учета объема безвозмездных поступлений;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поэтапное снижение дефицита бюджета муниципального района;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достижение эффективного и целевого использования заемных средств;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учет и регистрация долговых обязательств;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обеспечение раскрытия информации о муниципальном долге.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p:cNvSpPr>
          <p:nvPr>
            <p:ph type="title"/>
          </p:nvPr>
        </p:nvSpPr>
        <p:spPr>
          <a:xfrm>
            <a:off x="468313" y="0"/>
            <a:ext cx="8229600" cy="1143000"/>
          </a:xfrm>
        </p:spPr>
        <p:txBody>
          <a:bodyPr/>
          <a:lstStyle/>
          <a:p>
            <a:pPr algn="ctr"/>
            <a:r>
              <a:rPr lang="ru-RU" sz="2000" b="1" i="1" dirty="0" smtClean="0">
                <a:solidFill>
                  <a:srgbClr val="660033"/>
                </a:solidFill>
                <a:latin typeface="Arial" charset="0"/>
              </a:rPr>
              <a:t>Основные характеристики бюджета муниципального района в 2015-2020 годах</a:t>
            </a:r>
          </a:p>
        </p:txBody>
      </p:sp>
      <p:graphicFrame>
        <p:nvGraphicFramePr>
          <p:cNvPr id="43012" name="Object 4"/>
          <p:cNvGraphicFramePr>
            <a:graphicFrameLocks noChangeAspect="1"/>
          </p:cNvGraphicFramePr>
          <p:nvPr>
            <p:ph idx="1"/>
          </p:nvPr>
        </p:nvGraphicFramePr>
        <p:xfrm>
          <a:off x="142844" y="1285860"/>
          <a:ext cx="8686800" cy="3959225"/>
        </p:xfrm>
        <a:graphic>
          <a:graphicData uri="http://schemas.openxmlformats.org/presentationml/2006/ole">
            <p:oleObj spid="_x0000_s43012" name="Диаграмма" r:id="rId3" imgW="8715492" imgH="3971991" progId="MSGraph.Chart.8">
              <p:embed followColorScheme="full"/>
            </p:oleObj>
          </a:graphicData>
        </a:graphic>
      </p:graphicFrame>
      <p:sp>
        <p:nvSpPr>
          <p:cNvPr id="5" name="Номер слайда 4"/>
          <p:cNvSpPr>
            <a:spLocks noGrp="1"/>
          </p:cNvSpPr>
          <p:nvPr>
            <p:ph type="sldNum" sz="quarter" idx="12"/>
          </p:nvPr>
        </p:nvSpPr>
        <p:spPr/>
        <p:txBody>
          <a:bodyPr/>
          <a:lstStyle/>
          <a:p>
            <a:pPr>
              <a:defRPr/>
            </a:pPr>
            <a:fld id="{71529777-EBF9-488C-B60A-0E3DC933D27E}" type="slidenum">
              <a:rPr lang="ru-RU" smtClean="0"/>
              <a:pPr>
                <a:defRPr/>
              </a:pPr>
              <a:t>18</a:t>
            </a:fld>
            <a:endParaRPr lang="ru-RU"/>
          </a:p>
        </p:txBody>
      </p:sp>
      <p:sp>
        <p:nvSpPr>
          <p:cNvPr id="7" name="Прямоугольник 6"/>
          <p:cNvSpPr/>
          <p:nvPr/>
        </p:nvSpPr>
        <p:spPr>
          <a:xfrm>
            <a:off x="571472" y="5500702"/>
            <a:ext cx="8143932" cy="1015663"/>
          </a:xfrm>
          <a:prstGeom prst="rect">
            <a:avLst/>
          </a:prstGeom>
        </p:spPr>
        <p:txBody>
          <a:bodyPr wrap="square">
            <a:spAutoFit/>
          </a:bodyPr>
          <a:lstStyle/>
          <a:p>
            <a:r>
              <a:rPr lang="ru-RU" sz="1200" dirty="0" smtClean="0"/>
              <a:t>	                      2015(факт)	2016(факт)	2017(факт)	2018(план)	2019(план)	2020(план)</a:t>
            </a:r>
          </a:p>
          <a:p>
            <a:r>
              <a:rPr lang="ru-RU" sz="1200" dirty="0" smtClean="0"/>
              <a:t>Доходы, всего	240085,2	244237,5	277422,2	262432,6	229921,4	228695,7</a:t>
            </a:r>
          </a:p>
          <a:p>
            <a:r>
              <a:rPr lang="ru-RU" sz="1200" dirty="0" smtClean="0"/>
              <a:t>Расходы, всего	233633,6	232078,4	270343,9	273608,2	229921,4	228695,7</a:t>
            </a:r>
          </a:p>
          <a:p>
            <a:r>
              <a:rPr lang="ru-RU" sz="1200" dirty="0" smtClean="0"/>
              <a:t>Дефицит, </a:t>
            </a:r>
            <a:r>
              <a:rPr lang="ru-RU" sz="1200" dirty="0" err="1" smtClean="0"/>
              <a:t>профицит</a:t>
            </a:r>
            <a:r>
              <a:rPr lang="ru-RU" sz="1200" dirty="0" smtClean="0"/>
              <a:t> (-;+)	6451,6	12159,1	7078,3	-11175,6	0	0</a:t>
            </a:r>
          </a:p>
          <a:p>
            <a:endParaRPr lang="ru-RU"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472" y="285728"/>
            <a:ext cx="8229600" cy="1143000"/>
          </a:xfrm>
          <a:noFill/>
          <a:ln/>
        </p:spPr>
        <p:txBody>
          <a:bodyPr>
            <a:noAutofit/>
            <a:scene3d>
              <a:camera prst="orthographicFront"/>
              <a:lightRig rig="threePt" dir="t"/>
            </a:scene3d>
            <a:sp3d extrusionH="57150">
              <a:bevelT w="38100" h="38100"/>
            </a:sp3d>
          </a:bodyPr>
          <a:lstStyle/>
          <a:p>
            <a:pPr algn="ctr" fontAlgn="auto">
              <a:spcAft>
                <a:spcPts val="0"/>
              </a:spcAft>
              <a:defRPr/>
            </a:pPr>
            <a:r>
              <a:rPr lang="ru-RU" sz="3200" dirty="0" smtClean="0">
                <a:solidFill>
                  <a:srgbClr val="FFC000"/>
                </a:solidFill>
                <a:effectLst>
                  <a:outerShdw blurRad="50800" dist="38100" algn="l" rotWithShape="0">
                    <a:prstClr val="black">
                      <a:alpha val="40000"/>
                    </a:prstClr>
                  </a:outerShdw>
                </a:effectLst>
              </a:rPr>
              <a:t>Общие характеристики доходов и расходов бюджета муниципального района</a:t>
            </a:r>
            <a:endParaRPr lang="ru-RU" sz="32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285984" y="1428736"/>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sp>
        <p:nvSpPr>
          <p:cNvPr id="6" name="Номер слайда 5"/>
          <p:cNvSpPr>
            <a:spLocks noGrp="1"/>
          </p:cNvSpPr>
          <p:nvPr>
            <p:ph type="sldNum" sz="quarter" idx="12"/>
          </p:nvPr>
        </p:nvSpPr>
        <p:spPr/>
        <p:txBody>
          <a:bodyPr/>
          <a:lstStyle/>
          <a:p>
            <a:pPr>
              <a:defRPr/>
            </a:pPr>
            <a:fld id="{C67B858D-91DB-413B-9541-9C49134769A6}" type="slidenum">
              <a:rPr lang="ru-RU" smtClean="0"/>
              <a:pPr>
                <a:defRPr/>
              </a:pPr>
              <a:t>19</a:t>
            </a:fld>
            <a:endParaRPr lang="ru-RU"/>
          </a:p>
        </p:txBody>
      </p:sp>
      <p:sp>
        <p:nvSpPr>
          <p:cNvPr id="8" name="Прямоугольник 7"/>
          <p:cNvSpPr/>
          <p:nvPr/>
        </p:nvSpPr>
        <p:spPr>
          <a:xfrm>
            <a:off x="857224" y="5357826"/>
            <a:ext cx="6858048" cy="1077218"/>
          </a:xfrm>
          <a:prstGeom prst="rect">
            <a:avLst/>
          </a:prstGeom>
        </p:spPr>
        <p:txBody>
          <a:bodyPr wrap="square">
            <a:spAutoFit/>
          </a:bodyPr>
          <a:lstStyle/>
          <a:p>
            <a:r>
              <a:rPr lang="ru-RU" sz="1600" dirty="0" smtClean="0"/>
              <a:t>			2018	2019	2020</a:t>
            </a:r>
          </a:p>
          <a:p>
            <a:r>
              <a:rPr lang="ru-RU" sz="1600" dirty="0" smtClean="0"/>
              <a:t>Доходы, всего		262432,6	229921,4	228695,7</a:t>
            </a:r>
          </a:p>
          <a:p>
            <a:r>
              <a:rPr lang="ru-RU" sz="1600" dirty="0" smtClean="0"/>
              <a:t>Расходы, всего		273608,2 229921,4	228695,7</a:t>
            </a:r>
          </a:p>
          <a:p>
            <a:r>
              <a:rPr lang="ru-RU" sz="1600" dirty="0" smtClean="0"/>
              <a:t>Дефицит, </a:t>
            </a:r>
            <a:r>
              <a:rPr lang="ru-RU" sz="1600" dirty="0" err="1" smtClean="0"/>
              <a:t>профицит</a:t>
            </a:r>
            <a:r>
              <a:rPr lang="ru-RU" sz="1600" dirty="0" smtClean="0"/>
              <a:t> (-;+)	-11175,6	0	0</a:t>
            </a:r>
          </a:p>
        </p:txBody>
      </p:sp>
      <p:graphicFrame>
        <p:nvGraphicFramePr>
          <p:cNvPr id="9" name="Содержимое 3"/>
          <p:cNvGraphicFramePr>
            <a:graphicFrameLocks noChangeAspect="1"/>
          </p:cNvGraphicFramePr>
          <p:nvPr/>
        </p:nvGraphicFramePr>
        <p:xfrm>
          <a:off x="500034" y="1857364"/>
          <a:ext cx="7402513" cy="3425825"/>
        </p:xfrm>
        <a:graphic>
          <a:graphicData uri="http://schemas.openxmlformats.org/presentationml/2006/ole">
            <p:oleObj spid="_x0000_s48132" name="Диаграмма" r:id="rId3" imgW="7286589" imgH="3371820" progId="MSGraph.Chart.8">
              <p:embed followColorScheme="full"/>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28813"/>
            <a:ext cx="8229600" cy="4395787"/>
          </a:xfrm>
        </p:spPr>
        <p:txBody>
          <a:bodyPr>
            <a:normAutofit/>
          </a:bodyPr>
          <a:lstStyle/>
          <a:p>
            <a:pPr algn="just">
              <a:lnSpc>
                <a:spcPct val="80000"/>
              </a:lnSpc>
              <a:buFont typeface="Wingdings 2" pitchFamily="18" charset="2"/>
              <a:buNone/>
            </a:pPr>
            <a:r>
              <a:rPr lang="ru-RU" sz="2200" b="1" i="1" smtClean="0">
                <a:solidFill>
                  <a:srgbClr val="C00000"/>
                </a:solidFill>
              </a:rPr>
              <a:t>«Бюджет для граждан» </a:t>
            </a:r>
            <a:r>
              <a:rPr lang="ru-RU" sz="2200" smtClean="0"/>
              <a:t>это упрощенная версия бюджетного     документа, которая использует 	неформальный язык и доступные форматы, чтобы облегчить для граждан понимание бюджета. </a:t>
            </a:r>
          </a:p>
          <a:p>
            <a:pPr algn="just">
              <a:lnSpc>
                <a:spcPct val="80000"/>
              </a:lnSpc>
              <a:buFont typeface="Wingdings 2" pitchFamily="18" charset="2"/>
              <a:buNone/>
            </a:pPr>
            <a:r>
              <a:rPr lang="ru-RU" sz="2200" smtClean="0"/>
              <a:t>Представленная информация предназначена для широкого круга пользователей и будет интересна и полезна всем категориям населения, так как местный бюджет затрагивает интересы каждого жителя муниципального образования «Краснинский район» Смоленской области. </a:t>
            </a:r>
          </a:p>
          <a:p>
            <a:pPr algn="just">
              <a:lnSpc>
                <a:spcPct val="80000"/>
              </a:lnSpc>
              <a:buFont typeface="Wingdings 2" pitchFamily="18" charset="2"/>
              <a:buNone/>
            </a:pPr>
            <a:r>
              <a:rPr lang="ru-RU" sz="2200" smtClean="0"/>
              <a:t>Надеемся, что представление бюджета и бюджетного процесса в муниципальном образовании «Краснинский район</a:t>
            </a:r>
            <a:r>
              <a:rPr lang="ru-RU" sz="2200" smtClean="0">
                <a:latin typeface="Arial" charset="0"/>
              </a:rPr>
              <a:t>»</a:t>
            </a:r>
            <a:r>
              <a:rPr lang="ru-RU" sz="2200" smtClean="0"/>
              <a:t> Смоленской области в понятной для жителей форме повысит уровень общественного участия граждан в бюджетном процессе муниципального образования.</a:t>
            </a:r>
          </a:p>
        </p:txBody>
      </p:sp>
      <p:pic>
        <p:nvPicPr>
          <p:cNvPr id="4" name="Рисунок 3" descr="i1.jpg"/>
          <p:cNvPicPr>
            <a:picLocks noChangeAspect="1"/>
          </p:cNvPicPr>
          <p:nvPr/>
        </p:nvPicPr>
        <p:blipFill>
          <a:blip r:embed="rId2"/>
          <a:stretch>
            <a:fillRect/>
          </a:stretch>
        </p:blipFill>
        <p:spPr>
          <a:xfrm>
            <a:off x="3428992" y="500042"/>
            <a:ext cx="1905000" cy="1428750"/>
          </a:xfrm>
          <a:prstGeom prst="rect">
            <a:avLst/>
          </a:prstGeom>
          <a:ln>
            <a:noFill/>
          </a:ln>
          <a:effectLst>
            <a:softEdge rad="112500"/>
          </a:effectLst>
        </p:spPr>
      </p:pic>
      <p:sp>
        <p:nvSpPr>
          <p:cNvPr id="6" name="Номер слайда 5"/>
          <p:cNvSpPr>
            <a:spLocks noGrp="1"/>
          </p:cNvSpPr>
          <p:nvPr>
            <p:ph type="sldNum" sz="quarter" idx="12"/>
          </p:nvPr>
        </p:nvSpPr>
        <p:spPr/>
        <p:txBody>
          <a:bodyPr/>
          <a:lstStyle/>
          <a:p>
            <a:pPr>
              <a:defRPr/>
            </a:pPr>
            <a:fld id="{65B5A91A-52A1-439C-B8E2-F8F6E4F14CF3}"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642942"/>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Доходы бюджета по группам доходов</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00298" y="928670"/>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graphicFrame>
        <p:nvGraphicFramePr>
          <p:cNvPr id="27651" name="Содержимое 3"/>
          <p:cNvGraphicFramePr>
            <a:graphicFrameLocks noGrp="1" noChangeAspect="1"/>
          </p:cNvGraphicFramePr>
          <p:nvPr>
            <p:ph idx="1"/>
          </p:nvPr>
        </p:nvGraphicFramePr>
        <p:xfrm>
          <a:off x="428625" y="1216025"/>
          <a:ext cx="8429625" cy="3181350"/>
        </p:xfrm>
        <a:graphic>
          <a:graphicData uri="http://schemas.openxmlformats.org/presentationml/2006/ole">
            <p:oleObj spid="_x0000_s71682" name="Лист" r:id="rId3" imgW="9010701" imgH="3400430" progId="Excel.Sheet.8">
              <p:embed/>
            </p:oleObj>
          </a:graphicData>
        </a:graphic>
      </p:graphicFrame>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20</a:t>
            </a:fld>
            <a:endParaRPr lang="ru-RU"/>
          </a:p>
        </p:txBody>
      </p:sp>
      <p:graphicFrame>
        <p:nvGraphicFramePr>
          <p:cNvPr id="8" name="Таблица 7"/>
          <p:cNvGraphicFramePr>
            <a:graphicFrameLocks noGrp="1"/>
          </p:cNvGraphicFramePr>
          <p:nvPr/>
        </p:nvGraphicFramePr>
        <p:xfrm>
          <a:off x="1714480" y="4214818"/>
          <a:ext cx="4929221" cy="1071572"/>
        </p:xfrm>
        <a:graphic>
          <a:graphicData uri="http://schemas.openxmlformats.org/drawingml/2006/table">
            <a:tbl>
              <a:tblPr/>
              <a:tblGrid>
                <a:gridCol w="2348102"/>
                <a:gridCol w="795170"/>
                <a:gridCol w="925576"/>
                <a:gridCol w="860373"/>
              </a:tblGrid>
              <a:tr h="267893">
                <a:tc>
                  <a:txBody>
                    <a:bodyPr/>
                    <a:lstStyle/>
                    <a:p>
                      <a:pPr algn="l" fontAlgn="b"/>
                      <a:endParaRPr lang="ru-RU" sz="1000" b="1" i="0" u="none" strike="noStrike" dirty="0">
                        <a:latin typeface="Calibri"/>
                      </a:endParaRPr>
                    </a:p>
                  </a:txBody>
                  <a:tcPr marL="9525" marR="9525" marT="9525" marB="0" anchor="b">
                    <a:lnL>
                      <a:noFill/>
                    </a:lnL>
                    <a:lnR>
                      <a:noFill/>
                    </a:lnR>
                    <a:lnT>
                      <a:noFill/>
                    </a:lnT>
                    <a:lnB>
                      <a:noFill/>
                    </a:lnB>
                  </a:tcPr>
                </a:tc>
                <a:tc>
                  <a:txBody>
                    <a:bodyPr/>
                    <a:lstStyle/>
                    <a:p>
                      <a:pPr algn="r" fontAlgn="b"/>
                      <a:r>
                        <a:rPr lang="ru-RU" sz="1000" b="1" i="0" u="none" strike="noStrike">
                          <a:latin typeface="Calibri"/>
                        </a:rPr>
                        <a:t>2018</a:t>
                      </a: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2019</a:t>
                      </a:r>
                    </a:p>
                  </a:txBody>
                  <a:tcPr marL="9525" marR="9525" marT="9525" marB="0" anchor="b">
                    <a:lnL>
                      <a:noFill/>
                    </a:lnL>
                    <a:lnR>
                      <a:noFill/>
                    </a:lnR>
                    <a:lnT>
                      <a:noFill/>
                    </a:lnT>
                    <a:lnB>
                      <a:noFill/>
                    </a:lnB>
                  </a:tcPr>
                </a:tc>
                <a:tc>
                  <a:txBody>
                    <a:bodyPr/>
                    <a:lstStyle/>
                    <a:p>
                      <a:pPr algn="r" fontAlgn="b"/>
                      <a:r>
                        <a:rPr lang="ru-RU" sz="1000" b="1" i="0" u="none" strike="noStrike">
                          <a:latin typeface="Calibri"/>
                        </a:rPr>
                        <a:t>2020</a:t>
                      </a:r>
                    </a:p>
                  </a:txBody>
                  <a:tcPr marL="9525" marR="9525" marT="9525" marB="0" anchor="b">
                    <a:lnL>
                      <a:noFill/>
                    </a:lnL>
                    <a:lnR>
                      <a:noFill/>
                    </a:lnR>
                    <a:lnT>
                      <a:noFill/>
                    </a:lnT>
                    <a:lnB>
                      <a:noFill/>
                    </a:lnB>
                  </a:tcPr>
                </a:tc>
              </a:tr>
              <a:tr h="267893">
                <a:tc>
                  <a:txBody>
                    <a:bodyPr/>
                    <a:lstStyle/>
                    <a:p>
                      <a:pPr algn="l" fontAlgn="b"/>
                      <a:r>
                        <a:rPr lang="ru-RU" sz="1000" b="1" i="0" u="none" strike="noStrike" dirty="0">
                          <a:latin typeface="Calibri"/>
                        </a:rPr>
                        <a:t>Безвозмездные поступления</a:t>
                      </a:r>
                    </a:p>
                  </a:txBody>
                  <a:tcPr marL="9525" marR="9525" marT="9525" marB="0" anchor="b">
                    <a:lnL>
                      <a:noFill/>
                    </a:lnL>
                    <a:lnR>
                      <a:noFill/>
                    </a:lnR>
                    <a:lnT>
                      <a:noFill/>
                    </a:lnT>
                    <a:lnB>
                      <a:noFill/>
                    </a:lnB>
                  </a:tcPr>
                </a:tc>
                <a:tc>
                  <a:txBody>
                    <a:bodyPr/>
                    <a:lstStyle/>
                    <a:p>
                      <a:pPr algn="r" fontAlgn="b"/>
                      <a:r>
                        <a:rPr lang="ru-RU" sz="1000" b="1" i="0" u="none" strike="noStrike" dirty="0" smtClean="0">
                          <a:latin typeface="Calibri"/>
                        </a:rPr>
                        <a:t>217395,5</a:t>
                      </a:r>
                      <a:endParaRPr lang="ru-RU" sz="1000" b="1" i="0" u="none" strike="noStrike" dirty="0">
                        <a:latin typeface="Calibri"/>
                      </a:endParaRP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181576,5</a:t>
                      </a:r>
                    </a:p>
                  </a:txBody>
                  <a:tcPr marL="9525" marR="9525" marT="9525" marB="0" anchor="b">
                    <a:lnL>
                      <a:noFill/>
                    </a:lnL>
                    <a:lnR>
                      <a:noFill/>
                    </a:lnR>
                    <a:lnT>
                      <a:noFill/>
                    </a:lnT>
                    <a:lnB>
                      <a:noFill/>
                    </a:lnB>
                  </a:tcPr>
                </a:tc>
                <a:tc>
                  <a:txBody>
                    <a:bodyPr/>
                    <a:lstStyle/>
                    <a:p>
                      <a:pPr algn="r" fontAlgn="b"/>
                      <a:r>
                        <a:rPr lang="ru-RU" sz="1000" b="1" i="0" u="none" strike="noStrike" dirty="0" smtClean="0">
                          <a:latin typeface="Calibri"/>
                        </a:rPr>
                        <a:t>178466,5</a:t>
                      </a:r>
                      <a:endParaRPr lang="ru-RU" sz="1000" b="1" i="0" u="none" strike="noStrike" dirty="0">
                        <a:latin typeface="Calibri"/>
                      </a:endParaRPr>
                    </a:p>
                  </a:txBody>
                  <a:tcPr marL="9525" marR="9525" marT="9525" marB="0" anchor="b">
                    <a:lnL>
                      <a:noFill/>
                    </a:lnL>
                    <a:lnR>
                      <a:noFill/>
                    </a:lnR>
                    <a:lnT>
                      <a:noFill/>
                    </a:lnT>
                    <a:lnB>
                      <a:noFill/>
                    </a:lnB>
                  </a:tcPr>
                </a:tc>
              </a:tr>
              <a:tr h="267893">
                <a:tc>
                  <a:txBody>
                    <a:bodyPr/>
                    <a:lstStyle/>
                    <a:p>
                      <a:pPr algn="l" fontAlgn="b"/>
                      <a:r>
                        <a:rPr lang="ru-RU" sz="1000" b="1" i="0" u="none" strike="noStrike">
                          <a:latin typeface="Calibri"/>
                        </a:rPr>
                        <a:t>Налоговые доходы</a:t>
                      </a:r>
                    </a:p>
                  </a:txBody>
                  <a:tcPr marL="9525" marR="9525" marT="9525" marB="0" anchor="b">
                    <a:lnL>
                      <a:noFill/>
                    </a:lnL>
                    <a:lnR>
                      <a:noFill/>
                    </a:lnR>
                    <a:lnT>
                      <a:noFill/>
                    </a:lnT>
                    <a:lnB>
                      <a:noFill/>
                    </a:lnB>
                  </a:tcPr>
                </a:tc>
                <a:tc>
                  <a:txBody>
                    <a:bodyPr/>
                    <a:lstStyle/>
                    <a:p>
                      <a:pPr algn="r" fontAlgn="b"/>
                      <a:r>
                        <a:rPr lang="ru-RU" sz="1000" b="1" i="0" u="none" strike="noStrike" dirty="0" smtClean="0">
                          <a:latin typeface="Calibri"/>
                        </a:rPr>
                        <a:t>40499,0</a:t>
                      </a:r>
                      <a:endParaRPr lang="ru-RU" sz="1000" b="1" i="0" u="none" strike="noStrike" dirty="0">
                        <a:latin typeface="Calibri"/>
                      </a:endParaRP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45324,6</a:t>
                      </a:r>
                    </a:p>
                  </a:txBody>
                  <a:tcPr marL="9525" marR="9525" marT="9525" marB="0" anchor="b">
                    <a:lnL>
                      <a:noFill/>
                    </a:lnL>
                    <a:lnR>
                      <a:noFill/>
                    </a:lnR>
                    <a:lnT>
                      <a:noFill/>
                    </a:lnT>
                    <a:lnB>
                      <a:noFill/>
                    </a:lnB>
                  </a:tcPr>
                </a:tc>
                <a:tc>
                  <a:txBody>
                    <a:bodyPr/>
                    <a:lstStyle/>
                    <a:p>
                      <a:pPr algn="r" fontAlgn="b"/>
                      <a:r>
                        <a:rPr lang="ru-RU" sz="1000" b="1" i="0" u="none" strike="noStrike">
                          <a:latin typeface="Calibri"/>
                        </a:rPr>
                        <a:t>47087,5</a:t>
                      </a:r>
                    </a:p>
                  </a:txBody>
                  <a:tcPr marL="9525" marR="9525" marT="9525" marB="0" anchor="b">
                    <a:lnL>
                      <a:noFill/>
                    </a:lnL>
                    <a:lnR>
                      <a:noFill/>
                    </a:lnR>
                    <a:lnT>
                      <a:noFill/>
                    </a:lnT>
                    <a:lnB>
                      <a:noFill/>
                    </a:lnB>
                  </a:tcPr>
                </a:tc>
              </a:tr>
              <a:tr h="267893">
                <a:tc>
                  <a:txBody>
                    <a:bodyPr/>
                    <a:lstStyle/>
                    <a:p>
                      <a:pPr algn="l" fontAlgn="b"/>
                      <a:r>
                        <a:rPr lang="ru-RU" sz="1000" b="1" i="0" u="none" strike="noStrike">
                          <a:latin typeface="Calibri"/>
                        </a:rPr>
                        <a:t>неналоговые доходы</a:t>
                      </a:r>
                    </a:p>
                  </a:txBody>
                  <a:tcPr marL="9525" marR="9525" marT="9525" marB="0" anchor="b">
                    <a:lnL>
                      <a:noFill/>
                    </a:lnL>
                    <a:lnR>
                      <a:noFill/>
                    </a:lnR>
                    <a:lnT>
                      <a:noFill/>
                    </a:lnT>
                    <a:lnB>
                      <a:noFill/>
                    </a:lnB>
                  </a:tcPr>
                </a:tc>
                <a:tc>
                  <a:txBody>
                    <a:bodyPr/>
                    <a:lstStyle/>
                    <a:p>
                      <a:pPr algn="r" fontAlgn="b"/>
                      <a:r>
                        <a:rPr lang="ru-RU" sz="1000" b="1" i="0" u="none" strike="noStrike" dirty="0" smtClean="0">
                          <a:latin typeface="Calibri"/>
                        </a:rPr>
                        <a:t>4538,1</a:t>
                      </a:r>
                      <a:endParaRPr lang="ru-RU" sz="1000" b="1" i="0" u="none" strike="noStrike" dirty="0">
                        <a:latin typeface="Calibri"/>
                      </a:endParaRP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3020,3</a:t>
                      </a: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3141,7</a:t>
                      </a:r>
                    </a:p>
                  </a:txBody>
                  <a:tcPr marL="9525" marR="9525" marT="9525" marB="0" anchor="b">
                    <a:lnL>
                      <a:noFill/>
                    </a:lnL>
                    <a:lnR>
                      <a:noFill/>
                    </a:lnR>
                    <a:lnT>
                      <a:noFill/>
                    </a:lnT>
                    <a:lnB>
                      <a:noFill/>
                    </a:lnB>
                  </a:tcPr>
                </a:tc>
              </a:tr>
            </a:tbl>
          </a:graphicData>
        </a:graphic>
      </p:graphicFrame>
      <p:sp>
        <p:nvSpPr>
          <p:cNvPr id="9" name="Прямоугольник 8"/>
          <p:cNvSpPr/>
          <p:nvPr/>
        </p:nvSpPr>
        <p:spPr>
          <a:xfrm>
            <a:off x="142844" y="5572140"/>
            <a:ext cx="8858312" cy="1077218"/>
          </a:xfrm>
          <a:prstGeom prst="rect">
            <a:avLst/>
          </a:prstGeom>
        </p:spPr>
        <p:txBody>
          <a:bodyPr wrap="square">
            <a:spAutoFit/>
          </a:bodyPr>
          <a:lstStyle/>
          <a:p>
            <a:pPr lvl="0" indent="450850" algn="just"/>
            <a:r>
              <a:rPr lang="ru-RU" sz="1600" b="1" dirty="0" smtClean="0">
                <a:latin typeface="Times New Roman" pitchFamily="18" charset="0"/>
                <a:ea typeface="Calibri" pitchFamily="34" charset="0"/>
                <a:cs typeface="Times New Roman" pitchFamily="18" charset="0"/>
              </a:rPr>
              <a:t>Сведения о налоговых льготах и объеме выпадающих доходов в связи с предоставлением таких льгот отсутствует, в связи с тем, что на 2018 год и плановый период налоговые льготы по налогам, зачисляемым в бюджет муниципального района, не предоставлялись.</a:t>
            </a:r>
            <a:endParaRPr lang="ru-RU"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Структура налоговых доходов</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285984" y="1500174"/>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21</a:t>
            </a:fld>
            <a:endParaRPr lang="ru-RU"/>
          </a:p>
        </p:txBody>
      </p:sp>
      <p:graphicFrame>
        <p:nvGraphicFramePr>
          <p:cNvPr id="11" name="Содержимое 10"/>
          <p:cNvGraphicFramePr>
            <a:graphicFrameLocks noChangeAspect="1"/>
          </p:cNvGraphicFramePr>
          <p:nvPr>
            <p:ph idx="1"/>
          </p:nvPr>
        </p:nvGraphicFramePr>
        <p:xfrm>
          <a:off x="428596" y="1857364"/>
          <a:ext cx="8253412" cy="3143272"/>
        </p:xfrm>
        <a:graphic>
          <a:graphicData uri="http://schemas.openxmlformats.org/presentationml/2006/ole">
            <p:oleObj spid="_x0000_s72708" name="Диаграмма" r:id="rId3" imgW="5953272" imgH="2638349" progId="MSGraph.Chart.8">
              <p:embed followColorScheme="full"/>
            </p:oleObj>
          </a:graphicData>
        </a:graphic>
      </p:graphicFrame>
      <p:sp>
        <p:nvSpPr>
          <p:cNvPr id="12" name="Прямоугольник 11"/>
          <p:cNvSpPr/>
          <p:nvPr/>
        </p:nvSpPr>
        <p:spPr>
          <a:xfrm>
            <a:off x="1214414" y="4929198"/>
            <a:ext cx="6858048" cy="1200329"/>
          </a:xfrm>
          <a:prstGeom prst="rect">
            <a:avLst/>
          </a:prstGeom>
        </p:spPr>
        <p:txBody>
          <a:bodyPr wrap="square">
            <a:spAutoFit/>
          </a:bodyPr>
          <a:lstStyle/>
          <a:p>
            <a:r>
              <a:rPr lang="ru-RU" sz="1200" dirty="0" smtClean="0"/>
              <a:t>				2018	2019	2020</a:t>
            </a:r>
          </a:p>
          <a:p>
            <a:r>
              <a:rPr lang="ru-RU" sz="1200" dirty="0" smtClean="0"/>
              <a:t>Налог на доходы физических лиц		28878,9	32151,9	33510,8</a:t>
            </a:r>
          </a:p>
          <a:p>
            <a:r>
              <a:rPr lang="ru-RU" sz="1200" dirty="0" smtClean="0"/>
              <a:t>Акцизы			 	5501,0	6166,2	6515,6</a:t>
            </a:r>
          </a:p>
          <a:p>
            <a:r>
              <a:rPr lang="ru-RU" sz="1200" dirty="0" smtClean="0"/>
              <a:t>Налоги на совокупный доход		4952,8	5736,5	5725,1</a:t>
            </a:r>
          </a:p>
          <a:p>
            <a:r>
              <a:rPr lang="ru-RU" sz="1200" dirty="0" smtClean="0"/>
              <a:t>Государственная пошлина		1165,5	1270	1335</a:t>
            </a:r>
          </a:p>
          <a:p>
            <a:r>
              <a:rPr lang="ru-RU" sz="1200" dirty="0" smtClean="0"/>
              <a:t>Задолженность по отмененным налогам	0,8	0	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571504"/>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Структура неналоговых доходов</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71736" y="500042"/>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22</a:t>
            </a:fld>
            <a:endParaRPr lang="ru-RU"/>
          </a:p>
        </p:txBody>
      </p:sp>
      <p:graphicFrame>
        <p:nvGraphicFramePr>
          <p:cNvPr id="73731" name="Содержимое 3"/>
          <p:cNvGraphicFramePr>
            <a:graphicFrameLocks noChangeAspect="1"/>
          </p:cNvGraphicFramePr>
          <p:nvPr/>
        </p:nvGraphicFramePr>
        <p:xfrm>
          <a:off x="642910" y="1071546"/>
          <a:ext cx="7402513" cy="3425825"/>
        </p:xfrm>
        <a:graphic>
          <a:graphicData uri="http://schemas.openxmlformats.org/presentationml/2006/ole">
            <p:oleObj spid="_x0000_s73731" name="Диаграмма" r:id="rId4" imgW="7286589" imgH="3371820" progId="MSGraph.Chart.8">
              <p:embed followColorScheme="full"/>
            </p:oleObj>
          </a:graphicData>
        </a:graphic>
      </p:graphicFrame>
      <p:sp>
        <p:nvSpPr>
          <p:cNvPr id="9" name="Содержимое 8"/>
          <p:cNvSpPr>
            <a:spLocks noGrp="1"/>
          </p:cNvSpPr>
          <p:nvPr>
            <p:ph idx="1"/>
          </p:nvPr>
        </p:nvSpPr>
        <p:spPr>
          <a:xfrm>
            <a:off x="142844" y="4429132"/>
            <a:ext cx="8543956" cy="1895468"/>
          </a:xfrm>
        </p:spPr>
        <p:txBody>
          <a:bodyPr/>
          <a:lstStyle/>
          <a:p>
            <a:r>
              <a:rPr lang="ru-RU" sz="1400" dirty="0" smtClean="0"/>
              <a:t>						</a:t>
            </a:r>
            <a:r>
              <a:rPr lang="ru-RU" sz="1400" dirty="0" smtClean="0">
                <a:latin typeface="Times New Roman" pitchFamily="18" charset="0"/>
                <a:cs typeface="Times New Roman" pitchFamily="18" charset="0"/>
              </a:rPr>
              <a:t>2018	2019	2020</a:t>
            </a:r>
          </a:p>
          <a:p>
            <a:r>
              <a:rPr lang="ru-RU" sz="1400" dirty="0" smtClean="0">
                <a:latin typeface="Times New Roman" pitchFamily="18" charset="0"/>
                <a:cs typeface="Times New Roman" pitchFamily="18" charset="0"/>
              </a:rPr>
              <a:t>Доходы от продажи материальных и нематериальных активов 	2692,1	65,9	68,6</a:t>
            </a:r>
          </a:p>
          <a:p>
            <a:r>
              <a:rPr lang="ru-RU" sz="1400" dirty="0" smtClean="0">
                <a:latin typeface="Times New Roman" pitchFamily="18" charset="0"/>
                <a:cs typeface="Times New Roman" pitchFamily="18" charset="0"/>
              </a:rPr>
              <a:t>Платежи при пользовании природными ресурсами 		151,3	301,7	313,8</a:t>
            </a:r>
          </a:p>
          <a:p>
            <a:r>
              <a:rPr lang="ru-RU" sz="1400" dirty="0" smtClean="0">
                <a:latin typeface="Times New Roman" pitchFamily="18" charset="0"/>
                <a:cs typeface="Times New Roman" pitchFamily="18" charset="0"/>
              </a:rPr>
              <a:t>Доходы от оказания платных услуг			37,2	5,4	5,6</a:t>
            </a:r>
          </a:p>
          <a:p>
            <a:r>
              <a:rPr lang="ru-RU" sz="1400" dirty="0" smtClean="0">
                <a:latin typeface="Times New Roman" pitchFamily="18" charset="0"/>
                <a:cs typeface="Times New Roman" pitchFamily="18" charset="0"/>
              </a:rPr>
              <a:t>Штрафы, санкции, возмещение ущерба 			356,8	246,6	0</a:t>
            </a:r>
          </a:p>
          <a:p>
            <a:r>
              <a:rPr lang="ru-RU" sz="1400" dirty="0" smtClean="0">
                <a:latin typeface="Times New Roman" pitchFamily="18" charset="0"/>
                <a:cs typeface="Times New Roman" pitchFamily="18" charset="0"/>
              </a:rPr>
              <a:t>Доходы от использования имущества 			1300,7	2400,7	2496,7</a:t>
            </a:r>
          </a:p>
          <a:p>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993300"/>
                </a:solidFill>
                <a:latin typeface="Times New Roman"/>
                <a:cs typeface="Times New Roman"/>
              </a:rPr>
              <a:t>Виды безвозмездных поступлений</a:t>
            </a:r>
          </a:p>
        </p:txBody>
      </p:sp>
      <p:grpSp>
        <p:nvGrpSpPr>
          <p:cNvPr id="45059" name="Group 5"/>
          <p:cNvGrpSpPr>
            <a:grpSpLocks noChangeAspect="1"/>
          </p:cNvGrpSpPr>
          <p:nvPr/>
        </p:nvGrpSpPr>
        <p:grpSpPr bwMode="auto">
          <a:xfrm>
            <a:off x="0" y="765175"/>
            <a:ext cx="9144000" cy="6092825"/>
            <a:chOff x="4603" y="8855"/>
            <a:chExt cx="7669" cy="4654"/>
          </a:xfrm>
        </p:grpSpPr>
        <p:sp>
          <p:nvSpPr>
            <p:cNvPr id="45060"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sz="1400">
                <a:latin typeface="Times New Roman" pitchFamily="18" charset="0"/>
              </a:endParaRPr>
            </a:p>
          </p:txBody>
        </p:sp>
        <p:grpSp>
          <p:nvGrpSpPr>
            <p:cNvPr id="45061" name="Group 7"/>
            <p:cNvGrpSpPr>
              <a:grpSpLocks/>
            </p:cNvGrpSpPr>
            <p:nvPr/>
          </p:nvGrpSpPr>
          <p:grpSpPr bwMode="auto">
            <a:xfrm>
              <a:off x="4727" y="11927"/>
              <a:ext cx="7200" cy="1081"/>
              <a:chOff x="4776" y="9126"/>
              <a:chExt cx="7200" cy="1080"/>
            </a:xfrm>
          </p:grpSpPr>
          <p:sp>
            <p:nvSpPr>
              <p:cNvPr id="45062"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sz="1400">
                  <a:latin typeface="Times New Roman" pitchFamily="18" charset="0"/>
                </a:endParaRPr>
              </a:p>
            </p:txBody>
          </p:sp>
          <p:sp>
            <p:nvSpPr>
              <p:cNvPr id="45063" name="Text Box 9"/>
              <p:cNvSpPr txBox="1">
                <a:spLocks noChangeArrowheads="1"/>
              </p:cNvSpPr>
              <p:nvPr/>
            </p:nvSpPr>
            <p:spPr bwMode="auto">
              <a:xfrm>
                <a:off x="6150" y="9235"/>
                <a:ext cx="2070" cy="900"/>
              </a:xfrm>
              <a:prstGeom prst="rect">
                <a:avLst/>
              </a:prstGeom>
              <a:noFill/>
              <a:ln w="9525">
                <a:noFill/>
                <a:miter lim="800000"/>
                <a:headEnd/>
                <a:tailEnd/>
              </a:ln>
            </p:spPr>
            <p:txBody>
              <a:bodyPr lIns="96067" tIns="48034" rIns="96067" bIns="48034"/>
              <a:lstStyle/>
              <a:p>
                <a:r>
                  <a:rPr lang="ru-RU" sz="1400" dirty="0">
                    <a:latin typeface="Times New Roman" pitchFamily="18" charset="0"/>
                  </a:rPr>
                  <a:t>Предоставляются на условиях долевого </a:t>
                </a:r>
                <a:r>
                  <a:rPr lang="ru-RU" sz="1400" dirty="0" err="1">
                    <a:latin typeface="Times New Roman" pitchFamily="18" charset="0"/>
                  </a:rPr>
                  <a:t>софинансирования</a:t>
                </a:r>
                <a:r>
                  <a:rPr lang="ru-RU" sz="1400" dirty="0">
                    <a:latin typeface="Times New Roman" pitchFamily="18" charset="0"/>
                  </a:rPr>
                  <a:t> расходов других бюджетов</a:t>
                </a:r>
              </a:p>
            </p:txBody>
          </p:sp>
          <p:sp>
            <p:nvSpPr>
              <p:cNvPr id="45064"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sz="1400">
                  <a:latin typeface="Times New Roman" pitchFamily="18" charset="0"/>
                </a:endParaRPr>
              </a:p>
            </p:txBody>
          </p:sp>
          <p:sp>
            <p:nvSpPr>
              <p:cNvPr id="45065" name="AutoShape 11" descr="Водяные капли"/>
              <p:cNvSpPr>
                <a:spLocks noChangeArrowheads="1"/>
              </p:cNvSpPr>
              <p:nvPr/>
            </p:nvSpPr>
            <p:spPr bwMode="auto">
              <a:xfrm>
                <a:off x="9205" y="9126"/>
                <a:ext cx="1980" cy="1080"/>
              </a:xfrm>
              <a:prstGeom prst="flowChartMagneticDisk">
                <a:avLst/>
              </a:prstGeom>
              <a:blipFill dpi="0" rotWithShape="1">
                <a:blip r:embed="rId2"/>
                <a:srcRect/>
                <a:tile tx="0" ty="0" sx="100000" sy="100000" flip="none" algn="tl"/>
              </a:blipFill>
              <a:ln w="9525">
                <a:solidFill>
                  <a:srgbClr val="000000"/>
                </a:solidFill>
                <a:round/>
                <a:headEnd/>
                <a:tailEnd/>
              </a:ln>
            </p:spPr>
            <p:txBody>
              <a:bodyPr lIns="96067" tIns="48034" rIns="96067" bIns="48034"/>
              <a:lstStyle/>
              <a:p>
                <a:pPr algn="ctr"/>
                <a:r>
                  <a:rPr lang="ru-RU" sz="1500" b="1">
                    <a:latin typeface="Times New Roman" pitchFamily="18" charset="0"/>
                  </a:rPr>
                  <a:t>Субсидии (от латинского «</a:t>
                </a:r>
                <a:r>
                  <a:rPr lang="en-US" sz="1500" b="1">
                    <a:latin typeface="Times New Roman" pitchFamily="18" charset="0"/>
                  </a:rPr>
                  <a:t>Subsidium</a:t>
                </a:r>
                <a:r>
                  <a:rPr lang="ru-RU" sz="1500" b="1">
                    <a:latin typeface="Times New Roman" pitchFamily="18" charset="0"/>
                  </a:rPr>
                  <a:t>»-поддержка)</a:t>
                </a:r>
                <a:endParaRPr lang="ru-RU" sz="1500">
                  <a:latin typeface="Times New Roman" pitchFamily="18" charset="0"/>
                </a:endParaRPr>
              </a:p>
            </p:txBody>
          </p:sp>
        </p:grpSp>
        <p:grpSp>
          <p:nvGrpSpPr>
            <p:cNvPr id="45066" name="Group 12"/>
            <p:cNvGrpSpPr>
              <a:grpSpLocks/>
            </p:cNvGrpSpPr>
            <p:nvPr/>
          </p:nvGrpSpPr>
          <p:grpSpPr bwMode="auto">
            <a:xfrm>
              <a:off x="4776" y="9307"/>
              <a:ext cx="7200" cy="1029"/>
              <a:chOff x="4776" y="9565"/>
              <a:chExt cx="7200" cy="1029"/>
            </a:xfrm>
          </p:grpSpPr>
          <p:sp>
            <p:nvSpPr>
              <p:cNvPr id="45067"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sz="1400">
                  <a:latin typeface="Times New Roman" pitchFamily="18" charset="0"/>
                </a:endParaRPr>
              </a:p>
            </p:txBody>
          </p:sp>
          <p:sp>
            <p:nvSpPr>
              <p:cNvPr id="45068" name="AutoShape 14" descr="Водяные капли"/>
              <p:cNvSpPr>
                <a:spLocks noChangeArrowheads="1"/>
              </p:cNvSpPr>
              <p:nvPr/>
            </p:nvSpPr>
            <p:spPr bwMode="auto">
              <a:xfrm>
                <a:off x="9037" y="9565"/>
                <a:ext cx="1885" cy="1029"/>
              </a:xfrm>
              <a:prstGeom prst="flowChartMagneticDisk">
                <a:avLst/>
              </a:prstGeom>
              <a:blipFill dpi="0" rotWithShape="1">
                <a:blip r:embed="rId2"/>
                <a:srcRect/>
                <a:tile tx="0" ty="0" sx="100000" sy="100000" flip="none" algn="tl"/>
              </a:blipFill>
              <a:ln w="9525">
                <a:solidFill>
                  <a:srgbClr val="000000"/>
                </a:solidFill>
                <a:round/>
                <a:headEnd/>
                <a:tailEnd/>
              </a:ln>
            </p:spPr>
            <p:txBody>
              <a:bodyPr/>
              <a:lstStyle/>
              <a:p>
                <a:pPr algn="ctr"/>
                <a:r>
                  <a:rPr lang="ru-RU" sz="1400" b="1" dirty="0">
                    <a:latin typeface="Times New Roman" pitchFamily="18" charset="0"/>
                  </a:rPr>
                  <a:t>Дотации (от латинского «</a:t>
                </a:r>
                <a:r>
                  <a:rPr lang="en-US" sz="1400" b="1" dirty="0" err="1">
                    <a:latin typeface="Times New Roman" pitchFamily="18" charset="0"/>
                  </a:rPr>
                  <a:t>Dotatio</a:t>
                </a:r>
                <a:r>
                  <a:rPr lang="ru-RU" sz="1400" b="1" dirty="0">
                    <a:latin typeface="Times New Roman" pitchFamily="18" charset="0"/>
                  </a:rPr>
                  <a:t>»-дар, пожертвование)</a:t>
                </a:r>
              </a:p>
              <a:p>
                <a:endParaRPr lang="ru-RU" sz="1400" dirty="0">
                  <a:latin typeface="Times New Roman" pitchFamily="18" charset="0"/>
                </a:endParaRPr>
              </a:p>
            </p:txBody>
          </p:sp>
          <p:sp>
            <p:nvSpPr>
              <p:cNvPr id="45069" name="Text Box 15"/>
              <p:cNvSpPr txBox="1">
                <a:spLocks noChangeAspect="1" noChangeArrowheads="1"/>
              </p:cNvSpPr>
              <p:nvPr/>
            </p:nvSpPr>
            <p:spPr bwMode="auto">
              <a:xfrm>
                <a:off x="6041" y="9620"/>
                <a:ext cx="2228" cy="943"/>
              </a:xfrm>
              <a:prstGeom prst="rect">
                <a:avLst/>
              </a:prstGeom>
              <a:noFill/>
              <a:ln w="9525">
                <a:noFill/>
                <a:miter lim="800000"/>
                <a:headEnd/>
                <a:tailEnd/>
              </a:ln>
            </p:spPr>
            <p:txBody>
              <a:bodyPr/>
              <a:lstStyle/>
              <a:p>
                <a:pPr algn="ctr"/>
                <a:r>
                  <a:rPr lang="ru-RU" sz="1400" dirty="0">
                    <a:latin typeface="Times New Roman" pitchFamily="18" charset="0"/>
                  </a:rPr>
                  <a:t>Предоставляются на безвозмездной и безвозвратной основе без установления направлений и (или) условий их использования</a:t>
                </a:r>
              </a:p>
            </p:txBody>
          </p:sp>
          <p:sp>
            <p:nvSpPr>
              <p:cNvPr id="45070"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endParaRPr lang="ru-RU" sz="1400">
                  <a:latin typeface="Times New Roman" pitchFamily="18" charset="0"/>
                </a:endParaRPr>
              </a:p>
            </p:txBody>
          </p:sp>
        </p:grpSp>
        <p:sp>
          <p:nvSpPr>
            <p:cNvPr id="45071"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sz="1400">
                <a:latin typeface="Times New Roman" pitchFamily="18" charset="0"/>
              </a:endParaRPr>
            </a:p>
          </p:txBody>
        </p:sp>
        <p:grpSp>
          <p:nvGrpSpPr>
            <p:cNvPr id="45072" name="Group 18"/>
            <p:cNvGrpSpPr>
              <a:grpSpLocks/>
            </p:cNvGrpSpPr>
            <p:nvPr/>
          </p:nvGrpSpPr>
          <p:grpSpPr bwMode="auto">
            <a:xfrm>
              <a:off x="6041" y="10617"/>
              <a:ext cx="5273" cy="1029"/>
              <a:chOff x="6054" y="10617"/>
              <a:chExt cx="5273" cy="1029"/>
            </a:xfrm>
          </p:grpSpPr>
          <p:sp>
            <p:nvSpPr>
              <p:cNvPr id="45073" name="AutoShape 19" descr="Водяные капли"/>
              <p:cNvSpPr>
                <a:spLocks noChangeArrowheads="1"/>
              </p:cNvSpPr>
              <p:nvPr/>
            </p:nvSpPr>
            <p:spPr bwMode="auto">
              <a:xfrm>
                <a:off x="9110" y="10617"/>
                <a:ext cx="1886" cy="1029"/>
              </a:xfrm>
              <a:prstGeom prst="flowChartMagneticDisk">
                <a:avLst/>
              </a:prstGeom>
              <a:blipFill dpi="0" rotWithShape="1">
                <a:blip r:embed="rId2"/>
                <a:srcRect/>
                <a:tile tx="0" ty="0" sx="100000" sy="100000" flip="none" algn="tl"/>
              </a:blipFill>
              <a:ln w="9525">
                <a:solidFill>
                  <a:srgbClr val="000000"/>
                </a:solidFill>
                <a:round/>
                <a:headEnd/>
                <a:tailEnd/>
              </a:ln>
            </p:spPr>
            <p:txBody>
              <a:bodyPr/>
              <a:lstStyle/>
              <a:p>
                <a:pPr algn="ctr"/>
                <a:r>
                  <a:rPr lang="ru-RU" sz="1400" b="1" dirty="0">
                    <a:latin typeface="Times New Roman" pitchFamily="18" charset="0"/>
                  </a:rPr>
                  <a:t>Субвенции (от латинского «</a:t>
                </a:r>
                <a:r>
                  <a:rPr lang="en-US" sz="1400" b="1" dirty="0" err="1">
                    <a:latin typeface="Times New Roman" pitchFamily="18" charset="0"/>
                  </a:rPr>
                  <a:t>Subvenire</a:t>
                </a:r>
                <a:r>
                  <a:rPr lang="ru-RU" sz="1400" b="1" dirty="0">
                    <a:latin typeface="Times New Roman" pitchFamily="18" charset="0"/>
                  </a:rPr>
                  <a:t>»-приходить на помощь)</a:t>
                </a:r>
                <a:endParaRPr lang="ru-RU" sz="1400" dirty="0">
                  <a:latin typeface="Times New Roman" pitchFamily="18" charset="0"/>
                </a:endParaRPr>
              </a:p>
            </p:txBody>
          </p:sp>
          <p:sp>
            <p:nvSpPr>
              <p:cNvPr id="45074" name="Text Box 20"/>
              <p:cNvSpPr txBox="1">
                <a:spLocks noChangeAspect="1" noChangeArrowheads="1"/>
              </p:cNvSpPr>
              <p:nvPr/>
            </p:nvSpPr>
            <p:spPr bwMode="auto">
              <a:xfrm>
                <a:off x="6054" y="10726"/>
                <a:ext cx="2314" cy="857"/>
              </a:xfrm>
              <a:prstGeom prst="rect">
                <a:avLst/>
              </a:prstGeom>
              <a:noFill/>
              <a:ln w="9525">
                <a:noFill/>
                <a:miter lim="800000"/>
                <a:headEnd/>
                <a:tailEnd/>
              </a:ln>
            </p:spPr>
            <p:txBody>
              <a:bodyPr/>
              <a:lstStyle/>
              <a:p>
                <a:r>
                  <a:rPr lang="ru-RU" sz="1400" dirty="0">
                    <a:latin typeface="Times New Roman" pitchFamily="18" charset="0"/>
                  </a:rPr>
                  <a:t>Предоставляются на финансирование «переданных» полномочий другим публично-правовым образованиям</a:t>
                </a:r>
              </a:p>
            </p:txBody>
          </p:sp>
          <p:sp>
            <p:nvSpPr>
              <p:cNvPr id="45075"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endParaRPr lang="ru-RU" sz="1400">
                  <a:latin typeface="Times New Roman" pitchFamily="18" charset="0"/>
                </a:endParaRPr>
              </a:p>
            </p:txBody>
          </p:sp>
        </p:grpSp>
      </p:grpSp>
      <p:sp>
        <p:nvSpPr>
          <p:cNvPr id="4507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EF71458-2917-45C2-8F1A-D234A062635A}"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Структура безвозмездных поступлений</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71736" y="1142984"/>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24</a:t>
            </a:fld>
            <a:endParaRPr lang="ru-RU"/>
          </a:p>
        </p:txBody>
      </p:sp>
      <p:graphicFrame>
        <p:nvGraphicFramePr>
          <p:cNvPr id="74755" name="Содержимое 3"/>
          <p:cNvGraphicFramePr>
            <a:graphicFrameLocks noChangeAspect="1"/>
          </p:cNvGraphicFramePr>
          <p:nvPr/>
        </p:nvGraphicFramePr>
        <p:xfrm>
          <a:off x="642910" y="1714488"/>
          <a:ext cx="7402512" cy="3425825"/>
        </p:xfrm>
        <a:graphic>
          <a:graphicData uri="http://schemas.openxmlformats.org/presentationml/2006/ole">
            <p:oleObj spid="_x0000_s74755" name="Диаграмма" r:id="rId3" imgW="7286589" imgH="3371820" progId="MSGraph.Chart.8">
              <p:embed followColorScheme="full"/>
            </p:oleObj>
          </a:graphicData>
        </a:graphic>
      </p:graphicFrame>
      <p:sp>
        <p:nvSpPr>
          <p:cNvPr id="9" name="Прямоугольник 8"/>
          <p:cNvSpPr/>
          <p:nvPr/>
        </p:nvSpPr>
        <p:spPr>
          <a:xfrm>
            <a:off x="428596" y="5072074"/>
            <a:ext cx="8286808" cy="1169551"/>
          </a:xfrm>
          <a:prstGeom prst="rect">
            <a:avLst/>
          </a:prstGeom>
        </p:spPr>
        <p:txBody>
          <a:bodyPr wrap="square">
            <a:spAutoFit/>
          </a:bodyPr>
          <a:lstStyle/>
          <a:p>
            <a:r>
              <a:rPr lang="ru-RU" sz="1400" dirty="0" smtClean="0"/>
              <a:t>					2018	2019	2020</a:t>
            </a:r>
          </a:p>
          <a:p>
            <a:r>
              <a:rPr lang="ru-RU" sz="1400" dirty="0" smtClean="0"/>
              <a:t>Дотации бюджетам муниципальных образований 	74202,5	63825	59493</a:t>
            </a:r>
          </a:p>
          <a:p>
            <a:r>
              <a:rPr lang="ru-RU" sz="1400" dirty="0" smtClean="0"/>
              <a:t>Субвенции бюджетам муниципальных образований 	112020,8	96987,2	98026,2</a:t>
            </a:r>
          </a:p>
          <a:p>
            <a:r>
              <a:rPr lang="ru-RU" sz="1400" dirty="0" smtClean="0"/>
              <a:t>Субсидии бюджетам муниципальных образований 	31087,9	20680	20863</a:t>
            </a:r>
          </a:p>
          <a:p>
            <a:r>
              <a:rPr lang="ru-RU" sz="1400" dirty="0" smtClean="0"/>
              <a:t>Иные межбюджетные трансферты 		84,3	84,3	84,3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01"/>
          <p:cNvGrpSpPr>
            <a:grpSpLocks/>
          </p:cNvGrpSpPr>
          <p:nvPr/>
        </p:nvGrpSpPr>
        <p:grpSpPr bwMode="auto">
          <a:xfrm>
            <a:off x="0" y="0"/>
            <a:ext cx="9144000" cy="6286500"/>
            <a:chOff x="0" y="0"/>
            <a:chExt cx="5760" cy="3960"/>
          </a:xfrm>
        </p:grpSpPr>
        <p:pic>
          <p:nvPicPr>
            <p:cNvPr id="46083" name="Picture 21" descr="http://dnews.donetsk.ua/storage/fotos/2010/08/27/128289415521289b.jpg"/>
            <p:cNvPicPr>
              <a:picLocks noChangeAspect="1" noChangeArrowheads="1"/>
            </p:cNvPicPr>
            <p:nvPr/>
          </p:nvPicPr>
          <p:blipFill>
            <a:blip r:embed="rId2"/>
            <a:srcRect/>
            <a:stretch>
              <a:fillRect/>
            </a:stretch>
          </p:blipFill>
          <p:spPr bwMode="auto">
            <a:xfrm>
              <a:off x="3198" y="0"/>
              <a:ext cx="2562" cy="1298"/>
            </a:xfrm>
            <a:prstGeom prst="rect">
              <a:avLst/>
            </a:prstGeom>
            <a:noFill/>
            <a:ln w="9525">
              <a:noFill/>
              <a:miter lim="800000"/>
              <a:headEnd/>
              <a:tailEnd/>
            </a:ln>
          </p:spPr>
        </p:pic>
        <p:sp>
          <p:nvSpPr>
            <p:cNvPr id="46084"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400" b="1" dirty="0">
                  <a:solidFill>
                    <a:schemeClr val="bg1"/>
                  </a:solidFill>
                  <a:latin typeface="Times New Roman" pitchFamily="18" charset="0"/>
                </a:rPr>
                <a:t>Разделы классификации расходов бюджета</a:t>
              </a:r>
            </a:p>
          </p:txBody>
        </p:sp>
        <p:grpSp>
          <p:nvGrpSpPr>
            <p:cNvPr id="46085" name="Group 100"/>
            <p:cNvGrpSpPr>
              <a:grpSpLocks/>
            </p:cNvGrpSpPr>
            <p:nvPr/>
          </p:nvGrpSpPr>
          <p:grpSpPr bwMode="auto">
            <a:xfrm>
              <a:off x="0" y="73"/>
              <a:ext cx="5607" cy="3887"/>
              <a:chOff x="0" y="73"/>
              <a:chExt cx="5607" cy="3887"/>
            </a:xfrm>
          </p:grpSpPr>
          <p:sp>
            <p:nvSpPr>
              <p:cNvPr id="46086"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b="1">
                    <a:solidFill>
                      <a:schemeClr val="hlink"/>
                    </a:solidFill>
                    <a:latin typeface="Times New Roman" pitchFamily="18" charset="0"/>
                  </a:rPr>
                  <a:t>Расходы бюджета</a:t>
                </a:r>
              </a:p>
            </p:txBody>
          </p:sp>
          <p:sp>
            <p:nvSpPr>
              <p:cNvPr id="46087"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sz="1400">
                  <a:latin typeface="Times New Roman" pitchFamily="18" charset="0"/>
                </a:endParaRPr>
              </a:p>
            </p:txBody>
          </p:sp>
          <p:sp>
            <p:nvSpPr>
              <p:cNvPr id="46088"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dirty="0">
                    <a:latin typeface="Times New Roman" pitchFamily="18" charset="0"/>
                  </a:rPr>
                  <a:t>	</a:t>
                </a:r>
                <a:r>
                  <a:rPr lang="ru-RU" sz="1500" dirty="0">
                    <a:latin typeface="Times New Roman" pitchFamily="18" charset="0"/>
                  </a:rPr>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latin typeface="Times New Roman" pitchFamily="18" charset="0"/>
                  </a:rPr>
                  <a:t>	Расходы бюджета сформированы и утверждены:</a:t>
                </a:r>
              </a:p>
              <a:p>
                <a:pPr>
                  <a:buFontTx/>
                  <a:buChar char="•"/>
                </a:pPr>
                <a:r>
                  <a:rPr lang="ru-RU" sz="1500" dirty="0">
                    <a:latin typeface="Times New Roman" pitchFamily="18" charset="0"/>
                  </a:rPr>
                  <a:t> по муниципальным программам и </a:t>
                </a:r>
                <a:r>
                  <a:rPr lang="ru-RU" sz="1500" dirty="0" err="1">
                    <a:latin typeface="Times New Roman" pitchFamily="18" charset="0"/>
                  </a:rPr>
                  <a:t>непрограммным</a:t>
                </a:r>
                <a:r>
                  <a:rPr lang="ru-RU" sz="1500" dirty="0">
                    <a:latin typeface="Times New Roman" pitchFamily="18" charset="0"/>
                  </a:rPr>
                  <a:t> направлениям деятельности;</a:t>
                </a:r>
              </a:p>
              <a:p>
                <a:pPr>
                  <a:buFontTx/>
                  <a:buChar char="•"/>
                </a:pPr>
                <a:r>
                  <a:rPr lang="ru-RU" sz="1500" dirty="0">
                    <a:latin typeface="Times New Roman" pitchFamily="18" charset="0"/>
                  </a:rPr>
                  <a:t> по ведомственной структуре. </a:t>
                </a:r>
              </a:p>
            </p:txBody>
          </p:sp>
          <p:sp>
            <p:nvSpPr>
              <p:cNvPr id="46091" name="AutoShape 38"/>
              <p:cNvSpPr>
                <a:spLocks noChangeArrowheads="1"/>
              </p:cNvSpPr>
              <p:nvPr/>
            </p:nvSpPr>
            <p:spPr bwMode="auto">
              <a:xfrm>
                <a:off x="3870" y="3060"/>
                <a:ext cx="1704" cy="9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sz="1400" b="1">
                  <a:solidFill>
                    <a:schemeClr val="bg1"/>
                  </a:solidFill>
                  <a:latin typeface="Times New Roman" pitchFamily="18" charset="0"/>
                </a:endParaRPr>
              </a:p>
            </p:txBody>
          </p:sp>
          <p:grpSp>
            <p:nvGrpSpPr>
              <p:cNvPr id="46092" name="Group 43"/>
              <p:cNvGrpSpPr>
                <a:grpSpLocks/>
              </p:cNvGrpSpPr>
              <p:nvPr/>
            </p:nvGrpSpPr>
            <p:grpSpPr bwMode="auto">
              <a:xfrm>
                <a:off x="68" y="2205"/>
                <a:ext cx="748" cy="817"/>
                <a:chOff x="113" y="2205"/>
                <a:chExt cx="829" cy="817"/>
              </a:xfrm>
            </p:grpSpPr>
            <p:sp>
              <p:nvSpPr>
                <p:cNvPr id="46093"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sz="1400" b="1">
                    <a:solidFill>
                      <a:schemeClr val="bg1"/>
                    </a:solidFill>
                    <a:latin typeface="Times New Roman" pitchFamily="18" charset="0"/>
                  </a:endParaRPr>
                </a:p>
              </p:txBody>
            </p:sp>
            <p:sp>
              <p:nvSpPr>
                <p:cNvPr id="46094"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latin typeface="Times New Roman" pitchFamily="18" charset="0"/>
                    </a:rPr>
                    <a:t>01 «Общегосу                                                            дарственные вопросы»</a:t>
                  </a:r>
                </a:p>
              </p:txBody>
            </p:sp>
          </p:grpSp>
          <p:sp>
            <p:nvSpPr>
              <p:cNvPr id="46097" name="Text Box 46"/>
              <p:cNvSpPr txBox="1">
                <a:spLocks noChangeArrowheads="1"/>
              </p:cNvSpPr>
              <p:nvPr/>
            </p:nvSpPr>
            <p:spPr bwMode="auto">
              <a:xfrm>
                <a:off x="945" y="2295"/>
                <a:ext cx="771" cy="183"/>
              </a:xfrm>
              <a:prstGeom prst="rect">
                <a:avLst/>
              </a:prstGeom>
              <a:noFill/>
              <a:ln w="9525">
                <a:noFill/>
                <a:miter lim="800000"/>
                <a:headEnd/>
                <a:tailEnd/>
              </a:ln>
            </p:spPr>
            <p:txBody>
              <a:bodyPr>
                <a:spAutoFit/>
              </a:bodyPr>
              <a:lstStyle/>
              <a:p>
                <a:pPr algn="ctr"/>
                <a:endParaRPr lang="ru-RU" sz="1300" b="1">
                  <a:solidFill>
                    <a:schemeClr val="bg1"/>
                  </a:solidFill>
                  <a:latin typeface="Times New Roman" pitchFamily="18" charset="0"/>
                </a:endParaRPr>
              </a:p>
            </p:txBody>
          </p:sp>
          <p:sp>
            <p:nvSpPr>
              <p:cNvPr id="46100" name="Text Box 49"/>
              <p:cNvSpPr txBox="1">
                <a:spLocks noChangeArrowheads="1"/>
              </p:cNvSpPr>
              <p:nvPr/>
            </p:nvSpPr>
            <p:spPr bwMode="auto">
              <a:xfrm flipH="1">
                <a:off x="1882" y="2256"/>
                <a:ext cx="907" cy="183"/>
              </a:xfrm>
              <a:prstGeom prst="rect">
                <a:avLst/>
              </a:prstGeom>
              <a:noFill/>
              <a:ln w="9525">
                <a:noFill/>
                <a:miter lim="800000"/>
                <a:headEnd/>
                <a:tailEnd/>
              </a:ln>
            </p:spPr>
            <p:txBody>
              <a:bodyPr>
                <a:spAutoFit/>
              </a:bodyPr>
              <a:lstStyle/>
              <a:p>
                <a:pPr algn="ctr"/>
                <a:endParaRPr lang="ru-RU" sz="1300" b="1">
                  <a:solidFill>
                    <a:schemeClr val="bg1"/>
                  </a:solidFill>
                  <a:latin typeface="Times New Roman" pitchFamily="18" charset="0"/>
                </a:endParaRPr>
              </a:p>
            </p:txBody>
          </p:sp>
          <p:grpSp>
            <p:nvGrpSpPr>
              <p:cNvPr id="46101" name="Group 61"/>
              <p:cNvGrpSpPr>
                <a:grpSpLocks/>
              </p:cNvGrpSpPr>
              <p:nvPr/>
            </p:nvGrpSpPr>
            <p:grpSpPr bwMode="auto">
              <a:xfrm>
                <a:off x="899" y="2205"/>
                <a:ext cx="907" cy="817"/>
                <a:chOff x="1155" y="2205"/>
                <a:chExt cx="998" cy="817"/>
              </a:xfrm>
            </p:grpSpPr>
            <p:sp>
              <p:nvSpPr>
                <p:cNvPr id="46103" name="AutoShape 51"/>
                <p:cNvSpPr>
                  <a:spLocks noChangeArrowheads="1"/>
                </p:cNvSpPr>
                <p:nvPr/>
              </p:nvSpPr>
              <p:spPr bwMode="auto">
                <a:xfrm>
                  <a:off x="1205" y="2205"/>
                  <a:ext cx="894"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sz="1400" b="1">
                    <a:solidFill>
                      <a:schemeClr val="bg1"/>
                    </a:solidFill>
                    <a:latin typeface="Times New Roman" pitchFamily="18" charset="0"/>
                  </a:endParaRPr>
                </a:p>
              </p:txBody>
            </p:sp>
            <p:sp>
              <p:nvSpPr>
                <p:cNvPr id="46105" name="Text Box 56"/>
                <p:cNvSpPr txBox="1">
                  <a:spLocks noChangeArrowheads="1"/>
                </p:cNvSpPr>
                <p:nvPr/>
              </p:nvSpPr>
              <p:spPr bwMode="auto">
                <a:xfrm>
                  <a:off x="1155" y="2295"/>
                  <a:ext cx="998" cy="562"/>
                </a:xfrm>
                <a:prstGeom prst="rect">
                  <a:avLst/>
                </a:prstGeom>
                <a:noFill/>
                <a:ln w="9525">
                  <a:noFill/>
                  <a:miter lim="800000"/>
                  <a:headEnd/>
                  <a:tailEnd/>
                </a:ln>
              </p:spPr>
              <p:txBody>
                <a:bodyPr>
                  <a:spAutoFit/>
                </a:bodyPr>
                <a:lstStyle/>
                <a:p>
                  <a:pPr algn="ctr"/>
                  <a:r>
                    <a:rPr lang="ru-RU" sz="1300" b="1" dirty="0" smtClean="0">
                      <a:solidFill>
                        <a:schemeClr val="bg1"/>
                      </a:solidFill>
                      <a:latin typeface="Times New Roman" pitchFamily="18" charset="0"/>
                    </a:rPr>
                    <a:t>04 </a:t>
                  </a:r>
                  <a:r>
                    <a:rPr lang="ru-RU" sz="1300" b="1" dirty="0">
                      <a:solidFill>
                        <a:schemeClr val="bg1"/>
                      </a:solidFill>
                      <a:latin typeface="Times New Roman" pitchFamily="18" charset="0"/>
                    </a:rPr>
                    <a:t>«Национальная</a:t>
                  </a:r>
                </a:p>
                <a:p>
                  <a:pPr algn="ctr"/>
                  <a:r>
                    <a:rPr lang="ru-RU" sz="1300" b="1" dirty="0">
                      <a:solidFill>
                        <a:schemeClr val="bg1"/>
                      </a:solidFill>
                      <a:latin typeface="Times New Roman" pitchFamily="18" charset="0"/>
                    </a:rPr>
                    <a:t>экономика»</a:t>
                  </a:r>
                </a:p>
                <a:p>
                  <a:pPr algn="ctr"/>
                  <a:r>
                    <a:rPr lang="ru-RU" sz="1300" dirty="0">
                      <a:solidFill>
                        <a:schemeClr val="bg1"/>
                      </a:solidFill>
                      <a:latin typeface="Times New Roman" pitchFamily="18" charset="0"/>
                    </a:rPr>
                    <a:t> </a:t>
                  </a:r>
                </a:p>
              </p:txBody>
            </p:sp>
          </p:grpSp>
          <p:grpSp>
            <p:nvGrpSpPr>
              <p:cNvPr id="46106" name="Group 62"/>
              <p:cNvGrpSpPr>
                <a:grpSpLocks/>
              </p:cNvGrpSpPr>
              <p:nvPr/>
            </p:nvGrpSpPr>
            <p:grpSpPr bwMode="auto">
              <a:xfrm>
                <a:off x="3878" y="2205"/>
                <a:ext cx="942" cy="817"/>
                <a:chOff x="3334" y="2205"/>
                <a:chExt cx="1092" cy="817"/>
              </a:xfrm>
            </p:grpSpPr>
            <p:grpSp>
              <p:nvGrpSpPr>
                <p:cNvPr id="46107" name="Group 63"/>
                <p:cNvGrpSpPr>
                  <a:grpSpLocks/>
                </p:cNvGrpSpPr>
                <p:nvPr/>
              </p:nvGrpSpPr>
              <p:grpSpPr bwMode="auto">
                <a:xfrm>
                  <a:off x="3379" y="2205"/>
                  <a:ext cx="1047" cy="817"/>
                  <a:chOff x="113" y="2205"/>
                  <a:chExt cx="957" cy="817"/>
                </a:xfrm>
              </p:grpSpPr>
              <p:sp>
                <p:nvSpPr>
                  <p:cNvPr id="46108" name="AutoShape 64"/>
                  <p:cNvSpPr>
                    <a:spLocks noChangeArrowheads="1"/>
                  </p:cNvSpPr>
                  <p:nvPr/>
                </p:nvSpPr>
                <p:spPr bwMode="auto">
                  <a:xfrm>
                    <a:off x="25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400" b="1" dirty="0" smtClean="0">
                        <a:solidFill>
                          <a:schemeClr val="bg1"/>
                        </a:solidFill>
                        <a:latin typeface="Times New Roman" pitchFamily="18" charset="0"/>
                      </a:rPr>
                      <a:t>11</a:t>
                    </a:r>
                  </a:p>
                  <a:p>
                    <a:pPr algn="ctr"/>
                    <a:r>
                      <a:rPr lang="ru-RU" sz="1400" b="1" dirty="0" smtClean="0">
                        <a:solidFill>
                          <a:schemeClr val="bg1"/>
                        </a:solidFill>
                        <a:latin typeface="Times New Roman" pitchFamily="18" charset="0"/>
                      </a:rPr>
                      <a:t> «Физическая</a:t>
                    </a:r>
                  </a:p>
                  <a:p>
                    <a:pPr algn="ctr"/>
                    <a:r>
                      <a:rPr lang="ru-RU" sz="1400" b="1" dirty="0" smtClean="0">
                        <a:solidFill>
                          <a:schemeClr val="bg1"/>
                        </a:solidFill>
                        <a:latin typeface="Times New Roman" pitchFamily="18" charset="0"/>
                      </a:rPr>
                      <a:t>культура и</a:t>
                    </a:r>
                  </a:p>
                  <a:p>
                    <a:pPr algn="ctr"/>
                    <a:r>
                      <a:rPr lang="ru-RU" sz="1400" b="1" dirty="0" smtClean="0">
                        <a:solidFill>
                          <a:schemeClr val="bg1"/>
                        </a:solidFill>
                        <a:latin typeface="Times New Roman" pitchFamily="18" charset="0"/>
                      </a:rPr>
                      <a:t>спорт»</a:t>
                    </a:r>
                  </a:p>
                  <a:p>
                    <a:pPr algn="ctr"/>
                    <a:endParaRPr lang="ru-RU" sz="1400" b="1" dirty="0">
                      <a:solidFill>
                        <a:schemeClr val="bg1"/>
                      </a:solidFill>
                      <a:latin typeface="Times New Roman" pitchFamily="18" charset="0"/>
                    </a:endParaRPr>
                  </a:p>
                </p:txBody>
              </p:sp>
              <p:sp>
                <p:nvSpPr>
                  <p:cNvPr id="46109"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sz="1400" b="1">
                      <a:solidFill>
                        <a:schemeClr val="bg1"/>
                      </a:solidFill>
                      <a:latin typeface="Times New Roman" pitchFamily="18" charset="0"/>
                    </a:endParaRPr>
                  </a:p>
                </p:txBody>
              </p:sp>
            </p:grpSp>
            <p:sp>
              <p:nvSpPr>
                <p:cNvPr id="46110" name="Text Box 66"/>
                <p:cNvSpPr txBox="1">
                  <a:spLocks noChangeArrowheads="1"/>
                </p:cNvSpPr>
                <p:nvPr/>
              </p:nvSpPr>
              <p:spPr bwMode="auto">
                <a:xfrm>
                  <a:off x="3334" y="2296"/>
                  <a:ext cx="998" cy="183"/>
                </a:xfrm>
                <a:prstGeom prst="rect">
                  <a:avLst/>
                </a:prstGeom>
                <a:noFill/>
                <a:ln w="9525">
                  <a:noFill/>
                  <a:miter lim="800000"/>
                  <a:headEnd/>
                  <a:tailEnd/>
                </a:ln>
              </p:spPr>
              <p:txBody>
                <a:bodyPr>
                  <a:spAutoFit/>
                </a:bodyPr>
                <a:lstStyle/>
                <a:p>
                  <a:pPr algn="ctr"/>
                  <a:endParaRPr lang="ru-RU" sz="1300">
                    <a:solidFill>
                      <a:schemeClr val="bg1"/>
                    </a:solidFill>
                    <a:latin typeface="Times New Roman" pitchFamily="18" charset="0"/>
                  </a:endParaRPr>
                </a:p>
              </p:txBody>
            </p:sp>
          </p:grpSp>
          <p:grpSp>
            <p:nvGrpSpPr>
              <p:cNvPr id="46112" name="Group 68"/>
              <p:cNvGrpSpPr>
                <a:grpSpLocks/>
              </p:cNvGrpSpPr>
              <p:nvPr/>
            </p:nvGrpSpPr>
            <p:grpSpPr bwMode="auto">
              <a:xfrm>
                <a:off x="3105" y="2205"/>
                <a:ext cx="2502" cy="810"/>
                <a:chOff x="-1706" y="2205"/>
                <a:chExt cx="2648" cy="973"/>
              </a:xfrm>
            </p:grpSpPr>
            <p:sp>
              <p:nvSpPr>
                <p:cNvPr id="46113" name="AutoShape 69"/>
                <p:cNvSpPr>
                  <a:spLocks noChangeArrowheads="1"/>
                </p:cNvSpPr>
                <p:nvPr/>
              </p:nvSpPr>
              <p:spPr bwMode="auto">
                <a:xfrm>
                  <a:off x="-1706" y="2205"/>
                  <a:ext cx="905" cy="973"/>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400" b="1" dirty="0" smtClean="0">
                      <a:solidFill>
                        <a:schemeClr val="bg1"/>
                      </a:solidFill>
                      <a:latin typeface="Times New Roman" pitchFamily="18" charset="0"/>
                    </a:rPr>
                    <a:t>10 «Социальная</a:t>
                  </a:r>
                </a:p>
                <a:p>
                  <a:pPr algn="ctr"/>
                  <a:r>
                    <a:rPr lang="ru-RU" sz="1400" b="1" dirty="0" smtClean="0">
                      <a:solidFill>
                        <a:schemeClr val="bg1"/>
                      </a:solidFill>
                      <a:latin typeface="Times New Roman" pitchFamily="18" charset="0"/>
                    </a:rPr>
                    <a:t>политика»</a:t>
                  </a:r>
                </a:p>
                <a:p>
                  <a:pPr algn="ctr"/>
                  <a:endParaRPr lang="ru-RU" sz="1400" b="1" dirty="0">
                    <a:solidFill>
                      <a:schemeClr val="bg1"/>
                    </a:solidFill>
                    <a:latin typeface="Times New Roman" pitchFamily="18" charset="0"/>
                  </a:endParaRPr>
                </a:p>
              </p:txBody>
            </p:sp>
            <p:sp>
              <p:nvSpPr>
                <p:cNvPr id="46114"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sz="1400" b="1">
                    <a:solidFill>
                      <a:schemeClr val="bg1"/>
                    </a:solidFill>
                    <a:latin typeface="Times New Roman" pitchFamily="18" charset="0"/>
                  </a:endParaRPr>
                </a:p>
              </p:txBody>
            </p:sp>
          </p:grpSp>
          <p:grpSp>
            <p:nvGrpSpPr>
              <p:cNvPr id="46116" name="Group 72"/>
              <p:cNvGrpSpPr>
                <a:grpSpLocks/>
              </p:cNvGrpSpPr>
              <p:nvPr/>
            </p:nvGrpSpPr>
            <p:grpSpPr bwMode="auto">
              <a:xfrm>
                <a:off x="337" y="3150"/>
                <a:ext cx="2054" cy="544"/>
                <a:chOff x="3379" y="2193"/>
                <a:chExt cx="2154" cy="817"/>
              </a:xfrm>
            </p:grpSpPr>
            <p:grpSp>
              <p:nvGrpSpPr>
                <p:cNvPr id="46117" name="Group 73"/>
                <p:cNvGrpSpPr>
                  <a:grpSpLocks/>
                </p:cNvGrpSpPr>
                <p:nvPr/>
              </p:nvGrpSpPr>
              <p:grpSpPr bwMode="auto">
                <a:xfrm>
                  <a:off x="3379" y="2193"/>
                  <a:ext cx="2096" cy="817"/>
                  <a:chOff x="113" y="2193"/>
                  <a:chExt cx="1916" cy="817"/>
                </a:xfrm>
              </p:grpSpPr>
              <p:sp>
                <p:nvSpPr>
                  <p:cNvPr id="46118" name="AutoShape 74"/>
                  <p:cNvSpPr>
                    <a:spLocks noChangeArrowheads="1"/>
                  </p:cNvSpPr>
                  <p:nvPr/>
                </p:nvSpPr>
                <p:spPr bwMode="auto">
                  <a:xfrm>
                    <a:off x="1212" y="2193"/>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sz="1400" b="1">
                      <a:solidFill>
                        <a:schemeClr val="bg1"/>
                      </a:solidFill>
                      <a:latin typeface="Times New Roman" pitchFamily="18" charset="0"/>
                    </a:endParaRPr>
                  </a:p>
                </p:txBody>
              </p:sp>
              <p:sp>
                <p:nvSpPr>
                  <p:cNvPr id="46119"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sz="1400" b="1">
                      <a:solidFill>
                        <a:schemeClr val="bg1"/>
                      </a:solidFill>
                      <a:latin typeface="Times New Roman" pitchFamily="18" charset="0"/>
                    </a:endParaRPr>
                  </a:p>
                </p:txBody>
              </p:sp>
            </p:grpSp>
            <p:sp>
              <p:nvSpPr>
                <p:cNvPr id="46120" name="Text Box 76"/>
                <p:cNvSpPr txBox="1">
                  <a:spLocks noChangeArrowheads="1"/>
                </p:cNvSpPr>
                <p:nvPr/>
              </p:nvSpPr>
              <p:spPr bwMode="auto">
                <a:xfrm>
                  <a:off x="4535" y="2328"/>
                  <a:ext cx="998" cy="480"/>
                </a:xfrm>
                <a:prstGeom prst="rect">
                  <a:avLst/>
                </a:prstGeom>
                <a:noFill/>
                <a:ln w="9525">
                  <a:noFill/>
                  <a:miter lim="800000"/>
                  <a:headEnd/>
                  <a:tailEnd/>
                </a:ln>
              </p:spPr>
              <p:txBody>
                <a:bodyPr>
                  <a:spAutoFit/>
                </a:bodyPr>
                <a:lstStyle/>
                <a:p>
                  <a:pPr algn="ctr"/>
                  <a:r>
                    <a:rPr lang="ru-RU" sz="1300" b="1" dirty="0" smtClean="0">
                      <a:solidFill>
                        <a:schemeClr val="bg1"/>
                      </a:solidFill>
                      <a:latin typeface="Times New Roman" pitchFamily="18" charset="0"/>
                    </a:rPr>
                    <a:t>07</a:t>
                  </a:r>
                </a:p>
                <a:p>
                  <a:pPr algn="ctr"/>
                  <a:r>
                    <a:rPr lang="ru-RU" sz="1300" b="1" dirty="0" smtClean="0">
                      <a:solidFill>
                        <a:schemeClr val="bg1"/>
                      </a:solidFill>
                      <a:latin typeface="Times New Roman" pitchFamily="18" charset="0"/>
                    </a:rPr>
                    <a:t> </a:t>
                  </a:r>
                  <a:r>
                    <a:rPr lang="ru-RU" sz="1300" b="1" dirty="0">
                      <a:solidFill>
                        <a:schemeClr val="bg1"/>
                      </a:solidFill>
                      <a:latin typeface="Times New Roman" pitchFamily="18" charset="0"/>
                    </a:rPr>
                    <a:t>«Образование»</a:t>
                  </a:r>
                  <a:r>
                    <a:rPr lang="ru-RU" sz="1400" dirty="0">
                      <a:solidFill>
                        <a:schemeClr val="bg1"/>
                      </a:solidFill>
                      <a:latin typeface="Times New Roman" pitchFamily="18" charset="0"/>
                    </a:rPr>
                    <a:t> </a:t>
                  </a:r>
                </a:p>
              </p:txBody>
            </p:sp>
          </p:grpSp>
          <p:grpSp>
            <p:nvGrpSpPr>
              <p:cNvPr id="46121" name="Group 77"/>
              <p:cNvGrpSpPr>
                <a:grpSpLocks/>
              </p:cNvGrpSpPr>
              <p:nvPr/>
            </p:nvGrpSpPr>
            <p:grpSpPr bwMode="auto">
              <a:xfrm>
                <a:off x="1338" y="3199"/>
                <a:ext cx="1043" cy="218"/>
                <a:chOff x="3334" y="2255"/>
                <a:chExt cx="998" cy="262"/>
              </a:xfrm>
            </p:grpSpPr>
            <p:sp>
              <p:nvSpPr>
                <p:cNvPr id="46124" name="Text Box 80"/>
                <p:cNvSpPr txBox="1">
                  <a:spLocks noChangeArrowheads="1"/>
                </p:cNvSpPr>
                <p:nvPr/>
              </p:nvSpPr>
              <p:spPr bwMode="auto">
                <a:xfrm>
                  <a:off x="3379" y="2255"/>
                  <a:ext cx="907" cy="230"/>
                </a:xfrm>
                <a:prstGeom prst="rect">
                  <a:avLst/>
                </a:prstGeom>
                <a:noFill/>
                <a:ln w="9525">
                  <a:noFill/>
                  <a:miter lim="800000"/>
                  <a:headEnd/>
                  <a:tailEnd/>
                </a:ln>
              </p:spPr>
              <p:txBody>
                <a:bodyPr>
                  <a:spAutoFit/>
                </a:bodyPr>
                <a:lstStyle/>
                <a:p>
                  <a:pPr algn="ctr"/>
                  <a:endParaRPr lang="ru-RU" sz="1400" b="1">
                    <a:solidFill>
                      <a:schemeClr val="bg1"/>
                    </a:solidFill>
                    <a:latin typeface="Times New Roman" pitchFamily="18" charset="0"/>
                  </a:endParaRPr>
                </a:p>
              </p:txBody>
            </p:sp>
            <p:sp>
              <p:nvSpPr>
                <p:cNvPr id="46125" name="Text Box 81"/>
                <p:cNvSpPr txBox="1">
                  <a:spLocks noChangeArrowheads="1"/>
                </p:cNvSpPr>
                <p:nvPr/>
              </p:nvSpPr>
              <p:spPr bwMode="auto">
                <a:xfrm>
                  <a:off x="3334" y="2296"/>
                  <a:ext cx="998" cy="221"/>
                </a:xfrm>
                <a:prstGeom prst="rect">
                  <a:avLst/>
                </a:prstGeom>
                <a:noFill/>
                <a:ln w="9525">
                  <a:noFill/>
                  <a:miter lim="800000"/>
                  <a:headEnd/>
                  <a:tailEnd/>
                </a:ln>
              </p:spPr>
              <p:txBody>
                <a:bodyPr>
                  <a:spAutoFit/>
                </a:bodyPr>
                <a:lstStyle/>
                <a:p>
                  <a:pPr algn="ctr"/>
                  <a:endParaRPr lang="ru-RU" sz="1300" b="1" dirty="0">
                    <a:solidFill>
                      <a:schemeClr val="bg1"/>
                    </a:solidFill>
                    <a:latin typeface="Times New Roman" pitchFamily="18" charset="0"/>
                  </a:endParaRPr>
                </a:p>
              </p:txBody>
            </p:sp>
          </p:grpSp>
          <p:sp>
            <p:nvSpPr>
              <p:cNvPr id="46126" name="Text Box 87"/>
              <p:cNvSpPr txBox="1">
                <a:spLocks noChangeArrowheads="1"/>
              </p:cNvSpPr>
              <p:nvPr/>
            </p:nvSpPr>
            <p:spPr bwMode="auto">
              <a:xfrm>
                <a:off x="3915" y="3150"/>
                <a:ext cx="1620" cy="688"/>
              </a:xfrm>
              <a:prstGeom prst="rect">
                <a:avLst/>
              </a:prstGeom>
              <a:noFill/>
              <a:ln w="9525">
                <a:noFill/>
                <a:miter lim="800000"/>
                <a:headEnd/>
                <a:tailEnd/>
              </a:ln>
            </p:spPr>
            <p:txBody>
              <a:bodyPr wrap="square">
                <a:spAutoFit/>
              </a:bodyPr>
              <a:lstStyle/>
              <a:p>
                <a:pPr algn="ctr">
                  <a:spcBef>
                    <a:spcPct val="50000"/>
                  </a:spcBef>
                </a:pPr>
                <a:r>
                  <a:rPr lang="ru-RU" sz="1300" b="1" dirty="0" smtClean="0">
                    <a:solidFill>
                      <a:schemeClr val="bg1"/>
                    </a:solidFill>
                    <a:latin typeface="Times New Roman" pitchFamily="18" charset="0"/>
                  </a:rPr>
                  <a:t>14 </a:t>
                </a:r>
                <a:r>
                  <a:rPr lang="ru-RU" sz="1300" b="1" dirty="0">
                    <a:solidFill>
                      <a:schemeClr val="bg1"/>
                    </a:solidFill>
                    <a:latin typeface="Times New Roman" pitchFamily="18" charset="0"/>
                  </a:rPr>
                  <a:t>«Межбюджетные трансферты общего характера бюджетам субъектов Российской Федерации и муниципальных образований</a:t>
                </a:r>
              </a:p>
            </p:txBody>
          </p:sp>
          <p:sp>
            <p:nvSpPr>
              <p:cNvPr id="46127"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46128" name="Line 89"/>
              <p:cNvSpPr>
                <a:spLocks noChangeShapeType="1"/>
              </p:cNvSpPr>
              <p:nvPr/>
            </p:nvSpPr>
            <p:spPr bwMode="auto">
              <a:xfrm flipV="1">
                <a:off x="1890" y="2070"/>
                <a:ext cx="0" cy="1089"/>
              </a:xfrm>
              <a:prstGeom prst="line">
                <a:avLst/>
              </a:prstGeom>
              <a:noFill/>
              <a:ln w="9525">
                <a:solidFill>
                  <a:schemeClr val="tx1"/>
                </a:solidFill>
                <a:round/>
                <a:headEnd/>
                <a:tailEnd/>
              </a:ln>
            </p:spPr>
            <p:txBody>
              <a:bodyPr/>
              <a:lstStyle/>
              <a:p>
                <a:endParaRPr lang="ru-RU"/>
              </a:p>
            </p:txBody>
          </p:sp>
          <p:sp>
            <p:nvSpPr>
              <p:cNvPr id="46132" name="Line 94"/>
              <p:cNvSpPr>
                <a:spLocks noChangeShapeType="1"/>
              </p:cNvSpPr>
              <p:nvPr/>
            </p:nvSpPr>
            <p:spPr bwMode="auto">
              <a:xfrm flipV="1">
                <a:off x="2475" y="2070"/>
                <a:ext cx="0" cy="136"/>
              </a:xfrm>
              <a:prstGeom prst="line">
                <a:avLst/>
              </a:prstGeom>
              <a:noFill/>
              <a:ln w="9525">
                <a:solidFill>
                  <a:schemeClr val="tx1"/>
                </a:solidFill>
                <a:round/>
                <a:headEnd/>
                <a:tailEnd/>
              </a:ln>
            </p:spPr>
            <p:txBody>
              <a:bodyPr/>
              <a:lstStyle/>
              <a:p>
                <a:endParaRPr lang="ru-RU"/>
              </a:p>
            </p:txBody>
          </p:sp>
          <p:sp>
            <p:nvSpPr>
              <p:cNvPr id="46134" name="Line 96"/>
              <p:cNvSpPr>
                <a:spLocks noChangeShapeType="1"/>
              </p:cNvSpPr>
              <p:nvPr/>
            </p:nvSpPr>
            <p:spPr bwMode="auto">
              <a:xfrm flipV="1">
                <a:off x="4410" y="2070"/>
                <a:ext cx="0" cy="136"/>
              </a:xfrm>
              <a:prstGeom prst="line">
                <a:avLst/>
              </a:prstGeom>
              <a:noFill/>
              <a:ln w="9525">
                <a:solidFill>
                  <a:schemeClr val="tx1"/>
                </a:solidFill>
                <a:round/>
                <a:headEnd/>
                <a:tailEnd/>
              </a:ln>
            </p:spPr>
            <p:txBody>
              <a:bodyPr/>
              <a:lstStyle/>
              <a:p>
                <a:endParaRPr lang="ru-RU"/>
              </a:p>
            </p:txBody>
          </p:sp>
          <p:sp>
            <p:nvSpPr>
              <p:cNvPr id="46135" name="Line 97"/>
              <p:cNvSpPr>
                <a:spLocks noChangeShapeType="1"/>
              </p:cNvSpPr>
              <p:nvPr/>
            </p:nvSpPr>
            <p:spPr bwMode="auto">
              <a:xfrm flipV="1">
                <a:off x="3510" y="2070"/>
                <a:ext cx="0" cy="136"/>
              </a:xfrm>
              <a:prstGeom prst="line">
                <a:avLst/>
              </a:prstGeom>
              <a:noFill/>
              <a:ln w="9525">
                <a:solidFill>
                  <a:schemeClr val="tx1"/>
                </a:solidFill>
                <a:round/>
                <a:headEnd/>
                <a:tailEnd/>
              </a:ln>
            </p:spPr>
            <p:txBody>
              <a:bodyPr/>
              <a:lstStyle/>
              <a:p>
                <a:endParaRPr lang="ru-RU"/>
              </a:p>
            </p:txBody>
          </p:sp>
        </p:grpSp>
      </p:grpSp>
      <p:sp>
        <p:nvSpPr>
          <p:cNvPr id="46139" name="AutoShape 79"/>
          <p:cNvSpPr>
            <a:spLocks noChangeArrowheads="1"/>
          </p:cNvSpPr>
          <p:nvPr/>
        </p:nvSpPr>
        <p:spPr bwMode="auto">
          <a:xfrm>
            <a:off x="3214678" y="3500438"/>
            <a:ext cx="1482725" cy="1285884"/>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400" b="1" dirty="0" smtClean="0">
                <a:solidFill>
                  <a:schemeClr val="bg1"/>
                </a:solidFill>
                <a:latin typeface="Times New Roman" pitchFamily="18" charset="0"/>
              </a:rPr>
              <a:t>08 </a:t>
            </a:r>
          </a:p>
          <a:p>
            <a:pPr algn="ctr"/>
            <a:r>
              <a:rPr lang="ru-RU" sz="1400" b="1" dirty="0" smtClean="0">
                <a:solidFill>
                  <a:schemeClr val="bg1"/>
                </a:solidFill>
                <a:latin typeface="Times New Roman" pitchFamily="18" charset="0"/>
              </a:rPr>
              <a:t>«Культура,</a:t>
            </a:r>
          </a:p>
          <a:p>
            <a:pPr algn="ctr"/>
            <a:r>
              <a:rPr lang="ru-RU" sz="1400" b="1" dirty="0" smtClean="0">
                <a:solidFill>
                  <a:schemeClr val="bg1"/>
                </a:solidFill>
                <a:latin typeface="Times New Roman" pitchFamily="18" charset="0"/>
              </a:rPr>
              <a:t>кинематография»</a:t>
            </a:r>
          </a:p>
          <a:p>
            <a:pPr algn="ctr"/>
            <a:endParaRPr lang="ru-RU" sz="1400" b="1" dirty="0">
              <a:solidFill>
                <a:schemeClr val="bg1"/>
              </a:solidFill>
              <a:latin typeface="Times New Roman" pitchFamily="18" charset="0"/>
            </a:endParaRPr>
          </a:p>
        </p:txBody>
      </p:sp>
      <p:cxnSp>
        <p:nvCxnSpPr>
          <p:cNvPr id="3" name="Прямая соединительная линия 2"/>
          <p:cNvCxnSpPr/>
          <p:nvPr/>
        </p:nvCxnSpPr>
        <p:spPr>
          <a:xfrm rot="5400000">
            <a:off x="7082649" y="4061623"/>
            <a:ext cx="1571636" cy="20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Line 88"/>
          <p:cNvSpPr>
            <a:spLocks noChangeShapeType="1"/>
          </p:cNvSpPr>
          <p:nvPr/>
        </p:nvSpPr>
        <p:spPr bwMode="auto">
          <a:xfrm flipV="1">
            <a:off x="2071670" y="3286124"/>
            <a:ext cx="0" cy="215900"/>
          </a:xfrm>
          <a:prstGeom prst="line">
            <a:avLst/>
          </a:prstGeom>
          <a:noFill/>
          <a:ln w="9525">
            <a:solidFill>
              <a:schemeClr val="tx1"/>
            </a:solidFill>
            <a:round/>
            <a:headEnd/>
            <a:tailEnd/>
          </a:ln>
        </p:spPr>
        <p:txBody>
          <a:bodyPr/>
          <a:lstStyle/>
          <a:p>
            <a:endParaRPr lang="ru-RU"/>
          </a:p>
        </p:txBody>
      </p:sp>
      <p:sp>
        <p:nvSpPr>
          <p:cNvPr id="62" name="Прямоугольник 61"/>
          <p:cNvSpPr/>
          <p:nvPr/>
        </p:nvSpPr>
        <p:spPr>
          <a:xfrm>
            <a:off x="2286000" y="3105835"/>
            <a:ext cx="4572000" cy="369332"/>
          </a:xfrm>
          <a:prstGeom prst="rect">
            <a:avLst/>
          </a:prstGeom>
        </p:spPr>
        <p:txBody>
          <a:bodyPr>
            <a:spAutoFit/>
          </a:bodyPr>
          <a:lstStyle/>
          <a:p>
            <a:pPr algn="ctr"/>
            <a:endParaRPr lang="ru-RU" b="1" dirty="0">
              <a:solidFill>
                <a:schemeClr val="bg1"/>
              </a:solidFill>
              <a:latin typeface="Times New Roman" pitchFamily="18" charset="0"/>
            </a:endParaRPr>
          </a:p>
        </p:txBody>
      </p:sp>
      <p:sp>
        <p:nvSpPr>
          <p:cNvPr id="48" name="Номер слайда 47"/>
          <p:cNvSpPr>
            <a:spLocks noGrp="1"/>
          </p:cNvSpPr>
          <p:nvPr>
            <p:ph type="sldNum" sz="quarter" idx="12"/>
          </p:nvPr>
        </p:nvSpPr>
        <p:spPr/>
        <p:txBody>
          <a:bodyPr/>
          <a:lstStyle/>
          <a:p>
            <a:pPr>
              <a:defRPr/>
            </a:pPr>
            <a:fld id="{C67B858D-91DB-413B-9541-9C49134769A6}" type="slidenum">
              <a:rPr lang="ru-RU" smtClean="0"/>
              <a:pPr>
                <a:defRPr/>
              </a:pPr>
              <a:t>25</a:t>
            </a:fld>
            <a:endParaRPr lang="ru-RU"/>
          </a:p>
        </p:txBody>
      </p:sp>
      <p:sp>
        <p:nvSpPr>
          <p:cNvPr id="46" name="AutoShape 38"/>
          <p:cNvSpPr>
            <a:spLocks noChangeArrowheads="1"/>
          </p:cNvSpPr>
          <p:nvPr/>
        </p:nvSpPr>
        <p:spPr bwMode="auto">
          <a:xfrm>
            <a:off x="3857620" y="4929198"/>
            <a:ext cx="2000264" cy="1571636"/>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50000"/>
              </a:spcBef>
            </a:pPr>
            <a:r>
              <a:rPr lang="ru-RU" sz="1400" b="1" dirty="0" smtClean="0">
                <a:solidFill>
                  <a:schemeClr val="bg1"/>
                </a:solidFill>
                <a:latin typeface="Times New Roman" pitchFamily="18" charset="0"/>
              </a:rPr>
              <a:t>13 «Обслуживание</a:t>
            </a:r>
          </a:p>
          <a:p>
            <a:pPr algn="ctr">
              <a:spcBef>
                <a:spcPct val="50000"/>
              </a:spcBef>
            </a:pPr>
            <a:r>
              <a:rPr lang="ru-RU" sz="1400" b="1" dirty="0" smtClean="0">
                <a:solidFill>
                  <a:schemeClr val="bg1"/>
                </a:solidFill>
                <a:latin typeface="Times New Roman" pitchFamily="18" charset="0"/>
              </a:rPr>
              <a:t>Государственного</a:t>
            </a:r>
          </a:p>
          <a:p>
            <a:pPr algn="ctr">
              <a:spcBef>
                <a:spcPct val="50000"/>
              </a:spcBef>
            </a:pPr>
            <a:r>
              <a:rPr lang="ru-RU" sz="1400" b="1" dirty="0" smtClean="0">
                <a:solidFill>
                  <a:schemeClr val="bg1"/>
                </a:solidFill>
                <a:latin typeface="Times New Roman" pitchFamily="18" charset="0"/>
              </a:rPr>
              <a:t>муниципального</a:t>
            </a:r>
          </a:p>
          <a:p>
            <a:pPr algn="ctr">
              <a:spcBef>
                <a:spcPct val="50000"/>
              </a:spcBef>
            </a:pPr>
            <a:r>
              <a:rPr lang="ru-RU" sz="1400" b="1" dirty="0" smtClean="0">
                <a:solidFill>
                  <a:schemeClr val="bg1"/>
                </a:solidFill>
                <a:latin typeface="Times New Roman" pitchFamily="18" charset="0"/>
              </a:rPr>
              <a:t>долга</a:t>
            </a:r>
            <a:endParaRPr lang="ru-RU" sz="1400" b="1" dirty="0">
              <a:solidFill>
                <a:schemeClr val="bg1"/>
              </a:solidFill>
              <a:latin typeface="Times New Roman" pitchFamily="18" charset="0"/>
            </a:endParaRPr>
          </a:p>
        </p:txBody>
      </p:sp>
      <p:cxnSp>
        <p:nvCxnSpPr>
          <p:cNvPr id="49" name="Прямая соединительная линия 48"/>
          <p:cNvCxnSpPr>
            <a:endCxn id="46" idx="0"/>
          </p:cNvCxnSpPr>
          <p:nvPr/>
        </p:nvCxnSpPr>
        <p:spPr>
          <a:xfrm rot="5400000">
            <a:off x="4036215" y="4107661"/>
            <a:ext cx="164307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714372"/>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Расходы бюджета муниципального района</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5380486" y="571480"/>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graphicFrame>
        <p:nvGraphicFramePr>
          <p:cNvPr id="18434" name="Содержимое 3"/>
          <p:cNvGraphicFramePr>
            <a:graphicFrameLocks noChangeAspect="1"/>
          </p:cNvGraphicFramePr>
          <p:nvPr>
            <p:ph idx="1"/>
          </p:nvPr>
        </p:nvGraphicFramePr>
        <p:xfrm>
          <a:off x="428596" y="1071546"/>
          <a:ext cx="8258175" cy="3151187"/>
        </p:xfrm>
        <a:graphic>
          <a:graphicData uri="http://schemas.openxmlformats.org/presentationml/2006/ole">
            <p:oleObj spid="_x0000_s75778" name="Диаграмма" r:id="rId3" imgW="8286659" imgH="3162442" progId="MSGraph.Chart.8">
              <p:embed followColorScheme="full"/>
            </p:oleObj>
          </a:graphicData>
        </a:graphic>
      </p:graphicFrame>
      <p:sp>
        <p:nvSpPr>
          <p:cNvPr id="7" name="Номер слайда 6"/>
          <p:cNvSpPr>
            <a:spLocks noGrp="1"/>
          </p:cNvSpPr>
          <p:nvPr>
            <p:ph type="sldNum" sz="quarter" idx="12"/>
          </p:nvPr>
        </p:nvSpPr>
        <p:spPr>
          <a:xfrm>
            <a:off x="8143900" y="6286520"/>
            <a:ext cx="762000" cy="365125"/>
          </a:xfrm>
        </p:spPr>
        <p:txBody>
          <a:bodyPr/>
          <a:lstStyle/>
          <a:p>
            <a:pPr>
              <a:defRPr/>
            </a:pPr>
            <a:fld id="{65B5A91A-52A1-439C-B8E2-F8F6E4F14CF3}" type="slidenum">
              <a:rPr lang="ru-RU" smtClean="0"/>
              <a:pPr>
                <a:defRPr/>
              </a:pPr>
              <a:t>26</a:t>
            </a:fld>
            <a:endParaRPr lang="ru-RU" dirty="0"/>
          </a:p>
        </p:txBody>
      </p:sp>
      <p:sp>
        <p:nvSpPr>
          <p:cNvPr id="8" name="Прямоугольник 7"/>
          <p:cNvSpPr/>
          <p:nvPr/>
        </p:nvSpPr>
        <p:spPr>
          <a:xfrm>
            <a:off x="500034" y="4214817"/>
            <a:ext cx="8286808" cy="2616101"/>
          </a:xfrm>
          <a:prstGeom prst="rect">
            <a:avLst/>
          </a:prstGeom>
        </p:spPr>
        <p:txBody>
          <a:bodyPr wrap="square">
            <a:spAutoFit/>
          </a:bodyPr>
          <a:lstStyle/>
          <a:p>
            <a:r>
              <a:rPr lang="ru-RU" dirty="0" smtClean="0"/>
              <a:t>				</a:t>
            </a:r>
            <a:r>
              <a:rPr lang="ru-RU" sz="1600" dirty="0" smtClean="0"/>
              <a:t>2018	2019	2020</a:t>
            </a:r>
          </a:p>
          <a:p>
            <a:r>
              <a:rPr lang="ru-RU" sz="1600" dirty="0" smtClean="0"/>
              <a:t>Образование 			150232,4	119522,6	115124,2</a:t>
            </a:r>
          </a:p>
          <a:p>
            <a:r>
              <a:rPr lang="ru-RU" sz="1600" dirty="0" smtClean="0"/>
              <a:t>Культура и кинематография 		36455,2	30868,7	30041,1</a:t>
            </a:r>
          </a:p>
          <a:p>
            <a:r>
              <a:rPr lang="ru-RU" sz="1600" dirty="0" smtClean="0"/>
              <a:t>Общегосударственные вопросы 	31870,5	30371,4	30127,7</a:t>
            </a:r>
          </a:p>
          <a:p>
            <a:r>
              <a:rPr lang="ru-RU" sz="1600" dirty="0" smtClean="0"/>
              <a:t>Межбюджетные трансферты		22258,0	21972,9	22201,1</a:t>
            </a:r>
          </a:p>
          <a:p>
            <a:r>
              <a:rPr lang="ru-RU" sz="1600" dirty="0" smtClean="0"/>
              <a:t>Социальная политика 		21516,7	19028,5	16976,5</a:t>
            </a:r>
          </a:p>
          <a:p>
            <a:r>
              <a:rPr lang="ru-RU" sz="1600" dirty="0" smtClean="0"/>
              <a:t>Национальная экономика 		8952,5	7878,4	8228,8</a:t>
            </a:r>
          </a:p>
          <a:p>
            <a:r>
              <a:rPr lang="ru-RU" sz="1600" dirty="0" smtClean="0"/>
              <a:t>Физическая культура и спорт 	2269,5	218,9	218,9</a:t>
            </a:r>
          </a:p>
          <a:p>
            <a:r>
              <a:rPr lang="ru-RU" sz="1600" dirty="0" smtClean="0"/>
              <a:t>Жилищно-коммунальное хозяйство     52,0	0,0	0,0</a:t>
            </a:r>
          </a:p>
          <a:p>
            <a:r>
              <a:rPr lang="ru-RU" sz="1600" dirty="0" smtClean="0"/>
              <a:t>Обслуживание муниципального долга 1,4	60,0	60,0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27</a:t>
            </a:fld>
            <a:endParaRPr lang="ru-RU"/>
          </a:p>
        </p:txBody>
      </p:sp>
      <p:sp>
        <p:nvSpPr>
          <p:cNvPr id="103426" name="AutoShape 2"/>
          <p:cNvSpPr>
            <a:spLocks noChangeArrowheads="1"/>
          </p:cNvSpPr>
          <p:nvPr/>
        </p:nvSpPr>
        <p:spPr bwMode="auto">
          <a:xfrm>
            <a:off x="285721" y="285728"/>
            <a:ext cx="8501122" cy="1036638"/>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Структура расходов бюджета по разделам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и подразделам функциональной классификации на 2018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и на плановый период 2019 и 2020 годов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285719" y="1571613"/>
          <a:ext cx="8644000" cy="4893361"/>
        </p:xfrm>
        <a:graphic>
          <a:graphicData uri="http://schemas.openxmlformats.org/drawingml/2006/table">
            <a:tbl>
              <a:tblPr/>
              <a:tblGrid>
                <a:gridCol w="1028755"/>
                <a:gridCol w="98586"/>
                <a:gridCol w="870227"/>
                <a:gridCol w="3801310"/>
                <a:gridCol w="946140"/>
                <a:gridCol w="1028755"/>
                <a:gridCol w="870227"/>
              </a:tblGrid>
              <a:tr h="228945">
                <a:tc rowSpan="2" gridSpan="2">
                  <a:txBody>
                    <a:bodyPr/>
                    <a:lstStyle/>
                    <a:p>
                      <a:pPr algn="ctr">
                        <a:spcBef>
                          <a:spcPts val="1200"/>
                        </a:spcBef>
                        <a:spcAft>
                          <a:spcPts val="300"/>
                        </a:spcAft>
                      </a:pPr>
                      <a:r>
                        <a:rPr lang="ru-RU" sz="1300" b="1" i="0" dirty="0">
                          <a:solidFill>
                            <a:srgbClr val="000000"/>
                          </a:solidFill>
                          <a:latin typeface="Times New Roman"/>
                          <a:ea typeface="Times New Roman"/>
                          <a:cs typeface="Times New Roman"/>
                        </a:rPr>
                        <a:t>Раздел</a:t>
                      </a:r>
                      <a:endParaRPr lang="ru-RU" sz="1300" i="1" dirty="0">
                        <a:latin typeface="Times New Roman"/>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a:txBody>
                    <a:bodyPr/>
                    <a:lstStyle/>
                    <a:p>
                      <a:pPr algn="ctr">
                        <a:spcBef>
                          <a:spcPts val="1200"/>
                        </a:spcBef>
                        <a:spcAft>
                          <a:spcPts val="300"/>
                        </a:spcAft>
                      </a:pPr>
                      <a:r>
                        <a:rPr lang="ru-RU" sz="1300" b="1" i="0">
                          <a:solidFill>
                            <a:srgbClr val="000000"/>
                          </a:solidFill>
                          <a:latin typeface="Times New Roman"/>
                          <a:ea typeface="Times New Roman"/>
                          <a:cs typeface="Times New Roman"/>
                        </a:rPr>
                        <a:t>Подраздел</a:t>
                      </a:r>
                      <a:endParaRPr lang="ru-RU" sz="1300" i="1">
                        <a:latin typeface="Times New Roman"/>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200"/>
                        </a:spcBef>
                        <a:spcAft>
                          <a:spcPts val="300"/>
                        </a:spcAft>
                      </a:pPr>
                      <a:r>
                        <a:rPr lang="ru-RU" sz="1300" b="1" i="0">
                          <a:solidFill>
                            <a:srgbClr val="000000"/>
                          </a:solidFill>
                          <a:latin typeface="Times New Roman"/>
                          <a:ea typeface="Times New Roman"/>
                          <a:cs typeface="Times New Roman"/>
                        </a:rPr>
                        <a:t>Наименование</a:t>
                      </a:r>
                      <a:endParaRPr lang="ru-RU" sz="1300" i="1">
                        <a:latin typeface="Times New Roman"/>
                        <a:ea typeface="Times New Roman"/>
                        <a:cs typeface="Times New Roman"/>
                      </a:endParaRPr>
                    </a:p>
                  </a:txBody>
                  <a:tcPr marL="44229" marR="44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1300" b="1">
                          <a:latin typeface="Calibri"/>
                          <a:ea typeface="Calibri"/>
                          <a:cs typeface="Times New Roman"/>
                        </a:rPr>
                        <a:t>2018 г.</a:t>
                      </a:r>
                      <a:endParaRPr lang="ru-RU" sz="1300">
                        <a:latin typeface="Calibri"/>
                        <a:ea typeface="Calibri"/>
                        <a:cs typeface="Times New Roman"/>
                      </a:endParaRPr>
                    </a:p>
                  </a:txBody>
                  <a:tcPr marL="44229" marR="44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b="1">
                          <a:latin typeface="Calibri"/>
                          <a:ea typeface="Calibri"/>
                          <a:cs typeface="Times New Roman"/>
                        </a:rPr>
                        <a:t>Плановый период</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28244">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300" b="1">
                          <a:latin typeface="Calibri"/>
                          <a:ea typeface="Calibri"/>
                          <a:cs typeface="Times New Roman"/>
                        </a:rPr>
                        <a:t>2019г.</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b="1">
                          <a:latin typeface="Calibri"/>
                          <a:ea typeface="Calibri"/>
                          <a:cs typeface="Times New Roman"/>
                        </a:rPr>
                        <a:t>2020г</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47">
                <a:tc gridSpan="4">
                  <a:txBody>
                    <a:bodyPr/>
                    <a:lstStyle/>
                    <a:p>
                      <a:pPr>
                        <a:spcAft>
                          <a:spcPts val="0"/>
                        </a:spcAft>
                        <a:tabLst>
                          <a:tab pos="731520" algn="l"/>
                        </a:tabLst>
                      </a:pPr>
                      <a:r>
                        <a:rPr lang="ru-RU" sz="1300" b="1">
                          <a:latin typeface="Times New Roman"/>
                          <a:ea typeface="Times New Roman"/>
                          <a:cs typeface="Times New Roman"/>
                        </a:rPr>
                        <a:t>ВСЕГО</a:t>
                      </a: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a:spcAft>
                          <a:spcPts val="0"/>
                        </a:spcAft>
                        <a:tabLst>
                          <a:tab pos="731520" algn="l"/>
                        </a:tabLst>
                      </a:pPr>
                      <a:r>
                        <a:rPr lang="ru-RU" sz="1300" b="1" dirty="0" smtClean="0">
                          <a:latin typeface="Times New Roman"/>
                          <a:ea typeface="Times New Roman"/>
                          <a:cs typeface="Times New Roman"/>
                        </a:rPr>
                        <a:t>273608,2</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dirty="0">
                          <a:latin typeface="Times New Roman"/>
                          <a:ea typeface="Times New Roman"/>
                          <a:cs typeface="Times New Roman"/>
                        </a:rPr>
                        <a:t>229921,4</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a:latin typeface="Times New Roman"/>
                          <a:ea typeface="Times New Roman"/>
                          <a:cs typeface="Times New Roman"/>
                        </a:rPr>
                        <a:t>228695,7</a:t>
                      </a: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47">
                <a:tc gridSpan="7">
                  <a:txBody>
                    <a:bodyPr/>
                    <a:lstStyle/>
                    <a:p>
                      <a:pPr>
                        <a:spcAft>
                          <a:spcPts val="0"/>
                        </a:spcAft>
                        <a:tabLst>
                          <a:tab pos="731520" algn="l"/>
                        </a:tabLst>
                      </a:pPr>
                      <a:r>
                        <a:rPr lang="ru-RU" sz="1300" b="1" dirty="0">
                          <a:latin typeface="Times New Roman"/>
                          <a:ea typeface="Times New Roman"/>
                          <a:cs typeface="Times New Roman"/>
                        </a:rPr>
                        <a:t>в том числе;</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5247">
                <a:tc gridSpan="3">
                  <a:txBody>
                    <a:bodyPr/>
                    <a:lstStyle/>
                    <a:p>
                      <a:pPr>
                        <a:spcAft>
                          <a:spcPts val="0"/>
                        </a:spcAft>
                      </a:pPr>
                      <a:r>
                        <a:rPr lang="ru-RU" sz="1300" b="1">
                          <a:latin typeface="Times New Roman"/>
                          <a:ea typeface="Calibri"/>
                          <a:cs typeface="Times New Roman"/>
                        </a:rPr>
                        <a:t>01</a:t>
                      </a:r>
                      <a:endParaRPr lang="ru-RU" sz="1300">
                        <a:latin typeface="Tahoma"/>
                        <a:ea typeface="Calibri"/>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spcAft>
                          <a:spcPts val="0"/>
                        </a:spcAft>
                      </a:pPr>
                      <a:r>
                        <a:rPr lang="ru-RU" sz="1300" b="1">
                          <a:latin typeface="Times New Roman"/>
                          <a:ea typeface="Times New Roman"/>
                          <a:cs typeface="Times New Roman"/>
                        </a:rPr>
                        <a:t>Общегосударственные вопросы</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dirty="0" smtClean="0">
                          <a:latin typeface="Times New Roman"/>
                          <a:ea typeface="Times New Roman"/>
                          <a:cs typeface="Times New Roman"/>
                        </a:rPr>
                        <a:t>31870,5</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a:solidFill>
                            <a:srgbClr val="000000"/>
                          </a:solidFill>
                          <a:latin typeface="Times New Roman"/>
                          <a:ea typeface="Times New Roman"/>
                          <a:cs typeface="Times New Roman"/>
                        </a:rPr>
                        <a:t>30371,4</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a:solidFill>
                            <a:srgbClr val="000000"/>
                          </a:solidFill>
                          <a:latin typeface="Times New Roman"/>
                          <a:ea typeface="Times New Roman"/>
                          <a:cs typeface="Times New Roman"/>
                        </a:rPr>
                        <a:t>30127,7</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738">
                <a:tc>
                  <a:txBody>
                    <a:bodyPr/>
                    <a:lstStyle/>
                    <a:p>
                      <a:pPr algn="ctr">
                        <a:lnSpc>
                          <a:spcPct val="115000"/>
                        </a:lnSpc>
                        <a:spcAft>
                          <a:spcPts val="1000"/>
                        </a:spcAft>
                      </a:pPr>
                      <a:endParaRPr lang="ru-RU" sz="1300">
                        <a:latin typeface="Calibri"/>
                        <a:ea typeface="Calibri"/>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Calibri"/>
                          <a:cs typeface="Times New Roman"/>
                        </a:rPr>
                        <a:t>02</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b="0" dirty="0">
                          <a:solidFill>
                            <a:srgbClr val="000000"/>
                          </a:solidFill>
                          <a:latin typeface="Times New Roman"/>
                          <a:ea typeface="Times New Roman"/>
                          <a:cs typeface="Times New Roman"/>
                        </a:rPr>
                        <a:t>Функционирование высшего должностного лица субъекта Российской Федерации и муниципального образования</a:t>
                      </a:r>
                      <a:endParaRPr lang="ru-RU" sz="1300" b="1" dirty="0">
                        <a:solidFill>
                          <a:srgbClr val="000000"/>
                        </a:solidFill>
                        <a:latin typeface="Times New Roman"/>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dirty="0" smtClean="0">
                          <a:latin typeface="Times New Roman"/>
                          <a:ea typeface="Times New Roman"/>
                          <a:cs typeface="Times New Roman"/>
                        </a:rPr>
                        <a:t>1453,3</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dirty="0">
                          <a:latin typeface="Times New Roman"/>
                          <a:ea typeface="Times New Roman"/>
                          <a:cs typeface="Times New Roman"/>
                        </a:rPr>
                        <a:t>1552,2</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a:latin typeface="Times New Roman"/>
                          <a:ea typeface="Times New Roman"/>
                          <a:cs typeface="Times New Roman"/>
                        </a:rPr>
                        <a:t>1552,2</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983">
                <a:tc>
                  <a:txBody>
                    <a:bodyPr/>
                    <a:lstStyle/>
                    <a:p>
                      <a:pPr algn="ctr">
                        <a:spcAft>
                          <a:spcPts val="0"/>
                        </a:spcAft>
                      </a:pP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300">
                          <a:latin typeface="Times New Roman"/>
                          <a:ea typeface="Times New Roman"/>
                          <a:cs typeface="Times New Roman"/>
                        </a:rPr>
                        <a:t>03</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dirty="0">
                          <a:latin typeface="Times New Roman"/>
                          <a:ea typeface="Times New Roman"/>
                          <a:cs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smtClean="0">
                          <a:latin typeface="Times New Roman"/>
                          <a:ea typeface="Calibri"/>
                          <a:cs typeface="Times New Roman"/>
                        </a:rPr>
                        <a:t>2675,6</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3028,0</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a:latin typeface="Times New Roman"/>
                          <a:ea typeface="Calibri"/>
                          <a:cs typeface="Times New Roman"/>
                        </a:rPr>
                        <a:t>3005,6</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686">
                <a:tc>
                  <a:txBody>
                    <a:bodyPr/>
                    <a:lstStyle/>
                    <a:p>
                      <a:pPr algn="ctr">
                        <a:spcAft>
                          <a:spcPts val="0"/>
                        </a:spcAft>
                      </a:pP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Calibri"/>
                          <a:cs typeface="Times New Roman"/>
                        </a:rPr>
                        <a:t>04</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dirty="0">
                          <a:latin typeface="Times New Roman"/>
                          <a:ea typeface="Times New Roman"/>
                          <a:cs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dirty="0" smtClean="0">
                          <a:latin typeface="Times New Roman"/>
                          <a:ea typeface="Times New Roman"/>
                          <a:cs typeface="Times New Roman"/>
                        </a:rPr>
                        <a:t>20318,3</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dirty="0">
                          <a:latin typeface="Times New Roman"/>
                          <a:ea typeface="Times New Roman"/>
                          <a:cs typeface="Times New Roman"/>
                        </a:rPr>
                        <a:t>18585,6</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a:latin typeface="Times New Roman"/>
                          <a:ea typeface="Times New Roman"/>
                          <a:cs typeface="Times New Roman"/>
                        </a:rPr>
                        <a:t>18374,7</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753">
                <a:tc>
                  <a:txBody>
                    <a:bodyPr/>
                    <a:lstStyle/>
                    <a:p>
                      <a:pPr algn="ctr">
                        <a:spcAft>
                          <a:spcPts val="0"/>
                        </a:spcAft>
                      </a:pP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Calibri"/>
                          <a:cs typeface="Times New Roman"/>
                        </a:rPr>
                        <a:t>05</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a:spcAft>
                          <a:spcPts val="0"/>
                        </a:spcAft>
                      </a:pPr>
                      <a:r>
                        <a:rPr lang="ru-RU" sz="1300" b="0" dirty="0">
                          <a:solidFill>
                            <a:srgbClr val="000000"/>
                          </a:solidFill>
                          <a:latin typeface="Times New Roman" pitchFamily="18" charset="0"/>
                          <a:ea typeface="Times New Roman"/>
                          <a:cs typeface="Times New Roman" pitchFamily="18" charset="0"/>
                        </a:rPr>
                        <a:t>Судебная система</a:t>
                      </a:r>
                      <a:endParaRPr lang="ru-RU" sz="1300" b="1" dirty="0">
                        <a:solidFill>
                          <a:srgbClr val="000000"/>
                        </a:solidFill>
                        <a:latin typeface="Times New Roman" pitchFamily="18" charset="0"/>
                        <a:ea typeface="Times New Roman"/>
                        <a:cs typeface="Times New Roman" pitchFamily="18" charset="0"/>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smtClean="0">
                          <a:latin typeface="Times New Roman"/>
                          <a:ea typeface="Calibri"/>
                          <a:cs typeface="Times New Roman"/>
                        </a:rPr>
                        <a:t>14,0</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a:latin typeface="Times New Roman"/>
                          <a:ea typeface="Calibri"/>
                          <a:cs typeface="Times New Roman"/>
                        </a:rPr>
                        <a:t>0,9</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1,4</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738">
                <a:tc>
                  <a:txBody>
                    <a:bodyPr/>
                    <a:lstStyle/>
                    <a:p>
                      <a:pPr algn="ctr">
                        <a:lnSpc>
                          <a:spcPct val="115000"/>
                        </a:lnSpc>
                        <a:spcAft>
                          <a:spcPts val="1000"/>
                        </a:spcAft>
                      </a:pPr>
                      <a:endParaRPr lang="ru-RU" sz="1300">
                        <a:latin typeface="Calibri"/>
                        <a:ea typeface="Calibri"/>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Calibri"/>
                          <a:cs typeface="Times New Roman"/>
                        </a:rPr>
                        <a:t>06</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dirty="0">
                          <a:latin typeface="Times New Roman"/>
                          <a:ea typeface="Times New Roman"/>
                          <a:cs typeface="Times New Roman"/>
                        </a:rPr>
                        <a:t>Обеспечение деятельности финансовых, налоговых и таможенных органов и органов финансового (финансово-бюджетного надзора)</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5899,2</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a:latin typeface="Times New Roman"/>
                          <a:ea typeface="Calibri"/>
                          <a:cs typeface="Times New Roman"/>
                        </a:rPr>
                        <a:t>5872,7</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5861,8</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33">
                <a:tc>
                  <a:txBody>
                    <a:bodyPr/>
                    <a:lstStyle/>
                    <a:p>
                      <a:pPr algn="ctr">
                        <a:spcAft>
                          <a:spcPts val="0"/>
                        </a:spcAft>
                      </a:pPr>
                      <a:endParaRPr lang="ru-RU" sz="1300">
                        <a:latin typeface="Tahoma"/>
                        <a:ea typeface="Calibri"/>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300">
                          <a:latin typeface="Times New Roman"/>
                          <a:ea typeface="Calibri"/>
                          <a:cs typeface="Times New Roman"/>
                        </a:rPr>
                        <a:t>11</a:t>
                      </a:r>
                      <a:endParaRPr lang="ru-RU" sz="1300">
                        <a:latin typeface="Tahoma"/>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b="0" dirty="0">
                          <a:solidFill>
                            <a:srgbClr val="000000"/>
                          </a:solidFill>
                          <a:latin typeface="Times New Roman"/>
                          <a:ea typeface="Times New Roman"/>
                          <a:cs typeface="Times New Roman"/>
                        </a:rPr>
                        <a:t>Резервные фонды</a:t>
                      </a:r>
                      <a:endParaRPr lang="ru-RU" sz="1300" b="1" dirty="0">
                        <a:solidFill>
                          <a:srgbClr val="000000"/>
                        </a:solidFill>
                        <a:latin typeface="Times New Roman"/>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smtClean="0">
                          <a:latin typeface="Times New Roman"/>
                          <a:ea typeface="Calibri"/>
                          <a:cs typeface="Times New Roman"/>
                        </a:rPr>
                        <a:t>47,5</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a:latin typeface="Times New Roman"/>
                          <a:ea typeface="Calibri"/>
                          <a:cs typeface="Times New Roman"/>
                        </a:rPr>
                        <a:t>200,0</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200,0</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28</a:t>
            </a:fld>
            <a:endParaRPr lang="ru-RU"/>
          </a:p>
        </p:txBody>
      </p:sp>
      <p:graphicFrame>
        <p:nvGraphicFramePr>
          <p:cNvPr id="5" name="Таблица 4"/>
          <p:cNvGraphicFramePr>
            <a:graphicFrameLocks noGrp="1"/>
          </p:cNvGraphicFramePr>
          <p:nvPr/>
        </p:nvGraphicFramePr>
        <p:xfrm>
          <a:off x="142845" y="142851"/>
          <a:ext cx="8786873" cy="6284259"/>
        </p:xfrm>
        <a:graphic>
          <a:graphicData uri="http://schemas.openxmlformats.org/drawingml/2006/table">
            <a:tbl>
              <a:tblPr/>
              <a:tblGrid>
                <a:gridCol w="583864"/>
                <a:gridCol w="1173630"/>
                <a:gridCol w="4020331"/>
                <a:gridCol w="1000655"/>
                <a:gridCol w="1088027"/>
                <a:gridCol w="920366"/>
              </a:tblGrid>
              <a:tr h="295825">
                <a:tc>
                  <a:txBody>
                    <a:bodyPr/>
                    <a:lstStyle/>
                    <a:p>
                      <a:pPr algn="ctr">
                        <a:spcAft>
                          <a:spcPts val="0"/>
                        </a:spcAft>
                      </a:pPr>
                      <a:endParaRPr lang="ru-RU" sz="1400" dirty="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13</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0" indent="-114300" algn="l">
                        <a:spcAft>
                          <a:spcPts val="0"/>
                        </a:spcAft>
                        <a:tabLst>
                          <a:tab pos="-3543300" algn="l"/>
                        </a:tabLst>
                      </a:pPr>
                      <a:r>
                        <a:rPr lang="ru-RU" sz="1300" b="0" dirty="0">
                          <a:latin typeface="Times New Roman" pitchFamily="18" charset="0"/>
                          <a:ea typeface="Times New Roman"/>
                          <a:cs typeface="Times New Roman" pitchFamily="18" charset="0"/>
                        </a:rPr>
                        <a:t>Другие  общегосударственные вопросы</a:t>
                      </a:r>
                      <a:endParaRPr lang="ru-RU" sz="1300" b="1" dirty="0">
                        <a:latin typeface="Times New Roman" pitchFamily="18" charset="0"/>
                        <a:ea typeface="Times New Roman"/>
                        <a:cs typeface="Times New Roman" pitchFamily="18" charset="0"/>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Times New Roman"/>
                          <a:cs typeface="Times New Roman"/>
                        </a:rPr>
                        <a:t>1462,6</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1132,0</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1132,0</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825">
                <a:tc gridSpan="2">
                  <a:txBody>
                    <a:bodyPr/>
                    <a:lstStyle/>
                    <a:p>
                      <a:pPr>
                        <a:spcAft>
                          <a:spcPts val="0"/>
                        </a:spcAft>
                      </a:pPr>
                      <a:r>
                        <a:rPr lang="ru-RU" sz="1400" b="1">
                          <a:latin typeface="Times New Roman"/>
                          <a:ea typeface="Calibri"/>
                          <a:cs typeface="Times New Roman"/>
                        </a:rPr>
                        <a:t>04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450215" algn="ctr">
                        <a:spcAft>
                          <a:spcPts val="0"/>
                        </a:spcAft>
                      </a:pPr>
                      <a:r>
                        <a:rPr lang="ru-RU" sz="1300" b="1" dirty="0">
                          <a:latin typeface="Times New Roman" pitchFamily="18" charset="0"/>
                          <a:ea typeface="Times New Roman"/>
                          <a:cs typeface="Times New Roman" pitchFamily="18" charset="0"/>
                        </a:rPr>
                        <a:t>Национальная  экономика</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Times New Roman"/>
                          <a:cs typeface="Times New Roman"/>
                        </a:rPr>
                        <a:t>8952,5</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Times New Roman"/>
                          <a:cs typeface="Times New Roman"/>
                        </a:rPr>
                        <a:t>7878,4</a:t>
                      </a:r>
                      <a:endParaRPr lang="ru-RU" sz="1400" dirty="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8228,8</a:t>
                      </a: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Calibri"/>
                          <a:ea typeface="Calibri"/>
                          <a:cs typeface="Times New Roman"/>
                        </a:rPr>
                        <a:t>06</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dirty="0" smtClean="0">
                          <a:latin typeface="Times New Roman" pitchFamily="18" charset="0"/>
                          <a:ea typeface="Times New Roman"/>
                          <a:cs typeface="Times New Roman" pitchFamily="18" charset="0"/>
                        </a:rPr>
                        <a:t>Водное хозяйство</a:t>
                      </a:r>
                      <a:endParaRPr lang="ru-RU" sz="1300" dirty="0">
                        <a:latin typeface="Times New Roman" pitchFamily="18" charset="0"/>
                        <a:ea typeface="Times New Roman"/>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dirty="0" smtClean="0">
                          <a:latin typeface="Calibri"/>
                          <a:ea typeface="Calibri"/>
                          <a:cs typeface="Times New Roman"/>
                        </a:rPr>
                        <a:t>19,9</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400" dirty="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08</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dirty="0">
                          <a:latin typeface="Times New Roman" pitchFamily="18" charset="0"/>
                          <a:ea typeface="Times New Roman"/>
                          <a:cs typeface="Times New Roman" pitchFamily="18" charset="0"/>
                        </a:rPr>
                        <a:t>Транспорт</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2709,3</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1684,4</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1684,4</a:t>
                      </a: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spcAft>
                          <a:spcPts val="0"/>
                        </a:spcAft>
                      </a:pPr>
                      <a:endParaRPr lang="ru-RU" sz="1400">
                        <a:latin typeface="Times New Roman"/>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09</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dirty="0">
                          <a:latin typeface="Times New Roman" pitchFamily="18" charset="0"/>
                          <a:ea typeface="Calibri"/>
                          <a:cs typeface="Times New Roman" pitchFamily="18" charset="0"/>
                        </a:rPr>
                        <a:t>Дорожное хозяйство (дорожные фонды)</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Calibri"/>
                          <a:cs typeface="Times New Roman"/>
                        </a:rPr>
                        <a:t>5501,0</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6166,2</a:t>
                      </a: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6516,6</a:t>
                      </a: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spcAft>
                          <a:spcPts val="0"/>
                        </a:spcAft>
                      </a:pPr>
                      <a:endParaRPr lang="ru-RU" sz="1400">
                        <a:latin typeface="Times New Roman"/>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12</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dirty="0">
                          <a:latin typeface="Times New Roman" pitchFamily="18" charset="0"/>
                          <a:ea typeface="Calibri"/>
                          <a:cs typeface="Times New Roman" pitchFamily="18" charset="0"/>
                        </a:rPr>
                        <a:t>Другие вопросы в области национальной экономики</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Calibri"/>
                          <a:cs typeface="Times New Roman"/>
                        </a:rPr>
                        <a:t>722,3</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27,8</a:t>
                      </a: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27,8</a:t>
                      </a: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gridSpan="2">
                  <a:txBody>
                    <a:bodyPr/>
                    <a:lstStyle/>
                    <a:p>
                      <a:pPr>
                        <a:spcAft>
                          <a:spcPts val="0"/>
                        </a:spcAft>
                      </a:pPr>
                      <a:r>
                        <a:rPr lang="ru-RU" sz="1400" b="1">
                          <a:latin typeface="Times New Roman"/>
                          <a:ea typeface="Calibri"/>
                          <a:cs typeface="Times New Roman"/>
                        </a:rPr>
                        <a:t>05</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300" b="1" dirty="0">
                          <a:latin typeface="Times New Roman" pitchFamily="18" charset="0"/>
                          <a:ea typeface="Calibri"/>
                          <a:cs typeface="Times New Roman" pitchFamily="18" charset="0"/>
                        </a:rPr>
                        <a:t>Жилищно-коммунальное хозяйство</a:t>
                      </a:r>
                      <a:endParaRPr lang="ru-RU" sz="1300"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52,0</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spcAft>
                          <a:spcPts val="0"/>
                        </a:spcAft>
                      </a:pP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01</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dirty="0">
                          <a:latin typeface="Times New Roman" pitchFamily="18" charset="0"/>
                          <a:ea typeface="Calibri"/>
                          <a:cs typeface="Times New Roman" pitchFamily="18" charset="0"/>
                        </a:rPr>
                        <a:t>Жилищное хозяйство</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Calibri"/>
                          <a:cs typeface="Times New Roman"/>
                        </a:rPr>
                        <a:t>52,0</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gridSpan="2">
                  <a:txBody>
                    <a:bodyPr/>
                    <a:lstStyle/>
                    <a:p>
                      <a:pPr>
                        <a:lnSpc>
                          <a:spcPct val="115000"/>
                        </a:lnSpc>
                        <a:spcAft>
                          <a:spcPts val="1000"/>
                        </a:spcAft>
                      </a:pPr>
                      <a:r>
                        <a:rPr lang="ru-RU" sz="1400" b="1">
                          <a:latin typeface="Times New Roman"/>
                          <a:ea typeface="Calibri"/>
                          <a:cs typeface="Times New Roman"/>
                        </a:rPr>
                        <a:t>07</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b="1" dirty="0">
                          <a:solidFill>
                            <a:srgbClr val="000000"/>
                          </a:solidFill>
                          <a:latin typeface="Times New Roman" pitchFamily="18" charset="0"/>
                          <a:ea typeface="Times New Roman"/>
                          <a:cs typeface="Times New Roman" pitchFamily="18" charset="0"/>
                        </a:rPr>
                        <a:t>Образование</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Times New Roman"/>
                          <a:cs typeface="Times New Roman"/>
                        </a:rPr>
                        <a:t>150232,4</a:t>
                      </a:r>
                      <a:endParaRPr lang="ru-RU" sz="1400" dirty="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Times New Roman"/>
                          <a:cs typeface="Times New Roman"/>
                        </a:rPr>
                        <a:t>119522,6</a:t>
                      </a:r>
                      <a:endParaRPr lang="ru-RU" sz="1400" dirty="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115124,2</a:t>
                      </a:r>
                      <a:endParaRPr lang="ru-RU" sz="140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01</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b="0" kern="0" dirty="0">
                          <a:latin typeface="Times New Roman" pitchFamily="18" charset="0"/>
                          <a:ea typeface="Times New Roman"/>
                          <a:cs typeface="Times New Roman" pitchFamily="18" charset="0"/>
                        </a:rPr>
                        <a:t>Дошкольное образование</a:t>
                      </a:r>
                      <a:endParaRPr lang="ru-RU" sz="1300" b="1" kern="0" dirty="0">
                        <a:latin typeface="Times New Roman" pitchFamily="18" charset="0"/>
                        <a:ea typeface="Times New Roman"/>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29887,1</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latin typeface="Times New Roman"/>
                          <a:ea typeface="Calibri"/>
                          <a:cs typeface="Times New Roman"/>
                        </a:rPr>
                        <a:t>26365,4</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22578,1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749">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02</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b="0" kern="0" dirty="0">
                          <a:latin typeface="Times New Roman" pitchFamily="18" charset="0"/>
                          <a:ea typeface="Times New Roman"/>
                          <a:cs typeface="Times New Roman" pitchFamily="18" charset="0"/>
                        </a:rPr>
                        <a:t>Общее образование</a:t>
                      </a:r>
                      <a:endParaRPr lang="ru-RU" sz="1300" b="1" kern="0" dirty="0">
                        <a:latin typeface="Times New Roman" pitchFamily="18" charset="0"/>
                        <a:ea typeface="Times New Roman"/>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solidFill>
                            <a:srgbClr val="000000"/>
                          </a:solidFill>
                          <a:latin typeface="Times New Roman"/>
                          <a:ea typeface="Times New Roman"/>
                          <a:cs typeface="Times New Roman"/>
                        </a:rPr>
                        <a:t>103324,3</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latin typeface="Times New Roman"/>
                          <a:ea typeface="Times New Roman"/>
                          <a:cs typeface="Times New Roman"/>
                        </a:rPr>
                        <a:t>78823,5</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latin typeface="Times New Roman"/>
                          <a:ea typeface="Times New Roman"/>
                          <a:cs typeface="Times New Roman"/>
                        </a:rPr>
                        <a:t>78171,3</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03</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dirty="0">
                          <a:solidFill>
                            <a:srgbClr val="000000"/>
                          </a:solidFill>
                          <a:latin typeface="Times New Roman" pitchFamily="18" charset="0"/>
                          <a:ea typeface="Calibri"/>
                          <a:cs typeface="Times New Roman" pitchFamily="18" charset="0"/>
                        </a:rPr>
                        <a:t>Дополнительное образование детей</a:t>
                      </a:r>
                      <a:endParaRPr lang="ru-RU" sz="1300"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8840,7</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7268,5</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7268,5</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07</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969895" algn="ctr"/>
                          <a:tab pos="5940425" algn="r"/>
                          <a:tab pos="449580" algn="l"/>
                        </a:tabLst>
                      </a:pPr>
                      <a:r>
                        <a:rPr lang="ru-RU" sz="1300" dirty="0">
                          <a:latin typeface="Times New Roman" pitchFamily="18" charset="0"/>
                          <a:ea typeface="Calibri"/>
                          <a:cs typeface="Times New Roman" pitchFamily="18" charset="0"/>
                        </a:rPr>
                        <a:t>Молодежная политика</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648,8</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solidFill>
                            <a:srgbClr val="000000"/>
                          </a:solidFill>
                          <a:latin typeface="Times New Roman"/>
                          <a:ea typeface="Calibri"/>
                          <a:cs typeface="Times New Roman"/>
                        </a:rPr>
                        <a:t>181,0</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181,0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531">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09</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dirty="0">
                          <a:latin typeface="Times New Roman" pitchFamily="18" charset="0"/>
                          <a:ea typeface="Times New Roman"/>
                          <a:cs typeface="Times New Roman" pitchFamily="18" charset="0"/>
                        </a:rPr>
                        <a:t>Другие вопросы в области образования</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solidFill>
                            <a:srgbClr val="000000"/>
                          </a:solidFill>
                          <a:latin typeface="Times New Roman"/>
                          <a:ea typeface="Calibri"/>
                          <a:cs typeface="Times New Roman"/>
                        </a:rPr>
                        <a:t>7531,5</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6884,2</a:t>
                      </a:r>
                      <a:endParaRPr lang="ru-RU" sz="140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6925,3</a:t>
                      </a:r>
                      <a:endParaRPr lang="ru-RU" sz="140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37">
                <a:tc gridSpan="2">
                  <a:txBody>
                    <a:bodyPr/>
                    <a:lstStyle/>
                    <a:p>
                      <a:pPr>
                        <a:lnSpc>
                          <a:spcPct val="115000"/>
                        </a:lnSpc>
                        <a:spcAft>
                          <a:spcPts val="1000"/>
                        </a:spcAft>
                      </a:pPr>
                      <a:r>
                        <a:rPr lang="ru-RU" sz="1400" b="1">
                          <a:latin typeface="Times New Roman"/>
                          <a:ea typeface="Calibri"/>
                          <a:cs typeface="Times New Roman"/>
                        </a:rPr>
                        <a:t>08</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50000"/>
                        </a:lnSpc>
                        <a:spcBef>
                          <a:spcPts val="600"/>
                        </a:spcBef>
                        <a:spcAft>
                          <a:spcPts val="0"/>
                        </a:spcAft>
                      </a:pPr>
                      <a:r>
                        <a:rPr lang="ru-RU" sz="1300" b="1" dirty="0">
                          <a:latin typeface="Times New Roman" pitchFamily="18" charset="0"/>
                          <a:ea typeface="Times New Roman"/>
                          <a:cs typeface="Times New Roman" pitchFamily="18" charset="0"/>
                        </a:rPr>
                        <a:t>Культура, кинематография</a:t>
                      </a:r>
                      <a:endParaRPr lang="ru-RU" sz="1300" dirty="0">
                        <a:latin typeface="Times New Roman" pitchFamily="18" charset="0"/>
                        <a:ea typeface="Times New Roman"/>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36455,2</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30868,7</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30041,1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a:latin typeface="Times New Roman" pitchFamily="18" charset="0"/>
                          <a:ea typeface="Calibri"/>
                          <a:cs typeface="Times New Roman" pitchFamily="18" charset="0"/>
                        </a:rPr>
                        <a:t>Культура</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solidFill>
                            <a:srgbClr val="000000"/>
                          </a:solidFill>
                          <a:latin typeface="Times New Roman"/>
                          <a:ea typeface="Times New Roman"/>
                          <a:cs typeface="Times New Roman"/>
                        </a:rPr>
                        <a:t>28326,0</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latin typeface="Times New Roman"/>
                          <a:ea typeface="Times New Roman"/>
                          <a:cs typeface="Times New Roman"/>
                        </a:rPr>
                        <a:t>23283,3</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latin typeface="Times New Roman"/>
                          <a:ea typeface="Times New Roman"/>
                          <a:cs typeface="Times New Roman"/>
                        </a:rPr>
                        <a:t>22457,8</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307">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04</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a:latin typeface="Times New Roman" pitchFamily="18" charset="0"/>
                          <a:ea typeface="Times New Roman"/>
                          <a:cs typeface="Times New Roman" pitchFamily="18" charset="0"/>
                        </a:rPr>
                        <a:t>Другие вопросы в области культуры, кинематографии</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8129,2</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solidFill>
                            <a:srgbClr val="000000"/>
                          </a:solidFill>
                          <a:latin typeface="Times New Roman"/>
                          <a:ea typeface="Calibri"/>
                          <a:cs typeface="Times New Roman"/>
                        </a:rPr>
                        <a:t>7585,4</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7583,3</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36">
                <a:tc gridSpan="2">
                  <a:txBody>
                    <a:bodyPr/>
                    <a:lstStyle/>
                    <a:p>
                      <a:pPr>
                        <a:spcAft>
                          <a:spcPts val="0"/>
                        </a:spcAft>
                      </a:pPr>
                      <a:r>
                        <a:rPr lang="ru-RU" sz="1400" b="1">
                          <a:latin typeface="Times New Roman"/>
                          <a:ea typeface="Times New Roman"/>
                          <a:cs typeface="Times New Roman"/>
                        </a:rPr>
                        <a:t>10</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300" b="1" dirty="0">
                          <a:latin typeface="Times New Roman" pitchFamily="18" charset="0"/>
                          <a:ea typeface="Times New Roman"/>
                          <a:cs typeface="Times New Roman" pitchFamily="18" charset="0"/>
                        </a:rPr>
                        <a:t>Социальная политика</a:t>
                      </a:r>
                      <a:endParaRPr lang="ru-RU" sz="1300" dirty="0">
                        <a:latin typeface="Times New Roman" pitchFamily="18" charset="0"/>
                        <a:ea typeface="Times New Roman"/>
                        <a:cs typeface="Times New Roman" pitchFamily="18" charset="0"/>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Calibri"/>
                          <a:cs typeface="Times New Roman"/>
                        </a:rPr>
                        <a:t>21516,7</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r">
                        <a:spcAft>
                          <a:spcPts val="0"/>
                        </a:spcAft>
                      </a:pPr>
                      <a:r>
                        <a:rPr lang="ru-RU" sz="1400" b="1">
                          <a:latin typeface="Times New Roman"/>
                          <a:ea typeface="Calibri"/>
                          <a:cs typeface="Times New Roman"/>
                        </a:rPr>
                        <a:t>19028,5</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r">
                        <a:spcAft>
                          <a:spcPts val="0"/>
                        </a:spcAft>
                      </a:pPr>
                      <a:r>
                        <a:rPr lang="ru-RU" sz="1400" b="1" dirty="0">
                          <a:latin typeface="Times New Roman"/>
                          <a:ea typeface="Calibri"/>
                          <a:cs typeface="Times New Roman"/>
                        </a:rPr>
                        <a:t>16976,5</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825">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01</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969895" algn="ctr"/>
                          <a:tab pos="5940425" algn="r"/>
                          <a:tab pos="449580" algn="l"/>
                        </a:tabLst>
                      </a:pPr>
                      <a:r>
                        <a:rPr lang="ru-RU" sz="1300" dirty="0">
                          <a:latin typeface="Times New Roman" pitchFamily="18" charset="0"/>
                          <a:ea typeface="Calibri"/>
                          <a:cs typeface="Times New Roman" pitchFamily="18" charset="0"/>
                        </a:rPr>
                        <a:t>Пенсионное обеспечение</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Calibri"/>
                          <a:cs typeface="Times New Roman"/>
                        </a:rPr>
                        <a:t>2751,4</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Calibri"/>
                          <a:cs typeface="Times New Roman"/>
                        </a:rPr>
                        <a:t>2744,8</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Calibri"/>
                          <a:cs typeface="Times New Roman"/>
                        </a:rPr>
                        <a:t>2744,8</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29</a:t>
            </a:fld>
            <a:endParaRPr lang="ru-RU"/>
          </a:p>
        </p:txBody>
      </p:sp>
      <p:graphicFrame>
        <p:nvGraphicFramePr>
          <p:cNvPr id="5" name="Таблица 4"/>
          <p:cNvGraphicFramePr>
            <a:graphicFrameLocks noGrp="1"/>
          </p:cNvGraphicFramePr>
          <p:nvPr/>
        </p:nvGraphicFramePr>
        <p:xfrm>
          <a:off x="214282" y="285731"/>
          <a:ext cx="8786874" cy="5728763"/>
        </p:xfrm>
        <a:graphic>
          <a:graphicData uri="http://schemas.openxmlformats.org/drawingml/2006/table">
            <a:tbl>
              <a:tblPr/>
              <a:tblGrid>
                <a:gridCol w="583863"/>
                <a:gridCol w="1173630"/>
                <a:gridCol w="4020331"/>
                <a:gridCol w="1000656"/>
                <a:gridCol w="1088028"/>
                <a:gridCol w="920366"/>
              </a:tblGrid>
              <a:tr h="483665">
                <a:tc>
                  <a:txBody>
                    <a:bodyPr/>
                    <a:lstStyle/>
                    <a:p>
                      <a:pPr algn="ctr">
                        <a:spcAft>
                          <a:spcPts val="0"/>
                        </a:spcAft>
                      </a:pPr>
                      <a:endParaRPr lang="ru-RU" sz="1400" dirty="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03</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Социальное обеспечение населения</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Times New Roman"/>
                          <a:cs typeface="Times New Roman"/>
                        </a:rPr>
                        <a:t>7211,3</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5998,9</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5998,9</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416">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04</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Охрана семьи и детства</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Calibri"/>
                          <a:cs typeface="Times New Roman"/>
                        </a:rPr>
                        <a:t>11434,0</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10217,4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8165,4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51">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06</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a:latin typeface="Times New Roman"/>
                          <a:ea typeface="Calibri"/>
                          <a:cs typeface="Times New Roman"/>
                        </a:rPr>
                        <a:t>Другие вопросы в области социальной политики</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120,0</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67,4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67,4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51">
                <a:tc gridSpan="2">
                  <a:txBody>
                    <a:bodyPr/>
                    <a:lstStyle/>
                    <a:p>
                      <a:pPr>
                        <a:lnSpc>
                          <a:spcPct val="115000"/>
                        </a:lnSpc>
                        <a:spcAft>
                          <a:spcPts val="1000"/>
                        </a:spcAft>
                      </a:pPr>
                      <a:r>
                        <a:rPr lang="ru-RU" sz="1400" b="1">
                          <a:latin typeface="Times New Roman"/>
                          <a:ea typeface="Calibri"/>
                          <a:cs typeface="Times New Roman"/>
                        </a:rPr>
                        <a:t>11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400" b="1">
                          <a:latin typeface="Times New Roman"/>
                          <a:ea typeface="Times New Roman"/>
                          <a:cs typeface="Times New Roman"/>
                        </a:rPr>
                        <a:t>Физическая культура и спорт</a:t>
                      </a:r>
                      <a:endParaRPr lang="ru-RU" sz="140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2269,5</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218,9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218,9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51">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Физическая культура</a:t>
                      </a:r>
                      <a:endParaRPr lang="ru-RU" sz="140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2269,5</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latin typeface="Times New Roman"/>
                          <a:ea typeface="Calibri"/>
                          <a:cs typeface="Times New Roman"/>
                        </a:rPr>
                        <a:t>218,9</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218,9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863">
                <a:tc gridSpan="2">
                  <a:txBody>
                    <a:bodyPr/>
                    <a:lstStyle/>
                    <a:p>
                      <a:pPr>
                        <a:lnSpc>
                          <a:spcPct val="115000"/>
                        </a:lnSpc>
                        <a:spcAft>
                          <a:spcPts val="1000"/>
                        </a:spcAft>
                      </a:pPr>
                      <a:r>
                        <a:rPr lang="ru-RU" sz="1400" b="1">
                          <a:latin typeface="Times New Roman"/>
                          <a:ea typeface="Calibri"/>
                          <a:cs typeface="Times New Roman"/>
                        </a:rPr>
                        <a:t>13</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400" b="1">
                          <a:latin typeface="Times New Roman"/>
                          <a:ea typeface="Times New Roman"/>
                          <a:cs typeface="Times New Roman"/>
                        </a:rPr>
                        <a:t>Обслуживание государственного и муниципального долга</a:t>
                      </a:r>
                      <a:endParaRPr lang="ru-RU" sz="140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1,4</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solidFill>
                            <a:srgbClr val="000000"/>
                          </a:solidFill>
                          <a:latin typeface="Times New Roman"/>
                          <a:ea typeface="Calibri"/>
                          <a:cs typeface="Times New Roman"/>
                        </a:rPr>
                        <a:t>60,0</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60,0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043">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latin typeface="Times New Roman"/>
                          <a:ea typeface="Times New Roman"/>
                          <a:cs typeface="Times New Roman"/>
                        </a:rPr>
                        <a:t>Обслуживание государственного внутреннего и муниципального  долга</a:t>
                      </a:r>
                      <a:endParaRPr lang="ru-RU" sz="1400" dirty="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1,4</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60,0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60,0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211">
                <a:tc gridSpan="2">
                  <a:txBody>
                    <a:bodyPr/>
                    <a:lstStyle/>
                    <a:p>
                      <a:pPr>
                        <a:lnSpc>
                          <a:spcPct val="115000"/>
                        </a:lnSpc>
                        <a:spcAft>
                          <a:spcPts val="1000"/>
                        </a:spcAft>
                      </a:pPr>
                      <a:r>
                        <a:rPr lang="ru-RU" sz="1400" b="1">
                          <a:latin typeface="Times New Roman"/>
                          <a:ea typeface="Calibri"/>
                          <a:cs typeface="Times New Roman"/>
                        </a:rPr>
                        <a:t>14</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400" b="1">
                          <a:latin typeface="Times New Roman"/>
                          <a:ea typeface="Times New Roman"/>
                          <a:cs typeface="Times New Roman"/>
                        </a:rPr>
                        <a:t>Межбюджетные трансферты общего характера бюджетам  бюджетной системы Российской Федерации</a:t>
                      </a:r>
                      <a:endParaRPr lang="ru-RU" sz="140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22258,0</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21972,9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22201,1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856">
                <a:tc>
                  <a:txBody>
                    <a:bodyPr/>
                    <a:lstStyle/>
                    <a:p>
                      <a:pPr algn="ctr">
                        <a:lnSpc>
                          <a:spcPct val="115000"/>
                        </a:lnSpc>
                        <a:spcAft>
                          <a:spcPts val="1000"/>
                        </a:spcAft>
                      </a:pPr>
                      <a:endParaRPr lang="ru-RU" sz="1400" dirty="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b="1" dirty="0">
                          <a:solidFill>
                            <a:srgbClr val="000000"/>
                          </a:solidFill>
                          <a:latin typeface="Times New Roman"/>
                          <a:ea typeface="Calibri"/>
                          <a:cs typeface="Times New Roman"/>
                        </a:rPr>
                        <a:t>01</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smtClean="0">
                          <a:latin typeface="Times New Roman"/>
                          <a:ea typeface="Calibri"/>
                          <a:cs typeface="Times New Roman"/>
                        </a:rPr>
                        <a:t>Дотации на выравнивание бюджетной обеспеченности субъектов Российской Федерации и муниципальных образований</a:t>
                      </a:r>
                      <a:endParaRPr lang="ru-RU" sz="1400" dirty="0">
                        <a:latin typeface="Calibri"/>
                        <a:ea typeface="Calibri"/>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21663,5</a:t>
                      </a:r>
                    </a:p>
                    <a:p>
                      <a:pPr algn="r">
                        <a:lnSpc>
                          <a:spcPct val="115000"/>
                        </a:lnSpc>
                        <a:spcAft>
                          <a:spcPts val="1000"/>
                        </a:spcAft>
                      </a:pP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21972,9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solidFill>
                            <a:srgbClr val="000000"/>
                          </a:solidFill>
                          <a:latin typeface="Times New Roman"/>
                          <a:ea typeface="Calibri"/>
                          <a:cs typeface="Times New Roman"/>
                        </a:rPr>
                        <a:t>22201,1</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856">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b="1" dirty="0" smtClean="0">
                          <a:latin typeface="Times New Roman" pitchFamily="18" charset="0"/>
                          <a:ea typeface="Calibri"/>
                          <a:cs typeface="Times New Roman" pitchFamily="18" charset="0"/>
                        </a:rPr>
                        <a:t>03</a:t>
                      </a:r>
                      <a:endParaRPr lang="ru-RU" sz="1400" b="1"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smtClean="0">
                          <a:latin typeface="Times New Roman" pitchFamily="18" charset="0"/>
                          <a:ea typeface="Calibri"/>
                          <a:cs typeface="Times New Roman" pitchFamily="18" charset="0"/>
                        </a:rPr>
                        <a:t>Прочие межбюджетные трансферты общего характера</a:t>
                      </a:r>
                      <a:endParaRPr lang="ru-RU" sz="1400" dirty="0">
                        <a:latin typeface="Times New Roman" pitchFamily="18" charset="0"/>
                        <a:ea typeface="Calibri"/>
                        <a:cs typeface="Times New Roman" pitchFamily="18" charset="0"/>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594,5</a:t>
                      </a:r>
                      <a:endParaRPr lang="ru-RU" sz="1400" b="1"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0</a:t>
                      </a:r>
                      <a:endParaRPr lang="ru-RU" sz="1400" b="1"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0</a:t>
                      </a:r>
                      <a:endParaRPr lang="ru-RU" sz="1400" b="1"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5473" name="Rectangle 1"/>
          <p:cNvSpPr>
            <a:spLocks noChangeArrowheads="1"/>
          </p:cNvSpPr>
          <p:nvPr/>
        </p:nvSpPr>
        <p:spPr bwMode="auto">
          <a:xfrm>
            <a:off x="214282"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sz="1400">
              <a:latin typeface="Times New Roman" pitchFamily="18" charset="0"/>
            </a:endParaRPr>
          </a:p>
        </p:txBody>
      </p:sp>
      <p:sp>
        <p:nvSpPr>
          <p:cNvPr id="33796" name="Text Box 66"/>
          <p:cNvSpPr txBox="1">
            <a:spLocks noChangeArrowheads="1"/>
          </p:cNvSpPr>
          <p:nvPr/>
        </p:nvSpPr>
        <p:spPr bwMode="auto">
          <a:xfrm>
            <a:off x="1547813" y="260350"/>
            <a:ext cx="5995987" cy="433388"/>
          </a:xfrm>
          <a:prstGeom prst="rect">
            <a:avLst/>
          </a:prstGeom>
          <a:noFill/>
          <a:ln w="9525">
            <a:noFill/>
            <a:miter lim="800000"/>
            <a:headEnd/>
            <a:tailEnd/>
          </a:ln>
        </p:spPr>
        <p:txBody>
          <a:bodyPr/>
          <a:lstStyle/>
          <a:p>
            <a:pPr algn="ctr"/>
            <a:r>
              <a:rPr lang="ru-RU" sz="3600">
                <a:solidFill>
                  <a:srgbClr val="FF0000"/>
                </a:solidFill>
                <a:latin typeface="Times New Roman" pitchFamily="18" charset="0"/>
              </a:rPr>
              <a:t>Бюджетная система Российской федерации</a:t>
            </a:r>
            <a:endParaRPr lang="ru-RU" sz="1400">
              <a:solidFill>
                <a:srgbClr val="FF0000"/>
              </a:solidFill>
              <a:latin typeface="Times New Roman" pitchFamily="18" charset="0"/>
            </a:endParaRPr>
          </a:p>
        </p:txBody>
      </p:sp>
      <p:sp>
        <p:nvSpPr>
          <p:cNvPr id="33800"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endParaRPr lang="ru-RU" sz="1400">
              <a:latin typeface="Times New Roman" pitchFamily="18" charset="0"/>
            </a:endParaRPr>
          </a:p>
        </p:txBody>
      </p:sp>
      <p:sp>
        <p:nvSpPr>
          <p:cNvPr id="33801"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sz="1400">
              <a:latin typeface="Times New Roman" pitchFamily="18" charset="0"/>
            </a:endParaRPr>
          </a:p>
        </p:txBody>
      </p:sp>
      <p:sp>
        <p:nvSpPr>
          <p:cNvPr id="33802"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sz="1400" b="1">
                <a:latin typeface="Times New Roman" pitchFamily="18" charset="0"/>
              </a:rPr>
              <a:t>Бюджетная система Российской Федерации</a:t>
            </a:r>
            <a:endParaRPr lang="ru-RU" sz="1400">
              <a:latin typeface="Times New Roman" pitchFamily="18" charset="0"/>
            </a:endParaRPr>
          </a:p>
        </p:txBody>
      </p:sp>
      <p:sp>
        <p:nvSpPr>
          <p:cNvPr id="33803"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33804"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sz="1400" b="1">
                <a:latin typeface="Times New Roman" pitchFamily="18" charset="0"/>
              </a:rPr>
              <a:t>Консолидированный Бюджет Российской Федерации</a:t>
            </a:r>
            <a:endParaRPr lang="ru-RU" sz="1400">
              <a:latin typeface="Times New Roman" pitchFamily="18" charset="0"/>
            </a:endParaRPr>
          </a:p>
        </p:txBody>
      </p:sp>
      <p:sp>
        <p:nvSpPr>
          <p:cNvPr id="33805"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33806"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sz="1400" b="1">
                <a:latin typeface="Times New Roman" pitchFamily="18" charset="0"/>
              </a:rPr>
              <a:t>Бюджеты государственных</a:t>
            </a:r>
          </a:p>
          <a:p>
            <a:pPr algn="ctr"/>
            <a:r>
              <a:rPr lang="ru-RU" sz="1400" b="1">
                <a:latin typeface="Times New Roman" pitchFamily="18" charset="0"/>
              </a:rPr>
              <a:t>внебюджетных фондов</a:t>
            </a:r>
            <a:endParaRPr lang="ru-RU" sz="1400">
              <a:latin typeface="Times New Roman" pitchFamily="18" charset="0"/>
            </a:endParaRPr>
          </a:p>
        </p:txBody>
      </p:sp>
      <p:sp>
        <p:nvSpPr>
          <p:cNvPr id="33807"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latin typeface="Times New Roman" pitchFamily="18" charset="0"/>
              </a:rPr>
              <a:t>=</a:t>
            </a:r>
            <a:endParaRPr lang="ru-RU" sz="1400">
              <a:latin typeface="Times New Roman" pitchFamily="18" charset="0"/>
            </a:endParaRPr>
          </a:p>
        </p:txBody>
      </p:sp>
      <p:sp>
        <p:nvSpPr>
          <p:cNvPr id="33808"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latin typeface="Times New Roman" pitchFamily="18" charset="0"/>
              </a:rPr>
              <a:t>+</a:t>
            </a:r>
            <a:endParaRPr lang="ru-RU" sz="1400">
              <a:latin typeface="Times New Roman" pitchFamily="18" charset="0"/>
            </a:endParaRPr>
          </a:p>
        </p:txBody>
      </p:sp>
      <p:sp>
        <p:nvSpPr>
          <p:cNvPr id="33809"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33810"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sz="1400" b="1">
                <a:latin typeface="Times New Roman" pitchFamily="18" charset="0"/>
              </a:rPr>
              <a:t>Государственные</a:t>
            </a:r>
          </a:p>
          <a:p>
            <a:pPr algn="ctr"/>
            <a:r>
              <a:rPr lang="ru-RU" sz="1400" b="1">
                <a:latin typeface="Times New Roman" pitchFamily="18" charset="0"/>
              </a:rPr>
              <a:t>внебюджетные фонды</a:t>
            </a:r>
          </a:p>
          <a:p>
            <a:pPr algn="ctr"/>
            <a:r>
              <a:rPr lang="ru-RU" sz="1400" b="1">
                <a:latin typeface="Times New Roman" pitchFamily="18" charset="0"/>
              </a:rPr>
              <a:t>Российской Федерации</a:t>
            </a:r>
            <a:endParaRPr lang="ru-RU" sz="1400">
              <a:latin typeface="Times New Roman" pitchFamily="18" charset="0"/>
            </a:endParaRPr>
          </a:p>
        </p:txBody>
      </p:sp>
      <p:sp>
        <p:nvSpPr>
          <p:cNvPr id="33811"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33812"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sz="1400" b="1">
                <a:latin typeface="Times New Roman" pitchFamily="18" charset="0"/>
              </a:rPr>
              <a:t>Территориальные фонды обязательного медицинского страхования</a:t>
            </a:r>
            <a:endParaRPr lang="ru-RU" sz="1400">
              <a:latin typeface="Times New Roman" pitchFamily="18" charset="0"/>
            </a:endParaRPr>
          </a:p>
        </p:txBody>
      </p:sp>
      <p:sp>
        <p:nvSpPr>
          <p:cNvPr id="33813"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33814"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sz="1400" b="1">
                <a:latin typeface="Times New Roman" pitchFamily="18" charset="0"/>
              </a:rPr>
              <a:t>Федеральный бюджет</a:t>
            </a:r>
            <a:endParaRPr lang="ru-RU" sz="1400">
              <a:latin typeface="Times New Roman" pitchFamily="18" charset="0"/>
            </a:endParaRPr>
          </a:p>
        </p:txBody>
      </p:sp>
      <p:sp>
        <p:nvSpPr>
          <p:cNvPr id="33815"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sz="1400" b="1">
                <a:latin typeface="Times New Roman" pitchFamily="18" charset="0"/>
              </a:rPr>
              <a:t>Консолидированные бюджеты субъектов Российской Федерации</a:t>
            </a:r>
          </a:p>
        </p:txBody>
      </p:sp>
      <p:sp>
        <p:nvSpPr>
          <p:cNvPr id="33816"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33817"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sz="1400" b="1">
                <a:latin typeface="Times New Roman" pitchFamily="18" charset="0"/>
              </a:rPr>
              <a:t>Консолидированные бюджеты</a:t>
            </a:r>
          </a:p>
          <a:p>
            <a:pPr algn="ctr"/>
            <a:r>
              <a:rPr lang="ru-RU" sz="1400" b="1">
                <a:latin typeface="Times New Roman" pitchFamily="18" charset="0"/>
              </a:rPr>
              <a:t>муниципальных районов</a:t>
            </a:r>
            <a:endParaRPr lang="ru-RU" sz="1400">
              <a:latin typeface="Times New Roman" pitchFamily="18" charset="0"/>
            </a:endParaRPr>
          </a:p>
        </p:txBody>
      </p:sp>
      <p:sp>
        <p:nvSpPr>
          <p:cNvPr id="33818"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33819"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33820"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33821"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33822"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sz="1400">
              <a:latin typeface="Times New Roman" pitchFamily="18" charset="0"/>
            </a:endParaRPr>
          </a:p>
        </p:txBody>
      </p:sp>
      <p:sp>
        <p:nvSpPr>
          <p:cNvPr id="33823"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24"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sz="1400">
              <a:latin typeface="Times New Roman" pitchFamily="18" charset="0"/>
            </a:endParaRPr>
          </a:p>
        </p:txBody>
      </p:sp>
      <p:sp>
        <p:nvSpPr>
          <p:cNvPr id="33825"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26"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sz="1400" b="1">
                <a:latin typeface="Times New Roman" pitchFamily="18" charset="0"/>
              </a:rPr>
              <a:t>Бюджеты</a:t>
            </a:r>
          </a:p>
          <a:p>
            <a:pPr algn="ctr"/>
            <a:r>
              <a:rPr lang="ru-RU" sz="1400" b="1">
                <a:latin typeface="Times New Roman" pitchFamily="18" charset="0"/>
              </a:rPr>
              <a:t>городских округов</a:t>
            </a:r>
            <a:endParaRPr lang="ru-RU" sz="1400">
              <a:latin typeface="Times New Roman" pitchFamily="18" charset="0"/>
            </a:endParaRPr>
          </a:p>
        </p:txBody>
      </p:sp>
      <p:sp>
        <p:nvSpPr>
          <p:cNvPr id="33827"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28"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29"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sz="1400" b="1">
                <a:latin typeface="Times New Roman" pitchFamily="18" charset="0"/>
              </a:rPr>
              <a:t>Бюджеты поселений</a:t>
            </a:r>
            <a:r>
              <a:rPr lang="ru-RU" sz="1500" b="1">
                <a:latin typeface="Times New Roman" pitchFamily="18" charset="0"/>
              </a:rPr>
              <a:t> </a:t>
            </a:r>
            <a:endParaRPr lang="ru-RU" sz="1400">
              <a:latin typeface="Times New Roman" pitchFamily="18" charset="0"/>
            </a:endParaRPr>
          </a:p>
        </p:txBody>
      </p:sp>
      <p:sp>
        <p:nvSpPr>
          <p:cNvPr id="33830"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31"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sz="1400" b="1">
                <a:latin typeface="Times New Roman" pitchFamily="18" charset="0"/>
              </a:rPr>
              <a:t>Бюджеты муниципальных районов</a:t>
            </a:r>
            <a:endParaRPr lang="ru-RU" sz="1400">
              <a:latin typeface="Times New Roman" pitchFamily="18" charset="0"/>
            </a:endParaRPr>
          </a:p>
        </p:txBody>
      </p:sp>
      <p:sp>
        <p:nvSpPr>
          <p:cNvPr id="33832"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33"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3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295ECAE-4081-4D4D-88B6-3BA8EAAE92EE}" type="slidenum">
              <a:rPr lang="en-US" altLang="ru-RU" sz="1200">
                <a:solidFill>
                  <a:srgbClr val="898989"/>
                </a:solidFill>
                <a:latin typeface="Calibri" pitchFamily="34" charset="0"/>
              </a:rPr>
              <a:pPr algn="r"/>
              <a:t>3</a:t>
            </a:fld>
            <a:endParaRPr lang="en-US" altLang="ru-RU" sz="1200" dirty="0">
              <a:solidFill>
                <a:srgbClr val="898989"/>
              </a:solidFill>
              <a:latin typeface="Calibri" pitchFamily="34" charset="0"/>
            </a:endParaRPr>
          </a:p>
        </p:txBody>
      </p:sp>
      <p:sp>
        <p:nvSpPr>
          <p:cNvPr id="33838"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sz="1400" b="1">
                <a:latin typeface="Times New Roman" pitchFamily="18" charset="0"/>
              </a:rPr>
              <a:t>Бюджеты субъектов</a:t>
            </a:r>
          </a:p>
          <a:p>
            <a:pPr algn="ctr"/>
            <a:r>
              <a:rPr lang="ru-RU" sz="1400" b="1">
                <a:latin typeface="Times New Roman" pitchFamily="18" charset="0"/>
              </a:rPr>
              <a:t>Российской Федерации</a:t>
            </a:r>
          </a:p>
          <a:p>
            <a:pPr algn="ctr"/>
            <a:r>
              <a:rPr lang="ru-RU" sz="1400" b="1">
                <a:latin typeface="Times New Roman" pitchFamily="18" charset="0"/>
              </a:rPr>
              <a:t>(региональные бюджеты)</a:t>
            </a:r>
          </a:p>
        </p:txBody>
      </p:sp>
      <p:sp>
        <p:nvSpPr>
          <p:cNvPr id="33839"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30</a:t>
            </a:fld>
            <a:endParaRPr lang="ru-RU"/>
          </a:p>
        </p:txBody>
      </p:sp>
      <p:sp>
        <p:nvSpPr>
          <p:cNvPr id="5" name="Заголовок 1"/>
          <p:cNvSpPr>
            <a:spLocks noGrp="1"/>
          </p:cNvSpPr>
          <p:nvPr>
            <p:ph type="title"/>
          </p:nvPr>
        </p:nvSpPr>
        <p:spPr>
          <a:xfrm>
            <a:off x="357158" y="142852"/>
            <a:ext cx="8301038" cy="714380"/>
          </a:xfrm>
        </p:spPr>
        <p:txBody>
          <a:bodyPr>
            <a:noAutofit/>
            <a:scene3d>
              <a:camera prst="orthographicFront"/>
              <a:lightRig rig="threePt" dir="t"/>
            </a:scene3d>
            <a:sp3d extrusionH="57150">
              <a:bevelT w="38100" h="38100"/>
            </a:sp3d>
          </a:bodyPr>
          <a:lstStyle/>
          <a:p>
            <a:pPr algn="ctr" fontAlgn="auto">
              <a:spcAft>
                <a:spcPts val="0"/>
              </a:spcAft>
              <a:defRPr/>
            </a:pPr>
            <a:r>
              <a:rPr lang="ru-RU" sz="2800" dirty="0" smtClean="0">
                <a:solidFill>
                  <a:srgbClr val="FFC000"/>
                </a:solidFill>
                <a:effectLst>
                  <a:outerShdw blurRad="50800" dist="38100" algn="l" rotWithShape="0">
                    <a:prstClr val="black">
                      <a:alpha val="40000"/>
                    </a:prstClr>
                  </a:outerShdw>
                </a:effectLst>
              </a:rPr>
              <a:t>Расходы бюджета муниципального района в разрезе муниципальных программ</a:t>
            </a:r>
            <a:endParaRPr lang="ru-RU" sz="2800" dirty="0">
              <a:solidFill>
                <a:srgbClr val="FFC000"/>
              </a:solidFill>
              <a:effectLst>
                <a:outerShdw blurRad="50800" dist="38100" algn="l" rotWithShape="0">
                  <a:prstClr val="black">
                    <a:alpha val="40000"/>
                  </a:prstClr>
                </a:outerShdw>
              </a:effectLst>
            </a:endParaRPr>
          </a:p>
        </p:txBody>
      </p:sp>
      <p:sp>
        <p:nvSpPr>
          <p:cNvPr id="6" name="Прямоугольник 5"/>
          <p:cNvSpPr/>
          <p:nvPr/>
        </p:nvSpPr>
        <p:spPr>
          <a:xfrm>
            <a:off x="2643174" y="714356"/>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graphicFrame>
        <p:nvGraphicFramePr>
          <p:cNvPr id="7" name="Таблица 6"/>
          <p:cNvGraphicFramePr>
            <a:graphicFrameLocks noGrp="1"/>
          </p:cNvGraphicFramePr>
          <p:nvPr/>
        </p:nvGraphicFramePr>
        <p:xfrm>
          <a:off x="0" y="1005145"/>
          <a:ext cx="9143999" cy="5497300"/>
        </p:xfrm>
        <a:graphic>
          <a:graphicData uri="http://schemas.openxmlformats.org/drawingml/2006/table">
            <a:tbl>
              <a:tblPr/>
              <a:tblGrid>
                <a:gridCol w="6636774"/>
                <a:gridCol w="958645"/>
                <a:gridCol w="811161"/>
                <a:gridCol w="737419"/>
              </a:tblGrid>
              <a:tr h="198866">
                <a:tc>
                  <a:txBody>
                    <a:bodyPr/>
                    <a:lstStyle/>
                    <a:p>
                      <a:pPr algn="ctr">
                        <a:spcBef>
                          <a:spcPts val="1000"/>
                        </a:spcBef>
                        <a:spcAft>
                          <a:spcPts val="0"/>
                        </a:spcAft>
                      </a:pPr>
                      <a:r>
                        <a:rPr lang="ru-RU" sz="1100" b="1" dirty="0">
                          <a:solidFill>
                            <a:srgbClr val="404040"/>
                          </a:solidFill>
                          <a:latin typeface="Times New Roman"/>
                          <a:ea typeface="Times New Roman"/>
                          <a:cs typeface="Times New Roman"/>
                        </a:rPr>
                        <a:t>Наименование</a:t>
                      </a:r>
                      <a:endParaRPr lang="ru-RU" sz="1100" dirty="0">
                        <a:solidFill>
                          <a:srgbClr val="404040"/>
                        </a:solidFill>
                        <a:latin typeface="Cambria"/>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ru-RU" sz="1100" b="1" i="0">
                          <a:solidFill>
                            <a:srgbClr val="404040"/>
                          </a:solidFill>
                          <a:latin typeface="Times New Roman"/>
                          <a:ea typeface="Times New Roman"/>
                          <a:cs typeface="Times New Roman"/>
                        </a:rPr>
                        <a:t>2018</a:t>
                      </a:r>
                      <a:endParaRPr lang="ru-RU" sz="1100" i="1">
                        <a:solidFill>
                          <a:srgbClr val="404040"/>
                        </a:solidFill>
                        <a:latin typeface="Cambria"/>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2019</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indent="-1905" algn="ctr">
                        <a:spcAft>
                          <a:spcPts val="0"/>
                        </a:spcAft>
                      </a:pPr>
                      <a:r>
                        <a:rPr lang="ru-RU" sz="1100" b="1">
                          <a:latin typeface="Times New Roman"/>
                          <a:ea typeface="Times New Roman"/>
                          <a:cs typeface="Times New Roman"/>
                        </a:rPr>
                        <a:t>2020 год</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13">
                <a:tc>
                  <a:txBody>
                    <a:bodyPr/>
                    <a:lstStyle/>
                    <a:p>
                      <a:pPr algn="ctr">
                        <a:spcAft>
                          <a:spcPts val="0"/>
                        </a:spcAft>
                      </a:pPr>
                      <a:r>
                        <a:rPr lang="ru-RU" sz="1100" b="1">
                          <a:latin typeface="Times New Roman"/>
                          <a:ea typeface="Times New Roman"/>
                          <a:cs typeface="Times New Roman"/>
                        </a:rPr>
                        <a:t>1</a:t>
                      </a:r>
                      <a:endParaRPr lang="ru-RU" sz="1100">
                        <a:latin typeface="Courier New"/>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a:t>
                      </a:r>
                      <a:endParaRPr lang="ru-RU" sz="1100">
                        <a:latin typeface="Courier New"/>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4</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5</a:t>
                      </a:r>
                      <a:endParaRPr lang="ru-RU" sz="1100">
                        <a:latin typeface="Courier New"/>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92">
                <a:tc>
                  <a:txBody>
                    <a:bodyPr/>
                    <a:lstStyle/>
                    <a:p>
                      <a:pPr algn="just">
                        <a:spcAft>
                          <a:spcPts val="0"/>
                        </a:spcAft>
                      </a:pPr>
                      <a:r>
                        <a:rPr lang="ru-RU" sz="1100" b="1">
                          <a:solidFill>
                            <a:srgbClr val="000000"/>
                          </a:solidFill>
                          <a:latin typeface="Times New Roman"/>
                          <a:ea typeface="Times New Roman"/>
                          <a:cs typeface="Times New Roman"/>
                        </a:rPr>
                        <a:t>Муниципальные программы</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268272,6</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224140,3</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217219,6</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73">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 на 2014 - 2020 годы</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24624,3</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22584,2</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22386,1</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186">
                <a:tc>
                  <a:txBody>
                    <a:bodyPr/>
                    <a:lstStyle/>
                    <a:p>
                      <a:pPr algn="just">
                        <a:spcAft>
                          <a:spcPts val="0"/>
                        </a:spcAft>
                        <a:tabLst>
                          <a:tab pos="960120" algn="l"/>
                          <a:tab pos="2628900" algn="l"/>
                        </a:tabLst>
                      </a:pPr>
                      <a:r>
                        <a:rPr lang="ru-RU" sz="1100">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 на 2014 - 2020 годы</a:t>
                      </a: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8225,3</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7865,6</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8216,0</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85">
                <a:tc>
                  <a:txBody>
                    <a:bodyPr/>
                    <a:lstStyle/>
                    <a:p>
                      <a:pPr>
                        <a:spcAft>
                          <a:spcPts val="0"/>
                        </a:spcAft>
                      </a:pPr>
                      <a:r>
                        <a:rPr lang="ru-RU" sz="1100" dirty="0">
                          <a:solidFill>
                            <a:srgbClr val="000000"/>
                          </a:solidFill>
                          <a:latin typeface="Times New Roman"/>
                          <a:ea typeface="Times New Roman"/>
                          <a:cs typeface="Times New Roman"/>
                        </a:rPr>
                        <a:t>Муниципальная программа «Доступная среда на территории муниципального образования «</a:t>
                      </a:r>
                      <a:r>
                        <a:rPr lang="ru-RU" sz="1100" dirty="0" err="1">
                          <a:solidFill>
                            <a:srgbClr val="000000"/>
                          </a:solidFill>
                          <a:latin typeface="Times New Roman"/>
                          <a:ea typeface="Times New Roman"/>
                          <a:cs typeface="Times New Roman"/>
                        </a:rPr>
                        <a:t>Краснинский</a:t>
                      </a:r>
                      <a:r>
                        <a:rPr lang="ru-RU" sz="1100" dirty="0">
                          <a:solidFill>
                            <a:srgbClr val="000000"/>
                          </a:solidFill>
                          <a:latin typeface="Times New Roman"/>
                          <a:ea typeface="Times New Roman"/>
                          <a:cs typeface="Times New Roman"/>
                        </a:rPr>
                        <a:t> район» Смоленской области» на 2016-2018 годы</a:t>
                      </a:r>
                      <a:endParaRPr lang="ru-RU" sz="1100" dirty="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solidFill>
                            <a:srgbClr val="000000"/>
                          </a:solidFill>
                          <a:latin typeface="Times New Roman"/>
                          <a:ea typeface="Times New Roman"/>
                          <a:cs typeface="Times New Roman"/>
                        </a:rPr>
                        <a:t>25,0</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09">
                <a:tc>
                  <a:txBody>
                    <a:bodyPr/>
                    <a:lstStyle/>
                    <a:p>
                      <a:pPr algn="just">
                        <a:spcAft>
                          <a:spcPts val="0"/>
                        </a:spcAft>
                        <a:tabLst>
                          <a:tab pos="960120" algn="l"/>
                          <a:tab pos="2628900" algn="l"/>
                        </a:tabLst>
                      </a:pPr>
                      <a:r>
                        <a:rPr lang="ru-RU" sz="1100">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 на 2014 - 2020 годы</a:t>
                      </a: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3,0</a:t>
                      </a:r>
                      <a:endParaRPr lang="ru-RU" sz="1100" dirty="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760">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«Создание условий для обеспечения безопасности жизнедеятельности населения муниципального образования «</a:t>
                      </a:r>
                      <a:r>
                        <a:rPr lang="ru-RU" sz="1100" dirty="0" err="1">
                          <a:solidFill>
                            <a:srgbClr val="000000"/>
                          </a:solidFill>
                          <a:latin typeface="Times New Roman"/>
                          <a:ea typeface="Times New Roman"/>
                          <a:cs typeface="Times New Roman"/>
                        </a:rPr>
                        <a:t>Краснинский</a:t>
                      </a:r>
                      <a:r>
                        <a:rPr lang="ru-RU" sz="1100" dirty="0">
                          <a:solidFill>
                            <a:srgbClr val="000000"/>
                          </a:solidFill>
                          <a:latin typeface="Times New Roman"/>
                          <a:ea typeface="Times New Roman"/>
                          <a:cs typeface="Times New Roman"/>
                        </a:rPr>
                        <a:t> район» Смоленской области» на 2014 - 2020 годы</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36,0</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31,0</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31,0</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85">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 на 2014 - 2020 годы</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solidFill>
                            <a:srgbClr val="000000"/>
                          </a:solidFill>
                          <a:latin typeface="Times New Roman"/>
                          <a:ea typeface="Times New Roman"/>
                          <a:cs typeface="Times New Roman"/>
                        </a:rPr>
                        <a:t>2269,5</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218,9</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218,9</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83">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 на 2014 - 2020 годы</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27225,1</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26972,1</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27189,4</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896">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Смоленской области» на 2014 - 2020 годы</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solidFill>
                            <a:srgbClr val="000000"/>
                          </a:solidFill>
                          <a:latin typeface="Times New Roman"/>
                          <a:ea typeface="Times New Roman"/>
                          <a:cs typeface="Times New Roman"/>
                        </a:rPr>
                        <a:t>167165,4</a:t>
                      </a:r>
                      <a:endParaRPr lang="ru-RU" sz="1100" dirty="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solidFill>
                            <a:srgbClr val="000000"/>
                          </a:solidFill>
                          <a:latin typeface="Times New Roman"/>
                          <a:ea typeface="Times New Roman"/>
                          <a:cs typeface="Times New Roman"/>
                        </a:rPr>
                        <a:t>35063,0</a:t>
                      </a:r>
                      <a:endParaRPr lang="ru-RU" sz="1100" dirty="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128600,3</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077">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на 2014 - 2020 годы</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solidFill>
                            <a:srgbClr val="000000"/>
                          </a:solidFill>
                          <a:latin typeface="Times New Roman"/>
                          <a:ea typeface="Times New Roman"/>
                          <a:cs typeface="Times New Roman"/>
                        </a:rPr>
                        <a:t>36460,2</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30873,7</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30046,1</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85">
                <a:tc>
                  <a:txBody>
                    <a:bodyPr/>
                    <a:lstStyle/>
                    <a:p>
                      <a:pPr algn="just">
                        <a:spcAft>
                          <a:spcPts val="0"/>
                        </a:spcAft>
                        <a:tabLst>
                          <a:tab pos="960120" algn="l"/>
                          <a:tab pos="2628900" algn="l"/>
                        </a:tabLst>
                      </a:pPr>
                      <a:r>
                        <a:rPr lang="ru-RU" sz="1100">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 на 2014 - 2020 годы</a:t>
                      </a: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1323,0</a:t>
                      </a:r>
                      <a:endParaRPr lang="ru-RU" sz="1100" dirty="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314,0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314,0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470">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 на 2016 –2020 годы</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673,8</a:t>
                      </a:r>
                      <a:endParaRPr lang="ru-RU" sz="1100" b="1"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19,8</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19,8</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077">
                <a:tc>
                  <a:txBody>
                    <a:bodyPr/>
                    <a:lstStyle/>
                    <a:p>
                      <a:pPr algn="just">
                        <a:spcAft>
                          <a:spcPts val="0"/>
                        </a:spcAft>
                      </a:pPr>
                      <a:r>
                        <a:rPr lang="ru-RU" sz="1100" dirty="0">
                          <a:solidFill>
                            <a:srgbClr val="000000"/>
                          </a:solidFill>
                          <a:latin typeface="Times New Roman"/>
                          <a:ea typeface="Times New Roman"/>
                          <a:cs typeface="Times New Roman"/>
                        </a:rPr>
                        <a:t>Муниципальная программа «Гражданско-патриотическое воспитание граждан» в муниципальном образовании «</a:t>
                      </a:r>
                      <a:r>
                        <a:rPr lang="ru-RU" sz="1100" dirty="0" err="1">
                          <a:solidFill>
                            <a:srgbClr val="000000"/>
                          </a:solidFill>
                          <a:latin typeface="Times New Roman"/>
                          <a:ea typeface="Times New Roman"/>
                          <a:cs typeface="Times New Roman"/>
                        </a:rPr>
                        <a:t>Краснинский</a:t>
                      </a:r>
                      <a:r>
                        <a:rPr lang="ru-RU" sz="1100" dirty="0">
                          <a:solidFill>
                            <a:srgbClr val="000000"/>
                          </a:solidFill>
                          <a:latin typeface="Times New Roman"/>
                          <a:ea typeface="Times New Roman"/>
                          <a:cs typeface="Times New Roman"/>
                        </a:rPr>
                        <a:t> район» Смоленской области на 2017-2020 годы</a:t>
                      </a:r>
                      <a:endParaRPr lang="ru-RU" sz="1100" dirty="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 algn="l"/>
                        </a:tabLst>
                      </a:pPr>
                      <a:r>
                        <a:rPr lang="ru-RU" sz="1100" b="1" dirty="0" smtClean="0">
                          <a:solidFill>
                            <a:srgbClr val="000000"/>
                          </a:solidFill>
                          <a:latin typeface="Times New Roman"/>
                          <a:ea typeface="Times New Roman"/>
                          <a:cs typeface="Times New Roman"/>
                        </a:rPr>
                        <a:t>34,1</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 algn="l"/>
                        </a:tabLst>
                      </a:pPr>
                      <a:r>
                        <a:rPr lang="ru-RU" sz="1100" b="1">
                          <a:solidFill>
                            <a:srgbClr val="000000"/>
                          </a:solidFill>
                          <a:latin typeface="Times New Roman"/>
                          <a:ea typeface="Times New Roman"/>
                          <a:cs typeface="Times New Roman"/>
                        </a:rPr>
                        <a:t>7,0</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 algn="l"/>
                        </a:tabLst>
                      </a:pPr>
                      <a:r>
                        <a:rPr lang="ru-RU" sz="1100" b="1">
                          <a:solidFill>
                            <a:srgbClr val="000000"/>
                          </a:solidFill>
                          <a:latin typeface="Times New Roman"/>
                          <a:ea typeface="Times New Roman"/>
                          <a:cs typeface="Times New Roman"/>
                        </a:rPr>
                        <a:t>7,0</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134">
                <a:tc>
                  <a:txBody>
                    <a:bodyPr/>
                    <a:lstStyle/>
                    <a:p>
                      <a:pPr algn="just">
                        <a:spcAft>
                          <a:spcPts val="0"/>
                        </a:spcAft>
                      </a:pPr>
                      <a:r>
                        <a:rPr kumimoji="0" lang="ru-RU" sz="1100" kern="1200" dirty="0" smtClean="0">
                          <a:solidFill>
                            <a:schemeClr val="tx1"/>
                          </a:solidFill>
                          <a:latin typeface="+mn-lt"/>
                          <a:ea typeface="+mn-ea"/>
                          <a:cs typeface="+mn-cs"/>
                        </a:rPr>
                        <a:t>Муниципальная программа «Охрана окружающей среды и рациональное использование природных ресурсов на территории  муниципального образования «</a:t>
                      </a:r>
                      <a:r>
                        <a:rPr kumimoji="0" lang="ru-RU" sz="1100" kern="1200" dirty="0" err="1" smtClean="0">
                          <a:solidFill>
                            <a:schemeClr val="tx1"/>
                          </a:solidFill>
                          <a:latin typeface="+mn-lt"/>
                          <a:ea typeface="+mn-ea"/>
                          <a:cs typeface="+mn-cs"/>
                        </a:rPr>
                        <a:t>Краснинский</a:t>
                      </a:r>
                      <a:r>
                        <a:rPr kumimoji="0" lang="ru-RU" sz="1100" kern="1200" dirty="0" smtClean="0">
                          <a:solidFill>
                            <a:schemeClr val="tx1"/>
                          </a:solidFill>
                          <a:latin typeface="+mn-lt"/>
                          <a:ea typeface="+mn-ea"/>
                          <a:cs typeface="+mn-cs"/>
                        </a:rPr>
                        <a:t> район»  Смоленской области» на 2017-2019 годы</a:t>
                      </a:r>
                      <a:endParaRPr lang="ru-RU" sz="1100" dirty="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pitchFamily="18" charset="0"/>
                          <a:ea typeface="Times New Roman"/>
                          <a:cs typeface="Times New Roman" pitchFamily="18" charset="0"/>
                        </a:rPr>
                        <a:t>19,9</a:t>
                      </a:r>
                      <a:endParaRPr lang="ru-RU" sz="1100" b="1" dirty="0">
                        <a:latin typeface="Times New Roman" pitchFamily="18" charset="0"/>
                        <a:ea typeface="Times New Roman"/>
                        <a:cs typeface="Times New Roman" pitchFamily="18" charset="0"/>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ourier New"/>
                          <a:ea typeface="Times New Roman"/>
                          <a:cs typeface="Times New Roman"/>
                        </a:rPr>
                        <a:t>-</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ourier New"/>
                          <a:ea typeface="Times New Roman"/>
                          <a:cs typeface="Times New Roman"/>
                        </a:rPr>
                        <a:t>-</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67">
                <a:tc>
                  <a:txBody>
                    <a:bodyPr/>
                    <a:lstStyle/>
                    <a:p>
                      <a:pPr algn="just">
                        <a:spcAft>
                          <a:spcPts val="0"/>
                        </a:spcAft>
                      </a:pPr>
                      <a:r>
                        <a:rPr lang="ru-RU" sz="1100" dirty="0">
                          <a:solidFill>
                            <a:srgbClr val="000000"/>
                          </a:solidFill>
                          <a:latin typeface="Times New Roman"/>
                          <a:ea typeface="Times New Roman"/>
                          <a:cs typeface="Times New Roman"/>
                        </a:rPr>
                        <a:t>Муниципальная программа </a:t>
                      </a:r>
                      <a:r>
                        <a:rPr lang="ru-RU" sz="1100" b="1" dirty="0">
                          <a:solidFill>
                            <a:srgbClr val="000000"/>
                          </a:solidFill>
                          <a:latin typeface="Times New Roman"/>
                          <a:ea typeface="Times New Roman"/>
                          <a:cs typeface="Times New Roman"/>
                        </a:rPr>
                        <a:t>«</a:t>
                      </a:r>
                      <a:r>
                        <a:rPr lang="ru-RU" sz="1100" dirty="0">
                          <a:latin typeface="Times New Roman"/>
                          <a:ea typeface="Times New Roman"/>
                          <a:cs typeface="Times New Roman"/>
                        </a:rPr>
                        <a:t>Противодействие экстремизму и профилактика терроризма на территории муниципального образования «</a:t>
                      </a:r>
                      <a:r>
                        <a:rPr lang="ru-RU" sz="1100" dirty="0" err="1">
                          <a:latin typeface="Times New Roman"/>
                          <a:ea typeface="Times New Roman"/>
                          <a:cs typeface="Times New Roman"/>
                        </a:rPr>
                        <a:t>Краснинский</a:t>
                      </a:r>
                      <a:r>
                        <a:rPr lang="ru-RU" sz="1100" dirty="0">
                          <a:latin typeface="Times New Roman"/>
                          <a:ea typeface="Times New Roman"/>
                          <a:cs typeface="Times New Roman"/>
                        </a:rPr>
                        <a:t> район» Смоленской области на 2018 - 2020 годы</a:t>
                      </a: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188,0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188,0</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188,0</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31</a:t>
            </a:fld>
            <a:endParaRPr lang="ru-RU"/>
          </a:p>
        </p:txBody>
      </p:sp>
      <p:sp>
        <p:nvSpPr>
          <p:cNvPr id="110594" name="AutoShape 2"/>
          <p:cNvSpPr>
            <a:spLocks noChangeArrowheads="1"/>
          </p:cNvSpPr>
          <p:nvPr/>
        </p:nvSpPr>
        <p:spPr bwMode="auto">
          <a:xfrm>
            <a:off x="142844" y="142853"/>
            <a:ext cx="8858312" cy="928694"/>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Times New Roman" pitchFamily="18" charset="0"/>
                <a:cs typeface="Arial" pitchFamily="34" charset="0"/>
              </a:rPr>
              <a:t>Сведения об объеме муниципального долга и дефицита бюджета муниципального образования «</a:t>
            </a:r>
            <a:r>
              <a:rPr kumimoji="0" lang="ru-RU" sz="1600" b="1" i="0" u="none" strike="noStrike" cap="none" normalizeH="0" baseline="0" dirty="0" err="1" smtClean="0">
                <a:ln>
                  <a:noFill/>
                </a:ln>
                <a:solidFill>
                  <a:srgbClr val="FFFFFF"/>
                </a:solidFill>
                <a:effectLst/>
                <a:latin typeface="Times New Roman" pitchFamily="18" charset="0"/>
                <a:cs typeface="Arial" pitchFamily="34" charset="0"/>
              </a:rPr>
              <a:t>Краснинский</a:t>
            </a:r>
            <a:r>
              <a:rPr kumimoji="0" lang="ru-RU" sz="1600" b="1" i="0" u="none" strike="noStrike" cap="none" normalizeH="0" baseline="0" dirty="0" smtClean="0">
                <a:ln>
                  <a:noFill/>
                </a:ln>
                <a:solidFill>
                  <a:srgbClr val="FFFFFF"/>
                </a:solidFill>
                <a:effectLst/>
                <a:latin typeface="Times New Roman" pitchFamily="18" charset="0"/>
                <a:cs typeface="Arial" pitchFamily="34" charset="0"/>
              </a:rPr>
              <a:t>  район» Смоленской области» в динамике на 2018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Times New Roman" pitchFamily="18" charset="0"/>
                <a:cs typeface="Arial" pitchFamily="34" charset="0"/>
              </a:rPr>
              <a:t>и на плановый период 2019 и 2020 годов</a:t>
            </a:r>
            <a:endParaRPr kumimoji="0" lang="ru-RU" sz="1600" b="1" i="0" u="none" strike="noStrike" cap="none" normalizeH="0" baseline="0" dirty="0" smtClean="0">
              <a:ln>
                <a:noFill/>
              </a:ln>
              <a:solidFill>
                <a:srgbClr val="0070C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800" b="1" i="0" u="none" strike="noStrike" cap="none" normalizeH="0" baseline="0" dirty="0" smtClean="0">
              <a:ln>
                <a:noFill/>
              </a:ln>
              <a:solidFill>
                <a:srgbClr val="FFFFFF"/>
              </a:solidFill>
              <a:effectLst/>
              <a:latin typeface="Times New Roman" pitchFamily="18" charset="0"/>
              <a:cs typeface="Arial" pitchFamily="34" charset="0"/>
            </a:endParaRPr>
          </a:p>
        </p:txBody>
      </p:sp>
      <p:graphicFrame>
        <p:nvGraphicFramePr>
          <p:cNvPr id="6" name="Таблица 5"/>
          <p:cNvGraphicFramePr>
            <a:graphicFrameLocks noGrp="1"/>
          </p:cNvGraphicFramePr>
          <p:nvPr/>
        </p:nvGraphicFramePr>
        <p:xfrm>
          <a:off x="214282" y="1357298"/>
          <a:ext cx="8786873" cy="5114073"/>
        </p:xfrm>
        <a:graphic>
          <a:graphicData uri="http://schemas.openxmlformats.org/drawingml/2006/table">
            <a:tbl>
              <a:tblPr/>
              <a:tblGrid>
                <a:gridCol w="1898551"/>
                <a:gridCol w="1134207"/>
                <a:gridCol w="1179747"/>
                <a:gridCol w="1088666"/>
                <a:gridCol w="1220981"/>
                <a:gridCol w="1043126"/>
                <a:gridCol w="1221595"/>
              </a:tblGrid>
              <a:tr h="470350">
                <a:tc>
                  <a:txBody>
                    <a:bodyPr/>
                    <a:lstStyle/>
                    <a:p>
                      <a:pPr algn="ctr">
                        <a:lnSpc>
                          <a:spcPct val="115000"/>
                        </a:lnSpc>
                        <a:spcAft>
                          <a:spcPts val="1000"/>
                        </a:spcAft>
                      </a:pPr>
                      <a:r>
                        <a:rPr lang="ru-RU" sz="1400" b="1" dirty="0">
                          <a:latin typeface="Times New Roman"/>
                          <a:ea typeface="Calibri"/>
                          <a:cs typeface="Times New Roman"/>
                        </a:rPr>
                        <a:t>Наименование</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Ограничения по БК РФ</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Предусмотрено в бюджете на 2018 г.</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Ограничения по БК РФ</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Предусмотрено в бюджете на 2019 г.</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Ограничения по БК РФ</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Предусмотрено в бюджете на 2020 г.</a:t>
                      </a:r>
                      <a:endParaRPr lang="ru-RU" sz="1400">
                        <a:latin typeface="Calibri"/>
                        <a:ea typeface="Calibri"/>
                        <a:cs typeface="Times New Roman"/>
                      </a:endParaRPr>
                    </a:p>
                  </a:txBody>
                  <a:tcPr marL="38299" marR="38299" marT="0" marB="0">
                    <a:lnL>
                      <a:noFill/>
                    </a:lnL>
                    <a:lnR>
                      <a:noFill/>
                    </a:lnR>
                    <a:lnT>
                      <a:noFill/>
                    </a:lnT>
                    <a:lnB>
                      <a:noFill/>
                    </a:lnB>
                  </a:tcPr>
                </a:tc>
              </a:tr>
              <a:tr h="274370">
                <a:tc>
                  <a:txBody>
                    <a:bodyPr/>
                    <a:lstStyle/>
                    <a:p>
                      <a:pPr algn="l">
                        <a:lnSpc>
                          <a:spcPct val="115000"/>
                        </a:lnSpc>
                        <a:spcAft>
                          <a:spcPts val="1000"/>
                        </a:spcAft>
                      </a:pPr>
                      <a:r>
                        <a:rPr lang="ru-RU" sz="1400">
                          <a:latin typeface="Times New Roman"/>
                          <a:ea typeface="Calibri"/>
                          <a:cs typeface="Times New Roman"/>
                        </a:rPr>
                        <a:t>Дефицит бюджета</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smtClean="0">
                          <a:latin typeface="Times New Roman"/>
                          <a:ea typeface="Calibri"/>
                          <a:cs typeface="Times New Roman"/>
                        </a:rPr>
                        <a:t>4503,7</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dirty="0" smtClean="0">
                          <a:latin typeface="Times New Roman"/>
                          <a:ea typeface="Calibri"/>
                          <a:cs typeface="Times New Roman"/>
                        </a:rPr>
                        <a:t>11175,6</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4834,5</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0</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5022,9</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0</a:t>
                      </a:r>
                      <a:endParaRPr lang="ru-RU" sz="1400">
                        <a:latin typeface="Calibri"/>
                        <a:ea typeface="Calibri"/>
                        <a:cs typeface="Times New Roman"/>
                      </a:endParaRPr>
                    </a:p>
                  </a:txBody>
                  <a:tcPr marL="38299" marR="38299" marT="0" marB="0">
                    <a:lnL>
                      <a:noFill/>
                    </a:lnL>
                    <a:lnR>
                      <a:noFill/>
                    </a:lnR>
                    <a:lnT>
                      <a:noFill/>
                    </a:lnT>
                    <a:lnB>
                      <a:noFill/>
                    </a:lnB>
                  </a:tcPr>
                </a:tc>
              </a:tr>
              <a:tr h="548740">
                <a:tc>
                  <a:txBody>
                    <a:bodyPr/>
                    <a:lstStyle/>
                    <a:p>
                      <a:pPr algn="l">
                        <a:lnSpc>
                          <a:spcPct val="115000"/>
                        </a:lnSpc>
                        <a:spcAft>
                          <a:spcPts val="1000"/>
                        </a:spcAft>
                      </a:pPr>
                      <a:r>
                        <a:rPr lang="ru-RU" sz="1400">
                          <a:latin typeface="Times New Roman"/>
                          <a:ea typeface="Calibri"/>
                          <a:cs typeface="Times New Roman"/>
                        </a:rPr>
                        <a:t>Обслуживание муниципального долга</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l">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dirty="0" smtClean="0">
                          <a:latin typeface="Times New Roman"/>
                          <a:ea typeface="Calibri"/>
                          <a:cs typeface="Times New Roman"/>
                        </a:rPr>
                        <a:t>1,4</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60,0</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60,0</a:t>
                      </a:r>
                      <a:endParaRPr lang="ru-RU" sz="1400">
                        <a:latin typeface="Calibri"/>
                        <a:ea typeface="Calibri"/>
                        <a:cs typeface="Times New Roman"/>
                      </a:endParaRPr>
                    </a:p>
                  </a:txBody>
                  <a:tcPr marL="38299" marR="38299" marT="0" marB="0">
                    <a:lnL>
                      <a:noFill/>
                    </a:lnL>
                    <a:lnR>
                      <a:noFill/>
                    </a:lnR>
                    <a:lnT>
                      <a:noFill/>
                    </a:lnT>
                    <a:lnB>
                      <a:noFill/>
                    </a:lnB>
                  </a:tcPr>
                </a:tc>
              </a:tr>
              <a:tr h="548740">
                <a:tc>
                  <a:txBody>
                    <a:bodyPr/>
                    <a:lstStyle/>
                    <a:p>
                      <a:pPr algn="l">
                        <a:lnSpc>
                          <a:spcPct val="115000"/>
                        </a:lnSpc>
                        <a:spcAft>
                          <a:spcPts val="1000"/>
                        </a:spcAft>
                      </a:pPr>
                      <a:r>
                        <a:rPr lang="ru-RU" sz="1400">
                          <a:latin typeface="Times New Roman"/>
                          <a:ea typeface="Calibri"/>
                          <a:cs typeface="Times New Roman"/>
                        </a:rPr>
                        <a:t>Объем муниципального долга, в том числе:</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dirty="0" smtClean="0">
                          <a:latin typeface="Times New Roman"/>
                          <a:ea typeface="Calibri"/>
                          <a:cs typeface="Times New Roman"/>
                        </a:rPr>
                        <a:t>45037,1</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dirty="0" smtClean="0">
                          <a:latin typeface="Times New Roman"/>
                          <a:ea typeface="Calibri"/>
                          <a:cs typeface="Times New Roman"/>
                        </a:rPr>
                        <a:t>4572,0</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48344,9</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6112,5</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50229,2</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6112,5</a:t>
                      </a:r>
                      <a:endParaRPr lang="ru-RU" sz="1400">
                        <a:latin typeface="Calibri"/>
                        <a:ea typeface="Calibri"/>
                        <a:cs typeface="Times New Roman"/>
                      </a:endParaRPr>
                    </a:p>
                  </a:txBody>
                  <a:tcPr marL="38299" marR="38299" marT="0" marB="0">
                    <a:lnL>
                      <a:noFill/>
                    </a:lnL>
                    <a:lnR>
                      <a:noFill/>
                    </a:lnR>
                    <a:lnT>
                      <a:noFill/>
                    </a:lnT>
                    <a:lnB>
                      <a:noFill/>
                    </a:lnB>
                  </a:tcPr>
                </a:tc>
              </a:tr>
              <a:tr h="1097482">
                <a:tc>
                  <a:txBody>
                    <a:bodyPr/>
                    <a:lstStyle/>
                    <a:p>
                      <a:pPr algn="l">
                        <a:lnSpc>
                          <a:spcPct val="115000"/>
                        </a:lnSpc>
                        <a:spcAft>
                          <a:spcPts val="1000"/>
                        </a:spcAft>
                      </a:pPr>
                      <a:r>
                        <a:rPr lang="ru-RU" sz="1400">
                          <a:latin typeface="Times New Roman"/>
                          <a:ea typeface="Calibri"/>
                          <a:cs typeface="Times New Roman"/>
                        </a:rPr>
                        <a:t> -бюджетные кредиты, полученные от бюджетов других уровней бюджетной системы Российской Федерации</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1371,0</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1371,0</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1371,0</a:t>
                      </a:r>
                      <a:endParaRPr lang="ru-RU" sz="1400">
                        <a:latin typeface="Calibri"/>
                        <a:ea typeface="Calibri"/>
                        <a:cs typeface="Times New Roman"/>
                      </a:endParaRPr>
                    </a:p>
                  </a:txBody>
                  <a:tcPr marL="38299" marR="38299" marT="0" marB="0">
                    <a:lnL>
                      <a:noFill/>
                    </a:lnL>
                    <a:lnR>
                      <a:noFill/>
                    </a:lnR>
                    <a:lnT>
                      <a:noFill/>
                    </a:lnT>
                    <a:lnB>
                      <a:noFill/>
                    </a:lnB>
                  </a:tcPr>
                </a:tc>
              </a:tr>
              <a:tr h="548740">
                <a:tc>
                  <a:txBody>
                    <a:bodyPr/>
                    <a:lstStyle/>
                    <a:p>
                      <a:pPr algn="l">
                        <a:lnSpc>
                          <a:spcPct val="115000"/>
                        </a:lnSpc>
                        <a:spcAft>
                          <a:spcPts val="1000"/>
                        </a:spcAft>
                      </a:pPr>
                      <a:r>
                        <a:rPr lang="ru-RU" sz="1400">
                          <a:latin typeface="Times New Roman"/>
                          <a:ea typeface="Calibri"/>
                          <a:cs typeface="Times New Roman"/>
                        </a:rPr>
                        <a:t> -кредиты, полученные от кредитных организаций</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dirty="0" smtClean="0">
                          <a:latin typeface="Times New Roman"/>
                          <a:ea typeface="Calibri"/>
                          <a:cs typeface="Times New Roman"/>
                        </a:rPr>
                        <a:t>3201,0</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4741,5</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4741,5</a:t>
                      </a:r>
                      <a:endParaRPr lang="ru-RU" sz="1400">
                        <a:latin typeface="Calibri"/>
                        <a:ea typeface="Calibri"/>
                        <a:cs typeface="Times New Roman"/>
                      </a:endParaRPr>
                    </a:p>
                  </a:txBody>
                  <a:tcPr marL="38299" marR="38299" marT="0" marB="0">
                    <a:lnL>
                      <a:noFill/>
                    </a:lnL>
                    <a:lnR>
                      <a:noFill/>
                    </a:lnR>
                    <a:lnT>
                      <a:noFill/>
                    </a:lnT>
                    <a:lnB>
                      <a:noFill/>
                    </a:lnB>
                  </a:tcPr>
                </a:tc>
              </a:tr>
              <a:tr h="797855">
                <a:tc>
                  <a:txBody>
                    <a:bodyPr/>
                    <a:lstStyle/>
                    <a:p>
                      <a:pPr algn="l">
                        <a:lnSpc>
                          <a:spcPct val="115000"/>
                        </a:lnSpc>
                        <a:spcAft>
                          <a:spcPts val="1000"/>
                        </a:spcAft>
                      </a:pPr>
                      <a:r>
                        <a:rPr lang="ru-RU" sz="1400">
                          <a:latin typeface="Times New Roman"/>
                          <a:ea typeface="Calibri"/>
                          <a:cs typeface="Times New Roman"/>
                        </a:rPr>
                        <a:t>Источники погашения муниципального долга</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a:latin typeface="Times New Roman"/>
                          <a:ea typeface="Calibri"/>
                          <a:cs typeface="Times New Roman"/>
                        </a:rPr>
                        <a:t>Кредиты кредитных организаций</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Times New Roman"/>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a:latin typeface="Times New Roman"/>
                          <a:ea typeface="Calibri"/>
                          <a:cs typeface="Times New Roman"/>
                        </a:rPr>
                        <a:t>Кредиты кредитных организаций</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Times New Roman"/>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dirty="0">
                          <a:latin typeface="Times New Roman"/>
                          <a:ea typeface="Calibri"/>
                          <a:cs typeface="Times New Roman"/>
                        </a:rPr>
                        <a:t>Кредиты кредитных организаций</a:t>
                      </a:r>
                      <a:endParaRPr lang="ru-RU" sz="1400" dirty="0">
                        <a:latin typeface="Calibri"/>
                        <a:ea typeface="Calibri"/>
                        <a:cs typeface="Times New Roman"/>
                      </a:endParaRPr>
                    </a:p>
                  </a:txBody>
                  <a:tcPr marL="38299" marR="38299" marT="0" marB="0">
                    <a:lnL>
                      <a:noFill/>
                    </a:lnL>
                    <a:lnR>
                      <a:noFill/>
                    </a:lnR>
                    <a:lnT>
                      <a:noFill/>
                    </a:lnT>
                    <a:lnB>
                      <a:noFill/>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571472" y="0"/>
            <a:ext cx="7886110" cy="1285883"/>
          </a:xfrm>
          <a:prstGeom prst="rect">
            <a:avLst/>
          </a:prstGeom>
          <a:noFill/>
          <a:ln w="9525">
            <a:noFill/>
            <a:miter lim="800000"/>
            <a:headEnd/>
            <a:tailEnd/>
          </a:ln>
        </p:spPr>
        <p:txBody>
          <a:bodyPr lIns="0" rIns="0" bIns="0" anchor="b"/>
          <a:lstStyle/>
          <a:p>
            <a:pPr algn="ctr"/>
            <a:r>
              <a:rPr lang="ru-RU" altLang="ru-RU" sz="2100" b="1" i="1" dirty="0" smtClean="0">
                <a:solidFill>
                  <a:srgbClr val="580000"/>
                </a:solidFill>
                <a:cs typeface="Times New Roman" pitchFamily="18" charset="0"/>
              </a:rPr>
              <a:t>Основные параметры консолидированного бюджета</a:t>
            </a:r>
          </a:p>
          <a:p>
            <a:pPr algn="ctr"/>
            <a:r>
              <a:rPr lang="ru-RU" altLang="ru-RU" sz="2100" b="1" i="1" dirty="0" err="1" smtClean="0">
                <a:solidFill>
                  <a:srgbClr val="580000"/>
                </a:solidFill>
                <a:cs typeface="Times New Roman" pitchFamily="18" charset="0"/>
              </a:rPr>
              <a:t>Краснинского</a:t>
            </a:r>
            <a:r>
              <a:rPr lang="ru-RU" altLang="ru-RU" sz="2100" b="1" i="1" dirty="0" smtClean="0">
                <a:solidFill>
                  <a:srgbClr val="580000"/>
                </a:solidFill>
                <a:cs typeface="Times New Roman" pitchFamily="18" charset="0"/>
              </a:rPr>
              <a:t> района на 2018-2020  год </a:t>
            </a:r>
          </a:p>
          <a:p>
            <a:pPr algn="ctr"/>
            <a:r>
              <a:rPr lang="ru-RU" altLang="ru-RU" sz="1200" b="1" i="1" dirty="0" smtClean="0">
                <a:solidFill>
                  <a:schemeClr val="accent1">
                    <a:lumMod val="50000"/>
                  </a:schemeClr>
                </a:solidFill>
                <a:cs typeface="Times New Roman" pitchFamily="18" charset="0"/>
              </a:rPr>
              <a:t>Консолидированный бюджет – это свод бюджетов всех уровней бюджетной системы </a:t>
            </a:r>
            <a:r>
              <a:rPr lang="ru-RU" altLang="ru-RU" sz="1200" b="1" i="1" dirty="0" err="1" smtClean="0">
                <a:solidFill>
                  <a:schemeClr val="accent1">
                    <a:lumMod val="50000"/>
                  </a:schemeClr>
                </a:solidFill>
                <a:cs typeface="Times New Roman" pitchFamily="18" charset="0"/>
              </a:rPr>
              <a:t>Росийской</a:t>
            </a:r>
            <a:r>
              <a:rPr lang="ru-RU" altLang="ru-RU" sz="1200" b="1" i="1" dirty="0" smtClean="0">
                <a:solidFill>
                  <a:schemeClr val="accent1">
                    <a:lumMod val="50000"/>
                  </a:schemeClr>
                </a:solidFill>
                <a:cs typeface="Times New Roman" pitchFamily="18" charset="0"/>
              </a:rPr>
              <a:t> Федерации на соответствующей территории</a:t>
            </a:r>
            <a:r>
              <a:rPr lang="ru-RU" altLang="ru-RU" b="1" i="1" dirty="0" smtClean="0">
                <a:solidFill>
                  <a:srgbClr val="580000"/>
                </a:solidFill>
                <a:cs typeface="Times New Roman" pitchFamily="18" charset="0"/>
              </a:rPr>
              <a:t>.</a:t>
            </a:r>
            <a:endParaRPr lang="ru-RU" altLang="ru-RU" sz="2000" b="1" dirty="0">
              <a:solidFill>
                <a:srgbClr val="C00000"/>
              </a:solidFill>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1676597583"/>
              </p:ext>
            </p:extLst>
          </p:nvPr>
        </p:nvGraphicFramePr>
        <p:xfrm>
          <a:off x="571472" y="1500174"/>
          <a:ext cx="7315746" cy="1676400"/>
        </p:xfrm>
        <a:graphic>
          <a:graphicData uri="http://schemas.openxmlformats.org/drawingml/2006/table">
            <a:tbl>
              <a:tblPr firstRow="1" bandRow="1">
                <a:tableStyleId>{5C22544A-7EE6-4342-B048-85BDC9FD1C3A}</a:tableStyleId>
              </a:tblPr>
              <a:tblGrid>
                <a:gridCol w="1625721"/>
                <a:gridCol w="2216893"/>
                <a:gridCol w="1651314"/>
                <a:gridCol w="1821818"/>
              </a:tblGrid>
              <a:tr h="334120">
                <a:tc>
                  <a:txBody>
                    <a:bodyPr/>
                    <a:lstStyle/>
                    <a:p>
                      <a:pPr algn="ctr"/>
                      <a:r>
                        <a:rPr lang="ru-RU" sz="1400" dirty="0" smtClean="0">
                          <a:solidFill>
                            <a:schemeClr val="tx1"/>
                          </a:solidFill>
                        </a:rPr>
                        <a:t>Показатели</a:t>
                      </a:r>
                    </a:p>
                    <a:p>
                      <a:pPr algn="ctr"/>
                      <a:r>
                        <a:rPr lang="ru-RU" sz="1600" b="1" dirty="0" smtClean="0">
                          <a:solidFill>
                            <a:srgbClr val="FF0000"/>
                          </a:solidFill>
                        </a:rPr>
                        <a:t>2018</a:t>
                      </a:r>
                      <a:endParaRPr lang="ru-RU" sz="1600" b="1" dirty="0">
                        <a:solidFill>
                          <a:srgbClr val="FF0000"/>
                        </a:solidFill>
                      </a:endParaRPr>
                    </a:p>
                  </a:txBody>
                  <a:tcPr/>
                </a:tc>
                <a:tc>
                  <a:txBody>
                    <a:bodyPr/>
                    <a:lstStyle/>
                    <a:p>
                      <a:r>
                        <a:rPr lang="ru-RU" sz="1400" dirty="0" smtClean="0">
                          <a:solidFill>
                            <a:schemeClr val="tx1"/>
                          </a:solidFill>
                        </a:rPr>
                        <a:t>Консолидированный  бюджет</a:t>
                      </a:r>
                      <a:endParaRPr lang="ru-RU" sz="1400" dirty="0">
                        <a:solidFill>
                          <a:schemeClr val="tx1"/>
                        </a:solidFill>
                      </a:endParaRPr>
                    </a:p>
                  </a:txBody>
                  <a:tcPr/>
                </a:tc>
                <a:tc>
                  <a:txBody>
                    <a:bodyPr/>
                    <a:lstStyle/>
                    <a:p>
                      <a:r>
                        <a:rPr lang="ru-RU" sz="1400" dirty="0" smtClean="0">
                          <a:solidFill>
                            <a:schemeClr val="tx1"/>
                          </a:solidFill>
                        </a:rPr>
                        <a:t>Бюджет района</a:t>
                      </a:r>
                      <a:endParaRPr lang="ru-RU" sz="1400" dirty="0">
                        <a:solidFill>
                          <a:schemeClr val="tx1"/>
                        </a:solidFill>
                      </a:endParaRPr>
                    </a:p>
                  </a:txBody>
                  <a:tcPr/>
                </a:tc>
                <a:tc>
                  <a:txBody>
                    <a:bodyPr/>
                    <a:lstStyle/>
                    <a:p>
                      <a:r>
                        <a:rPr lang="ru-RU" sz="1400" dirty="0" smtClean="0">
                          <a:solidFill>
                            <a:schemeClr val="tx1"/>
                          </a:solidFill>
                        </a:rPr>
                        <a:t>Бюджеты поселений</a:t>
                      </a:r>
                      <a:endParaRPr lang="ru-RU" sz="1400" dirty="0">
                        <a:solidFill>
                          <a:schemeClr val="tx1"/>
                        </a:solidFill>
                      </a:endParaRPr>
                    </a:p>
                  </a:txBody>
                  <a:tcPr/>
                </a:tc>
              </a:tr>
              <a:tr h="225312">
                <a:tc>
                  <a:txBody>
                    <a:bodyPr/>
                    <a:lstStyle/>
                    <a:p>
                      <a:r>
                        <a:rPr lang="ru-RU" sz="1400" dirty="0" smtClean="0"/>
                        <a:t>ДОХОДЫ</a:t>
                      </a:r>
                      <a:endParaRPr lang="ru-RU" sz="1400" dirty="0"/>
                    </a:p>
                  </a:txBody>
                  <a:tcPr/>
                </a:tc>
                <a:tc>
                  <a:txBody>
                    <a:bodyPr/>
                    <a:lstStyle/>
                    <a:p>
                      <a:pPr algn="ctr"/>
                      <a:r>
                        <a:rPr lang="ru-RU" sz="1400" dirty="0" smtClean="0">
                          <a:latin typeface="+mj-lt"/>
                        </a:rPr>
                        <a:t>293228,7</a:t>
                      </a:r>
                      <a:endParaRPr lang="ru-RU" sz="1400" dirty="0">
                        <a:latin typeface="+mj-lt"/>
                      </a:endParaRPr>
                    </a:p>
                  </a:txBody>
                  <a:tcPr/>
                </a:tc>
                <a:tc>
                  <a:txBody>
                    <a:bodyPr/>
                    <a:lstStyle/>
                    <a:p>
                      <a:pPr algn="ctr"/>
                      <a:r>
                        <a:rPr lang="ru-RU" sz="1400" dirty="0" smtClean="0">
                          <a:latin typeface="+mj-lt"/>
                        </a:rPr>
                        <a:t>262432,6</a:t>
                      </a:r>
                      <a:endParaRPr lang="ru-RU" sz="1400" dirty="0">
                        <a:latin typeface="+mj-lt"/>
                      </a:endParaRPr>
                    </a:p>
                  </a:txBody>
                  <a:tcPr/>
                </a:tc>
                <a:tc>
                  <a:txBody>
                    <a:bodyPr/>
                    <a:lstStyle/>
                    <a:p>
                      <a:pPr algn="ctr"/>
                      <a:r>
                        <a:rPr lang="ru-RU" sz="1400" dirty="0" smtClean="0">
                          <a:latin typeface="+mj-lt"/>
                        </a:rPr>
                        <a:t>53138,5</a:t>
                      </a:r>
                      <a:endParaRPr lang="ru-RU" sz="1400" dirty="0">
                        <a:latin typeface="+mj-lt"/>
                      </a:endParaRPr>
                    </a:p>
                  </a:txBody>
                  <a:tcPr/>
                </a:tc>
              </a:tr>
              <a:tr h="225312">
                <a:tc>
                  <a:txBody>
                    <a:bodyPr/>
                    <a:lstStyle/>
                    <a:p>
                      <a:r>
                        <a:rPr lang="ru-RU" sz="1400" dirty="0" smtClean="0"/>
                        <a:t>РАСХОДЫ</a:t>
                      </a:r>
                      <a:endParaRPr lang="ru-RU" sz="1400" dirty="0"/>
                    </a:p>
                  </a:txBody>
                  <a:tcPr/>
                </a:tc>
                <a:tc>
                  <a:txBody>
                    <a:bodyPr/>
                    <a:lstStyle/>
                    <a:p>
                      <a:pPr algn="ctr"/>
                      <a:r>
                        <a:rPr lang="ru-RU" sz="1400" dirty="0" smtClean="0">
                          <a:latin typeface="+mj-lt"/>
                        </a:rPr>
                        <a:t>316072,9</a:t>
                      </a:r>
                      <a:endParaRPr lang="ru-RU" sz="1400" dirty="0">
                        <a:latin typeface="+mj-lt"/>
                      </a:endParaRPr>
                    </a:p>
                  </a:txBody>
                  <a:tcPr/>
                </a:tc>
                <a:tc>
                  <a:txBody>
                    <a:bodyPr/>
                    <a:lstStyle/>
                    <a:p>
                      <a:pPr algn="ctr"/>
                      <a:r>
                        <a:rPr lang="ru-RU" sz="1400" dirty="0" smtClean="0">
                          <a:latin typeface="+mj-lt"/>
                        </a:rPr>
                        <a:t>273608,2</a:t>
                      </a:r>
                      <a:endParaRPr lang="ru-RU" sz="1400" dirty="0">
                        <a:latin typeface="+mj-lt"/>
                      </a:endParaRPr>
                    </a:p>
                  </a:txBody>
                  <a:tcPr/>
                </a:tc>
                <a:tc>
                  <a:txBody>
                    <a:bodyPr/>
                    <a:lstStyle/>
                    <a:p>
                      <a:pPr algn="ctr"/>
                      <a:r>
                        <a:rPr lang="ru-RU" sz="1400" dirty="0" smtClean="0">
                          <a:latin typeface="+mj-lt"/>
                        </a:rPr>
                        <a:t>64807,1</a:t>
                      </a:r>
                      <a:endParaRPr lang="ru-RU" sz="1400" dirty="0">
                        <a:latin typeface="+mj-lt"/>
                      </a:endParaRPr>
                    </a:p>
                  </a:txBody>
                  <a:tcPr/>
                </a:tc>
              </a:tr>
              <a:tr h="363965">
                <a:tc>
                  <a:txBody>
                    <a:bodyPr/>
                    <a:lstStyle/>
                    <a:p>
                      <a:r>
                        <a:rPr lang="ru-RU" sz="1400" dirty="0" smtClean="0"/>
                        <a:t>Дефицит(-)</a:t>
                      </a:r>
                    </a:p>
                    <a:p>
                      <a:r>
                        <a:rPr lang="ru-RU" sz="1400" dirty="0" smtClean="0"/>
                        <a:t>Профицит(+)</a:t>
                      </a:r>
                      <a:endParaRPr lang="ru-RU" sz="1400" dirty="0"/>
                    </a:p>
                  </a:txBody>
                  <a:tcPr/>
                </a:tc>
                <a:tc>
                  <a:txBody>
                    <a:bodyPr/>
                    <a:lstStyle/>
                    <a:p>
                      <a:pPr algn="ctr"/>
                      <a:r>
                        <a:rPr lang="ru-RU" sz="1400" dirty="0" smtClean="0">
                          <a:latin typeface="+mj-lt"/>
                        </a:rPr>
                        <a:t>-22844,2</a:t>
                      </a:r>
                      <a:endParaRPr lang="ru-RU" sz="1400" dirty="0">
                        <a:latin typeface="+mj-lt"/>
                      </a:endParaRPr>
                    </a:p>
                  </a:txBody>
                  <a:tcPr/>
                </a:tc>
                <a:tc>
                  <a:txBody>
                    <a:bodyPr/>
                    <a:lstStyle/>
                    <a:p>
                      <a:pPr algn="ctr"/>
                      <a:r>
                        <a:rPr lang="ru-RU" sz="1400" dirty="0" smtClean="0">
                          <a:latin typeface="+mj-lt"/>
                        </a:rPr>
                        <a:t>-11175,6</a:t>
                      </a:r>
                      <a:endParaRPr lang="ru-RU" sz="1400" dirty="0">
                        <a:latin typeface="+mj-lt"/>
                      </a:endParaRPr>
                    </a:p>
                  </a:txBody>
                  <a:tcPr/>
                </a:tc>
                <a:tc>
                  <a:txBody>
                    <a:bodyPr/>
                    <a:lstStyle/>
                    <a:p>
                      <a:pPr algn="ctr"/>
                      <a:r>
                        <a:rPr lang="ru-RU" sz="1400" dirty="0" smtClean="0">
                          <a:latin typeface="+mj-lt"/>
                        </a:rPr>
                        <a:t>-11668,6</a:t>
                      </a:r>
                      <a:endParaRPr lang="ru-RU" sz="1400" dirty="0">
                        <a:latin typeface="+mj-lt"/>
                      </a:endParaRPr>
                    </a:p>
                  </a:txBody>
                  <a:tcPr/>
                </a:tc>
              </a:tr>
            </a:tbl>
          </a:graphicData>
        </a:graphic>
      </p:graphicFrame>
      <p:sp>
        <p:nvSpPr>
          <p:cNvPr id="8" name="Номер слайда 7"/>
          <p:cNvSpPr>
            <a:spLocks noGrp="1"/>
          </p:cNvSpPr>
          <p:nvPr>
            <p:ph type="sldNum" sz="quarter" idx="12"/>
          </p:nvPr>
        </p:nvSpPr>
        <p:spPr/>
        <p:txBody>
          <a:bodyPr/>
          <a:lstStyle/>
          <a:p>
            <a:pPr>
              <a:defRPr/>
            </a:pPr>
            <a:fld id="{C67B858D-91DB-413B-9541-9C49134769A6}" type="slidenum">
              <a:rPr lang="ru-RU" smtClean="0"/>
              <a:pPr>
                <a:defRPr/>
              </a:pPr>
              <a:t>32</a:t>
            </a:fld>
            <a:endParaRPr lang="ru-RU" dirty="0"/>
          </a:p>
        </p:txBody>
      </p:sp>
      <p:graphicFrame>
        <p:nvGraphicFramePr>
          <p:cNvPr id="9" name="Таблица 8"/>
          <p:cNvGraphicFramePr>
            <a:graphicFrameLocks noGrp="1"/>
          </p:cNvGraphicFramePr>
          <p:nvPr>
            <p:extLst>
              <p:ext uri="{D42A27DB-BD31-4B8C-83A1-F6EECF244321}">
                <p14:modId xmlns:p14="http://schemas.microsoft.com/office/powerpoint/2010/main" xmlns="" val="1676597583"/>
              </p:ext>
            </p:extLst>
          </p:nvPr>
        </p:nvGraphicFramePr>
        <p:xfrm>
          <a:off x="571472" y="4929198"/>
          <a:ext cx="7315746" cy="1676400"/>
        </p:xfrm>
        <a:graphic>
          <a:graphicData uri="http://schemas.openxmlformats.org/drawingml/2006/table">
            <a:tbl>
              <a:tblPr firstRow="1" bandRow="1">
                <a:tableStyleId>{5C22544A-7EE6-4342-B048-85BDC9FD1C3A}</a:tableStyleId>
              </a:tblPr>
              <a:tblGrid>
                <a:gridCol w="1625721"/>
                <a:gridCol w="2216893"/>
                <a:gridCol w="1651314"/>
                <a:gridCol w="1821818"/>
              </a:tblGrid>
              <a:tr h="334120">
                <a:tc>
                  <a:txBody>
                    <a:bodyPr/>
                    <a:lstStyle/>
                    <a:p>
                      <a:pPr algn="ctr"/>
                      <a:r>
                        <a:rPr lang="ru-RU" sz="1400" dirty="0" smtClean="0">
                          <a:solidFill>
                            <a:schemeClr val="tx1"/>
                          </a:solidFill>
                        </a:rPr>
                        <a:t>Показатели</a:t>
                      </a:r>
                    </a:p>
                    <a:p>
                      <a:pPr algn="ctr"/>
                      <a:r>
                        <a:rPr lang="ru-RU" sz="1600" b="1" dirty="0" smtClean="0">
                          <a:solidFill>
                            <a:srgbClr val="FF0000"/>
                          </a:solidFill>
                        </a:rPr>
                        <a:t>2020</a:t>
                      </a:r>
                      <a:endParaRPr lang="ru-RU" sz="1600" b="1" dirty="0">
                        <a:solidFill>
                          <a:srgbClr val="FF0000"/>
                        </a:solidFill>
                      </a:endParaRPr>
                    </a:p>
                  </a:txBody>
                  <a:tcPr/>
                </a:tc>
                <a:tc>
                  <a:txBody>
                    <a:bodyPr/>
                    <a:lstStyle/>
                    <a:p>
                      <a:r>
                        <a:rPr lang="ru-RU" sz="1400" dirty="0" smtClean="0">
                          <a:solidFill>
                            <a:schemeClr val="tx1"/>
                          </a:solidFill>
                        </a:rPr>
                        <a:t>Консолидированный  бюджет</a:t>
                      </a:r>
                      <a:endParaRPr lang="ru-RU" sz="1400" dirty="0">
                        <a:solidFill>
                          <a:schemeClr val="tx1"/>
                        </a:solidFill>
                      </a:endParaRPr>
                    </a:p>
                  </a:txBody>
                  <a:tcPr/>
                </a:tc>
                <a:tc>
                  <a:txBody>
                    <a:bodyPr/>
                    <a:lstStyle/>
                    <a:p>
                      <a:r>
                        <a:rPr lang="ru-RU" sz="1400" dirty="0" smtClean="0">
                          <a:solidFill>
                            <a:schemeClr val="tx1"/>
                          </a:solidFill>
                        </a:rPr>
                        <a:t>Бюджет района</a:t>
                      </a:r>
                      <a:endParaRPr lang="ru-RU" sz="1400" dirty="0">
                        <a:solidFill>
                          <a:schemeClr val="tx1"/>
                        </a:solidFill>
                      </a:endParaRPr>
                    </a:p>
                  </a:txBody>
                  <a:tcPr/>
                </a:tc>
                <a:tc>
                  <a:txBody>
                    <a:bodyPr/>
                    <a:lstStyle/>
                    <a:p>
                      <a:r>
                        <a:rPr lang="ru-RU" sz="1400" dirty="0" smtClean="0">
                          <a:solidFill>
                            <a:schemeClr val="tx1"/>
                          </a:solidFill>
                        </a:rPr>
                        <a:t>Бюджеты поселений</a:t>
                      </a:r>
                      <a:endParaRPr lang="ru-RU" sz="1400" dirty="0">
                        <a:solidFill>
                          <a:schemeClr val="tx1"/>
                        </a:solidFill>
                      </a:endParaRPr>
                    </a:p>
                  </a:txBody>
                  <a:tcPr/>
                </a:tc>
              </a:tr>
              <a:tr h="225312">
                <a:tc>
                  <a:txBody>
                    <a:bodyPr/>
                    <a:lstStyle/>
                    <a:p>
                      <a:r>
                        <a:rPr lang="ru-RU" sz="1400" dirty="0" smtClean="0"/>
                        <a:t>ДОХОДЫ</a:t>
                      </a:r>
                      <a:endParaRPr lang="ru-RU" sz="1400" dirty="0"/>
                    </a:p>
                  </a:txBody>
                  <a:tcPr/>
                </a:tc>
                <a:tc>
                  <a:txBody>
                    <a:bodyPr/>
                    <a:lstStyle/>
                    <a:p>
                      <a:pPr algn="ctr"/>
                      <a:r>
                        <a:rPr lang="ru-RU" sz="1400" dirty="0" smtClean="0">
                          <a:latin typeface="+mj-lt"/>
                        </a:rPr>
                        <a:t>256293,1</a:t>
                      </a:r>
                      <a:endParaRPr lang="ru-RU" sz="1400" dirty="0">
                        <a:latin typeface="+mj-lt"/>
                      </a:endParaRPr>
                    </a:p>
                  </a:txBody>
                  <a:tcPr/>
                </a:tc>
                <a:tc>
                  <a:txBody>
                    <a:bodyPr/>
                    <a:lstStyle/>
                    <a:p>
                      <a:pPr algn="ctr"/>
                      <a:r>
                        <a:rPr lang="ru-RU" sz="1400" dirty="0" smtClean="0">
                          <a:latin typeface="+mj-lt"/>
                        </a:rPr>
                        <a:t>228695,7</a:t>
                      </a:r>
                      <a:endParaRPr lang="ru-RU" sz="1400" dirty="0">
                        <a:latin typeface="+mj-lt"/>
                      </a:endParaRPr>
                    </a:p>
                  </a:txBody>
                  <a:tcPr/>
                </a:tc>
                <a:tc>
                  <a:txBody>
                    <a:bodyPr/>
                    <a:lstStyle/>
                    <a:p>
                      <a:pPr algn="ctr"/>
                      <a:r>
                        <a:rPr lang="ru-RU" sz="1400" dirty="0" smtClean="0">
                          <a:latin typeface="+mj-lt"/>
                        </a:rPr>
                        <a:t>49882,8</a:t>
                      </a:r>
                      <a:endParaRPr lang="ru-RU" sz="1400" dirty="0">
                        <a:latin typeface="+mj-lt"/>
                      </a:endParaRPr>
                    </a:p>
                  </a:txBody>
                  <a:tcPr/>
                </a:tc>
              </a:tr>
              <a:tr h="225312">
                <a:tc>
                  <a:txBody>
                    <a:bodyPr/>
                    <a:lstStyle/>
                    <a:p>
                      <a:r>
                        <a:rPr lang="ru-RU" sz="1400" dirty="0" smtClean="0"/>
                        <a:t>РАСХОДЫ</a:t>
                      </a:r>
                      <a:endParaRPr lang="ru-RU" sz="1400" dirty="0"/>
                    </a:p>
                  </a:txBody>
                  <a:tcPr/>
                </a:tc>
                <a:tc>
                  <a:txBody>
                    <a:bodyPr/>
                    <a:lstStyle/>
                    <a:p>
                      <a:pPr algn="ctr"/>
                      <a:r>
                        <a:rPr lang="ru-RU" sz="1400" dirty="0" smtClean="0">
                          <a:latin typeface="+mj-lt"/>
                        </a:rPr>
                        <a:t>256293,1</a:t>
                      </a:r>
                      <a:endParaRPr lang="ru-RU" sz="1400" dirty="0">
                        <a:latin typeface="+mj-lt"/>
                      </a:endParaRPr>
                    </a:p>
                  </a:txBody>
                  <a:tcPr/>
                </a:tc>
                <a:tc>
                  <a:txBody>
                    <a:bodyPr/>
                    <a:lstStyle/>
                    <a:p>
                      <a:pPr algn="ctr"/>
                      <a:r>
                        <a:rPr lang="ru-RU" sz="1400" dirty="0" smtClean="0">
                          <a:latin typeface="+mj-lt"/>
                        </a:rPr>
                        <a:t>228695,7</a:t>
                      </a:r>
                      <a:endParaRPr lang="ru-RU" sz="1400" dirty="0">
                        <a:latin typeface="+mj-lt"/>
                      </a:endParaRPr>
                    </a:p>
                  </a:txBody>
                  <a:tcPr/>
                </a:tc>
                <a:tc>
                  <a:txBody>
                    <a:bodyPr/>
                    <a:lstStyle/>
                    <a:p>
                      <a:pPr algn="ctr"/>
                      <a:r>
                        <a:rPr lang="ru-RU" sz="1400" dirty="0" smtClean="0">
                          <a:latin typeface="+mj-lt"/>
                        </a:rPr>
                        <a:t>49882,8</a:t>
                      </a:r>
                      <a:endParaRPr lang="ru-RU" sz="1400" dirty="0">
                        <a:latin typeface="+mj-lt"/>
                      </a:endParaRPr>
                    </a:p>
                  </a:txBody>
                  <a:tcPr/>
                </a:tc>
              </a:tr>
              <a:tr h="363965">
                <a:tc>
                  <a:txBody>
                    <a:bodyPr/>
                    <a:lstStyle/>
                    <a:p>
                      <a:r>
                        <a:rPr lang="ru-RU" sz="1400" dirty="0" smtClean="0"/>
                        <a:t>Дефицит(-)</a:t>
                      </a:r>
                    </a:p>
                    <a:p>
                      <a:r>
                        <a:rPr lang="ru-RU" sz="1400" dirty="0" smtClean="0"/>
                        <a:t>Профицит(+)</a:t>
                      </a:r>
                      <a:endParaRPr lang="ru-RU" sz="1400" dirty="0"/>
                    </a:p>
                  </a:txBody>
                  <a:tcPr/>
                </a:tc>
                <a:tc>
                  <a:txBody>
                    <a:bodyPr/>
                    <a:lstStyle/>
                    <a:p>
                      <a:pPr algn="ctr"/>
                      <a:r>
                        <a:rPr lang="ru-RU" sz="1400" dirty="0" smtClean="0">
                          <a:latin typeface="+mj-lt"/>
                        </a:rPr>
                        <a:t>0</a:t>
                      </a:r>
                      <a:endParaRPr lang="ru-RU" sz="1400" dirty="0">
                        <a:latin typeface="+mj-lt"/>
                      </a:endParaRPr>
                    </a:p>
                  </a:txBody>
                  <a:tcPr/>
                </a:tc>
                <a:tc>
                  <a:txBody>
                    <a:bodyPr/>
                    <a:lstStyle/>
                    <a:p>
                      <a:pPr algn="ctr"/>
                      <a:r>
                        <a:rPr lang="ru-RU" sz="1400" dirty="0" smtClean="0">
                          <a:latin typeface="+mj-lt"/>
                        </a:rPr>
                        <a:t>0</a:t>
                      </a:r>
                      <a:endParaRPr lang="ru-RU" sz="1400" dirty="0">
                        <a:latin typeface="+mj-lt"/>
                      </a:endParaRPr>
                    </a:p>
                  </a:txBody>
                  <a:tcPr/>
                </a:tc>
                <a:tc>
                  <a:txBody>
                    <a:bodyPr/>
                    <a:lstStyle/>
                    <a:p>
                      <a:pPr algn="ctr"/>
                      <a:r>
                        <a:rPr lang="ru-RU" sz="1400" dirty="0" smtClean="0">
                          <a:latin typeface="+mj-lt"/>
                        </a:rPr>
                        <a:t>0</a:t>
                      </a:r>
                      <a:endParaRPr lang="ru-RU" sz="1400" dirty="0">
                        <a:latin typeface="+mj-lt"/>
                      </a:endParaRPr>
                    </a:p>
                  </a:txBody>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xmlns="" val="1676597583"/>
              </p:ext>
            </p:extLst>
          </p:nvPr>
        </p:nvGraphicFramePr>
        <p:xfrm>
          <a:off x="571472" y="3214686"/>
          <a:ext cx="7315746" cy="1676400"/>
        </p:xfrm>
        <a:graphic>
          <a:graphicData uri="http://schemas.openxmlformats.org/drawingml/2006/table">
            <a:tbl>
              <a:tblPr firstRow="1" bandRow="1">
                <a:tableStyleId>{5C22544A-7EE6-4342-B048-85BDC9FD1C3A}</a:tableStyleId>
              </a:tblPr>
              <a:tblGrid>
                <a:gridCol w="1625721"/>
                <a:gridCol w="2216893"/>
                <a:gridCol w="1651314"/>
                <a:gridCol w="1821818"/>
              </a:tblGrid>
              <a:tr h="334120">
                <a:tc>
                  <a:txBody>
                    <a:bodyPr/>
                    <a:lstStyle/>
                    <a:p>
                      <a:pPr algn="ctr"/>
                      <a:r>
                        <a:rPr lang="ru-RU" sz="1400" dirty="0" smtClean="0">
                          <a:solidFill>
                            <a:schemeClr val="tx1"/>
                          </a:solidFill>
                        </a:rPr>
                        <a:t>Показатели</a:t>
                      </a:r>
                    </a:p>
                    <a:p>
                      <a:pPr algn="ctr"/>
                      <a:r>
                        <a:rPr lang="ru-RU" sz="1600" b="1" dirty="0" smtClean="0">
                          <a:solidFill>
                            <a:srgbClr val="FF0000"/>
                          </a:solidFill>
                        </a:rPr>
                        <a:t>2019</a:t>
                      </a:r>
                      <a:endParaRPr lang="ru-RU" sz="1600" b="1" dirty="0">
                        <a:solidFill>
                          <a:srgbClr val="FF0000"/>
                        </a:solidFill>
                      </a:endParaRPr>
                    </a:p>
                  </a:txBody>
                  <a:tcPr/>
                </a:tc>
                <a:tc>
                  <a:txBody>
                    <a:bodyPr/>
                    <a:lstStyle/>
                    <a:p>
                      <a:r>
                        <a:rPr lang="ru-RU" sz="1400" dirty="0" smtClean="0">
                          <a:solidFill>
                            <a:schemeClr val="tx1"/>
                          </a:solidFill>
                        </a:rPr>
                        <a:t>Консолидированный  бюджет</a:t>
                      </a:r>
                      <a:endParaRPr lang="ru-RU" sz="1400" dirty="0">
                        <a:solidFill>
                          <a:schemeClr val="tx1"/>
                        </a:solidFill>
                      </a:endParaRPr>
                    </a:p>
                  </a:txBody>
                  <a:tcPr/>
                </a:tc>
                <a:tc>
                  <a:txBody>
                    <a:bodyPr/>
                    <a:lstStyle/>
                    <a:p>
                      <a:r>
                        <a:rPr lang="ru-RU" sz="1400" dirty="0" smtClean="0">
                          <a:solidFill>
                            <a:schemeClr val="tx1"/>
                          </a:solidFill>
                        </a:rPr>
                        <a:t>Бюджет района</a:t>
                      </a:r>
                      <a:endParaRPr lang="ru-RU" sz="1400" dirty="0">
                        <a:solidFill>
                          <a:schemeClr val="tx1"/>
                        </a:solidFill>
                      </a:endParaRPr>
                    </a:p>
                  </a:txBody>
                  <a:tcPr/>
                </a:tc>
                <a:tc>
                  <a:txBody>
                    <a:bodyPr/>
                    <a:lstStyle/>
                    <a:p>
                      <a:r>
                        <a:rPr lang="ru-RU" sz="1400" dirty="0" smtClean="0">
                          <a:solidFill>
                            <a:schemeClr val="tx1"/>
                          </a:solidFill>
                        </a:rPr>
                        <a:t>Бюджеты поселений</a:t>
                      </a:r>
                      <a:endParaRPr lang="ru-RU" sz="1400" dirty="0">
                        <a:solidFill>
                          <a:schemeClr val="tx1"/>
                        </a:solidFill>
                      </a:endParaRPr>
                    </a:p>
                  </a:txBody>
                  <a:tcPr/>
                </a:tc>
              </a:tr>
              <a:tr h="225312">
                <a:tc>
                  <a:txBody>
                    <a:bodyPr/>
                    <a:lstStyle/>
                    <a:p>
                      <a:r>
                        <a:rPr lang="ru-RU" sz="1400" dirty="0" smtClean="0"/>
                        <a:t>ДОХОДЫ</a:t>
                      </a:r>
                      <a:endParaRPr lang="ru-RU" sz="1400" dirty="0"/>
                    </a:p>
                  </a:txBody>
                  <a:tcPr/>
                </a:tc>
                <a:tc>
                  <a:txBody>
                    <a:bodyPr/>
                    <a:lstStyle/>
                    <a:p>
                      <a:pPr algn="ctr"/>
                      <a:r>
                        <a:rPr lang="ru-RU" sz="1400" dirty="0" smtClean="0">
                          <a:latin typeface="+mj-lt"/>
                        </a:rPr>
                        <a:t>256160,2</a:t>
                      </a:r>
                      <a:endParaRPr lang="ru-RU" sz="1400" dirty="0">
                        <a:latin typeface="+mj-lt"/>
                      </a:endParaRPr>
                    </a:p>
                  </a:txBody>
                  <a:tcPr/>
                </a:tc>
                <a:tc>
                  <a:txBody>
                    <a:bodyPr/>
                    <a:lstStyle/>
                    <a:p>
                      <a:pPr algn="ctr"/>
                      <a:r>
                        <a:rPr lang="ru-RU" sz="1400" dirty="0" smtClean="0">
                          <a:latin typeface="+mj-lt"/>
                        </a:rPr>
                        <a:t>229921,4</a:t>
                      </a:r>
                      <a:endParaRPr lang="ru-RU" sz="1400" dirty="0">
                        <a:latin typeface="+mj-lt"/>
                      </a:endParaRPr>
                    </a:p>
                  </a:txBody>
                  <a:tcPr/>
                </a:tc>
                <a:tc>
                  <a:txBody>
                    <a:bodyPr/>
                    <a:lstStyle/>
                    <a:p>
                      <a:pPr algn="ctr"/>
                      <a:r>
                        <a:rPr lang="ru-RU" sz="1400" dirty="0" smtClean="0">
                          <a:latin typeface="+mj-lt"/>
                        </a:rPr>
                        <a:t>48296,0</a:t>
                      </a:r>
                      <a:endParaRPr lang="ru-RU" sz="1400" dirty="0">
                        <a:latin typeface="+mj-lt"/>
                      </a:endParaRPr>
                    </a:p>
                  </a:txBody>
                  <a:tcPr/>
                </a:tc>
              </a:tr>
              <a:tr h="225312">
                <a:tc>
                  <a:txBody>
                    <a:bodyPr/>
                    <a:lstStyle/>
                    <a:p>
                      <a:r>
                        <a:rPr lang="ru-RU" sz="1400" dirty="0" smtClean="0"/>
                        <a:t>РАСХОДЫ</a:t>
                      </a:r>
                      <a:endParaRPr lang="ru-RU" sz="1400" dirty="0"/>
                    </a:p>
                  </a:txBody>
                  <a:tcPr/>
                </a:tc>
                <a:tc>
                  <a:txBody>
                    <a:bodyPr/>
                    <a:lstStyle/>
                    <a:p>
                      <a:pPr algn="ctr"/>
                      <a:r>
                        <a:rPr lang="ru-RU" sz="1400" dirty="0" smtClean="0">
                          <a:latin typeface="+mj-lt"/>
                        </a:rPr>
                        <a:t>256160,2</a:t>
                      </a:r>
                      <a:endParaRPr lang="ru-RU" sz="1400" dirty="0">
                        <a:latin typeface="+mj-lt"/>
                      </a:endParaRPr>
                    </a:p>
                  </a:txBody>
                  <a:tcPr/>
                </a:tc>
                <a:tc>
                  <a:txBody>
                    <a:bodyPr/>
                    <a:lstStyle/>
                    <a:p>
                      <a:pPr algn="ctr"/>
                      <a:r>
                        <a:rPr lang="ru-RU" sz="1400" dirty="0" smtClean="0">
                          <a:latin typeface="+mj-lt"/>
                        </a:rPr>
                        <a:t>229921,4</a:t>
                      </a:r>
                      <a:endParaRPr lang="ru-RU" sz="1400" dirty="0">
                        <a:latin typeface="+mj-lt"/>
                      </a:endParaRPr>
                    </a:p>
                  </a:txBody>
                  <a:tcPr/>
                </a:tc>
                <a:tc>
                  <a:txBody>
                    <a:bodyPr/>
                    <a:lstStyle/>
                    <a:p>
                      <a:pPr algn="ctr"/>
                      <a:r>
                        <a:rPr lang="ru-RU" sz="1400" dirty="0" smtClean="0">
                          <a:latin typeface="+mj-lt"/>
                        </a:rPr>
                        <a:t>48296,0</a:t>
                      </a:r>
                      <a:endParaRPr lang="ru-RU" sz="1400" dirty="0">
                        <a:latin typeface="+mj-lt"/>
                      </a:endParaRPr>
                    </a:p>
                  </a:txBody>
                  <a:tcPr/>
                </a:tc>
              </a:tr>
              <a:tr h="363965">
                <a:tc>
                  <a:txBody>
                    <a:bodyPr/>
                    <a:lstStyle/>
                    <a:p>
                      <a:r>
                        <a:rPr lang="ru-RU" sz="1400" dirty="0" smtClean="0"/>
                        <a:t>Дефицит(-)</a:t>
                      </a:r>
                    </a:p>
                    <a:p>
                      <a:r>
                        <a:rPr lang="ru-RU" sz="1400" dirty="0" smtClean="0"/>
                        <a:t>Профицит(+)</a:t>
                      </a:r>
                      <a:endParaRPr lang="ru-RU" sz="1400" dirty="0"/>
                    </a:p>
                  </a:txBody>
                  <a:tcPr/>
                </a:tc>
                <a:tc>
                  <a:txBody>
                    <a:bodyPr/>
                    <a:lstStyle/>
                    <a:p>
                      <a:pPr algn="ctr"/>
                      <a:r>
                        <a:rPr lang="ru-RU" sz="1400" dirty="0" smtClean="0">
                          <a:latin typeface="+mj-lt"/>
                        </a:rPr>
                        <a:t>0</a:t>
                      </a:r>
                      <a:endParaRPr lang="ru-RU" sz="1400" dirty="0">
                        <a:latin typeface="+mj-lt"/>
                      </a:endParaRPr>
                    </a:p>
                  </a:txBody>
                  <a:tcPr/>
                </a:tc>
                <a:tc>
                  <a:txBody>
                    <a:bodyPr/>
                    <a:lstStyle/>
                    <a:p>
                      <a:pPr algn="ctr"/>
                      <a:r>
                        <a:rPr lang="ru-RU" sz="1400" dirty="0" smtClean="0">
                          <a:latin typeface="+mj-lt"/>
                        </a:rPr>
                        <a:t>0</a:t>
                      </a:r>
                      <a:endParaRPr lang="ru-RU" sz="1400" dirty="0">
                        <a:latin typeface="+mj-lt"/>
                      </a:endParaRPr>
                    </a:p>
                  </a:txBody>
                  <a:tcPr/>
                </a:tc>
                <a:tc>
                  <a:txBody>
                    <a:bodyPr/>
                    <a:lstStyle/>
                    <a:p>
                      <a:pPr algn="ctr"/>
                      <a:r>
                        <a:rPr lang="ru-RU" sz="1400" dirty="0" smtClean="0">
                          <a:latin typeface="+mj-lt"/>
                        </a:rPr>
                        <a:t>0</a:t>
                      </a:r>
                      <a:endParaRPr lang="ru-RU" sz="1400" dirty="0">
                        <a:latin typeface="+mj-lt"/>
                      </a:endParaRPr>
                    </a:p>
                  </a:txBody>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214291"/>
            <a:ext cx="8229600" cy="6110310"/>
          </a:xfrm>
        </p:spPr>
        <p:txBody>
          <a:bodyPr>
            <a:normAutofit lnSpcReduction="10000"/>
          </a:bodyPr>
          <a:lstStyle/>
          <a:p>
            <a:pPr algn="ctr">
              <a:buNone/>
            </a:pPr>
            <a:r>
              <a:rPr lang="ru-RU" sz="1800" b="1" dirty="0" smtClean="0"/>
              <a:t>Правовой статус и наименование муниципального образования </a:t>
            </a:r>
            <a:endParaRPr lang="ru-RU" sz="1800" dirty="0" smtClean="0"/>
          </a:p>
          <a:p>
            <a:pPr>
              <a:buNone/>
            </a:pPr>
            <a:r>
              <a:rPr lang="ru-RU" sz="900" b="1" dirty="0" smtClean="0"/>
              <a:t> </a:t>
            </a:r>
            <a:endParaRPr lang="ru-RU" sz="900" dirty="0" smtClean="0"/>
          </a:p>
          <a:p>
            <a:pPr lvl="0" algn="just">
              <a:buNone/>
            </a:pPr>
            <a:r>
              <a:rPr lang="ru-RU" sz="1100" dirty="0" smtClean="0"/>
              <a:t>		Муниципальное образование «</a:t>
            </a:r>
            <a:r>
              <a:rPr lang="ru-RU" sz="1100" dirty="0" err="1" smtClean="0"/>
              <a:t>Краснинский</a:t>
            </a:r>
            <a:r>
              <a:rPr lang="ru-RU" sz="1100" dirty="0" smtClean="0"/>
              <a:t> район»  Смоленской   области (далее также – муниципальный район) – муниципальное образование, наделенное в соответствии с областным законом от «01» декабря  2004 г. № 77-з «О наделении статусом муниципального района муниципального образования «</a:t>
            </a:r>
            <a:r>
              <a:rPr lang="ru-RU" sz="1100" dirty="0" err="1" smtClean="0"/>
              <a:t>Краснинский</a:t>
            </a:r>
            <a:r>
              <a:rPr lang="ru-RU" sz="1100" dirty="0" smtClean="0"/>
              <a:t> район» Смоленской области, об установлении границ муниципальных образований, территории которых входят в его состав, и наделении их соответствующим статусом» (далее – областной закон «О наделении статусом муниципального района муниципального образования «</a:t>
            </a:r>
            <a:r>
              <a:rPr lang="ru-RU" sz="1100" dirty="0" err="1" smtClean="0"/>
              <a:t>Краснинский</a:t>
            </a:r>
            <a:r>
              <a:rPr lang="ru-RU" sz="1100" dirty="0" smtClean="0"/>
              <a:t> район» Смоленской области, об установлении  границ муниципальных образований, территории которых входят в его состав, и наделении их соответствующим статусом») </a:t>
            </a:r>
            <a:r>
              <a:rPr lang="ru-RU" sz="1100" dirty="0" err="1" smtClean="0"/>
              <a:t>статусом</a:t>
            </a:r>
            <a:r>
              <a:rPr lang="ru-RU" sz="1100" dirty="0" smtClean="0"/>
              <a:t> муниципального района, в состав которого входят территории 12 сельских  и 1 городское поселение, объединенных общей территорией, в границах которой местное самоуправление осуществляется населением непосредственно и (или) через выборные и иные органы местного самоуправления, которые могут осуществлять отдельные государственные полномочия, передаваемые органам местного самоуправления федеральными законами и  областными законами.              </a:t>
            </a:r>
          </a:p>
          <a:p>
            <a:pPr>
              <a:buNone/>
            </a:pPr>
            <a:r>
              <a:rPr lang="ru-RU" sz="1100" dirty="0" smtClean="0"/>
              <a:t>    </a:t>
            </a:r>
          </a:p>
          <a:p>
            <a:pPr lvl="0">
              <a:buNone/>
            </a:pPr>
            <a:r>
              <a:rPr lang="ru-RU" sz="1100" dirty="0" smtClean="0"/>
              <a:t>		Официальное наименование муниципального образования – муниципальное образование «</a:t>
            </a:r>
            <a:r>
              <a:rPr lang="ru-RU" sz="1100" dirty="0" err="1" smtClean="0"/>
              <a:t>Краснинский</a:t>
            </a:r>
            <a:r>
              <a:rPr lang="ru-RU" sz="1100" dirty="0" smtClean="0"/>
              <a:t> район» Смоленской области.</a:t>
            </a:r>
          </a:p>
          <a:p>
            <a:pPr>
              <a:buNone/>
            </a:pPr>
            <a:r>
              <a:rPr lang="ru-RU" sz="1100" dirty="0" smtClean="0"/>
              <a:t> </a:t>
            </a:r>
          </a:p>
          <a:p>
            <a:pPr>
              <a:buNone/>
            </a:pPr>
            <a:r>
              <a:rPr lang="ru-RU" sz="1100" dirty="0" smtClean="0"/>
              <a:t> </a:t>
            </a:r>
          </a:p>
          <a:p>
            <a:pPr algn="ctr">
              <a:buNone/>
            </a:pPr>
            <a:r>
              <a:rPr lang="ru-RU" sz="1100" b="1" dirty="0" smtClean="0"/>
              <a:t>Территория муниципального образования «</a:t>
            </a:r>
            <a:r>
              <a:rPr lang="ru-RU" sz="1100" b="1" dirty="0" err="1" smtClean="0"/>
              <a:t>Краснинский</a:t>
            </a:r>
            <a:r>
              <a:rPr lang="ru-RU" sz="1100" b="1" dirty="0" smtClean="0"/>
              <a:t> район» Смоленской области и ее состав</a:t>
            </a:r>
            <a:endParaRPr lang="ru-RU" sz="1100" dirty="0" smtClean="0"/>
          </a:p>
          <a:p>
            <a:pPr>
              <a:buNone/>
            </a:pPr>
            <a:r>
              <a:rPr lang="ru-RU" sz="1100" dirty="0" smtClean="0"/>
              <a:t> </a:t>
            </a:r>
          </a:p>
          <a:p>
            <a:pPr>
              <a:buNone/>
            </a:pPr>
            <a:r>
              <a:rPr lang="ru-RU" sz="1100" dirty="0" smtClean="0"/>
              <a:t>1. Территория муниципального района определена в границах, утвержденных областным законом «О наделении статусом муниципального района муниципального образования «</a:t>
            </a:r>
            <a:r>
              <a:rPr lang="ru-RU" sz="1100" dirty="0" err="1" smtClean="0"/>
              <a:t>Краснинский</a:t>
            </a:r>
            <a:r>
              <a:rPr lang="ru-RU" sz="1100" dirty="0" smtClean="0"/>
              <a:t> район» Смоленской области, об установлении границ муниципальных образований, территории которых входят в его состав, и наделении их соответствующим статусом». </a:t>
            </a:r>
          </a:p>
          <a:p>
            <a:pPr>
              <a:buNone/>
            </a:pPr>
            <a:r>
              <a:rPr lang="ru-RU" sz="1100" dirty="0" smtClean="0"/>
              <a:t>2. Территория муниципального района</a:t>
            </a:r>
            <a:r>
              <a:rPr lang="ru-RU" sz="1100" b="1" dirty="0" smtClean="0"/>
              <a:t> </a:t>
            </a:r>
            <a:r>
              <a:rPr lang="ru-RU" sz="1100" dirty="0" smtClean="0"/>
              <a:t>составляет 1507,67 квадратных километров.</a:t>
            </a:r>
          </a:p>
          <a:p>
            <a:pPr>
              <a:buNone/>
            </a:pPr>
            <a:r>
              <a:rPr lang="ru-RU" sz="1100" dirty="0" smtClean="0"/>
              <a:t>3. Территорию муниципального района</a:t>
            </a:r>
            <a:r>
              <a:rPr lang="ru-RU" sz="1100" i="1" dirty="0" smtClean="0"/>
              <a:t> </a:t>
            </a:r>
            <a:r>
              <a:rPr lang="ru-RU" sz="1100" dirty="0" smtClean="0"/>
              <a:t>образуют территории следующих поселений, входящих в его состав:</a:t>
            </a:r>
          </a:p>
          <a:p>
            <a:pPr>
              <a:buNone/>
            </a:pPr>
            <a:r>
              <a:rPr lang="ru-RU" sz="1100" dirty="0" smtClean="0"/>
              <a:t>- - </a:t>
            </a:r>
            <a:r>
              <a:rPr lang="ru-RU" sz="1100" dirty="0" err="1" smtClean="0"/>
              <a:t>Гусинское</a:t>
            </a:r>
            <a:r>
              <a:rPr lang="ru-RU" sz="1100" dirty="0" smtClean="0"/>
              <a:t> сельское поселение;  </a:t>
            </a:r>
          </a:p>
          <a:p>
            <a:pPr>
              <a:buNone/>
            </a:pPr>
            <a:r>
              <a:rPr lang="ru-RU" sz="1100" dirty="0" smtClean="0"/>
              <a:t>- - </a:t>
            </a:r>
            <a:r>
              <a:rPr lang="ru-RU" sz="1100" dirty="0" err="1" smtClean="0"/>
              <a:t>Малеевское</a:t>
            </a:r>
            <a:r>
              <a:rPr lang="ru-RU" sz="1100" dirty="0" smtClean="0"/>
              <a:t> сельское поселение;</a:t>
            </a:r>
          </a:p>
          <a:p>
            <a:pPr>
              <a:buNone/>
            </a:pPr>
            <a:r>
              <a:rPr lang="ru-RU" sz="1100" dirty="0" smtClean="0"/>
              <a:t>- - </a:t>
            </a:r>
            <a:r>
              <a:rPr lang="ru-RU" sz="1100" dirty="0" err="1" smtClean="0"/>
              <a:t>Мерлинское</a:t>
            </a:r>
            <a:r>
              <a:rPr lang="ru-RU" sz="1100" dirty="0" smtClean="0"/>
              <a:t> сельское поселение; </a:t>
            </a:r>
          </a:p>
          <a:p>
            <a:pPr>
              <a:buNone/>
            </a:pPr>
            <a:r>
              <a:rPr lang="ru-RU" sz="1100" dirty="0" smtClean="0"/>
              <a:t>4. Территорию поселений, входящих в состав муниципального района               (далее – территории поселений) составляют исторически сложившиеся земли населенных пунктов, прилегающие к ним земли общего пользования, территории природопользования населения, рекреационные земли, земли для развития поселений.</a:t>
            </a:r>
          </a:p>
          <a:p>
            <a:pPr>
              <a:buNone/>
            </a:pPr>
            <a:r>
              <a:rPr lang="ru-RU" sz="1100" dirty="0" smtClean="0"/>
              <a:t>5. В состав территории поселений входят земли независимо от форм собственности и их целевого назначения. </a:t>
            </a:r>
          </a:p>
          <a:p>
            <a:pPr>
              <a:buNone/>
            </a:pPr>
            <a:r>
              <a:rPr lang="ru-RU" sz="1100" dirty="0" smtClean="0"/>
              <a:t>6. Административным центром муниципального района является поселок городского типа (</a:t>
            </a:r>
            <a:r>
              <a:rPr lang="ru-RU" sz="1100" dirty="0" err="1" smtClean="0"/>
              <a:t>пгт</a:t>
            </a:r>
            <a:r>
              <a:rPr lang="ru-RU" sz="1100" dirty="0" smtClean="0"/>
              <a:t>) Красный.</a:t>
            </a:r>
            <a:r>
              <a:rPr lang="ru-RU" sz="1100" i="1" dirty="0" smtClean="0"/>
              <a:t> </a:t>
            </a:r>
            <a:endParaRPr lang="ru-RU" sz="1100" dirty="0" smtClean="0"/>
          </a:p>
          <a:p>
            <a:pPr marL="274320" indent="-274320" fontAlgn="auto">
              <a:spcAft>
                <a:spcPts val="0"/>
              </a:spcAft>
              <a:buClr>
                <a:schemeClr val="accent3"/>
              </a:buClr>
              <a:buNone/>
              <a:defRPr/>
            </a:pPr>
            <a:endParaRPr lang="ru-RU" sz="1100" dirty="0" smtClean="0"/>
          </a:p>
          <a:p>
            <a:pPr marL="274320" indent="-274320" fontAlgn="auto">
              <a:spcAft>
                <a:spcPts val="0"/>
              </a:spcAft>
              <a:buClr>
                <a:schemeClr val="accent3"/>
              </a:buClr>
              <a:buFont typeface="Wingdings 2"/>
              <a:buChar char=""/>
              <a:defRPr/>
            </a:pPr>
            <a:endParaRPr lang="ru-RU" dirty="0" smtClean="0"/>
          </a:p>
          <a:p>
            <a:pPr marL="274320" indent="-274320" fontAlgn="auto">
              <a:spcAft>
                <a:spcPts val="0"/>
              </a:spcAft>
              <a:buClr>
                <a:schemeClr val="accent3"/>
              </a:buClr>
              <a:buFont typeface="Wingdings 2"/>
              <a:buChar char=""/>
              <a:defRPr/>
            </a:pPr>
            <a:endParaRPr lang="ru-RU" dirty="0" smtClean="0"/>
          </a:p>
          <a:p>
            <a:pPr marL="274320" indent="-274320" fontAlgn="auto">
              <a:spcAft>
                <a:spcPts val="0"/>
              </a:spcAft>
              <a:buClr>
                <a:schemeClr val="accent3"/>
              </a:buClr>
              <a:buFont typeface="Wingdings 2"/>
              <a:buChar char=""/>
              <a:defRPr/>
            </a:pPr>
            <a:endParaRPr lang="ru-RU" dirty="0" smtClean="0"/>
          </a:p>
          <a:p>
            <a:pPr marL="274320" indent="-274320" fontAlgn="auto">
              <a:spcAft>
                <a:spcPts val="0"/>
              </a:spcAft>
              <a:buClr>
                <a:schemeClr val="accent3"/>
              </a:buClr>
              <a:buFont typeface="Wingdings 2"/>
              <a:buChar char=""/>
              <a:defRPr/>
            </a:pPr>
            <a:endParaRPr lang="ru-RU" dirty="0"/>
          </a:p>
        </p:txBody>
      </p:sp>
      <p:sp>
        <p:nvSpPr>
          <p:cNvPr id="3" name="Номер слайда 2"/>
          <p:cNvSpPr>
            <a:spLocks noGrp="1"/>
          </p:cNvSpPr>
          <p:nvPr>
            <p:ph type="sldNum" sz="quarter" idx="12"/>
          </p:nvPr>
        </p:nvSpPr>
        <p:spPr/>
        <p:txBody>
          <a:bodyPr/>
          <a:lstStyle/>
          <a:p>
            <a:pPr>
              <a:defRPr/>
            </a:pPr>
            <a:fld id="{65B5A91A-52A1-439C-B8E2-F8F6E4F14CF3}" type="slidenum">
              <a:rPr lang="ru-RU" smtClean="0"/>
              <a:pPr>
                <a:defRPr/>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3" name="Text Box 3"/>
          <p:cNvSpPr txBox="1">
            <a:spLocks noChangeArrowheads="1"/>
          </p:cNvSpPr>
          <p:nvPr/>
        </p:nvSpPr>
        <p:spPr bwMode="auto">
          <a:xfrm>
            <a:off x="179388" y="476250"/>
            <a:ext cx="8208962" cy="300723"/>
          </a:xfrm>
          <a:prstGeom prst="rect">
            <a:avLst/>
          </a:prstGeom>
          <a:noFill/>
          <a:ln w="9525">
            <a:noFill/>
            <a:miter lim="800000"/>
            <a:headEnd/>
            <a:tailEnd/>
          </a:ln>
        </p:spPr>
        <p:txBody>
          <a:bodyPr>
            <a:spAutoFit/>
          </a:bodyPr>
          <a:lstStyle/>
          <a:p>
            <a:pPr algn="ctr">
              <a:lnSpc>
                <a:spcPct val="75000"/>
              </a:lnSpc>
              <a:spcBef>
                <a:spcPct val="50000"/>
              </a:spcBef>
            </a:pPr>
            <a:r>
              <a:rPr lang="ru-RU" altLang="ru-RU" b="1" i="1" dirty="0" smtClean="0">
                <a:solidFill>
                  <a:srgbClr val="580000"/>
                </a:solidFill>
              </a:rPr>
              <a:t>Основные </a:t>
            </a:r>
            <a:r>
              <a:rPr lang="ru-RU" altLang="ru-RU" b="1" i="1" dirty="0">
                <a:solidFill>
                  <a:srgbClr val="580000"/>
                </a:solidFill>
              </a:rPr>
              <a:t>показатели развития экономики </a:t>
            </a:r>
            <a:r>
              <a:rPr lang="ru-RU" altLang="ru-RU" b="1" i="1" dirty="0" smtClean="0">
                <a:solidFill>
                  <a:srgbClr val="580000"/>
                </a:solidFill>
              </a:rPr>
              <a:t> </a:t>
            </a:r>
            <a:r>
              <a:rPr lang="ru-RU" altLang="ru-RU" b="1" i="1" dirty="0" err="1" smtClean="0">
                <a:solidFill>
                  <a:srgbClr val="580000"/>
                </a:solidFill>
              </a:rPr>
              <a:t>Краснинского</a:t>
            </a:r>
            <a:r>
              <a:rPr lang="ru-RU" altLang="ru-RU" b="1" i="1" dirty="0" smtClean="0">
                <a:solidFill>
                  <a:srgbClr val="580000"/>
                </a:solidFill>
              </a:rPr>
              <a:t> района</a:t>
            </a:r>
            <a:endParaRPr lang="ru-RU" altLang="ru-RU" b="1" i="1" dirty="0">
              <a:solidFill>
                <a:srgbClr val="580000"/>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xmlns="" val="262310392"/>
              </p:ext>
            </p:extLst>
          </p:nvPr>
        </p:nvGraphicFramePr>
        <p:xfrm>
          <a:off x="142844" y="857232"/>
          <a:ext cx="8786874" cy="5786478"/>
        </p:xfrm>
        <a:graphic>
          <a:graphicData uri="http://schemas.openxmlformats.org/drawingml/2006/chart">
            <c:chart xmlns:c="http://schemas.openxmlformats.org/drawingml/2006/chart" xmlns:r="http://schemas.openxmlformats.org/officeDocument/2006/relationships" r:id="rId3"/>
          </a:graphicData>
        </a:graphic>
      </p:graphicFrame>
      <p:sp>
        <p:nvSpPr>
          <p:cNvPr id="8" name="Номер слайда 7"/>
          <p:cNvSpPr>
            <a:spLocks noGrp="1"/>
          </p:cNvSpPr>
          <p:nvPr>
            <p:ph type="sldNum" sz="quarter" idx="12"/>
          </p:nvPr>
        </p:nvSpPr>
        <p:spPr/>
        <p:txBody>
          <a:bodyPr/>
          <a:lstStyle/>
          <a:p>
            <a:pPr>
              <a:defRPr/>
            </a:pPr>
            <a:fld id="{C67B858D-91DB-413B-9541-9C49134769A6}" type="slidenum">
              <a:rPr lang="ru-RU" smtClean="0"/>
              <a:pPr>
                <a:defRPr/>
              </a:pPr>
              <a:t>34</a:t>
            </a:fld>
            <a:endParaRPr lang="ru-RU"/>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xmlns="" val="3710934223"/>
              </p:ext>
            </p:extLst>
          </p:nvPr>
        </p:nvGraphicFramePr>
        <p:xfrm>
          <a:off x="431800" y="719138"/>
          <a:ext cx="8280400" cy="5969000"/>
        </p:xfrm>
        <a:graphic>
          <a:graphicData uri="http://schemas.openxmlformats.org/presentationml/2006/ole">
            <p:oleObj spid="_x0000_s86018" name="Worksheet" r:id="rId4" imgW="7524750" imgH="5429098" progId="Excel.Sheet.8">
              <p:embed/>
            </p:oleObj>
          </a:graphicData>
        </a:graphic>
      </p:graphicFrame>
      <p:sp>
        <p:nvSpPr>
          <p:cNvPr id="23636" name="Text Box 12"/>
          <p:cNvSpPr txBox="1">
            <a:spLocks noChangeArrowheads="1"/>
          </p:cNvSpPr>
          <p:nvPr/>
        </p:nvSpPr>
        <p:spPr bwMode="auto">
          <a:xfrm>
            <a:off x="500034" y="142852"/>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err="1" smtClean="0">
                <a:solidFill>
                  <a:schemeClr val="bg2"/>
                </a:solidFill>
              </a:rPr>
              <a:t>Краснинского</a:t>
            </a:r>
            <a:r>
              <a:rPr lang="ru-RU" sz="1600" b="1" dirty="0" smtClean="0">
                <a:solidFill>
                  <a:schemeClr val="bg2"/>
                </a:solidFill>
              </a:rPr>
              <a:t>  </a:t>
            </a:r>
            <a:r>
              <a:rPr lang="ru-RU" sz="1600" b="1" dirty="0">
                <a:solidFill>
                  <a:schemeClr val="bg2"/>
                </a:solidFill>
              </a:rPr>
              <a:t>района </a:t>
            </a:r>
            <a:r>
              <a:rPr lang="ru-RU" sz="1600" b="1" dirty="0" smtClean="0">
                <a:solidFill>
                  <a:schemeClr val="bg2"/>
                </a:solidFill>
              </a:rPr>
              <a:t> (тыс.чел.)</a:t>
            </a:r>
          </a:p>
        </p:txBody>
      </p:sp>
      <p:sp>
        <p:nvSpPr>
          <p:cNvPr id="11" name="Номер слайда 10"/>
          <p:cNvSpPr>
            <a:spLocks noGrp="1"/>
          </p:cNvSpPr>
          <p:nvPr>
            <p:ph type="sldNum" sz="quarter" idx="12"/>
          </p:nvPr>
        </p:nvSpPr>
        <p:spPr/>
        <p:txBody>
          <a:bodyPr/>
          <a:lstStyle/>
          <a:p>
            <a:pPr>
              <a:defRPr/>
            </a:pPr>
            <a:fld id="{C67B858D-91DB-413B-9541-9C49134769A6}" type="slidenum">
              <a:rPr lang="ru-RU" smtClean="0"/>
              <a:pPr>
                <a:defRPr/>
              </a:pPr>
              <a:t>35</a:t>
            </a:fld>
            <a:endParaRPr lang="ru-RU"/>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xmlns="" val="4021612265"/>
              </p:ext>
            </p:extLst>
          </p:nvPr>
        </p:nvGraphicFramePr>
        <p:xfrm>
          <a:off x="339725" y="360363"/>
          <a:ext cx="8774113" cy="5670550"/>
        </p:xfrm>
        <a:graphic>
          <a:graphicData uri="http://schemas.openxmlformats.org/presentationml/2006/ole">
            <p:oleObj spid="_x0000_s87042" name="Worksheet" r:id="rId4" imgW="8382000" imgH="5419750" progId="Excel.Sheet.8">
              <p:embed/>
            </p:oleObj>
          </a:graphicData>
        </a:graphic>
      </p:graphicFrame>
      <p:sp>
        <p:nvSpPr>
          <p:cNvPr id="7" name="Номер слайда 6"/>
          <p:cNvSpPr>
            <a:spLocks noGrp="1"/>
          </p:cNvSpPr>
          <p:nvPr>
            <p:ph type="sldNum" sz="quarter" idx="12"/>
          </p:nvPr>
        </p:nvSpPr>
        <p:spPr/>
        <p:txBody>
          <a:bodyPr/>
          <a:lstStyle/>
          <a:p>
            <a:pPr>
              <a:defRPr/>
            </a:pPr>
            <a:fld id="{C67B858D-91DB-413B-9541-9C49134769A6}" type="slidenum">
              <a:rPr lang="ru-RU" smtClean="0"/>
              <a:pPr>
                <a:defRPr/>
              </a:pPr>
              <a:t>36</a:t>
            </a:fld>
            <a:endParaRPr lang="ru-RU"/>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xmlns="" val="4021612265"/>
              </p:ext>
            </p:extLst>
          </p:nvPr>
        </p:nvGraphicFramePr>
        <p:xfrm>
          <a:off x="369888" y="360363"/>
          <a:ext cx="8445500" cy="6019800"/>
        </p:xfrm>
        <a:graphic>
          <a:graphicData uri="http://schemas.openxmlformats.org/presentationml/2006/ole">
            <p:oleObj spid="_x0000_s88066" name="Worksheet" r:id="rId4" imgW="8324850" imgH="5934253" progId="Excel.Sheet.8">
              <p:embed/>
            </p:oleObj>
          </a:graphicData>
        </a:graphic>
      </p:graphicFrame>
      <p:sp>
        <p:nvSpPr>
          <p:cNvPr id="7" name="Номер слайда 6"/>
          <p:cNvSpPr>
            <a:spLocks noGrp="1"/>
          </p:cNvSpPr>
          <p:nvPr>
            <p:ph type="sldNum" sz="quarter" idx="12"/>
          </p:nvPr>
        </p:nvSpPr>
        <p:spPr/>
        <p:txBody>
          <a:bodyPr/>
          <a:lstStyle/>
          <a:p>
            <a:pPr>
              <a:defRPr/>
            </a:pPr>
            <a:fld id="{C67B858D-91DB-413B-9541-9C49134769A6}" type="slidenum">
              <a:rPr lang="ru-RU" smtClean="0"/>
              <a:pPr>
                <a:defRPr/>
              </a:pPr>
              <a:t>37</a:t>
            </a:fld>
            <a:endParaRPr lang="ru-RU"/>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scene3d>
              <a:camera prst="orthographicFront"/>
              <a:lightRig rig="threePt" dir="t"/>
            </a:scene3d>
            <a:sp3d extrusionH="57150">
              <a:bevelT w="38100" h="38100"/>
            </a:sp3d>
          </a:bodyPr>
          <a:lstStyle/>
          <a:p>
            <a:pPr algn="ctr"/>
            <a:r>
              <a:rPr lang="ru-RU" sz="3200" dirty="0" smtClean="0">
                <a:solidFill>
                  <a:srgbClr val="FFC000"/>
                </a:solidFill>
                <a:effectLst>
                  <a:outerShdw blurRad="50800" dist="38100" algn="l" rotWithShape="0">
                    <a:prstClr val="black">
                      <a:alpha val="40000"/>
                    </a:prstClr>
                  </a:outerShdw>
                </a:effectLst>
              </a:rPr>
              <a:t>Показатели бюджета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муниципального района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на 1 жителя в 2018 году</a:t>
            </a:r>
            <a:endParaRPr lang="ru-RU" sz="32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00298" y="1500174"/>
            <a:ext cx="3763514"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тысячах рублей</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Содержимое 5"/>
          <p:cNvSpPr>
            <a:spLocks noGrp="1"/>
          </p:cNvSpPr>
          <p:nvPr>
            <p:ph idx="1"/>
          </p:nvPr>
        </p:nvSpPr>
        <p:spPr>
          <a:xfrm>
            <a:off x="214282" y="1935163"/>
            <a:ext cx="8472518" cy="4389437"/>
          </a:xfrm>
        </p:spPr>
        <p:txBody>
          <a:bodyPr>
            <a:normAutofit/>
          </a:bodyPr>
          <a:lstStyle/>
          <a:p>
            <a:r>
              <a:rPr lang="ru-RU" sz="2400" i="1" dirty="0" smtClean="0"/>
              <a:t>Объем доходов бюджета муниципального района в расчете на 1 жителя – 21,7</a:t>
            </a:r>
          </a:p>
          <a:p>
            <a:r>
              <a:rPr lang="ru-RU" sz="2400" i="1" dirty="0" smtClean="0"/>
              <a:t>Объем расходов бюджета муниципального района в расчете на 1 жителя – </a:t>
            </a:r>
            <a:r>
              <a:rPr lang="ru-RU" sz="2400" i="1" dirty="0" smtClean="0"/>
              <a:t>22,7</a:t>
            </a:r>
            <a:endParaRPr lang="ru-RU" sz="2400" i="1" dirty="0" smtClean="0"/>
          </a:p>
          <a:p>
            <a:r>
              <a:rPr lang="ru-RU" sz="2400" i="1" dirty="0" smtClean="0"/>
              <a:t>Объем расходов бюджета муниципального района на образование в расчете на 1 жителя – 12,4</a:t>
            </a:r>
          </a:p>
          <a:p>
            <a:r>
              <a:rPr lang="ru-RU" sz="2400" i="1" dirty="0" smtClean="0"/>
              <a:t>Объем расходов бюджета муниципального района на культуру и кинематографию в расчете на 1 жителя – 3,0</a:t>
            </a:r>
          </a:p>
          <a:p>
            <a:r>
              <a:rPr lang="ru-RU" sz="2400" i="1" dirty="0" smtClean="0"/>
              <a:t>Объем расходов бюджета муниципального района на социальную политику в расчете на 1 жителя – 1,8</a:t>
            </a:r>
          </a:p>
          <a:p>
            <a:endParaRPr lang="ru-RU" sz="2400" i="1" dirty="0" smtClean="0"/>
          </a:p>
          <a:p>
            <a:endParaRPr lang="ru-RU" dirty="0" smtClean="0"/>
          </a:p>
          <a:p>
            <a:endParaRPr lang="ru-RU" dirty="0" smtClean="0"/>
          </a:p>
          <a:p>
            <a:endParaRPr lang="ru-RU" dirty="0" smtClean="0"/>
          </a:p>
          <a:p>
            <a:endParaRPr lang="ru-RU" dirty="0" smtClean="0"/>
          </a:p>
          <a:p>
            <a:endParaRPr lang="ru-RU" dirty="0"/>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scene3d>
              <a:camera prst="orthographicFront"/>
              <a:lightRig rig="threePt" dir="t"/>
            </a:scene3d>
            <a:sp3d extrusionH="57150">
              <a:bevelT w="38100" h="38100"/>
            </a:sp3d>
          </a:bodyPr>
          <a:lstStyle/>
          <a:p>
            <a:pPr algn="ctr"/>
            <a:r>
              <a:rPr lang="ru-RU" sz="3200" dirty="0" smtClean="0">
                <a:solidFill>
                  <a:srgbClr val="FFC000"/>
                </a:solidFill>
                <a:effectLst>
                  <a:outerShdw blurRad="50800" dist="38100" algn="l" rotWithShape="0">
                    <a:prstClr val="black">
                      <a:alpha val="40000"/>
                    </a:prstClr>
                  </a:outerShdw>
                </a:effectLst>
              </a:rPr>
              <a:t>Показатели бюджета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муниципального района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на 1 жителя в 2019 году</a:t>
            </a:r>
            <a:endParaRPr lang="ru-RU" sz="32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00298" y="1500174"/>
            <a:ext cx="3763514"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тысячах рублей</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Содержимое 5"/>
          <p:cNvSpPr>
            <a:spLocks noGrp="1"/>
          </p:cNvSpPr>
          <p:nvPr>
            <p:ph idx="1"/>
          </p:nvPr>
        </p:nvSpPr>
        <p:spPr>
          <a:xfrm>
            <a:off x="214282" y="1935163"/>
            <a:ext cx="8472518" cy="4389437"/>
          </a:xfrm>
        </p:spPr>
        <p:txBody>
          <a:bodyPr>
            <a:normAutofit/>
          </a:bodyPr>
          <a:lstStyle/>
          <a:p>
            <a:r>
              <a:rPr lang="ru-RU" sz="2400" i="1" dirty="0" smtClean="0"/>
              <a:t>Объем доходов бюджета муниципального района в расчете на 1 жителя – 19,9</a:t>
            </a:r>
          </a:p>
          <a:p>
            <a:r>
              <a:rPr lang="ru-RU" sz="2400" i="1" dirty="0" smtClean="0"/>
              <a:t>Объем расходов бюджета муниципального района в расчете на 1 жителя – 20,6</a:t>
            </a:r>
          </a:p>
          <a:p>
            <a:r>
              <a:rPr lang="ru-RU" sz="2400" i="1" dirty="0" smtClean="0"/>
              <a:t>Объем расходов бюджета муниципального района на образование в расчете на 1 жителя – 10,6</a:t>
            </a:r>
          </a:p>
          <a:p>
            <a:r>
              <a:rPr lang="ru-RU" sz="2400" i="1" dirty="0" smtClean="0"/>
              <a:t>Объем расходов бюджета муниципального района на культуру и кинематографию в расчете на 1 жителя – 2,6</a:t>
            </a:r>
          </a:p>
          <a:p>
            <a:r>
              <a:rPr lang="ru-RU" sz="2400" i="1" dirty="0" smtClean="0"/>
              <a:t>Объем расходов бюджета муниципального района на социальную политику в расчете на 1 жителя – 1,6</a:t>
            </a:r>
          </a:p>
          <a:p>
            <a:endParaRPr lang="ru-RU" dirty="0" smtClean="0"/>
          </a:p>
          <a:p>
            <a:endParaRPr lang="ru-RU" dirty="0" smtClean="0"/>
          </a:p>
          <a:p>
            <a:endParaRPr lang="ru-RU" dirty="0" smtClean="0"/>
          </a:p>
          <a:p>
            <a:endParaRPr lang="ru-RU" dirty="0" smtClean="0"/>
          </a:p>
          <a:p>
            <a:endParaRPr lang="ru-RU" dirty="0"/>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object 4"/>
          <p:cNvSpPr>
            <a:spLocks noChangeArrowheads="1"/>
          </p:cNvSpPr>
          <p:nvPr/>
        </p:nvSpPr>
        <p:spPr bwMode="auto">
          <a:xfrm>
            <a:off x="223838" y="188913"/>
            <a:ext cx="8920162" cy="1128712"/>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46" name="object 6"/>
          <p:cNvSpPr>
            <a:spLocks noChangeArrowheads="1"/>
          </p:cNvSpPr>
          <p:nvPr/>
        </p:nvSpPr>
        <p:spPr bwMode="auto">
          <a:xfrm>
            <a:off x="827088" y="3933825"/>
            <a:ext cx="7991475" cy="722313"/>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47" name="object 7"/>
          <p:cNvSpPr>
            <a:spLocks noChangeArrowheads="1"/>
          </p:cNvSpPr>
          <p:nvPr/>
        </p:nvSpPr>
        <p:spPr bwMode="auto">
          <a:xfrm>
            <a:off x="1054100" y="1408113"/>
            <a:ext cx="1435100" cy="217487"/>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48" name="object 8"/>
          <p:cNvSpPr>
            <a:spLocks noChangeArrowheads="1"/>
          </p:cNvSpPr>
          <p:nvPr/>
        </p:nvSpPr>
        <p:spPr bwMode="auto">
          <a:xfrm>
            <a:off x="2616200" y="1408113"/>
            <a:ext cx="1058863" cy="177800"/>
          </a:xfrm>
          <a:prstGeom prst="rect">
            <a:avLst/>
          </a:prstGeom>
          <a:blipFill dpi="0" rotWithShape="1">
            <a:blip r:embed="rId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49" name="object 9"/>
          <p:cNvSpPr>
            <a:spLocks noChangeArrowheads="1"/>
          </p:cNvSpPr>
          <p:nvPr/>
        </p:nvSpPr>
        <p:spPr bwMode="auto">
          <a:xfrm>
            <a:off x="3797300" y="1362075"/>
            <a:ext cx="1489075" cy="223838"/>
          </a:xfrm>
          <a:prstGeom prst="rect">
            <a:avLst/>
          </a:prstGeom>
          <a:blipFill dpi="0" rotWithShape="1">
            <a:blip r:embed="rId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0" name="object 10"/>
          <p:cNvSpPr>
            <a:spLocks noChangeArrowheads="1"/>
          </p:cNvSpPr>
          <p:nvPr/>
        </p:nvSpPr>
        <p:spPr bwMode="auto">
          <a:xfrm>
            <a:off x="5414963" y="1403350"/>
            <a:ext cx="1357312" cy="222250"/>
          </a:xfrm>
          <a:prstGeom prst="rect">
            <a:avLst/>
          </a:prstGeom>
          <a:blipFill dpi="0" rotWithShape="1">
            <a:blip r:embed="rId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1" name="object 11"/>
          <p:cNvSpPr>
            <a:spLocks noChangeArrowheads="1"/>
          </p:cNvSpPr>
          <p:nvPr/>
        </p:nvSpPr>
        <p:spPr bwMode="auto">
          <a:xfrm>
            <a:off x="1042988" y="1600200"/>
            <a:ext cx="5853112" cy="22225"/>
          </a:xfrm>
          <a:prstGeom prst="rect">
            <a:avLst/>
          </a:prstGeom>
          <a:blipFill dpi="0" rotWithShape="1">
            <a:blip r:embed="rId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2" name="object 12"/>
          <p:cNvSpPr>
            <a:spLocks/>
          </p:cNvSpPr>
          <p:nvPr/>
        </p:nvSpPr>
        <p:spPr bwMode="auto">
          <a:xfrm>
            <a:off x="1036638" y="1595438"/>
            <a:ext cx="5865812" cy="33337"/>
          </a:xfrm>
          <a:custGeom>
            <a:avLst/>
            <a:gdLst/>
            <a:ahLst/>
            <a:cxnLst>
              <a:cxn ang="0">
                <a:pos x="0" y="33527"/>
              </a:cxn>
              <a:cxn ang="0">
                <a:pos x="5864352" y="33527"/>
              </a:cxn>
              <a:cxn ang="0">
                <a:pos x="5864352" y="0"/>
              </a:cxn>
              <a:cxn ang="0">
                <a:pos x="0" y="0"/>
              </a:cxn>
              <a:cxn ang="0">
                <a:pos x="0" y="33527"/>
              </a:cxn>
            </a:cxnLst>
            <a:rect l="0" t="0" r="r" b="b"/>
            <a:pathLst>
              <a:path w="5864860" h="33654">
                <a:moveTo>
                  <a:pt x="0" y="33527"/>
                </a:moveTo>
                <a:lnTo>
                  <a:pt x="5864352" y="33527"/>
                </a:lnTo>
                <a:lnTo>
                  <a:pt x="5864352" y="0"/>
                </a:lnTo>
                <a:lnTo>
                  <a:pt x="0" y="0"/>
                </a:lnTo>
                <a:lnTo>
                  <a:pt x="0" y="33527"/>
                </a:lnTo>
                <a:close/>
              </a:path>
            </a:pathLst>
          </a:custGeom>
          <a:solidFill>
            <a:srgbClr val="4579B8"/>
          </a:solidFill>
          <a:ln w="9525">
            <a:noFill/>
            <a:round/>
            <a:headEnd/>
            <a:tailEnd/>
          </a:ln>
        </p:spPr>
        <p:txBody>
          <a:bodyPr lIns="0" tIns="0" rIns="0" bIns="0"/>
          <a:lstStyle/>
          <a:p>
            <a:endParaRPr lang="ru-RU"/>
          </a:p>
        </p:txBody>
      </p:sp>
      <p:sp>
        <p:nvSpPr>
          <p:cNvPr id="35853" name="object 13"/>
          <p:cNvSpPr>
            <a:spLocks noChangeArrowheads="1"/>
          </p:cNvSpPr>
          <p:nvPr/>
        </p:nvSpPr>
        <p:spPr bwMode="auto">
          <a:xfrm>
            <a:off x="6894513" y="1498600"/>
            <a:ext cx="128587" cy="17463"/>
          </a:xfrm>
          <a:prstGeom prst="rect">
            <a:avLst/>
          </a:prstGeom>
          <a:blipFill dpi="0" rotWithShape="1">
            <a:blip r:embed="rId9"/>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4" name="object 14"/>
          <p:cNvSpPr>
            <a:spLocks/>
          </p:cNvSpPr>
          <p:nvPr/>
        </p:nvSpPr>
        <p:spPr bwMode="auto">
          <a:xfrm>
            <a:off x="6894513" y="1498600"/>
            <a:ext cx="128587" cy="17463"/>
          </a:xfrm>
          <a:custGeom>
            <a:avLst/>
            <a:gdLst/>
            <a:ahLst/>
            <a:cxnLst>
              <a:cxn ang="0">
                <a:pos x="4571" y="0"/>
              </a:cxn>
              <a:cxn ang="0">
                <a:pos x="123951" y="0"/>
              </a:cxn>
              <a:cxn ang="0">
                <a:pos x="124713" y="0"/>
              </a:cxn>
              <a:cxn ang="0">
                <a:pos x="125475" y="126"/>
              </a:cxn>
              <a:cxn ang="0">
                <a:pos x="125983" y="507"/>
              </a:cxn>
              <a:cxn ang="0">
                <a:pos x="126618" y="888"/>
              </a:cxn>
              <a:cxn ang="0">
                <a:pos x="127126" y="1396"/>
              </a:cxn>
              <a:cxn ang="0">
                <a:pos x="127507" y="2158"/>
              </a:cxn>
              <a:cxn ang="0">
                <a:pos x="127888" y="2793"/>
              </a:cxn>
              <a:cxn ang="0">
                <a:pos x="128142" y="3809"/>
              </a:cxn>
              <a:cxn ang="0">
                <a:pos x="128396" y="4825"/>
              </a:cxn>
              <a:cxn ang="0">
                <a:pos x="128650" y="5968"/>
              </a:cxn>
              <a:cxn ang="0">
                <a:pos x="128650" y="7365"/>
              </a:cxn>
              <a:cxn ang="0">
                <a:pos x="128650" y="8889"/>
              </a:cxn>
              <a:cxn ang="0">
                <a:pos x="128650" y="12064"/>
              </a:cxn>
              <a:cxn ang="0">
                <a:pos x="128269" y="14350"/>
              </a:cxn>
              <a:cxn ang="0">
                <a:pos x="127507" y="15747"/>
              </a:cxn>
              <a:cxn ang="0">
                <a:pos x="126745" y="17271"/>
              </a:cxn>
              <a:cxn ang="0">
                <a:pos x="125602" y="18033"/>
              </a:cxn>
              <a:cxn ang="0">
                <a:pos x="123951" y="18033"/>
              </a:cxn>
              <a:cxn ang="0">
                <a:pos x="4571" y="18033"/>
              </a:cxn>
              <a:cxn ang="0">
                <a:pos x="3047" y="18033"/>
              </a:cxn>
              <a:cxn ang="0">
                <a:pos x="1777" y="17271"/>
              </a:cxn>
              <a:cxn ang="0">
                <a:pos x="1142" y="15747"/>
              </a:cxn>
              <a:cxn ang="0">
                <a:pos x="380" y="14350"/>
              </a:cxn>
              <a:cxn ang="0">
                <a:pos x="0" y="12064"/>
              </a:cxn>
              <a:cxn ang="0">
                <a:pos x="0" y="8889"/>
              </a:cxn>
              <a:cxn ang="0">
                <a:pos x="0" y="5841"/>
              </a:cxn>
              <a:cxn ang="0">
                <a:pos x="380" y="3555"/>
              </a:cxn>
              <a:cxn ang="0">
                <a:pos x="1142" y="2158"/>
              </a:cxn>
              <a:cxn ang="0">
                <a:pos x="1777" y="634"/>
              </a:cxn>
              <a:cxn ang="0">
                <a:pos x="3047" y="0"/>
              </a:cxn>
              <a:cxn ang="0">
                <a:pos x="4571" y="0"/>
              </a:cxn>
            </a:cxnLst>
            <a:rect l="0" t="0" r="r" b="b"/>
            <a:pathLst>
              <a:path w="128904" h="18414">
                <a:moveTo>
                  <a:pt x="4571" y="0"/>
                </a:moveTo>
                <a:lnTo>
                  <a:pt x="123951" y="0"/>
                </a:lnTo>
                <a:lnTo>
                  <a:pt x="124713" y="0"/>
                </a:lnTo>
                <a:lnTo>
                  <a:pt x="125475" y="126"/>
                </a:lnTo>
                <a:lnTo>
                  <a:pt x="125983" y="507"/>
                </a:lnTo>
                <a:lnTo>
                  <a:pt x="126618" y="888"/>
                </a:lnTo>
                <a:lnTo>
                  <a:pt x="127126" y="1396"/>
                </a:lnTo>
                <a:lnTo>
                  <a:pt x="127507" y="2158"/>
                </a:lnTo>
                <a:lnTo>
                  <a:pt x="127888" y="2793"/>
                </a:lnTo>
                <a:lnTo>
                  <a:pt x="128142" y="3809"/>
                </a:lnTo>
                <a:lnTo>
                  <a:pt x="128396" y="4825"/>
                </a:lnTo>
                <a:lnTo>
                  <a:pt x="128650" y="5968"/>
                </a:lnTo>
                <a:lnTo>
                  <a:pt x="128650" y="7365"/>
                </a:lnTo>
                <a:lnTo>
                  <a:pt x="128650" y="8889"/>
                </a:lnTo>
                <a:lnTo>
                  <a:pt x="128650" y="12064"/>
                </a:lnTo>
                <a:lnTo>
                  <a:pt x="128269" y="14350"/>
                </a:lnTo>
                <a:lnTo>
                  <a:pt x="127507" y="15747"/>
                </a:lnTo>
                <a:lnTo>
                  <a:pt x="126745" y="17271"/>
                </a:lnTo>
                <a:lnTo>
                  <a:pt x="125602" y="18033"/>
                </a:lnTo>
                <a:lnTo>
                  <a:pt x="123951" y="18033"/>
                </a:lnTo>
                <a:lnTo>
                  <a:pt x="4571" y="18033"/>
                </a:lnTo>
                <a:lnTo>
                  <a:pt x="3047" y="18033"/>
                </a:lnTo>
                <a:lnTo>
                  <a:pt x="1777" y="17271"/>
                </a:lnTo>
                <a:lnTo>
                  <a:pt x="1142" y="15747"/>
                </a:lnTo>
                <a:lnTo>
                  <a:pt x="380" y="14350"/>
                </a:lnTo>
                <a:lnTo>
                  <a:pt x="0" y="12064"/>
                </a:lnTo>
                <a:lnTo>
                  <a:pt x="0" y="8889"/>
                </a:lnTo>
                <a:lnTo>
                  <a:pt x="0" y="5841"/>
                </a:lnTo>
                <a:lnTo>
                  <a:pt x="380" y="3555"/>
                </a:lnTo>
                <a:lnTo>
                  <a:pt x="1142" y="2158"/>
                </a:lnTo>
                <a:lnTo>
                  <a:pt x="1777" y="634"/>
                </a:lnTo>
                <a:lnTo>
                  <a:pt x="3047" y="0"/>
                </a:lnTo>
                <a:lnTo>
                  <a:pt x="4571" y="0"/>
                </a:lnTo>
                <a:close/>
              </a:path>
            </a:pathLst>
          </a:custGeom>
          <a:noFill/>
          <a:ln w="10668">
            <a:solidFill>
              <a:srgbClr val="4579B8"/>
            </a:solidFill>
            <a:round/>
            <a:headEnd/>
            <a:tailEnd/>
          </a:ln>
        </p:spPr>
        <p:txBody>
          <a:bodyPr lIns="0" tIns="0" rIns="0" bIns="0"/>
          <a:lstStyle/>
          <a:p>
            <a:endParaRPr lang="ru-RU"/>
          </a:p>
        </p:txBody>
      </p:sp>
      <p:sp>
        <p:nvSpPr>
          <p:cNvPr id="35855" name="object 15"/>
          <p:cNvSpPr>
            <a:spLocks noChangeArrowheads="1"/>
          </p:cNvSpPr>
          <p:nvPr/>
        </p:nvSpPr>
        <p:spPr bwMode="auto">
          <a:xfrm>
            <a:off x="7140575" y="1450975"/>
            <a:ext cx="1252538" cy="134938"/>
          </a:xfrm>
          <a:prstGeom prst="rect">
            <a:avLst/>
          </a:prstGeom>
          <a:blipFill dpi="0" rotWithShape="1">
            <a:blip r:embed="rId10"/>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6" name="object 16"/>
          <p:cNvSpPr>
            <a:spLocks noChangeArrowheads="1"/>
          </p:cNvSpPr>
          <p:nvPr/>
        </p:nvSpPr>
        <p:spPr bwMode="auto">
          <a:xfrm>
            <a:off x="8539163" y="1457325"/>
            <a:ext cx="220662" cy="122238"/>
          </a:xfrm>
          <a:prstGeom prst="rect">
            <a:avLst/>
          </a:prstGeom>
          <a:blipFill dpi="0" rotWithShape="1">
            <a:blip r:embed="rId11"/>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7" name="object 17"/>
          <p:cNvSpPr>
            <a:spLocks/>
          </p:cNvSpPr>
          <p:nvPr/>
        </p:nvSpPr>
        <p:spPr bwMode="auto">
          <a:xfrm>
            <a:off x="8688388" y="1524000"/>
            <a:ext cx="50800" cy="39688"/>
          </a:xfrm>
          <a:custGeom>
            <a:avLst/>
            <a:gdLst/>
            <a:ahLst/>
            <a:cxnLst>
              <a:cxn ang="0">
                <a:pos x="32893" y="0"/>
              </a:cxn>
              <a:cxn ang="0">
                <a:pos x="27304" y="0"/>
              </a:cxn>
              <a:cxn ang="0">
                <a:pos x="22351" y="508"/>
              </a:cxn>
              <a:cxn ang="0">
                <a:pos x="18288" y="1524"/>
              </a:cxn>
              <a:cxn ang="0">
                <a:pos x="14097" y="2412"/>
              </a:cxn>
              <a:cxn ang="0">
                <a:pos x="1904" y="12446"/>
              </a:cxn>
              <a:cxn ang="0">
                <a:pos x="635" y="14986"/>
              </a:cxn>
              <a:cxn ang="0">
                <a:pos x="0" y="18034"/>
              </a:cxn>
              <a:cxn ang="0">
                <a:pos x="0" y="21462"/>
              </a:cxn>
              <a:cxn ang="0">
                <a:pos x="0" y="27178"/>
              </a:cxn>
              <a:cxn ang="0">
                <a:pos x="1777" y="31877"/>
              </a:cxn>
              <a:cxn ang="0">
                <a:pos x="5461" y="35306"/>
              </a:cxn>
              <a:cxn ang="0">
                <a:pos x="9144" y="38735"/>
              </a:cxn>
              <a:cxn ang="0">
                <a:pos x="14350" y="40386"/>
              </a:cxn>
              <a:cxn ang="0">
                <a:pos x="20954" y="40386"/>
              </a:cxn>
              <a:cxn ang="0">
                <a:pos x="26416" y="40386"/>
              </a:cxn>
              <a:cxn ang="0">
                <a:pos x="31369" y="39116"/>
              </a:cxn>
              <a:cxn ang="0">
                <a:pos x="35941" y="36322"/>
              </a:cxn>
              <a:cxn ang="0">
                <a:pos x="40513" y="33655"/>
              </a:cxn>
              <a:cxn ang="0">
                <a:pos x="45339" y="29463"/>
              </a:cxn>
              <a:cxn ang="0">
                <a:pos x="50419" y="23749"/>
              </a:cxn>
              <a:cxn ang="0">
                <a:pos x="50419" y="0"/>
              </a:cxn>
              <a:cxn ang="0">
                <a:pos x="32893" y="0"/>
              </a:cxn>
            </a:cxnLst>
            <a:rect l="0" t="0" r="r" b="b"/>
            <a:pathLst>
              <a:path w="50800" h="40639">
                <a:moveTo>
                  <a:pt x="32893" y="0"/>
                </a:moveTo>
                <a:lnTo>
                  <a:pt x="27304" y="0"/>
                </a:lnTo>
                <a:lnTo>
                  <a:pt x="22351" y="508"/>
                </a:lnTo>
                <a:lnTo>
                  <a:pt x="18288" y="1524"/>
                </a:lnTo>
                <a:lnTo>
                  <a:pt x="14097" y="2412"/>
                </a:lnTo>
                <a:lnTo>
                  <a:pt x="1904" y="12446"/>
                </a:lnTo>
                <a:lnTo>
                  <a:pt x="635" y="14986"/>
                </a:lnTo>
                <a:lnTo>
                  <a:pt x="0" y="18034"/>
                </a:lnTo>
                <a:lnTo>
                  <a:pt x="0" y="21462"/>
                </a:lnTo>
                <a:lnTo>
                  <a:pt x="0" y="27178"/>
                </a:lnTo>
                <a:lnTo>
                  <a:pt x="1777" y="31877"/>
                </a:lnTo>
                <a:lnTo>
                  <a:pt x="5461" y="35306"/>
                </a:lnTo>
                <a:lnTo>
                  <a:pt x="9144" y="38735"/>
                </a:lnTo>
                <a:lnTo>
                  <a:pt x="14350" y="40386"/>
                </a:lnTo>
                <a:lnTo>
                  <a:pt x="20954" y="40386"/>
                </a:lnTo>
                <a:lnTo>
                  <a:pt x="26416" y="40386"/>
                </a:lnTo>
                <a:lnTo>
                  <a:pt x="31369" y="39116"/>
                </a:lnTo>
                <a:lnTo>
                  <a:pt x="35941" y="36322"/>
                </a:lnTo>
                <a:lnTo>
                  <a:pt x="40513" y="33655"/>
                </a:lnTo>
                <a:lnTo>
                  <a:pt x="45339" y="29463"/>
                </a:lnTo>
                <a:lnTo>
                  <a:pt x="50419" y="23749"/>
                </a:lnTo>
                <a:lnTo>
                  <a:pt x="50419" y="0"/>
                </a:lnTo>
                <a:lnTo>
                  <a:pt x="32893" y="0"/>
                </a:lnTo>
                <a:close/>
              </a:path>
            </a:pathLst>
          </a:custGeom>
          <a:noFill/>
          <a:ln w="10668">
            <a:solidFill>
              <a:srgbClr val="4579B8"/>
            </a:solidFill>
            <a:round/>
            <a:headEnd/>
            <a:tailEnd/>
          </a:ln>
        </p:spPr>
        <p:txBody>
          <a:bodyPr lIns="0" tIns="0" rIns="0" bIns="0"/>
          <a:lstStyle/>
          <a:p>
            <a:endParaRPr lang="ru-RU"/>
          </a:p>
        </p:txBody>
      </p:sp>
      <p:sp>
        <p:nvSpPr>
          <p:cNvPr id="35858" name="object 18"/>
          <p:cNvSpPr>
            <a:spLocks/>
          </p:cNvSpPr>
          <p:nvPr/>
        </p:nvSpPr>
        <p:spPr bwMode="auto">
          <a:xfrm>
            <a:off x="8539163" y="1458913"/>
            <a:ext cx="98425" cy="119062"/>
          </a:xfrm>
          <a:custGeom>
            <a:avLst/>
            <a:gdLst/>
            <a:ahLst/>
            <a:cxnLst>
              <a:cxn ang="0">
                <a:pos x="12319" y="0"/>
              </a:cxn>
              <a:cxn ang="0">
                <a:pos x="15367" y="126"/>
              </a:cxn>
              <a:cxn ang="0">
                <a:pos x="20574" y="3809"/>
              </a:cxn>
              <a:cxn ang="0">
                <a:pos x="77597" y="49275"/>
              </a:cxn>
              <a:cxn ang="0">
                <a:pos x="77597" y="3174"/>
              </a:cxn>
              <a:cxn ang="0">
                <a:pos x="78105" y="2158"/>
              </a:cxn>
              <a:cxn ang="0">
                <a:pos x="82804" y="126"/>
              </a:cxn>
              <a:cxn ang="0">
                <a:pos x="85851" y="0"/>
              </a:cxn>
              <a:cxn ang="0">
                <a:pos x="89916" y="0"/>
              </a:cxn>
              <a:cxn ang="0">
                <a:pos x="92837" y="126"/>
              </a:cxn>
              <a:cxn ang="0">
                <a:pos x="95250" y="507"/>
              </a:cxn>
              <a:cxn ang="0">
                <a:pos x="96647" y="1269"/>
              </a:cxn>
              <a:cxn ang="0">
                <a:pos x="97536" y="2158"/>
              </a:cxn>
              <a:cxn ang="0">
                <a:pos x="98044" y="3174"/>
              </a:cxn>
              <a:cxn ang="0">
                <a:pos x="98044" y="115696"/>
              </a:cxn>
              <a:cxn ang="0">
                <a:pos x="97917" y="116839"/>
              </a:cxn>
              <a:cxn ang="0">
                <a:pos x="97282" y="117728"/>
              </a:cxn>
              <a:cxn ang="0">
                <a:pos x="96012" y="118490"/>
              </a:cxn>
              <a:cxn ang="0">
                <a:pos x="94234" y="119125"/>
              </a:cxn>
              <a:cxn ang="0">
                <a:pos x="91567" y="119379"/>
              </a:cxn>
              <a:cxn ang="0">
                <a:pos x="87884" y="119506"/>
              </a:cxn>
              <a:cxn ang="0">
                <a:pos x="84074" y="119379"/>
              </a:cxn>
              <a:cxn ang="0">
                <a:pos x="81407" y="119125"/>
              </a:cxn>
              <a:cxn ang="0">
                <a:pos x="77724" y="116839"/>
              </a:cxn>
              <a:cxn ang="0">
                <a:pos x="77597" y="115696"/>
              </a:cxn>
              <a:cxn ang="0">
                <a:pos x="20574" y="66547"/>
              </a:cxn>
              <a:cxn ang="0">
                <a:pos x="20574" y="116331"/>
              </a:cxn>
              <a:cxn ang="0">
                <a:pos x="10160" y="119506"/>
              </a:cxn>
              <a:cxn ang="0">
                <a:pos x="508" y="117347"/>
              </a:cxn>
              <a:cxn ang="0">
                <a:pos x="0" y="116331"/>
              </a:cxn>
              <a:cxn ang="0">
                <a:pos x="0" y="3809"/>
              </a:cxn>
              <a:cxn ang="0">
                <a:pos x="126" y="2539"/>
              </a:cxn>
              <a:cxn ang="0">
                <a:pos x="762" y="1650"/>
              </a:cxn>
              <a:cxn ang="0">
                <a:pos x="8255" y="0"/>
              </a:cxn>
            </a:cxnLst>
            <a:rect l="0" t="0" r="r" b="b"/>
            <a:pathLst>
              <a:path w="98425" h="120014">
                <a:moveTo>
                  <a:pt x="10160" y="0"/>
                </a:moveTo>
                <a:lnTo>
                  <a:pt x="12319" y="0"/>
                </a:lnTo>
                <a:lnTo>
                  <a:pt x="13970" y="0"/>
                </a:lnTo>
                <a:lnTo>
                  <a:pt x="15367" y="126"/>
                </a:lnTo>
                <a:lnTo>
                  <a:pt x="20574" y="3174"/>
                </a:lnTo>
                <a:lnTo>
                  <a:pt x="20574" y="3809"/>
                </a:lnTo>
                <a:lnTo>
                  <a:pt x="20574" y="49275"/>
                </a:lnTo>
                <a:lnTo>
                  <a:pt x="77597" y="49275"/>
                </a:lnTo>
                <a:lnTo>
                  <a:pt x="77597" y="3809"/>
                </a:lnTo>
                <a:lnTo>
                  <a:pt x="77597" y="3174"/>
                </a:lnTo>
                <a:lnTo>
                  <a:pt x="77724" y="2539"/>
                </a:lnTo>
                <a:lnTo>
                  <a:pt x="78105" y="2158"/>
                </a:lnTo>
                <a:lnTo>
                  <a:pt x="78359" y="1650"/>
                </a:lnTo>
                <a:lnTo>
                  <a:pt x="82804" y="126"/>
                </a:lnTo>
                <a:lnTo>
                  <a:pt x="84074" y="0"/>
                </a:lnTo>
                <a:lnTo>
                  <a:pt x="85851" y="0"/>
                </a:lnTo>
                <a:lnTo>
                  <a:pt x="87884" y="0"/>
                </a:lnTo>
                <a:lnTo>
                  <a:pt x="89916" y="0"/>
                </a:lnTo>
                <a:lnTo>
                  <a:pt x="91567" y="0"/>
                </a:lnTo>
                <a:lnTo>
                  <a:pt x="92837" y="126"/>
                </a:lnTo>
                <a:lnTo>
                  <a:pt x="94234" y="253"/>
                </a:lnTo>
                <a:lnTo>
                  <a:pt x="95250" y="507"/>
                </a:lnTo>
                <a:lnTo>
                  <a:pt x="96012" y="888"/>
                </a:lnTo>
                <a:lnTo>
                  <a:pt x="96647" y="1269"/>
                </a:lnTo>
                <a:lnTo>
                  <a:pt x="97282" y="1650"/>
                </a:lnTo>
                <a:lnTo>
                  <a:pt x="97536" y="2158"/>
                </a:lnTo>
                <a:lnTo>
                  <a:pt x="97917" y="2539"/>
                </a:lnTo>
                <a:lnTo>
                  <a:pt x="98044" y="3174"/>
                </a:lnTo>
                <a:lnTo>
                  <a:pt x="98044" y="3809"/>
                </a:lnTo>
                <a:lnTo>
                  <a:pt x="98044" y="115696"/>
                </a:lnTo>
                <a:lnTo>
                  <a:pt x="98044" y="116331"/>
                </a:lnTo>
                <a:lnTo>
                  <a:pt x="97917" y="116839"/>
                </a:lnTo>
                <a:lnTo>
                  <a:pt x="97536" y="117347"/>
                </a:lnTo>
                <a:lnTo>
                  <a:pt x="97282" y="117728"/>
                </a:lnTo>
                <a:lnTo>
                  <a:pt x="96647" y="118109"/>
                </a:lnTo>
                <a:lnTo>
                  <a:pt x="96012" y="118490"/>
                </a:lnTo>
                <a:lnTo>
                  <a:pt x="95250" y="118871"/>
                </a:lnTo>
                <a:lnTo>
                  <a:pt x="94234" y="119125"/>
                </a:lnTo>
                <a:lnTo>
                  <a:pt x="92837" y="119252"/>
                </a:lnTo>
                <a:lnTo>
                  <a:pt x="91567" y="119379"/>
                </a:lnTo>
                <a:lnTo>
                  <a:pt x="89916" y="119506"/>
                </a:lnTo>
                <a:lnTo>
                  <a:pt x="87884" y="119506"/>
                </a:lnTo>
                <a:lnTo>
                  <a:pt x="85851" y="119506"/>
                </a:lnTo>
                <a:lnTo>
                  <a:pt x="84074" y="119379"/>
                </a:lnTo>
                <a:lnTo>
                  <a:pt x="82804" y="119252"/>
                </a:lnTo>
                <a:lnTo>
                  <a:pt x="81407" y="119125"/>
                </a:lnTo>
                <a:lnTo>
                  <a:pt x="78105" y="117347"/>
                </a:lnTo>
                <a:lnTo>
                  <a:pt x="77724" y="116839"/>
                </a:lnTo>
                <a:lnTo>
                  <a:pt x="77597" y="116331"/>
                </a:lnTo>
                <a:lnTo>
                  <a:pt x="77597" y="115696"/>
                </a:lnTo>
                <a:lnTo>
                  <a:pt x="77597" y="66547"/>
                </a:lnTo>
                <a:lnTo>
                  <a:pt x="20574" y="66547"/>
                </a:lnTo>
                <a:lnTo>
                  <a:pt x="20574" y="115696"/>
                </a:lnTo>
                <a:lnTo>
                  <a:pt x="20574" y="116331"/>
                </a:lnTo>
                <a:lnTo>
                  <a:pt x="12319" y="119506"/>
                </a:lnTo>
                <a:lnTo>
                  <a:pt x="10160" y="119506"/>
                </a:lnTo>
                <a:lnTo>
                  <a:pt x="8255" y="119506"/>
                </a:lnTo>
                <a:lnTo>
                  <a:pt x="508" y="117347"/>
                </a:lnTo>
                <a:lnTo>
                  <a:pt x="126" y="116839"/>
                </a:lnTo>
                <a:lnTo>
                  <a:pt x="0" y="116331"/>
                </a:lnTo>
                <a:lnTo>
                  <a:pt x="0" y="115696"/>
                </a:lnTo>
                <a:lnTo>
                  <a:pt x="0" y="3809"/>
                </a:lnTo>
                <a:lnTo>
                  <a:pt x="0" y="3174"/>
                </a:lnTo>
                <a:lnTo>
                  <a:pt x="126" y="2539"/>
                </a:lnTo>
                <a:lnTo>
                  <a:pt x="508" y="2158"/>
                </a:lnTo>
                <a:lnTo>
                  <a:pt x="762" y="1650"/>
                </a:lnTo>
                <a:lnTo>
                  <a:pt x="6604" y="0"/>
                </a:lnTo>
                <a:lnTo>
                  <a:pt x="8255" y="0"/>
                </a:lnTo>
                <a:lnTo>
                  <a:pt x="10160" y="0"/>
                </a:lnTo>
                <a:close/>
              </a:path>
            </a:pathLst>
          </a:custGeom>
          <a:noFill/>
          <a:ln w="10668">
            <a:solidFill>
              <a:srgbClr val="4579B8"/>
            </a:solidFill>
            <a:round/>
            <a:headEnd/>
            <a:tailEnd/>
          </a:ln>
        </p:spPr>
        <p:txBody>
          <a:bodyPr lIns="0" tIns="0" rIns="0" bIns="0"/>
          <a:lstStyle/>
          <a:p>
            <a:endParaRPr lang="ru-RU"/>
          </a:p>
        </p:txBody>
      </p:sp>
      <p:sp>
        <p:nvSpPr>
          <p:cNvPr id="35859" name="object 19"/>
          <p:cNvSpPr>
            <a:spLocks/>
          </p:cNvSpPr>
          <p:nvPr/>
        </p:nvSpPr>
        <p:spPr bwMode="auto">
          <a:xfrm>
            <a:off x="8667750" y="1457325"/>
            <a:ext cx="92075" cy="122238"/>
          </a:xfrm>
          <a:custGeom>
            <a:avLst/>
            <a:gdLst/>
            <a:ahLst/>
            <a:cxnLst>
              <a:cxn ang="0">
                <a:pos x="55752" y="0"/>
              </a:cxn>
              <a:cxn ang="0">
                <a:pos x="89407" y="23875"/>
              </a:cxn>
              <a:cxn ang="0">
                <a:pos x="91821" y="35178"/>
              </a:cxn>
              <a:cxn ang="0">
                <a:pos x="91821" y="117474"/>
              </a:cxn>
              <a:cxn ang="0">
                <a:pos x="91440" y="119252"/>
              </a:cxn>
              <a:cxn ang="0">
                <a:pos x="90170" y="120268"/>
              </a:cxn>
              <a:cxn ang="0">
                <a:pos x="88011" y="120903"/>
              </a:cxn>
              <a:cxn ang="0">
                <a:pos x="85217" y="121284"/>
              </a:cxn>
              <a:cxn ang="0">
                <a:pos x="80772" y="121284"/>
              </a:cxn>
              <a:cxn ang="0">
                <a:pos x="77850" y="120903"/>
              </a:cxn>
              <a:cxn ang="0">
                <a:pos x="75565" y="120268"/>
              </a:cxn>
              <a:cxn ang="0">
                <a:pos x="74422" y="119252"/>
              </a:cxn>
              <a:cxn ang="0">
                <a:pos x="74168" y="117474"/>
              </a:cxn>
              <a:cxn ang="0">
                <a:pos x="69215" y="111632"/>
              </a:cxn>
              <a:cxn ang="0">
                <a:pos x="57784" y="118490"/>
              </a:cxn>
              <a:cxn ang="0">
                <a:pos x="45466" y="122935"/>
              </a:cxn>
              <a:cxn ang="0">
                <a:pos x="32766" y="122935"/>
              </a:cxn>
              <a:cxn ang="0">
                <a:pos x="22732" y="120522"/>
              </a:cxn>
              <a:cxn ang="0">
                <a:pos x="2794" y="103250"/>
              </a:cxn>
              <a:cxn ang="0">
                <a:pos x="0" y="94233"/>
              </a:cxn>
              <a:cxn ang="0">
                <a:pos x="0" y="82549"/>
              </a:cxn>
              <a:cxn ang="0">
                <a:pos x="19684" y="57784"/>
              </a:cxn>
              <a:cxn ang="0">
                <a:pos x="32512" y="53974"/>
              </a:cxn>
              <a:cxn ang="0">
                <a:pos x="47244" y="51688"/>
              </a:cxn>
              <a:cxn ang="0">
                <a:pos x="71374" y="51688"/>
              </a:cxn>
              <a:cxn ang="0">
                <a:pos x="71374" y="38607"/>
              </a:cxn>
              <a:cxn ang="0">
                <a:pos x="69976" y="31495"/>
              </a:cxn>
              <a:cxn ang="0">
                <a:pos x="67691" y="25526"/>
              </a:cxn>
              <a:cxn ang="0">
                <a:pos x="45847" y="16636"/>
              </a:cxn>
              <a:cxn ang="0">
                <a:pos x="14097" y="26415"/>
              </a:cxn>
              <a:cxn ang="0">
                <a:pos x="10541" y="28193"/>
              </a:cxn>
              <a:cxn ang="0">
                <a:pos x="8890" y="28193"/>
              </a:cxn>
              <a:cxn ang="0">
                <a:pos x="7747" y="27685"/>
              </a:cxn>
              <a:cxn ang="0">
                <a:pos x="5715" y="23621"/>
              </a:cxn>
              <a:cxn ang="0">
                <a:pos x="5461" y="21462"/>
              </a:cxn>
              <a:cxn ang="0">
                <a:pos x="5461" y="18160"/>
              </a:cxn>
              <a:cxn ang="0">
                <a:pos x="5842" y="15366"/>
              </a:cxn>
              <a:cxn ang="0">
                <a:pos x="6857" y="12953"/>
              </a:cxn>
              <a:cxn ang="0">
                <a:pos x="9017" y="10794"/>
              </a:cxn>
              <a:cxn ang="0">
                <a:pos x="13716" y="8127"/>
              </a:cxn>
              <a:cxn ang="0">
                <a:pos x="19557" y="5333"/>
              </a:cxn>
              <a:cxn ang="0">
                <a:pos x="26797" y="2920"/>
              </a:cxn>
              <a:cxn ang="0">
                <a:pos x="34798" y="1142"/>
              </a:cxn>
              <a:cxn ang="0">
                <a:pos x="43306" y="0"/>
              </a:cxn>
            </a:cxnLst>
            <a:rect l="0" t="0" r="r" b="b"/>
            <a:pathLst>
              <a:path w="92075" h="123189">
                <a:moveTo>
                  <a:pt x="47625" y="0"/>
                </a:moveTo>
                <a:lnTo>
                  <a:pt x="55752" y="0"/>
                </a:lnTo>
                <a:lnTo>
                  <a:pt x="62483" y="888"/>
                </a:lnTo>
                <a:lnTo>
                  <a:pt x="89407" y="23875"/>
                </a:lnTo>
                <a:lnTo>
                  <a:pt x="90931" y="29082"/>
                </a:lnTo>
                <a:lnTo>
                  <a:pt x="91821" y="35178"/>
                </a:lnTo>
                <a:lnTo>
                  <a:pt x="91821" y="42163"/>
                </a:lnTo>
                <a:lnTo>
                  <a:pt x="91821" y="117474"/>
                </a:lnTo>
                <a:lnTo>
                  <a:pt x="91821" y="118490"/>
                </a:lnTo>
                <a:lnTo>
                  <a:pt x="91440" y="119252"/>
                </a:lnTo>
                <a:lnTo>
                  <a:pt x="90804" y="119760"/>
                </a:lnTo>
                <a:lnTo>
                  <a:pt x="90170" y="120268"/>
                </a:lnTo>
                <a:lnTo>
                  <a:pt x="89153" y="120649"/>
                </a:lnTo>
                <a:lnTo>
                  <a:pt x="88011" y="120903"/>
                </a:lnTo>
                <a:lnTo>
                  <a:pt x="86868" y="121157"/>
                </a:lnTo>
                <a:lnTo>
                  <a:pt x="85217" y="121284"/>
                </a:lnTo>
                <a:lnTo>
                  <a:pt x="82930" y="121284"/>
                </a:lnTo>
                <a:lnTo>
                  <a:pt x="80772" y="121284"/>
                </a:lnTo>
                <a:lnTo>
                  <a:pt x="79121" y="121157"/>
                </a:lnTo>
                <a:lnTo>
                  <a:pt x="77850" y="120903"/>
                </a:lnTo>
                <a:lnTo>
                  <a:pt x="76453" y="120649"/>
                </a:lnTo>
                <a:lnTo>
                  <a:pt x="75565" y="120268"/>
                </a:lnTo>
                <a:lnTo>
                  <a:pt x="75056" y="119760"/>
                </a:lnTo>
                <a:lnTo>
                  <a:pt x="74422" y="119252"/>
                </a:lnTo>
                <a:lnTo>
                  <a:pt x="74168" y="118490"/>
                </a:lnTo>
                <a:lnTo>
                  <a:pt x="74168" y="117474"/>
                </a:lnTo>
                <a:lnTo>
                  <a:pt x="74168" y="106298"/>
                </a:lnTo>
                <a:lnTo>
                  <a:pt x="69215" y="111632"/>
                </a:lnTo>
                <a:lnTo>
                  <a:pt x="63753" y="115569"/>
                </a:lnTo>
                <a:lnTo>
                  <a:pt x="57784" y="118490"/>
                </a:lnTo>
                <a:lnTo>
                  <a:pt x="51816" y="121411"/>
                </a:lnTo>
                <a:lnTo>
                  <a:pt x="45466" y="122935"/>
                </a:lnTo>
                <a:lnTo>
                  <a:pt x="38734" y="122935"/>
                </a:lnTo>
                <a:lnTo>
                  <a:pt x="32766" y="122935"/>
                </a:lnTo>
                <a:lnTo>
                  <a:pt x="27558" y="122173"/>
                </a:lnTo>
                <a:lnTo>
                  <a:pt x="22732" y="120522"/>
                </a:lnTo>
                <a:lnTo>
                  <a:pt x="18033" y="118998"/>
                </a:lnTo>
                <a:lnTo>
                  <a:pt x="2794" y="103250"/>
                </a:lnTo>
                <a:lnTo>
                  <a:pt x="889" y="99059"/>
                </a:lnTo>
                <a:lnTo>
                  <a:pt x="0" y="94233"/>
                </a:lnTo>
                <a:lnTo>
                  <a:pt x="0" y="88772"/>
                </a:lnTo>
                <a:lnTo>
                  <a:pt x="0" y="82549"/>
                </a:lnTo>
                <a:lnTo>
                  <a:pt x="14858" y="60832"/>
                </a:lnTo>
                <a:lnTo>
                  <a:pt x="19684" y="57784"/>
                </a:lnTo>
                <a:lnTo>
                  <a:pt x="25526" y="55498"/>
                </a:lnTo>
                <a:lnTo>
                  <a:pt x="32512" y="53974"/>
                </a:lnTo>
                <a:lnTo>
                  <a:pt x="39497" y="52450"/>
                </a:lnTo>
                <a:lnTo>
                  <a:pt x="47244" y="51688"/>
                </a:lnTo>
                <a:lnTo>
                  <a:pt x="56006" y="51688"/>
                </a:lnTo>
                <a:lnTo>
                  <a:pt x="71374" y="51688"/>
                </a:lnTo>
                <a:lnTo>
                  <a:pt x="71374" y="42925"/>
                </a:lnTo>
                <a:lnTo>
                  <a:pt x="71374" y="38607"/>
                </a:lnTo>
                <a:lnTo>
                  <a:pt x="70993" y="34797"/>
                </a:lnTo>
                <a:lnTo>
                  <a:pt x="69976" y="31495"/>
                </a:lnTo>
                <a:lnTo>
                  <a:pt x="69088" y="28193"/>
                </a:lnTo>
                <a:lnTo>
                  <a:pt x="67691" y="25526"/>
                </a:lnTo>
                <a:lnTo>
                  <a:pt x="50546" y="16636"/>
                </a:lnTo>
                <a:lnTo>
                  <a:pt x="45847" y="16636"/>
                </a:lnTo>
                <a:lnTo>
                  <a:pt x="40767" y="16636"/>
                </a:lnTo>
                <a:lnTo>
                  <a:pt x="14097" y="26415"/>
                </a:lnTo>
                <a:lnTo>
                  <a:pt x="12065" y="27558"/>
                </a:lnTo>
                <a:lnTo>
                  <a:pt x="10541" y="28193"/>
                </a:lnTo>
                <a:lnTo>
                  <a:pt x="9525" y="28193"/>
                </a:lnTo>
                <a:lnTo>
                  <a:pt x="8890" y="28193"/>
                </a:lnTo>
                <a:lnTo>
                  <a:pt x="8254" y="28066"/>
                </a:lnTo>
                <a:lnTo>
                  <a:pt x="7747" y="27685"/>
                </a:lnTo>
                <a:lnTo>
                  <a:pt x="7239" y="27304"/>
                </a:lnTo>
                <a:lnTo>
                  <a:pt x="5715" y="23621"/>
                </a:lnTo>
                <a:lnTo>
                  <a:pt x="5461" y="22605"/>
                </a:lnTo>
                <a:lnTo>
                  <a:pt x="5461" y="21462"/>
                </a:lnTo>
                <a:lnTo>
                  <a:pt x="5461" y="20192"/>
                </a:lnTo>
                <a:lnTo>
                  <a:pt x="5461" y="18160"/>
                </a:lnTo>
                <a:lnTo>
                  <a:pt x="5588" y="16509"/>
                </a:lnTo>
                <a:lnTo>
                  <a:pt x="5842" y="15366"/>
                </a:lnTo>
                <a:lnTo>
                  <a:pt x="6096" y="14096"/>
                </a:lnTo>
                <a:lnTo>
                  <a:pt x="6857" y="12953"/>
                </a:lnTo>
                <a:lnTo>
                  <a:pt x="8000" y="11937"/>
                </a:lnTo>
                <a:lnTo>
                  <a:pt x="9017" y="10794"/>
                </a:lnTo>
                <a:lnTo>
                  <a:pt x="11049" y="9524"/>
                </a:lnTo>
                <a:lnTo>
                  <a:pt x="13716" y="8127"/>
                </a:lnTo>
                <a:lnTo>
                  <a:pt x="16509" y="6603"/>
                </a:lnTo>
                <a:lnTo>
                  <a:pt x="19557" y="5333"/>
                </a:lnTo>
                <a:lnTo>
                  <a:pt x="23114" y="4190"/>
                </a:lnTo>
                <a:lnTo>
                  <a:pt x="26797" y="2920"/>
                </a:lnTo>
                <a:lnTo>
                  <a:pt x="30606" y="1904"/>
                </a:lnTo>
                <a:lnTo>
                  <a:pt x="34798" y="1142"/>
                </a:lnTo>
                <a:lnTo>
                  <a:pt x="39116" y="380"/>
                </a:lnTo>
                <a:lnTo>
                  <a:pt x="43306" y="0"/>
                </a:lnTo>
                <a:lnTo>
                  <a:pt x="47625" y="0"/>
                </a:lnTo>
                <a:close/>
              </a:path>
            </a:pathLst>
          </a:custGeom>
          <a:noFill/>
          <a:ln w="10667">
            <a:solidFill>
              <a:srgbClr val="4579B8"/>
            </a:solidFill>
            <a:round/>
            <a:headEnd/>
            <a:tailEnd/>
          </a:ln>
        </p:spPr>
        <p:txBody>
          <a:bodyPr lIns="0" tIns="0" rIns="0" bIns="0"/>
          <a:lstStyle/>
          <a:p>
            <a:endParaRPr lang="ru-RU"/>
          </a:p>
        </p:txBody>
      </p:sp>
      <p:sp>
        <p:nvSpPr>
          <p:cNvPr id="35860" name="object 20"/>
          <p:cNvSpPr>
            <a:spLocks noChangeArrowheads="1"/>
          </p:cNvSpPr>
          <p:nvPr/>
        </p:nvSpPr>
        <p:spPr bwMode="auto">
          <a:xfrm>
            <a:off x="1046163" y="1755775"/>
            <a:ext cx="1651000" cy="134938"/>
          </a:xfrm>
          <a:prstGeom prst="rect">
            <a:avLst/>
          </a:prstGeom>
          <a:blipFill dpi="0" rotWithShape="1">
            <a:blip r:embed="rId1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1" name="object 21"/>
          <p:cNvSpPr>
            <a:spLocks noChangeArrowheads="1"/>
          </p:cNvSpPr>
          <p:nvPr/>
        </p:nvSpPr>
        <p:spPr bwMode="auto">
          <a:xfrm>
            <a:off x="2773363" y="1755775"/>
            <a:ext cx="1311275" cy="134938"/>
          </a:xfrm>
          <a:prstGeom prst="rect">
            <a:avLst/>
          </a:prstGeom>
          <a:blipFill dpi="0" rotWithShape="1">
            <a:blip r:embed="rId1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2" name="object 22"/>
          <p:cNvSpPr>
            <a:spLocks noChangeArrowheads="1"/>
          </p:cNvSpPr>
          <p:nvPr/>
        </p:nvSpPr>
        <p:spPr bwMode="auto">
          <a:xfrm>
            <a:off x="4171950" y="1763713"/>
            <a:ext cx="100013" cy="119062"/>
          </a:xfrm>
          <a:prstGeom prst="rect">
            <a:avLst/>
          </a:prstGeom>
          <a:blipFill dpi="0" rotWithShape="1">
            <a:blip r:embed="rId1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3" name="object 23"/>
          <p:cNvSpPr>
            <a:spLocks/>
          </p:cNvSpPr>
          <p:nvPr/>
        </p:nvSpPr>
        <p:spPr bwMode="auto">
          <a:xfrm>
            <a:off x="4171950" y="1763713"/>
            <a:ext cx="100013" cy="119062"/>
          </a:xfrm>
          <a:custGeom>
            <a:avLst/>
            <a:gdLst/>
            <a:ahLst/>
            <a:cxnLst>
              <a:cxn ang="0">
                <a:pos x="14097" y="0"/>
              </a:cxn>
              <a:cxn ang="0">
                <a:pos x="18287" y="888"/>
              </a:cxn>
              <a:cxn ang="0">
                <a:pos x="20574" y="2412"/>
              </a:cxn>
              <a:cxn ang="0">
                <a:pos x="20574" y="68452"/>
              </a:cxn>
              <a:cxn ang="0">
                <a:pos x="20447" y="74802"/>
              </a:cxn>
              <a:cxn ang="0">
                <a:pos x="20065" y="81279"/>
              </a:cxn>
              <a:cxn ang="0">
                <a:pos x="19685" y="87502"/>
              </a:cxn>
              <a:cxn ang="0">
                <a:pos x="23495" y="81279"/>
              </a:cxn>
              <a:cxn ang="0">
                <a:pos x="27432" y="75310"/>
              </a:cxn>
              <a:cxn ang="0">
                <a:pos x="31750" y="69468"/>
              </a:cxn>
              <a:cxn ang="0">
                <a:pos x="80263" y="3047"/>
              </a:cxn>
              <a:cxn ang="0">
                <a:pos x="81407" y="1904"/>
              </a:cxn>
              <a:cxn ang="0">
                <a:pos x="82550" y="1015"/>
              </a:cxn>
              <a:cxn ang="0">
                <a:pos x="88646" y="0"/>
              </a:cxn>
              <a:cxn ang="0">
                <a:pos x="92075" y="0"/>
              </a:cxn>
              <a:cxn ang="0">
                <a:pos x="94741" y="126"/>
              </a:cxn>
              <a:cxn ang="0">
                <a:pos x="99567" y="3809"/>
              </a:cxn>
              <a:cxn ang="0">
                <a:pos x="99567" y="116331"/>
              </a:cxn>
              <a:cxn ang="0">
                <a:pos x="91312" y="119506"/>
              </a:cxn>
              <a:cxn ang="0">
                <a:pos x="87375" y="119506"/>
              </a:cxn>
              <a:cxn ang="0">
                <a:pos x="84454" y="119252"/>
              </a:cxn>
              <a:cxn ang="0">
                <a:pos x="78994" y="116331"/>
              </a:cxn>
              <a:cxn ang="0">
                <a:pos x="78994" y="51434"/>
              </a:cxn>
              <a:cxn ang="0">
                <a:pos x="78994" y="44830"/>
              </a:cxn>
              <a:cxn ang="0">
                <a:pos x="79375" y="38099"/>
              </a:cxn>
              <a:cxn ang="0">
                <a:pos x="79755" y="31622"/>
              </a:cxn>
              <a:cxn ang="0">
                <a:pos x="75819" y="38226"/>
              </a:cxn>
              <a:cxn ang="0">
                <a:pos x="71247" y="44576"/>
              </a:cxn>
              <a:cxn ang="0">
                <a:pos x="66675" y="50926"/>
              </a:cxn>
              <a:cxn ang="0">
                <a:pos x="18541" y="116458"/>
              </a:cxn>
              <a:cxn ang="0">
                <a:pos x="17652" y="117474"/>
              </a:cxn>
              <a:cxn ang="0">
                <a:pos x="16510" y="118363"/>
              </a:cxn>
              <a:cxn ang="0">
                <a:pos x="15112" y="118998"/>
              </a:cxn>
              <a:cxn ang="0">
                <a:pos x="13208" y="119252"/>
              </a:cxn>
              <a:cxn ang="0">
                <a:pos x="10795" y="119506"/>
              </a:cxn>
              <a:cxn ang="0">
                <a:pos x="7365" y="119506"/>
              </a:cxn>
              <a:cxn ang="0">
                <a:pos x="126" y="116839"/>
              </a:cxn>
              <a:cxn ang="0">
                <a:pos x="0" y="115696"/>
              </a:cxn>
              <a:cxn ang="0">
                <a:pos x="0" y="3047"/>
              </a:cxn>
              <a:cxn ang="0">
                <a:pos x="508" y="2031"/>
              </a:cxn>
              <a:cxn ang="0">
                <a:pos x="6603" y="0"/>
              </a:cxn>
              <a:cxn ang="0">
                <a:pos x="10033" y="0"/>
              </a:cxn>
            </a:cxnLst>
            <a:rect l="0" t="0" r="r" b="b"/>
            <a:pathLst>
              <a:path w="99695" h="120014">
                <a:moveTo>
                  <a:pt x="10033" y="0"/>
                </a:moveTo>
                <a:lnTo>
                  <a:pt x="14097" y="0"/>
                </a:lnTo>
                <a:lnTo>
                  <a:pt x="16763" y="253"/>
                </a:lnTo>
                <a:lnTo>
                  <a:pt x="18287" y="888"/>
                </a:lnTo>
                <a:lnTo>
                  <a:pt x="19812" y="1523"/>
                </a:lnTo>
                <a:lnTo>
                  <a:pt x="20574" y="2412"/>
                </a:lnTo>
                <a:lnTo>
                  <a:pt x="20574" y="3682"/>
                </a:lnTo>
                <a:lnTo>
                  <a:pt x="20574" y="68452"/>
                </a:lnTo>
                <a:lnTo>
                  <a:pt x="20574" y="71627"/>
                </a:lnTo>
                <a:lnTo>
                  <a:pt x="20447" y="74802"/>
                </a:lnTo>
                <a:lnTo>
                  <a:pt x="20320" y="78104"/>
                </a:lnTo>
                <a:lnTo>
                  <a:pt x="20065" y="81279"/>
                </a:lnTo>
                <a:lnTo>
                  <a:pt x="19938" y="84454"/>
                </a:lnTo>
                <a:lnTo>
                  <a:pt x="19685" y="87502"/>
                </a:lnTo>
                <a:lnTo>
                  <a:pt x="21589" y="84454"/>
                </a:lnTo>
                <a:lnTo>
                  <a:pt x="23495" y="81279"/>
                </a:lnTo>
                <a:lnTo>
                  <a:pt x="25400" y="78231"/>
                </a:lnTo>
                <a:lnTo>
                  <a:pt x="27432" y="75310"/>
                </a:lnTo>
                <a:lnTo>
                  <a:pt x="29463" y="72262"/>
                </a:lnTo>
                <a:lnTo>
                  <a:pt x="31750" y="69468"/>
                </a:lnTo>
                <a:lnTo>
                  <a:pt x="79755" y="3682"/>
                </a:lnTo>
                <a:lnTo>
                  <a:pt x="80263" y="3047"/>
                </a:lnTo>
                <a:lnTo>
                  <a:pt x="80772" y="2412"/>
                </a:lnTo>
                <a:lnTo>
                  <a:pt x="81407" y="1904"/>
                </a:lnTo>
                <a:lnTo>
                  <a:pt x="81914" y="1396"/>
                </a:lnTo>
                <a:lnTo>
                  <a:pt x="82550" y="1015"/>
                </a:lnTo>
                <a:lnTo>
                  <a:pt x="87249" y="0"/>
                </a:lnTo>
                <a:lnTo>
                  <a:pt x="88646" y="0"/>
                </a:lnTo>
                <a:lnTo>
                  <a:pt x="90424" y="0"/>
                </a:lnTo>
                <a:lnTo>
                  <a:pt x="92075" y="0"/>
                </a:lnTo>
                <a:lnTo>
                  <a:pt x="93599" y="0"/>
                </a:lnTo>
                <a:lnTo>
                  <a:pt x="94741" y="126"/>
                </a:lnTo>
                <a:lnTo>
                  <a:pt x="99567" y="3174"/>
                </a:lnTo>
                <a:lnTo>
                  <a:pt x="99567" y="3809"/>
                </a:lnTo>
                <a:lnTo>
                  <a:pt x="99567" y="115696"/>
                </a:lnTo>
                <a:lnTo>
                  <a:pt x="99567" y="116331"/>
                </a:lnTo>
                <a:lnTo>
                  <a:pt x="99440" y="116839"/>
                </a:lnTo>
                <a:lnTo>
                  <a:pt x="91312" y="119506"/>
                </a:lnTo>
                <a:lnTo>
                  <a:pt x="89408" y="119506"/>
                </a:lnTo>
                <a:lnTo>
                  <a:pt x="87375" y="119506"/>
                </a:lnTo>
                <a:lnTo>
                  <a:pt x="85725" y="119379"/>
                </a:lnTo>
                <a:lnTo>
                  <a:pt x="84454" y="119252"/>
                </a:lnTo>
                <a:lnTo>
                  <a:pt x="83058" y="119125"/>
                </a:lnTo>
                <a:lnTo>
                  <a:pt x="78994" y="116331"/>
                </a:lnTo>
                <a:lnTo>
                  <a:pt x="78994" y="115696"/>
                </a:lnTo>
                <a:lnTo>
                  <a:pt x="78994" y="51434"/>
                </a:lnTo>
                <a:lnTo>
                  <a:pt x="78994" y="48132"/>
                </a:lnTo>
                <a:lnTo>
                  <a:pt x="78994" y="44830"/>
                </a:lnTo>
                <a:lnTo>
                  <a:pt x="79248" y="41528"/>
                </a:lnTo>
                <a:lnTo>
                  <a:pt x="79375" y="38099"/>
                </a:lnTo>
                <a:lnTo>
                  <a:pt x="79501" y="34797"/>
                </a:lnTo>
                <a:lnTo>
                  <a:pt x="79755" y="31622"/>
                </a:lnTo>
                <a:lnTo>
                  <a:pt x="77850" y="34924"/>
                </a:lnTo>
                <a:lnTo>
                  <a:pt x="75819" y="38226"/>
                </a:lnTo>
                <a:lnTo>
                  <a:pt x="73533" y="41401"/>
                </a:lnTo>
                <a:lnTo>
                  <a:pt x="71247" y="44576"/>
                </a:lnTo>
                <a:lnTo>
                  <a:pt x="68961" y="47751"/>
                </a:lnTo>
                <a:lnTo>
                  <a:pt x="66675" y="50926"/>
                </a:lnTo>
                <a:lnTo>
                  <a:pt x="19176" y="115696"/>
                </a:lnTo>
                <a:lnTo>
                  <a:pt x="18541" y="116458"/>
                </a:lnTo>
                <a:lnTo>
                  <a:pt x="18034" y="116966"/>
                </a:lnTo>
                <a:lnTo>
                  <a:pt x="17652" y="117474"/>
                </a:lnTo>
                <a:lnTo>
                  <a:pt x="17145" y="117982"/>
                </a:lnTo>
                <a:lnTo>
                  <a:pt x="16510" y="118363"/>
                </a:lnTo>
                <a:lnTo>
                  <a:pt x="15875" y="118617"/>
                </a:lnTo>
                <a:lnTo>
                  <a:pt x="15112" y="118998"/>
                </a:lnTo>
                <a:lnTo>
                  <a:pt x="14224" y="119125"/>
                </a:lnTo>
                <a:lnTo>
                  <a:pt x="13208" y="119252"/>
                </a:lnTo>
                <a:lnTo>
                  <a:pt x="12064" y="119379"/>
                </a:lnTo>
                <a:lnTo>
                  <a:pt x="10795" y="119506"/>
                </a:lnTo>
                <a:lnTo>
                  <a:pt x="9271" y="119506"/>
                </a:lnTo>
                <a:lnTo>
                  <a:pt x="7365" y="119506"/>
                </a:lnTo>
                <a:lnTo>
                  <a:pt x="508" y="117347"/>
                </a:lnTo>
                <a:lnTo>
                  <a:pt x="126" y="116839"/>
                </a:lnTo>
                <a:lnTo>
                  <a:pt x="0" y="116331"/>
                </a:lnTo>
                <a:lnTo>
                  <a:pt x="0" y="115696"/>
                </a:lnTo>
                <a:lnTo>
                  <a:pt x="0" y="3682"/>
                </a:lnTo>
                <a:lnTo>
                  <a:pt x="0" y="3047"/>
                </a:lnTo>
                <a:lnTo>
                  <a:pt x="126" y="2539"/>
                </a:lnTo>
                <a:lnTo>
                  <a:pt x="508" y="2031"/>
                </a:lnTo>
                <a:lnTo>
                  <a:pt x="762" y="1523"/>
                </a:lnTo>
                <a:lnTo>
                  <a:pt x="6603" y="0"/>
                </a:lnTo>
                <a:lnTo>
                  <a:pt x="8127" y="0"/>
                </a:lnTo>
                <a:lnTo>
                  <a:pt x="10033" y="0"/>
                </a:lnTo>
                <a:close/>
              </a:path>
            </a:pathLst>
          </a:custGeom>
          <a:noFill/>
          <a:ln w="10668">
            <a:solidFill>
              <a:srgbClr val="4579B8"/>
            </a:solidFill>
            <a:round/>
            <a:headEnd/>
            <a:tailEnd/>
          </a:ln>
        </p:spPr>
        <p:txBody>
          <a:bodyPr lIns="0" tIns="0" rIns="0" bIns="0"/>
          <a:lstStyle/>
          <a:p>
            <a:endParaRPr lang="ru-RU"/>
          </a:p>
        </p:txBody>
      </p:sp>
      <p:sp>
        <p:nvSpPr>
          <p:cNvPr id="35864" name="object 24"/>
          <p:cNvSpPr>
            <a:spLocks noChangeArrowheads="1"/>
          </p:cNvSpPr>
          <p:nvPr/>
        </p:nvSpPr>
        <p:spPr bwMode="auto">
          <a:xfrm>
            <a:off x="4373563" y="1755775"/>
            <a:ext cx="1839912" cy="176213"/>
          </a:xfrm>
          <a:prstGeom prst="rect">
            <a:avLst/>
          </a:prstGeom>
          <a:blipFill dpi="0" rotWithShape="1">
            <a:blip r:embed="rId1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5" name="object 25"/>
          <p:cNvSpPr>
            <a:spLocks noChangeArrowheads="1"/>
          </p:cNvSpPr>
          <p:nvPr/>
        </p:nvSpPr>
        <p:spPr bwMode="auto">
          <a:xfrm>
            <a:off x="6288088" y="1704975"/>
            <a:ext cx="1173162" cy="227013"/>
          </a:xfrm>
          <a:prstGeom prst="rect">
            <a:avLst/>
          </a:prstGeom>
          <a:blipFill dpi="0" rotWithShape="1">
            <a:blip r:embed="rId1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6" name="object 26"/>
          <p:cNvSpPr>
            <a:spLocks noChangeArrowheads="1"/>
          </p:cNvSpPr>
          <p:nvPr/>
        </p:nvSpPr>
        <p:spPr bwMode="auto">
          <a:xfrm>
            <a:off x="7553325" y="1704975"/>
            <a:ext cx="1212850" cy="185738"/>
          </a:xfrm>
          <a:prstGeom prst="rect">
            <a:avLst/>
          </a:prstGeom>
          <a:blipFill dpi="0" rotWithShape="1">
            <a:blip r:embed="rId1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7" name="object 27"/>
          <p:cNvSpPr>
            <a:spLocks noChangeArrowheads="1"/>
          </p:cNvSpPr>
          <p:nvPr/>
        </p:nvSpPr>
        <p:spPr bwMode="auto">
          <a:xfrm>
            <a:off x="1047750" y="2014538"/>
            <a:ext cx="1281113" cy="222250"/>
          </a:xfrm>
          <a:prstGeom prst="rect">
            <a:avLst/>
          </a:prstGeom>
          <a:blipFill dpi="0" rotWithShape="1">
            <a:blip r:embed="rId1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8" name="object 28"/>
          <p:cNvSpPr>
            <a:spLocks noChangeArrowheads="1"/>
          </p:cNvSpPr>
          <p:nvPr/>
        </p:nvSpPr>
        <p:spPr bwMode="auto">
          <a:xfrm>
            <a:off x="2427288" y="2060575"/>
            <a:ext cx="1477962" cy="176213"/>
          </a:xfrm>
          <a:prstGeom prst="rect">
            <a:avLst/>
          </a:prstGeom>
          <a:blipFill dpi="0" rotWithShape="1">
            <a:blip r:embed="rId19"/>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9" name="object 29"/>
          <p:cNvSpPr>
            <a:spLocks noChangeArrowheads="1"/>
          </p:cNvSpPr>
          <p:nvPr/>
        </p:nvSpPr>
        <p:spPr bwMode="auto">
          <a:xfrm>
            <a:off x="3995738" y="2060575"/>
            <a:ext cx="2093912" cy="173038"/>
          </a:xfrm>
          <a:prstGeom prst="rect">
            <a:avLst/>
          </a:prstGeom>
          <a:blipFill dpi="0" rotWithShape="1">
            <a:blip r:embed="rId20"/>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0" name="object 30"/>
          <p:cNvSpPr>
            <a:spLocks noChangeArrowheads="1"/>
          </p:cNvSpPr>
          <p:nvPr/>
        </p:nvSpPr>
        <p:spPr bwMode="auto">
          <a:xfrm>
            <a:off x="6184900" y="2009775"/>
            <a:ext cx="1211263" cy="185738"/>
          </a:xfrm>
          <a:prstGeom prst="rect">
            <a:avLst/>
          </a:prstGeom>
          <a:blipFill dpi="0" rotWithShape="1">
            <a:blip r:embed="rId21"/>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1" name="object 31"/>
          <p:cNvSpPr>
            <a:spLocks noChangeArrowheads="1"/>
          </p:cNvSpPr>
          <p:nvPr/>
        </p:nvSpPr>
        <p:spPr bwMode="auto">
          <a:xfrm>
            <a:off x="7488238" y="2014538"/>
            <a:ext cx="1279525" cy="222250"/>
          </a:xfrm>
          <a:prstGeom prst="rect">
            <a:avLst/>
          </a:prstGeom>
          <a:blipFill dpi="0" rotWithShape="1">
            <a:blip r:embed="rId2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2" name="object 32"/>
          <p:cNvSpPr>
            <a:spLocks noChangeArrowheads="1"/>
          </p:cNvSpPr>
          <p:nvPr/>
        </p:nvSpPr>
        <p:spPr bwMode="auto">
          <a:xfrm>
            <a:off x="1047750" y="2365375"/>
            <a:ext cx="1449388" cy="176213"/>
          </a:xfrm>
          <a:prstGeom prst="rect">
            <a:avLst/>
          </a:prstGeom>
          <a:blipFill dpi="0" rotWithShape="1">
            <a:blip r:embed="rId2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3" name="object 33"/>
          <p:cNvSpPr>
            <a:spLocks noChangeArrowheads="1"/>
          </p:cNvSpPr>
          <p:nvPr/>
        </p:nvSpPr>
        <p:spPr bwMode="auto">
          <a:xfrm>
            <a:off x="2882900" y="2314575"/>
            <a:ext cx="1530350" cy="227013"/>
          </a:xfrm>
          <a:prstGeom prst="rect">
            <a:avLst/>
          </a:prstGeom>
          <a:blipFill dpi="0" rotWithShape="1">
            <a:blip r:embed="rId2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4" name="object 34"/>
          <p:cNvSpPr>
            <a:spLocks noChangeArrowheads="1"/>
          </p:cNvSpPr>
          <p:nvPr/>
        </p:nvSpPr>
        <p:spPr bwMode="auto">
          <a:xfrm>
            <a:off x="4805363" y="2312988"/>
            <a:ext cx="1012825" cy="225425"/>
          </a:xfrm>
          <a:prstGeom prst="rect">
            <a:avLst/>
          </a:prstGeom>
          <a:blipFill dpi="0" rotWithShape="1">
            <a:blip r:embed="rId2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5" name="object 35"/>
          <p:cNvSpPr>
            <a:spLocks noChangeArrowheads="1"/>
          </p:cNvSpPr>
          <p:nvPr/>
        </p:nvSpPr>
        <p:spPr bwMode="auto">
          <a:xfrm>
            <a:off x="6218238" y="2312988"/>
            <a:ext cx="1087437" cy="225425"/>
          </a:xfrm>
          <a:prstGeom prst="rect">
            <a:avLst/>
          </a:prstGeom>
          <a:blipFill dpi="0" rotWithShape="1">
            <a:blip r:embed="rId2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6" name="object 36"/>
          <p:cNvSpPr>
            <a:spLocks noChangeArrowheads="1"/>
          </p:cNvSpPr>
          <p:nvPr/>
        </p:nvSpPr>
        <p:spPr bwMode="auto">
          <a:xfrm>
            <a:off x="7697788" y="2312988"/>
            <a:ext cx="1077912" cy="228600"/>
          </a:xfrm>
          <a:prstGeom prst="rect">
            <a:avLst/>
          </a:prstGeom>
          <a:blipFill dpi="0" rotWithShape="1">
            <a:blip r:embed="rId2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7" name="object 37"/>
          <p:cNvSpPr>
            <a:spLocks noChangeArrowheads="1"/>
          </p:cNvSpPr>
          <p:nvPr/>
        </p:nvSpPr>
        <p:spPr bwMode="auto">
          <a:xfrm>
            <a:off x="1058863" y="2619375"/>
            <a:ext cx="1212850" cy="185738"/>
          </a:xfrm>
          <a:prstGeom prst="rect">
            <a:avLst/>
          </a:prstGeom>
          <a:blipFill dpi="0" rotWithShape="1">
            <a:blip r:embed="rId2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8" name="object 38"/>
          <p:cNvSpPr>
            <a:spLocks noChangeArrowheads="1"/>
          </p:cNvSpPr>
          <p:nvPr/>
        </p:nvSpPr>
        <p:spPr bwMode="auto">
          <a:xfrm>
            <a:off x="2678113" y="2624138"/>
            <a:ext cx="1279525" cy="222250"/>
          </a:xfrm>
          <a:prstGeom prst="rect">
            <a:avLst/>
          </a:prstGeom>
          <a:blipFill dpi="0" rotWithShape="1">
            <a:blip r:embed="rId29"/>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9" name="object 39"/>
          <p:cNvSpPr>
            <a:spLocks noChangeArrowheads="1"/>
          </p:cNvSpPr>
          <p:nvPr/>
        </p:nvSpPr>
        <p:spPr bwMode="auto">
          <a:xfrm>
            <a:off x="4364038" y="2670175"/>
            <a:ext cx="914400" cy="134938"/>
          </a:xfrm>
          <a:prstGeom prst="rect">
            <a:avLst/>
          </a:prstGeom>
          <a:blipFill dpi="0" rotWithShape="1">
            <a:blip r:embed="rId30"/>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0" name="object 40"/>
          <p:cNvSpPr>
            <a:spLocks noChangeArrowheads="1"/>
          </p:cNvSpPr>
          <p:nvPr/>
        </p:nvSpPr>
        <p:spPr bwMode="auto">
          <a:xfrm>
            <a:off x="5675313" y="2617788"/>
            <a:ext cx="1087437" cy="225425"/>
          </a:xfrm>
          <a:prstGeom prst="rect">
            <a:avLst/>
          </a:prstGeom>
          <a:blipFill dpi="0" rotWithShape="1">
            <a:blip r:embed="rId31"/>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1" name="object 41"/>
          <p:cNvSpPr>
            <a:spLocks noChangeArrowheads="1"/>
          </p:cNvSpPr>
          <p:nvPr/>
        </p:nvSpPr>
        <p:spPr bwMode="auto">
          <a:xfrm>
            <a:off x="7173913" y="2678113"/>
            <a:ext cx="100012" cy="119062"/>
          </a:xfrm>
          <a:prstGeom prst="rect">
            <a:avLst/>
          </a:prstGeom>
          <a:blipFill dpi="0" rotWithShape="1">
            <a:blip r:embed="rId3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2" name="object 42"/>
          <p:cNvSpPr>
            <a:spLocks/>
          </p:cNvSpPr>
          <p:nvPr/>
        </p:nvSpPr>
        <p:spPr bwMode="auto">
          <a:xfrm>
            <a:off x="7173913" y="2678113"/>
            <a:ext cx="100012" cy="119062"/>
          </a:xfrm>
          <a:custGeom>
            <a:avLst/>
            <a:gdLst/>
            <a:ahLst/>
            <a:cxnLst>
              <a:cxn ang="0">
                <a:pos x="14097" y="0"/>
              </a:cxn>
              <a:cxn ang="0">
                <a:pos x="18287" y="888"/>
              </a:cxn>
              <a:cxn ang="0">
                <a:pos x="20574" y="2412"/>
              </a:cxn>
              <a:cxn ang="0">
                <a:pos x="20574" y="68452"/>
              </a:cxn>
              <a:cxn ang="0">
                <a:pos x="20447" y="74802"/>
              </a:cxn>
              <a:cxn ang="0">
                <a:pos x="20066" y="81279"/>
              </a:cxn>
              <a:cxn ang="0">
                <a:pos x="19685" y="87502"/>
              </a:cxn>
              <a:cxn ang="0">
                <a:pos x="23495" y="81279"/>
              </a:cxn>
              <a:cxn ang="0">
                <a:pos x="27432" y="75310"/>
              </a:cxn>
              <a:cxn ang="0">
                <a:pos x="31750" y="69468"/>
              </a:cxn>
              <a:cxn ang="0">
                <a:pos x="80264" y="3047"/>
              </a:cxn>
              <a:cxn ang="0">
                <a:pos x="81407" y="1904"/>
              </a:cxn>
              <a:cxn ang="0">
                <a:pos x="82550" y="1015"/>
              </a:cxn>
              <a:cxn ang="0">
                <a:pos x="88646" y="0"/>
              </a:cxn>
              <a:cxn ang="0">
                <a:pos x="92075" y="0"/>
              </a:cxn>
              <a:cxn ang="0">
                <a:pos x="94742" y="126"/>
              </a:cxn>
              <a:cxn ang="0">
                <a:pos x="99568" y="3809"/>
              </a:cxn>
              <a:cxn ang="0">
                <a:pos x="99568" y="116331"/>
              </a:cxn>
              <a:cxn ang="0">
                <a:pos x="99060" y="117347"/>
              </a:cxn>
              <a:cxn ang="0">
                <a:pos x="91312" y="119506"/>
              </a:cxn>
              <a:cxn ang="0">
                <a:pos x="87375" y="119506"/>
              </a:cxn>
              <a:cxn ang="0">
                <a:pos x="84455" y="119252"/>
              </a:cxn>
              <a:cxn ang="0">
                <a:pos x="78994" y="116331"/>
              </a:cxn>
              <a:cxn ang="0">
                <a:pos x="78994" y="51434"/>
              </a:cxn>
              <a:cxn ang="0">
                <a:pos x="78994" y="44830"/>
              </a:cxn>
              <a:cxn ang="0">
                <a:pos x="79375" y="38099"/>
              </a:cxn>
              <a:cxn ang="0">
                <a:pos x="79756" y="31622"/>
              </a:cxn>
              <a:cxn ang="0">
                <a:pos x="75819" y="38226"/>
              </a:cxn>
              <a:cxn ang="0">
                <a:pos x="71247" y="44576"/>
              </a:cxn>
              <a:cxn ang="0">
                <a:pos x="66675" y="50926"/>
              </a:cxn>
              <a:cxn ang="0">
                <a:pos x="18542" y="116458"/>
              </a:cxn>
              <a:cxn ang="0">
                <a:pos x="17653" y="117474"/>
              </a:cxn>
              <a:cxn ang="0">
                <a:pos x="16510" y="118363"/>
              </a:cxn>
              <a:cxn ang="0">
                <a:pos x="15112" y="118998"/>
              </a:cxn>
              <a:cxn ang="0">
                <a:pos x="13208" y="119252"/>
              </a:cxn>
              <a:cxn ang="0">
                <a:pos x="10795" y="119506"/>
              </a:cxn>
              <a:cxn ang="0">
                <a:pos x="7366" y="119506"/>
              </a:cxn>
              <a:cxn ang="0">
                <a:pos x="127" y="116839"/>
              </a:cxn>
              <a:cxn ang="0">
                <a:pos x="0" y="115696"/>
              </a:cxn>
              <a:cxn ang="0">
                <a:pos x="0" y="3047"/>
              </a:cxn>
              <a:cxn ang="0">
                <a:pos x="508" y="2031"/>
              </a:cxn>
              <a:cxn ang="0">
                <a:pos x="6604" y="0"/>
              </a:cxn>
              <a:cxn ang="0">
                <a:pos x="10033" y="0"/>
              </a:cxn>
            </a:cxnLst>
            <a:rect l="0" t="0" r="r" b="b"/>
            <a:pathLst>
              <a:path w="99695" h="120014">
                <a:moveTo>
                  <a:pt x="10033" y="0"/>
                </a:moveTo>
                <a:lnTo>
                  <a:pt x="14097" y="0"/>
                </a:lnTo>
                <a:lnTo>
                  <a:pt x="16764" y="253"/>
                </a:lnTo>
                <a:lnTo>
                  <a:pt x="18287" y="888"/>
                </a:lnTo>
                <a:lnTo>
                  <a:pt x="19812" y="1523"/>
                </a:lnTo>
                <a:lnTo>
                  <a:pt x="20574" y="2412"/>
                </a:lnTo>
                <a:lnTo>
                  <a:pt x="20574" y="3682"/>
                </a:lnTo>
                <a:lnTo>
                  <a:pt x="20574" y="68452"/>
                </a:lnTo>
                <a:lnTo>
                  <a:pt x="20574" y="71627"/>
                </a:lnTo>
                <a:lnTo>
                  <a:pt x="20447" y="74802"/>
                </a:lnTo>
                <a:lnTo>
                  <a:pt x="20320" y="78104"/>
                </a:lnTo>
                <a:lnTo>
                  <a:pt x="20066" y="81279"/>
                </a:lnTo>
                <a:lnTo>
                  <a:pt x="19939" y="84454"/>
                </a:lnTo>
                <a:lnTo>
                  <a:pt x="19685" y="87502"/>
                </a:lnTo>
                <a:lnTo>
                  <a:pt x="21590" y="84454"/>
                </a:lnTo>
                <a:lnTo>
                  <a:pt x="23495" y="81279"/>
                </a:lnTo>
                <a:lnTo>
                  <a:pt x="25400" y="78231"/>
                </a:lnTo>
                <a:lnTo>
                  <a:pt x="27432" y="75310"/>
                </a:lnTo>
                <a:lnTo>
                  <a:pt x="29464" y="72262"/>
                </a:lnTo>
                <a:lnTo>
                  <a:pt x="31750" y="69468"/>
                </a:lnTo>
                <a:lnTo>
                  <a:pt x="79756" y="3682"/>
                </a:lnTo>
                <a:lnTo>
                  <a:pt x="80264" y="3047"/>
                </a:lnTo>
                <a:lnTo>
                  <a:pt x="80772" y="2412"/>
                </a:lnTo>
                <a:lnTo>
                  <a:pt x="81407" y="1904"/>
                </a:lnTo>
                <a:lnTo>
                  <a:pt x="81915" y="1396"/>
                </a:lnTo>
                <a:lnTo>
                  <a:pt x="82550" y="1015"/>
                </a:lnTo>
                <a:lnTo>
                  <a:pt x="87249" y="0"/>
                </a:lnTo>
                <a:lnTo>
                  <a:pt x="88646" y="0"/>
                </a:lnTo>
                <a:lnTo>
                  <a:pt x="90424" y="0"/>
                </a:lnTo>
                <a:lnTo>
                  <a:pt x="92075" y="0"/>
                </a:lnTo>
                <a:lnTo>
                  <a:pt x="93599" y="0"/>
                </a:lnTo>
                <a:lnTo>
                  <a:pt x="94742" y="126"/>
                </a:lnTo>
                <a:lnTo>
                  <a:pt x="99568" y="3174"/>
                </a:lnTo>
                <a:lnTo>
                  <a:pt x="99568" y="3809"/>
                </a:lnTo>
                <a:lnTo>
                  <a:pt x="99568" y="115696"/>
                </a:lnTo>
                <a:lnTo>
                  <a:pt x="99568" y="116331"/>
                </a:lnTo>
                <a:lnTo>
                  <a:pt x="99441" y="116839"/>
                </a:lnTo>
                <a:lnTo>
                  <a:pt x="99060" y="117347"/>
                </a:lnTo>
                <a:lnTo>
                  <a:pt x="98679" y="117855"/>
                </a:lnTo>
                <a:lnTo>
                  <a:pt x="91312" y="119506"/>
                </a:lnTo>
                <a:lnTo>
                  <a:pt x="89408" y="119506"/>
                </a:lnTo>
                <a:lnTo>
                  <a:pt x="87375" y="119506"/>
                </a:lnTo>
                <a:lnTo>
                  <a:pt x="85725" y="119379"/>
                </a:lnTo>
                <a:lnTo>
                  <a:pt x="84455" y="119252"/>
                </a:lnTo>
                <a:lnTo>
                  <a:pt x="83058" y="119125"/>
                </a:lnTo>
                <a:lnTo>
                  <a:pt x="78994" y="116331"/>
                </a:lnTo>
                <a:lnTo>
                  <a:pt x="78994" y="115696"/>
                </a:lnTo>
                <a:lnTo>
                  <a:pt x="78994" y="51434"/>
                </a:lnTo>
                <a:lnTo>
                  <a:pt x="78994" y="48132"/>
                </a:lnTo>
                <a:lnTo>
                  <a:pt x="78994" y="44830"/>
                </a:lnTo>
                <a:lnTo>
                  <a:pt x="79248" y="41528"/>
                </a:lnTo>
                <a:lnTo>
                  <a:pt x="79375" y="38099"/>
                </a:lnTo>
                <a:lnTo>
                  <a:pt x="79502" y="34797"/>
                </a:lnTo>
                <a:lnTo>
                  <a:pt x="79756" y="31622"/>
                </a:lnTo>
                <a:lnTo>
                  <a:pt x="77850" y="34924"/>
                </a:lnTo>
                <a:lnTo>
                  <a:pt x="75819" y="38226"/>
                </a:lnTo>
                <a:lnTo>
                  <a:pt x="73533" y="41401"/>
                </a:lnTo>
                <a:lnTo>
                  <a:pt x="71247" y="44576"/>
                </a:lnTo>
                <a:lnTo>
                  <a:pt x="68961" y="47751"/>
                </a:lnTo>
                <a:lnTo>
                  <a:pt x="66675" y="50926"/>
                </a:lnTo>
                <a:lnTo>
                  <a:pt x="19177" y="115696"/>
                </a:lnTo>
                <a:lnTo>
                  <a:pt x="18542" y="116458"/>
                </a:lnTo>
                <a:lnTo>
                  <a:pt x="18034" y="116966"/>
                </a:lnTo>
                <a:lnTo>
                  <a:pt x="17653" y="117474"/>
                </a:lnTo>
                <a:lnTo>
                  <a:pt x="17145" y="117982"/>
                </a:lnTo>
                <a:lnTo>
                  <a:pt x="16510" y="118363"/>
                </a:lnTo>
                <a:lnTo>
                  <a:pt x="15875" y="118617"/>
                </a:lnTo>
                <a:lnTo>
                  <a:pt x="15112" y="118998"/>
                </a:lnTo>
                <a:lnTo>
                  <a:pt x="14224" y="119125"/>
                </a:lnTo>
                <a:lnTo>
                  <a:pt x="13208" y="119252"/>
                </a:lnTo>
                <a:lnTo>
                  <a:pt x="12065" y="119379"/>
                </a:lnTo>
                <a:lnTo>
                  <a:pt x="10795" y="119506"/>
                </a:lnTo>
                <a:lnTo>
                  <a:pt x="9271" y="119506"/>
                </a:lnTo>
                <a:lnTo>
                  <a:pt x="7366" y="119506"/>
                </a:lnTo>
                <a:lnTo>
                  <a:pt x="508" y="117347"/>
                </a:lnTo>
                <a:lnTo>
                  <a:pt x="127" y="116839"/>
                </a:lnTo>
                <a:lnTo>
                  <a:pt x="0" y="116331"/>
                </a:lnTo>
                <a:lnTo>
                  <a:pt x="0" y="115696"/>
                </a:lnTo>
                <a:lnTo>
                  <a:pt x="0" y="3682"/>
                </a:lnTo>
                <a:lnTo>
                  <a:pt x="0" y="3047"/>
                </a:lnTo>
                <a:lnTo>
                  <a:pt x="127" y="2539"/>
                </a:lnTo>
                <a:lnTo>
                  <a:pt x="508" y="2031"/>
                </a:lnTo>
                <a:lnTo>
                  <a:pt x="762" y="1523"/>
                </a:lnTo>
                <a:lnTo>
                  <a:pt x="6604" y="0"/>
                </a:lnTo>
                <a:lnTo>
                  <a:pt x="8128" y="0"/>
                </a:lnTo>
                <a:lnTo>
                  <a:pt x="10033" y="0"/>
                </a:lnTo>
                <a:close/>
              </a:path>
            </a:pathLst>
          </a:custGeom>
          <a:noFill/>
          <a:ln w="10668">
            <a:solidFill>
              <a:srgbClr val="4579B8"/>
            </a:solidFill>
            <a:round/>
            <a:headEnd/>
            <a:tailEnd/>
          </a:ln>
        </p:spPr>
        <p:txBody>
          <a:bodyPr lIns="0" tIns="0" rIns="0" bIns="0"/>
          <a:lstStyle/>
          <a:p>
            <a:endParaRPr lang="ru-RU"/>
          </a:p>
        </p:txBody>
      </p:sp>
      <p:sp>
        <p:nvSpPr>
          <p:cNvPr id="35883" name="object 43"/>
          <p:cNvSpPr>
            <a:spLocks noChangeArrowheads="1"/>
          </p:cNvSpPr>
          <p:nvPr/>
        </p:nvSpPr>
        <p:spPr bwMode="auto">
          <a:xfrm>
            <a:off x="7689850" y="2617788"/>
            <a:ext cx="1084263" cy="225425"/>
          </a:xfrm>
          <a:prstGeom prst="rect">
            <a:avLst/>
          </a:prstGeom>
          <a:blipFill dpi="0" rotWithShape="1">
            <a:blip r:embed="rId3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4" name="object 44"/>
          <p:cNvSpPr>
            <a:spLocks noChangeArrowheads="1"/>
          </p:cNvSpPr>
          <p:nvPr/>
        </p:nvSpPr>
        <p:spPr bwMode="auto">
          <a:xfrm>
            <a:off x="1055688" y="2974975"/>
            <a:ext cx="1824037" cy="176213"/>
          </a:xfrm>
          <a:prstGeom prst="rect">
            <a:avLst/>
          </a:prstGeom>
          <a:blipFill dpi="0" rotWithShape="1">
            <a:blip r:embed="rId3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5" name="object 45"/>
          <p:cNvSpPr>
            <a:spLocks noChangeArrowheads="1"/>
          </p:cNvSpPr>
          <p:nvPr/>
        </p:nvSpPr>
        <p:spPr bwMode="auto">
          <a:xfrm>
            <a:off x="2947988" y="2922588"/>
            <a:ext cx="1635125" cy="225425"/>
          </a:xfrm>
          <a:prstGeom prst="rect">
            <a:avLst/>
          </a:prstGeom>
          <a:blipFill dpi="0" rotWithShape="1">
            <a:blip r:embed="rId3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6" name="object 46"/>
          <p:cNvSpPr>
            <a:spLocks noChangeArrowheads="1"/>
          </p:cNvSpPr>
          <p:nvPr/>
        </p:nvSpPr>
        <p:spPr bwMode="auto">
          <a:xfrm>
            <a:off x="4645025" y="2924175"/>
            <a:ext cx="812800" cy="227013"/>
          </a:xfrm>
          <a:prstGeom prst="rect">
            <a:avLst/>
          </a:prstGeom>
          <a:blipFill dpi="0" rotWithShape="1">
            <a:blip r:embed="rId3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7" name="object 47"/>
          <p:cNvSpPr>
            <a:spLocks noChangeArrowheads="1"/>
          </p:cNvSpPr>
          <p:nvPr/>
        </p:nvSpPr>
        <p:spPr bwMode="auto">
          <a:xfrm>
            <a:off x="5481638" y="3073400"/>
            <a:ext cx="26987" cy="28575"/>
          </a:xfrm>
          <a:prstGeom prst="rect">
            <a:avLst/>
          </a:prstGeom>
          <a:blipFill dpi="0" rotWithShape="1">
            <a:blip r:embed="rId3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8" name="object 48"/>
          <p:cNvSpPr>
            <a:spLocks/>
          </p:cNvSpPr>
          <p:nvPr/>
        </p:nvSpPr>
        <p:spPr bwMode="auto">
          <a:xfrm>
            <a:off x="5481638" y="3073400"/>
            <a:ext cx="28575" cy="30163"/>
          </a:xfrm>
          <a:custGeom>
            <a:avLst/>
            <a:gdLst/>
            <a:ahLst/>
            <a:cxnLst>
              <a:cxn ang="0">
                <a:pos x="13588" y="0"/>
              </a:cxn>
              <a:cxn ang="0">
                <a:pos x="18541" y="0"/>
              </a:cxn>
              <a:cxn ang="0">
                <a:pos x="21971" y="889"/>
              </a:cxn>
              <a:cxn ang="0">
                <a:pos x="23875" y="2794"/>
              </a:cxn>
              <a:cxn ang="0">
                <a:pos x="25780" y="4699"/>
              </a:cxn>
              <a:cxn ang="0">
                <a:pos x="26797" y="8509"/>
              </a:cxn>
              <a:cxn ang="0">
                <a:pos x="26797" y="14224"/>
              </a:cxn>
              <a:cxn ang="0">
                <a:pos x="26797" y="20193"/>
              </a:cxn>
              <a:cxn ang="0">
                <a:pos x="25780" y="24003"/>
              </a:cxn>
              <a:cxn ang="0">
                <a:pos x="23875" y="26035"/>
              </a:cxn>
              <a:cxn ang="0">
                <a:pos x="21843" y="27940"/>
              </a:cxn>
              <a:cxn ang="0">
                <a:pos x="18287" y="28956"/>
              </a:cxn>
              <a:cxn ang="0">
                <a:pos x="13208" y="28956"/>
              </a:cxn>
              <a:cxn ang="0">
                <a:pos x="8254" y="28956"/>
              </a:cxn>
              <a:cxn ang="0">
                <a:pos x="4825" y="27940"/>
              </a:cxn>
              <a:cxn ang="0">
                <a:pos x="2921" y="26035"/>
              </a:cxn>
              <a:cxn ang="0">
                <a:pos x="1015" y="24130"/>
              </a:cxn>
              <a:cxn ang="0">
                <a:pos x="0" y="20320"/>
              </a:cxn>
              <a:cxn ang="0">
                <a:pos x="0" y="14605"/>
              </a:cxn>
              <a:cxn ang="0">
                <a:pos x="0" y="8763"/>
              </a:cxn>
              <a:cxn ang="0">
                <a:pos x="1015" y="4826"/>
              </a:cxn>
              <a:cxn ang="0">
                <a:pos x="2921" y="2921"/>
              </a:cxn>
              <a:cxn ang="0">
                <a:pos x="4952" y="889"/>
              </a:cxn>
              <a:cxn ang="0">
                <a:pos x="8381" y="0"/>
              </a:cxn>
              <a:cxn ang="0">
                <a:pos x="13588" y="0"/>
              </a:cxn>
            </a:cxnLst>
            <a:rect l="0" t="0" r="r" b="b"/>
            <a:pathLst>
              <a:path w="27304" h="29210">
                <a:moveTo>
                  <a:pt x="13588" y="0"/>
                </a:moveTo>
                <a:lnTo>
                  <a:pt x="18541" y="0"/>
                </a:lnTo>
                <a:lnTo>
                  <a:pt x="21971" y="889"/>
                </a:lnTo>
                <a:lnTo>
                  <a:pt x="23875" y="2794"/>
                </a:lnTo>
                <a:lnTo>
                  <a:pt x="25780" y="4699"/>
                </a:lnTo>
                <a:lnTo>
                  <a:pt x="26797" y="8509"/>
                </a:lnTo>
                <a:lnTo>
                  <a:pt x="26797" y="14224"/>
                </a:lnTo>
                <a:lnTo>
                  <a:pt x="26797" y="20193"/>
                </a:lnTo>
                <a:lnTo>
                  <a:pt x="25780" y="24003"/>
                </a:lnTo>
                <a:lnTo>
                  <a:pt x="23875" y="26035"/>
                </a:lnTo>
                <a:lnTo>
                  <a:pt x="21843" y="27940"/>
                </a:lnTo>
                <a:lnTo>
                  <a:pt x="18287" y="28956"/>
                </a:lnTo>
                <a:lnTo>
                  <a:pt x="13208" y="28956"/>
                </a:lnTo>
                <a:lnTo>
                  <a:pt x="8254" y="28956"/>
                </a:lnTo>
                <a:lnTo>
                  <a:pt x="4825" y="27940"/>
                </a:lnTo>
                <a:lnTo>
                  <a:pt x="2921" y="26035"/>
                </a:lnTo>
                <a:lnTo>
                  <a:pt x="1015" y="24130"/>
                </a:lnTo>
                <a:lnTo>
                  <a:pt x="0" y="20320"/>
                </a:lnTo>
                <a:lnTo>
                  <a:pt x="0" y="14605"/>
                </a:lnTo>
                <a:lnTo>
                  <a:pt x="0" y="8763"/>
                </a:lnTo>
                <a:lnTo>
                  <a:pt x="1015" y="4826"/>
                </a:lnTo>
                <a:lnTo>
                  <a:pt x="2921" y="2921"/>
                </a:lnTo>
                <a:lnTo>
                  <a:pt x="4952" y="889"/>
                </a:lnTo>
                <a:lnTo>
                  <a:pt x="8381" y="0"/>
                </a:lnTo>
                <a:lnTo>
                  <a:pt x="13588" y="0"/>
                </a:lnTo>
                <a:close/>
              </a:path>
            </a:pathLst>
          </a:custGeom>
          <a:noFill/>
          <a:ln w="10668">
            <a:solidFill>
              <a:srgbClr val="4579B8"/>
            </a:solidFill>
            <a:round/>
            <a:headEnd/>
            <a:tailEnd/>
          </a:ln>
        </p:spPr>
        <p:txBody>
          <a:bodyPr lIns="0" tIns="0" rIns="0" bIns="0"/>
          <a:lstStyle/>
          <a:p>
            <a:endParaRPr lang="ru-RU"/>
          </a:p>
        </p:txBody>
      </p:sp>
      <p:sp>
        <p:nvSpPr>
          <p:cNvPr id="35889" name="object 49"/>
          <p:cNvSpPr>
            <a:spLocks noChangeArrowheads="1"/>
          </p:cNvSpPr>
          <p:nvPr/>
        </p:nvSpPr>
        <p:spPr bwMode="auto">
          <a:xfrm>
            <a:off x="0" y="5700713"/>
            <a:ext cx="9144000" cy="1157287"/>
          </a:xfrm>
          <a:prstGeom prst="rect">
            <a:avLst/>
          </a:prstGeom>
          <a:blipFill dpi="0" rotWithShape="1">
            <a:blip r:embed="rId3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47" name="Номер слайда 46"/>
          <p:cNvSpPr>
            <a:spLocks noGrp="1"/>
          </p:cNvSpPr>
          <p:nvPr>
            <p:ph type="sldNum" sz="quarter" idx="12"/>
          </p:nvPr>
        </p:nvSpPr>
        <p:spPr/>
        <p:txBody>
          <a:bodyPr/>
          <a:lstStyle/>
          <a:p>
            <a:pPr>
              <a:defRPr/>
            </a:pPr>
            <a:fld id="{C67B858D-91DB-413B-9541-9C49134769A6}" type="slidenum">
              <a:rPr lang="ru-RU" smtClean="0"/>
              <a:pPr>
                <a:defRPr/>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scene3d>
              <a:camera prst="orthographicFront"/>
              <a:lightRig rig="threePt" dir="t"/>
            </a:scene3d>
            <a:sp3d extrusionH="57150">
              <a:bevelT w="38100" h="38100"/>
            </a:sp3d>
          </a:bodyPr>
          <a:lstStyle/>
          <a:p>
            <a:pPr algn="ctr"/>
            <a:r>
              <a:rPr lang="ru-RU" sz="3200" dirty="0" smtClean="0">
                <a:solidFill>
                  <a:srgbClr val="FFC000"/>
                </a:solidFill>
                <a:effectLst>
                  <a:outerShdw blurRad="50800" dist="38100" algn="l" rotWithShape="0">
                    <a:prstClr val="black">
                      <a:alpha val="40000"/>
                    </a:prstClr>
                  </a:outerShdw>
                </a:effectLst>
              </a:rPr>
              <a:t>Показатели бюджета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муниципального района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на 1 жителя в 2020 году</a:t>
            </a:r>
            <a:endParaRPr lang="ru-RU" sz="32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00298" y="1500174"/>
            <a:ext cx="3763514"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тысячах рублей</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Содержимое 5"/>
          <p:cNvSpPr>
            <a:spLocks noGrp="1"/>
          </p:cNvSpPr>
          <p:nvPr>
            <p:ph idx="1"/>
          </p:nvPr>
        </p:nvSpPr>
        <p:spPr>
          <a:xfrm>
            <a:off x="214282" y="1935163"/>
            <a:ext cx="8472518" cy="4389437"/>
          </a:xfrm>
        </p:spPr>
        <p:txBody>
          <a:bodyPr>
            <a:normAutofit/>
          </a:bodyPr>
          <a:lstStyle/>
          <a:p>
            <a:r>
              <a:rPr lang="ru-RU" sz="2400" i="1" dirty="0" smtClean="0"/>
              <a:t>Объем доходов бюджета муниципального района в расчете на 1 жителя – 18,9</a:t>
            </a:r>
          </a:p>
          <a:p>
            <a:r>
              <a:rPr lang="ru-RU" sz="2400" i="1" dirty="0" smtClean="0"/>
              <a:t>Объем расходов бюджета муниципального района в расчете на 1 жителя – 18,9</a:t>
            </a:r>
          </a:p>
          <a:p>
            <a:r>
              <a:rPr lang="ru-RU" sz="2400" i="1" dirty="0" smtClean="0"/>
              <a:t>Объем расходов бюджета муниципального района на образование в расчете на 1 жителя – 9,5</a:t>
            </a:r>
          </a:p>
          <a:p>
            <a:r>
              <a:rPr lang="ru-RU" sz="2400" i="1" dirty="0" smtClean="0"/>
              <a:t>Объем расходов бюджета муниципального района на культуру и кинематографию в расчете на 1 жителя – 2,5</a:t>
            </a:r>
          </a:p>
          <a:p>
            <a:r>
              <a:rPr lang="ru-RU" sz="2400" i="1" dirty="0" smtClean="0"/>
              <a:t>Объем расходов бюджета муниципального района на социальную политику в расчете на 1 жителя – 1,4</a:t>
            </a:r>
          </a:p>
          <a:p>
            <a:endParaRPr lang="ru-RU" dirty="0" smtClean="0"/>
          </a:p>
          <a:p>
            <a:endParaRPr lang="ru-RU" dirty="0" smtClean="0"/>
          </a:p>
          <a:p>
            <a:endParaRPr lang="ru-RU" dirty="0" smtClean="0"/>
          </a:p>
          <a:p>
            <a:endParaRPr lang="ru-RU" dirty="0" smtClean="0"/>
          </a:p>
          <a:p>
            <a:endParaRPr lang="ru-RU" dirty="0"/>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40</a:t>
            </a:fld>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41</a:t>
            </a:fld>
            <a:endParaRPr lang="ru-RU"/>
          </a:p>
        </p:txBody>
      </p:sp>
      <p:sp>
        <p:nvSpPr>
          <p:cNvPr id="103425" name="Rectangle 1"/>
          <p:cNvSpPr>
            <a:spLocks noChangeArrowheads="1"/>
          </p:cNvSpPr>
          <p:nvPr/>
        </p:nvSpPr>
        <p:spPr bwMode="auto">
          <a:xfrm>
            <a:off x="0" y="1500174"/>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Контактная информация: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Начальник Финансового управления Администрации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муниципального образования «</a:t>
            </a:r>
            <a:r>
              <a:rPr kumimoji="0" lang="ru-RU"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Нестеренкова</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Татьяна Ивановна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График работы с 9-00 до 18-00, перерыв с 13-00 до 14-00.</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Адрес:  216100, Смоленская область, п.г.т Красный, ул. Карла Маркса д.16</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Телефоны  (8 48145) 4-19-44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Электронная почта:   </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hlinkClick r:id="rId2"/>
              </a:rPr>
              <a:t>rfo</a:t>
            </a:r>
            <a:r>
              <a:rPr kumimoji="0" lang="ru-RU" sz="1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67</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2"/>
              </a:rPr>
              <a:t>yandex</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2"/>
              </a:rPr>
              <a:t>ru</a:t>
            </a:r>
            <a:r>
              <a:rPr kumimoji="0" lang="ru-RU" sz="9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5"/>
          <p:cNvGrpSpPr>
            <a:grpSpLocks/>
          </p:cNvGrpSpPr>
          <p:nvPr/>
        </p:nvGrpSpPr>
        <p:grpSpPr bwMode="auto">
          <a:xfrm>
            <a:off x="179388" y="0"/>
            <a:ext cx="8964612" cy="6742113"/>
            <a:chOff x="1157" y="359"/>
            <a:chExt cx="15115" cy="11087"/>
          </a:xfrm>
        </p:grpSpPr>
        <p:sp>
          <p:nvSpPr>
            <p:cNvPr id="37892"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sz="1400">
                <a:latin typeface="Times New Roman" pitchFamily="18" charset="0"/>
              </a:endParaRPr>
            </a:p>
          </p:txBody>
        </p:sp>
        <p:sp>
          <p:nvSpPr>
            <p:cNvPr id="37893"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sz="1400">
                <a:latin typeface="Times New Roman" pitchFamily="18" charset="0"/>
              </a:endParaRPr>
            </a:p>
          </p:txBody>
        </p:sp>
        <p:sp>
          <p:nvSpPr>
            <p:cNvPr id="37894"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b="1">
                  <a:solidFill>
                    <a:srgbClr val="008000"/>
                  </a:solidFill>
                  <a:latin typeface="Times New Roman" pitchFamily="18" charset="0"/>
                </a:rPr>
                <a:t>ЭТАПЫ БЮДЖЕТНОГО ПРОЦЕССА</a:t>
              </a:r>
              <a:endParaRPr lang="ru-RU" sz="1400">
                <a:latin typeface="Times New Roman" pitchFamily="18" charset="0"/>
              </a:endParaRPr>
            </a:p>
          </p:txBody>
        </p:sp>
        <p:grpSp>
          <p:nvGrpSpPr>
            <p:cNvPr id="37895" name="Group 9"/>
            <p:cNvGrpSpPr>
              <a:grpSpLocks/>
            </p:cNvGrpSpPr>
            <p:nvPr/>
          </p:nvGrpSpPr>
          <p:grpSpPr bwMode="auto">
            <a:xfrm>
              <a:off x="1157" y="6496"/>
              <a:ext cx="4296" cy="1890"/>
              <a:chOff x="1128" y="5207"/>
              <a:chExt cx="4296" cy="1890"/>
            </a:xfrm>
          </p:grpSpPr>
          <p:sp>
            <p:nvSpPr>
              <p:cNvPr id="37896"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897"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1. Составление проекта бюджета</a:t>
                </a:r>
                <a:endParaRPr lang="ru-RU" sz="1400">
                  <a:latin typeface="Times New Roman" pitchFamily="18" charset="0"/>
                </a:endParaRPr>
              </a:p>
            </p:txBody>
          </p:sp>
        </p:grpSp>
        <p:sp>
          <p:nvSpPr>
            <p:cNvPr id="37898"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899"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2. Рассмотрение проекта бюджета</a:t>
              </a:r>
              <a:endParaRPr lang="ru-RU" sz="1400">
                <a:latin typeface="Times New Roman" pitchFamily="18" charset="0"/>
              </a:endParaRPr>
            </a:p>
          </p:txBody>
        </p:sp>
        <p:grpSp>
          <p:nvGrpSpPr>
            <p:cNvPr id="37900" name="Group 14"/>
            <p:cNvGrpSpPr>
              <a:grpSpLocks/>
            </p:cNvGrpSpPr>
            <p:nvPr/>
          </p:nvGrpSpPr>
          <p:grpSpPr bwMode="auto">
            <a:xfrm>
              <a:off x="10643" y="6496"/>
              <a:ext cx="4296" cy="1890"/>
              <a:chOff x="1128" y="5207"/>
              <a:chExt cx="4296" cy="1890"/>
            </a:xfrm>
          </p:grpSpPr>
          <p:sp>
            <p:nvSpPr>
              <p:cNvPr id="3790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90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3. Утверждение бюджета</a:t>
                </a:r>
                <a:endParaRPr lang="ru-RU" sz="1400">
                  <a:latin typeface="Times New Roman" pitchFamily="18" charset="0"/>
                </a:endParaRPr>
              </a:p>
            </p:txBody>
          </p:sp>
        </p:grpSp>
        <p:sp>
          <p:nvSpPr>
            <p:cNvPr id="37903"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37904"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37905" name="Group 19"/>
            <p:cNvGrpSpPr>
              <a:grpSpLocks/>
            </p:cNvGrpSpPr>
            <p:nvPr/>
          </p:nvGrpSpPr>
          <p:grpSpPr bwMode="auto">
            <a:xfrm>
              <a:off x="10739" y="9556"/>
              <a:ext cx="4296" cy="1890"/>
              <a:chOff x="1128" y="5207"/>
              <a:chExt cx="4296" cy="1890"/>
            </a:xfrm>
          </p:grpSpPr>
          <p:sp>
            <p:nvSpPr>
              <p:cNvPr id="37906"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907"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4. Исполнение бюджета</a:t>
                </a:r>
                <a:endParaRPr lang="ru-RU" sz="1400">
                  <a:latin typeface="Times New Roman" pitchFamily="18" charset="0"/>
                </a:endParaRPr>
              </a:p>
            </p:txBody>
          </p:sp>
        </p:grpSp>
        <p:sp>
          <p:nvSpPr>
            <p:cNvPr id="3790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37909" name="Group 23"/>
            <p:cNvGrpSpPr>
              <a:grpSpLocks/>
            </p:cNvGrpSpPr>
            <p:nvPr/>
          </p:nvGrpSpPr>
          <p:grpSpPr bwMode="auto">
            <a:xfrm>
              <a:off x="5951" y="9556"/>
              <a:ext cx="4296" cy="1890"/>
              <a:chOff x="1128" y="5207"/>
              <a:chExt cx="4296" cy="1890"/>
            </a:xfrm>
          </p:grpSpPr>
          <p:sp>
            <p:nvSpPr>
              <p:cNvPr id="37910"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911"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5. Формирование отчета об исполнении бюджета</a:t>
                </a:r>
                <a:endParaRPr lang="ru-RU" sz="1400">
                  <a:latin typeface="Times New Roman" pitchFamily="18" charset="0"/>
                </a:endParaRPr>
              </a:p>
            </p:txBody>
          </p:sp>
        </p:grpSp>
        <p:sp>
          <p:nvSpPr>
            <p:cNvPr id="37912"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grpSp>
          <p:nvGrpSpPr>
            <p:cNvPr id="37913" name="Group 27"/>
            <p:cNvGrpSpPr>
              <a:grpSpLocks/>
            </p:cNvGrpSpPr>
            <p:nvPr/>
          </p:nvGrpSpPr>
          <p:grpSpPr bwMode="auto">
            <a:xfrm>
              <a:off x="1157" y="9556"/>
              <a:ext cx="4296" cy="1890"/>
              <a:chOff x="1128" y="5207"/>
              <a:chExt cx="4296" cy="1890"/>
            </a:xfrm>
          </p:grpSpPr>
          <p:sp>
            <p:nvSpPr>
              <p:cNvPr id="37914"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915"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6. Муниципальный финансовый контроль</a:t>
                </a:r>
                <a:endParaRPr lang="ru-RU" sz="1400">
                  <a:latin typeface="Times New Roman" pitchFamily="18" charset="0"/>
                </a:endParaRPr>
              </a:p>
            </p:txBody>
          </p:sp>
        </p:grpSp>
        <p:sp>
          <p:nvSpPr>
            <p:cNvPr id="37916"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37917"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ru-RU" sz="3600">
                  <a:solidFill>
                    <a:srgbClr val="660033"/>
                  </a:solidFill>
                  <a:latin typeface="Times New Roman" pitchFamily="18" charset="0"/>
                </a:rPr>
                <a:t>Бюджетный процесс</a:t>
              </a:r>
            </a:p>
            <a:p>
              <a:endParaRPr lang="ru-RU" sz="1400">
                <a:latin typeface="Times New Roman" pitchFamily="18" charset="0"/>
              </a:endParaRPr>
            </a:p>
          </p:txBody>
        </p:sp>
        <p:sp>
          <p:nvSpPr>
            <p:cNvPr id="37918"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b="1">
                  <a:solidFill>
                    <a:srgbClr val="0000FF"/>
                  </a:solidFill>
                  <a:latin typeface="Times New Roman" pitchFamily="18" charset="0"/>
                </a:rPr>
                <a:t>Бюджетный процесс - ежегодное формирование и исполнение бюджета</a:t>
              </a:r>
              <a:endParaRPr lang="ru-RU" sz="1400">
                <a:latin typeface="Times New Roman" pitchFamily="18" charset="0"/>
              </a:endParaRPr>
            </a:p>
          </p:txBody>
        </p:sp>
      </p:grpSp>
      <p:sp>
        <p:nvSpPr>
          <p:cNvPr id="3791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CC43EE0-6ED0-4368-A0B9-9850DD85F08B}"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6</a:t>
            </a:fld>
            <a:endParaRPr lang="ru-RU"/>
          </a:p>
        </p:txBody>
      </p:sp>
      <p:sp>
        <p:nvSpPr>
          <p:cNvPr id="102402" name="AutoShape 2"/>
          <p:cNvSpPr>
            <a:spLocks noChangeArrowheads="1"/>
          </p:cNvSpPr>
          <p:nvPr/>
        </p:nvSpPr>
        <p:spPr bwMode="auto">
          <a:xfrm>
            <a:off x="714348" y="214290"/>
            <a:ext cx="7910504" cy="638175"/>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smtClean="0">
                <a:ln>
                  <a:noFill/>
                </a:ln>
                <a:solidFill>
                  <a:srgbClr val="FFFFFF"/>
                </a:solidFill>
                <a:effectLst/>
                <a:latin typeface="Times New Roman" pitchFamily="18" charset="0"/>
                <a:cs typeface="Arial" pitchFamily="34" charset="0"/>
              </a:rPr>
              <a:t>Участие гражданина в бюджетном процессе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403" name="Text Box 3"/>
          <p:cNvSpPr txBox="1">
            <a:spLocks noChangeArrowheads="1"/>
          </p:cNvSpPr>
          <p:nvPr/>
        </p:nvSpPr>
        <p:spPr bwMode="auto">
          <a:xfrm>
            <a:off x="142844" y="928670"/>
            <a:ext cx="3754438" cy="5400675"/>
          </a:xfrm>
          <a:prstGeom prst="rect">
            <a:avLst/>
          </a:prstGeom>
          <a:gradFill rotWithShape="1">
            <a:gsLst>
              <a:gs pos="0">
                <a:srgbClr val="E5FDA9"/>
              </a:gs>
              <a:gs pos="100000">
                <a:srgbClr val="FFFFD1"/>
              </a:gs>
            </a:gsLst>
            <a:lin ang="5400000" scaled="1"/>
          </a:gra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ru-RU" sz="1700" b="0" i="0" u="none" strike="noStrike" cap="none" normalizeH="0" baseline="0" dirty="0" smtClean="0">
                <a:ln>
                  <a:noFill/>
                </a:ln>
                <a:solidFill>
                  <a:schemeClr val="tx1"/>
                </a:solidFill>
                <a:effectLst/>
                <a:latin typeface="Times New Roman" pitchFamily="18" charset="0"/>
                <a:cs typeface="Arial" pitchFamily="34" charset="0"/>
              </a:rPr>
              <a:t>Каждый житель района  является участником формирования главного финансового плана с одной стороны как участник производственного процесса, как налогоплательщик, наполняя доходы бюджета, с другой – он получает часть расходов как потребитель общественных услуг.</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Arial" pitchFamily="34" charset="0"/>
              </a:rPr>
              <a:t> Государство расходует поступившие доходы для выполнения своих функций и предоставление общественных (муниципальных) услуг: образование, здравоохранение, культура, спорт, социальное обеспечение, поддержка экономики, гарантии безопасности и правопорядка, защита общественных интересов, гражданских прав и свобод и др.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04" name="Picture 4"/>
          <p:cNvPicPr>
            <a:picLocks noChangeAspect="1" noChangeArrowheads="1"/>
          </p:cNvPicPr>
          <p:nvPr/>
        </p:nvPicPr>
        <p:blipFill>
          <a:blip r:embed="rId2"/>
          <a:srcRect/>
          <a:stretch>
            <a:fillRect/>
          </a:stretch>
        </p:blipFill>
        <p:spPr bwMode="auto">
          <a:xfrm>
            <a:off x="3971195" y="928670"/>
            <a:ext cx="5172805" cy="3886213"/>
          </a:xfrm>
          <a:prstGeom prst="rect">
            <a:avLst/>
          </a:prstGeom>
          <a:noFill/>
          <a:ln w="9525">
            <a:noFill/>
            <a:miter lim="800000"/>
            <a:headEnd/>
            <a:tailEnd/>
          </a:ln>
          <a:effectLst/>
        </p:spPr>
      </p:pic>
      <p:sp>
        <p:nvSpPr>
          <p:cNvPr id="102405" name="Text Box 5"/>
          <p:cNvSpPr txBox="1">
            <a:spLocks noChangeArrowheads="1"/>
          </p:cNvSpPr>
          <p:nvPr/>
        </p:nvSpPr>
        <p:spPr bwMode="auto">
          <a:xfrm>
            <a:off x="3929058" y="4857760"/>
            <a:ext cx="5214942" cy="2000240"/>
          </a:xfrm>
          <a:prstGeom prst="rect">
            <a:avLst/>
          </a:prstGeom>
          <a:gradFill rotWithShape="1">
            <a:gsLst>
              <a:gs pos="0">
                <a:srgbClr val="E5FDA9"/>
              </a:gs>
              <a:gs pos="100000">
                <a:srgbClr val="FFFFD1"/>
              </a:gs>
            </a:gsLst>
            <a:lin ang="5400000" scaled="1"/>
          </a:gra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cs typeface="Arial" pitchFamily="34" charset="0"/>
              </a:rPr>
              <a:t>Граждане - и как налогоплательщики, и как потребители общественных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p:cNvSpPr>
          <p:nvPr>
            <p:ph type="title" idx="4294967295"/>
          </p:nvPr>
        </p:nvSpPr>
        <p:spPr>
          <a:xfrm>
            <a:off x="395288" y="5445125"/>
            <a:ext cx="8229600" cy="1143000"/>
          </a:xfrm>
        </p:spPr>
        <p:txBody>
          <a:bodyPr/>
          <a:lstStyle/>
          <a:p>
            <a:pPr algn="ctr"/>
            <a:r>
              <a:rPr lang="ru-RU" sz="1200" b="1" i="1" smtClean="0">
                <a:latin typeface="Arial" charset="0"/>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нарушаеться, возникает дефицит, либо профицит бюджета.</a:t>
            </a:r>
            <a:br>
              <a:rPr lang="ru-RU" sz="1200" b="1" i="1" smtClean="0">
                <a:latin typeface="Arial" charset="0"/>
              </a:rPr>
            </a:br>
            <a:r>
              <a:rPr lang="ru-RU" sz="1200" b="1" i="1" smtClean="0">
                <a:latin typeface="Arial" charset="0"/>
              </a:rPr>
              <a:t/>
            </a:r>
            <a:br>
              <a:rPr lang="ru-RU" sz="1200" b="1" i="1" smtClean="0">
                <a:latin typeface="Arial" charset="0"/>
              </a:rPr>
            </a:br>
            <a:r>
              <a:rPr lang="ru-RU" sz="1200" b="1" i="1" smtClean="0">
                <a:latin typeface="Arial" charset="0"/>
              </a:rPr>
              <a:t>Если расходная часть превышает доходную, то бюджет формируется с дефицитом.</a:t>
            </a:r>
            <a:br>
              <a:rPr lang="ru-RU" sz="1200" b="1" i="1" smtClean="0">
                <a:latin typeface="Arial" charset="0"/>
              </a:rPr>
            </a:br>
            <a:r>
              <a:rPr lang="ru-RU" sz="1200" b="1" i="1" smtClean="0">
                <a:latin typeface="Arial" charset="0"/>
              </a:rPr>
              <a:t>Превышение доходов над расходами образует положительный остаток – профицит.</a:t>
            </a:r>
          </a:p>
        </p:txBody>
      </p:sp>
      <p:graphicFrame>
        <p:nvGraphicFramePr>
          <p:cNvPr id="4" name="Содержимое 3"/>
          <p:cNvGraphicFramePr>
            <a:graphicFrameLocks noGrp="1"/>
          </p:cNvGraphicFramePr>
          <p:nvPr>
            <p:ph idx="1"/>
          </p:nvPr>
        </p:nvGraphicFramePr>
        <p:xfrm>
          <a:off x="555596" y="7917"/>
          <a:ext cx="8258204" cy="589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pPr>
              <a:defRPr/>
            </a:pPr>
            <a:fld id="{65B5A91A-52A1-439C-B8E2-F8F6E4F14CF3}" type="slidenum">
              <a:rPr lang="ru-RU" smtClean="0"/>
              <a:pPr>
                <a:defRPr/>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sz="1400">
              <a:latin typeface="Times New Roman" pitchFamily="18" charset="0"/>
            </a:endParaRPr>
          </a:p>
        </p:txBody>
      </p:sp>
      <p:sp>
        <p:nvSpPr>
          <p:cNvPr id="39939"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0183D75-978D-4E7A-8586-D185E14F162D}"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grpSp>
        <p:nvGrpSpPr>
          <p:cNvPr id="39940" name="Group 23"/>
          <p:cNvGrpSpPr>
            <a:grpSpLocks/>
          </p:cNvGrpSpPr>
          <p:nvPr/>
        </p:nvGrpSpPr>
        <p:grpSpPr bwMode="auto">
          <a:xfrm>
            <a:off x="539750" y="333375"/>
            <a:ext cx="8391124" cy="5613400"/>
            <a:chOff x="113" y="73"/>
            <a:chExt cx="5608" cy="3956"/>
          </a:xfrm>
        </p:grpSpPr>
        <p:pic>
          <p:nvPicPr>
            <p:cNvPr id="39941" name="Picture 6" descr="100297_603"/>
            <p:cNvPicPr>
              <a:picLocks noChangeAspect="1" noChangeArrowheads="1"/>
            </p:cNvPicPr>
            <p:nvPr/>
          </p:nvPicPr>
          <p:blipFill>
            <a:blip r:embed="rId2"/>
            <a:srcRect/>
            <a:stretch>
              <a:fillRect/>
            </a:stretch>
          </p:blipFill>
          <p:spPr bwMode="auto">
            <a:xfrm>
              <a:off x="3696" y="73"/>
              <a:ext cx="1860" cy="1044"/>
            </a:xfrm>
            <a:prstGeom prst="rect">
              <a:avLst/>
            </a:prstGeom>
            <a:noFill/>
            <a:ln w="9525">
              <a:noFill/>
              <a:miter lim="800000"/>
              <a:headEnd/>
              <a:tailEnd/>
            </a:ln>
          </p:spPr>
        </p:pic>
        <p:sp>
          <p:nvSpPr>
            <p:cNvPr id="39942"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endParaRPr lang="ru-RU" sz="2000">
                <a:latin typeface="Times New Roman" pitchFamily="18" charset="0"/>
              </a:endParaRPr>
            </a:p>
          </p:txBody>
        </p:sp>
        <p:grpSp>
          <p:nvGrpSpPr>
            <p:cNvPr id="39943"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1" y="3498"/>
                <a:ext cx="12522" cy="1557"/>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45"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Составление </a:t>
                </a:r>
                <a:r>
                  <a:rPr lang="ru-RU" b="1" dirty="0" smtClean="0">
                    <a:solidFill>
                      <a:srgbClr val="000080"/>
                    </a:solidFill>
                    <a:latin typeface="Times New Roman" pitchFamily="18" charset="0"/>
                  </a:rPr>
                  <a:t>местного </a:t>
                </a:r>
                <a:r>
                  <a:rPr lang="ru-RU" b="1" dirty="0">
                    <a:solidFill>
                      <a:srgbClr val="000080"/>
                    </a:solidFill>
                    <a:latin typeface="Times New Roman" pitchFamily="18" charset="0"/>
                  </a:rPr>
                  <a:t>бюджета  основывается на: </a:t>
                </a:r>
                <a:endParaRPr lang="ru-RU" dirty="0">
                  <a:latin typeface="Times New Roman" pitchFamily="18" charset="0"/>
                </a:endParaRPr>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47"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Прогнозе</a:t>
              </a:r>
            </a:p>
            <a:p>
              <a:pPr algn="ctr"/>
              <a:r>
                <a:rPr lang="ru-RU" b="1" dirty="0">
                  <a:solidFill>
                    <a:srgbClr val="000080"/>
                  </a:solidFill>
                  <a:latin typeface="Times New Roman" pitchFamily="18" charset="0"/>
                </a:rPr>
                <a:t>социально –</a:t>
              </a:r>
            </a:p>
            <a:p>
              <a:pPr algn="ctr"/>
              <a:r>
                <a:rPr lang="ru-RU" b="1" dirty="0" smtClean="0">
                  <a:solidFill>
                    <a:srgbClr val="000080"/>
                  </a:solidFill>
                  <a:latin typeface="Times New Roman" pitchFamily="18" charset="0"/>
                </a:rPr>
                <a:t>экономического</a:t>
              </a:r>
              <a:endParaRPr lang="ru-RU" b="1" dirty="0">
                <a:solidFill>
                  <a:srgbClr val="000080"/>
                </a:solidFill>
                <a:latin typeface="Times New Roman" pitchFamily="18" charset="0"/>
              </a:endParaRPr>
            </a:p>
            <a:p>
              <a:pPr algn="ctr"/>
              <a:r>
                <a:rPr lang="ru-RU" b="1" dirty="0" smtClean="0">
                  <a:solidFill>
                    <a:srgbClr val="000080"/>
                  </a:solidFill>
                  <a:latin typeface="Times New Roman" pitchFamily="18" charset="0"/>
                </a:rPr>
                <a:t>развития</a:t>
              </a:r>
              <a:endParaRPr lang="ru-RU" b="1" dirty="0">
                <a:solidFill>
                  <a:srgbClr val="000080"/>
                </a:solidFill>
                <a:latin typeface="Times New Roman" pitchFamily="18" charset="0"/>
              </a:endParaRPr>
            </a:p>
            <a:p>
              <a:pPr algn="ctr"/>
              <a:r>
                <a:rPr lang="ru-RU" b="1" dirty="0" smtClean="0">
                  <a:solidFill>
                    <a:srgbClr val="000080"/>
                  </a:solidFill>
                  <a:latin typeface="Times New Roman" pitchFamily="18" charset="0"/>
                </a:rPr>
                <a:t>муниципального </a:t>
              </a:r>
              <a:r>
                <a:rPr lang="ru-RU" b="1" dirty="0">
                  <a:solidFill>
                    <a:srgbClr val="000080"/>
                  </a:solidFill>
                  <a:latin typeface="Times New Roman" pitchFamily="18" charset="0"/>
                </a:rPr>
                <a:t>района</a:t>
              </a:r>
              <a:endParaRPr lang="ru-RU" dirty="0">
                <a:latin typeface="Times New Roman" pitchFamily="18" charset="0"/>
              </a:endParaRPr>
            </a:p>
          </p:txBody>
        </p:sp>
        <p:sp>
          <p:nvSpPr>
            <p:cNvPr id="36884" name="AutoShape 20"/>
            <p:cNvSpPr>
              <a:spLocks noChangeArrowheads="1"/>
            </p:cNvSpPr>
            <p:nvPr/>
          </p:nvSpPr>
          <p:spPr bwMode="auto">
            <a:xfrm>
              <a:off x="1519" y="2069"/>
              <a:ext cx="1289"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49" name="Text Box 21"/>
            <p:cNvSpPr txBox="1">
              <a:spLocks noChangeArrowheads="1"/>
            </p:cNvSpPr>
            <p:nvPr/>
          </p:nvSpPr>
          <p:spPr bwMode="auto">
            <a:xfrm>
              <a:off x="1519" y="2251"/>
              <a:ext cx="1337"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бюджетной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6887" name="AutoShape 23"/>
            <p:cNvSpPr>
              <a:spLocks noChangeArrowheads="1"/>
            </p:cNvSpPr>
            <p:nvPr/>
          </p:nvSpPr>
          <p:spPr bwMode="auto">
            <a:xfrm>
              <a:off x="4336" y="2069"/>
              <a:ext cx="1385"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51" name="Text Box 24"/>
            <p:cNvSpPr txBox="1">
              <a:spLocks noChangeArrowheads="1"/>
            </p:cNvSpPr>
            <p:nvPr/>
          </p:nvSpPr>
          <p:spPr bwMode="auto">
            <a:xfrm>
              <a:off x="4377" y="2251"/>
              <a:ext cx="1343" cy="1658"/>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Муниципальных</a:t>
              </a:r>
            </a:p>
            <a:p>
              <a:pPr algn="ctr"/>
              <a:r>
                <a:rPr lang="ru-RU" b="1" dirty="0">
                  <a:solidFill>
                    <a:srgbClr val="000080"/>
                  </a:solidFill>
                  <a:latin typeface="Times New Roman" pitchFamily="18" charset="0"/>
                </a:rPr>
                <a:t>программах  муниципального района</a:t>
              </a:r>
              <a:endParaRPr lang="ru-RU" dirty="0">
                <a:latin typeface="Times New Roman" pitchFamily="18" charset="0"/>
              </a:endParaRPr>
            </a:p>
          </p:txBody>
        </p:sp>
        <p:sp>
          <p:nvSpPr>
            <p:cNvPr id="39952"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latin typeface="Times New Roman" pitchFamily="18" charset="0"/>
                </a:rPr>
                <a:t>1</a:t>
              </a:r>
              <a:endParaRPr lang="ru-RU" sz="1400">
                <a:latin typeface="Times New Roman" pitchFamily="18" charset="0"/>
              </a:endParaRPr>
            </a:p>
          </p:txBody>
        </p:sp>
        <p:sp>
          <p:nvSpPr>
            <p:cNvPr id="39953"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latin typeface="Times New Roman" pitchFamily="18" charset="0"/>
                </a:rPr>
                <a:t>2</a:t>
              </a:r>
            </a:p>
            <a:p>
              <a:endParaRPr lang="ru-RU" sz="1400">
                <a:latin typeface="Times New Roman" pitchFamily="18" charset="0"/>
              </a:endParaRPr>
            </a:p>
          </p:txBody>
        </p:sp>
        <p:sp>
          <p:nvSpPr>
            <p:cNvPr id="2" name="AutoShape 20"/>
            <p:cNvSpPr>
              <a:spLocks noChangeArrowheads="1"/>
            </p:cNvSpPr>
            <p:nvPr/>
          </p:nvSpPr>
          <p:spPr bwMode="auto">
            <a:xfrm>
              <a:off x="2971" y="2069"/>
              <a:ext cx="1223"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55" name="Text Box 21"/>
            <p:cNvSpPr txBox="1">
              <a:spLocks noChangeArrowheads="1"/>
            </p:cNvSpPr>
            <p:nvPr/>
          </p:nvSpPr>
          <p:spPr bwMode="auto">
            <a:xfrm>
              <a:off x="2903" y="2251"/>
              <a:ext cx="1337"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налоговой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9956"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latin typeface="Times New Roman" pitchFamily="18" charset="0"/>
                </a:rPr>
                <a:t>3</a:t>
              </a:r>
            </a:p>
            <a:p>
              <a:endParaRPr lang="ru-RU" sz="1400">
                <a:latin typeface="Times New Roman" pitchFamily="18" charset="0"/>
              </a:endParaRPr>
            </a:p>
          </p:txBody>
        </p:sp>
        <p:sp>
          <p:nvSpPr>
            <p:cNvPr id="39957"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latin typeface="Times New Roman" pitchFamily="18" charset="0"/>
                </a:rPr>
                <a:t>4</a:t>
              </a:r>
            </a:p>
            <a:p>
              <a:endParaRPr lang="ru-RU" sz="1400">
                <a:latin typeface="Times New Roman" pitchFamily="18" charset="0"/>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9</a:t>
            </a:fld>
            <a:endParaRPr lang="ru-RU"/>
          </a:p>
        </p:txBody>
      </p:sp>
      <p:sp>
        <p:nvSpPr>
          <p:cNvPr id="103426" name="AutoShape 2"/>
          <p:cNvSpPr>
            <a:spLocks noChangeArrowheads="1"/>
          </p:cNvSpPr>
          <p:nvPr/>
        </p:nvSpPr>
        <p:spPr bwMode="auto">
          <a:xfrm>
            <a:off x="214282" y="142852"/>
            <a:ext cx="8715404" cy="785818"/>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Основные параметры прогноза социально - экономического развития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rgbClr val="FFFFFF"/>
                </a:solidFill>
                <a:effectLst/>
                <a:latin typeface="Times New Roman" pitchFamily="18" charset="0"/>
                <a:cs typeface="Arial" pitchFamily="34" charset="0"/>
              </a:rPr>
              <a:t>Краснинского</a:t>
            </a: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 района Смоленской области на долгосрочный период 2015 - 2020 года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285721" y="1214422"/>
          <a:ext cx="8429681" cy="5000660"/>
        </p:xfrm>
        <a:graphic>
          <a:graphicData uri="http://schemas.openxmlformats.org/drawingml/2006/table">
            <a:tbl>
              <a:tblPr/>
              <a:tblGrid>
                <a:gridCol w="1917679"/>
                <a:gridCol w="1232914"/>
                <a:gridCol w="880410"/>
                <a:gridCol w="880410"/>
                <a:gridCol w="880410"/>
                <a:gridCol w="877038"/>
                <a:gridCol w="880410"/>
                <a:gridCol w="880410"/>
              </a:tblGrid>
              <a:tr h="746188">
                <a:tc>
                  <a:txBody>
                    <a:bodyPr/>
                    <a:lstStyle/>
                    <a:p>
                      <a:pPr algn="ctr">
                        <a:spcAft>
                          <a:spcPts val="0"/>
                        </a:spcAft>
                      </a:pPr>
                      <a:r>
                        <a:rPr lang="ru-RU" sz="1600" dirty="0">
                          <a:latin typeface="Times New Roman"/>
                          <a:ea typeface="Times New Roman"/>
                          <a:cs typeface="Times New Roman"/>
                        </a:rPr>
                        <a:t>Показатель</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Единица измерения</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2015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2016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2017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2018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2019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2020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095">
                <a:tc>
                  <a:txBody>
                    <a:bodyPr/>
                    <a:lstStyle/>
                    <a:p>
                      <a:pPr algn="ctr">
                        <a:spcAft>
                          <a:spcPts val="0"/>
                        </a:spcAft>
                      </a:pPr>
                      <a:endParaRPr lang="ru-RU" sz="1600">
                        <a:latin typeface="Times New Roman"/>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a:latin typeface="Times New Roman"/>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отчет</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отчет</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оценка</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прогноз</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прогноз</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прогноз</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959">
                <a:tc>
                  <a:txBody>
                    <a:bodyPr/>
                    <a:lstStyle/>
                    <a:p>
                      <a:pPr algn="l">
                        <a:spcAft>
                          <a:spcPts val="0"/>
                        </a:spcAft>
                      </a:pPr>
                      <a:r>
                        <a:rPr lang="ru-RU" sz="1600">
                          <a:latin typeface="Times New Roman"/>
                          <a:ea typeface="Times New Roman"/>
                          <a:cs typeface="Times New Roman"/>
                        </a:rPr>
                        <a:t>Объем промышленного производства</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latin typeface="Times New Roman"/>
                          <a:ea typeface="Times New Roman"/>
                          <a:cs typeface="Times New Roman"/>
                        </a:rPr>
                        <a:t>млн. рублей</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294,89</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410,4</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424,23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510,15</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551,38</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597,02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736">
                <a:tc>
                  <a:txBody>
                    <a:bodyPr/>
                    <a:lstStyle/>
                    <a:p>
                      <a:pPr algn="l">
                        <a:spcAft>
                          <a:spcPts val="0"/>
                        </a:spcAft>
                      </a:pPr>
                      <a:r>
                        <a:rPr lang="ru-RU" sz="1600">
                          <a:latin typeface="Times New Roman"/>
                          <a:ea typeface="Times New Roman"/>
                          <a:cs typeface="Times New Roman"/>
                        </a:rPr>
                        <a:t>Темпы роста объема промышленного </a:t>
                      </a:r>
                      <a:endParaRPr lang="ru-RU" sz="1600">
                        <a:latin typeface="Arial"/>
                        <a:ea typeface="Times New Roman"/>
                        <a:cs typeface="Times New Roman"/>
                      </a:endParaRPr>
                    </a:p>
                    <a:p>
                      <a:pPr algn="l">
                        <a:spcAft>
                          <a:spcPts val="0"/>
                        </a:spcAft>
                      </a:pPr>
                      <a:r>
                        <a:rPr lang="ru-RU" sz="1600">
                          <a:latin typeface="Times New Roman"/>
                          <a:ea typeface="Times New Roman"/>
                          <a:cs typeface="Times New Roman"/>
                        </a:rPr>
                        <a:t>производства</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latin typeface="Times New Roman"/>
                          <a:ea typeface="Times New Roman"/>
                          <a:cs typeface="Times New Roman"/>
                        </a:rPr>
                        <a:t>% к предыдущему году</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75,46</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130,83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103,73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117,48</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107,67</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107,63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736">
                <a:tc>
                  <a:txBody>
                    <a:bodyPr/>
                    <a:lstStyle/>
                    <a:p>
                      <a:pPr algn="l">
                        <a:spcAft>
                          <a:spcPts val="0"/>
                        </a:spcAft>
                      </a:pPr>
                      <a:r>
                        <a:rPr lang="ru-RU" sz="1600">
                          <a:latin typeface="Times New Roman"/>
                          <a:ea typeface="Times New Roman"/>
                          <a:cs typeface="Times New Roman"/>
                        </a:rPr>
                        <a:t>Объем реализации </a:t>
                      </a:r>
                      <a:endParaRPr lang="ru-RU" sz="1600">
                        <a:latin typeface="Arial"/>
                        <a:ea typeface="Times New Roman"/>
                        <a:cs typeface="Times New Roman"/>
                      </a:endParaRPr>
                    </a:p>
                    <a:p>
                      <a:pPr algn="l">
                        <a:spcAft>
                          <a:spcPts val="0"/>
                        </a:spcAft>
                      </a:pPr>
                      <a:r>
                        <a:rPr lang="ru-RU" sz="1600">
                          <a:latin typeface="Times New Roman"/>
                          <a:ea typeface="Times New Roman"/>
                          <a:cs typeface="Times New Roman"/>
                        </a:rPr>
                        <a:t>продукции сельского хозяйства</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latin typeface="Times New Roman"/>
                          <a:ea typeface="Times New Roman"/>
                          <a:cs typeface="Times New Roman"/>
                        </a:rPr>
                        <a:t>млн. рублей</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606,2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565,1</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641,8</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684,05</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714,49</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746,18</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946">
                <a:tc>
                  <a:txBody>
                    <a:bodyPr/>
                    <a:lstStyle/>
                    <a:p>
                      <a:pPr algn="l">
                        <a:spcAft>
                          <a:spcPts val="0"/>
                        </a:spcAft>
                      </a:pPr>
                      <a:r>
                        <a:rPr lang="ru-RU" sz="1600">
                          <a:latin typeface="Times New Roman"/>
                          <a:ea typeface="Times New Roman"/>
                          <a:cs typeface="Times New Roman"/>
                        </a:rPr>
                        <a:t>Темпы роста объема реализации продукции сельского хозяйства</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latin typeface="Times New Roman"/>
                          <a:ea typeface="Times New Roman"/>
                          <a:cs typeface="Times New Roman"/>
                        </a:rPr>
                        <a:t>% к предыдущему году</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99,0</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89,3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109,52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101,22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100,92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101,0</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2803</TotalTime>
  <Words>4115</Words>
  <Application>Microsoft Office PowerPoint</Application>
  <PresentationFormat>Экран (4:3)</PresentationFormat>
  <Paragraphs>785</Paragraphs>
  <Slides>41</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41</vt:i4>
      </vt:variant>
    </vt:vector>
  </HeadingPairs>
  <TitlesOfParts>
    <vt:vector size="45" baseType="lpstr">
      <vt:lpstr>Поток</vt:lpstr>
      <vt:lpstr>Диаграмма</vt:lpstr>
      <vt:lpstr>Лист</vt:lpstr>
      <vt:lpstr>Worksheet</vt:lpstr>
      <vt:lpstr>Слайд 1</vt:lpstr>
      <vt:lpstr>Слайд 2</vt:lpstr>
      <vt:lpstr>Слайд 3</vt:lpstr>
      <vt:lpstr>Слайд 4</vt:lpstr>
      <vt:lpstr>Слайд 5</vt:lpstr>
      <vt:lpstr>Слайд 6</vt:lpstr>
      <vt:lpstr>Сбалансированность бюджета (равенство доходов и расходов) – один из основополагающих принципов при составлении бюджета, когда это равенство нарушаеться, возникает дефицит, либо профицит бюджета.  Если расходная часть превышает доходную, то бюджет формируется с дефицитом. Превышение доходов над расходами образует положительный остаток – профицит.</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Основные характеристики бюджета муниципального района в 2015-2020 годах</vt:lpstr>
      <vt:lpstr>Общие характеристики доходов и расходов бюджета муниципального района</vt:lpstr>
      <vt:lpstr>Доходы бюджета по группам доходов</vt:lpstr>
      <vt:lpstr>Структура налоговых доходов</vt:lpstr>
      <vt:lpstr>Структура неналоговых доходов</vt:lpstr>
      <vt:lpstr>Слайд 23</vt:lpstr>
      <vt:lpstr>Структура безвозмездных поступлений</vt:lpstr>
      <vt:lpstr>Слайд 25</vt:lpstr>
      <vt:lpstr>Расходы бюджета муниципального района</vt:lpstr>
      <vt:lpstr>Слайд 27</vt:lpstr>
      <vt:lpstr>Слайд 28</vt:lpstr>
      <vt:lpstr>Слайд 29</vt:lpstr>
      <vt:lpstr>Расходы бюджета муниципального района в разрезе муниципальных программ</vt:lpstr>
      <vt:lpstr>Слайд 31</vt:lpstr>
      <vt:lpstr>Слайд 32</vt:lpstr>
      <vt:lpstr>Слайд 33</vt:lpstr>
      <vt:lpstr>Слайд 34</vt:lpstr>
      <vt:lpstr>Слайд 35</vt:lpstr>
      <vt:lpstr>Слайд 36</vt:lpstr>
      <vt:lpstr>Слайд 37</vt:lpstr>
      <vt:lpstr>Показатели бюджета  муниципального района  на 1 жителя в 2018 году</vt:lpstr>
      <vt:lpstr>Показатели бюджета  муниципального района  на 1 жителя в 2019 году</vt:lpstr>
      <vt:lpstr>Показатели бюджета  муниципального района  на 1 жителя в 2020 году</vt:lpstr>
      <vt:lpstr>Слайд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Рыбакова</cp:lastModifiedBy>
  <cp:revision>282</cp:revision>
  <dcterms:created xsi:type="dcterms:W3CDTF">2014-03-05T08:04:44Z</dcterms:created>
  <dcterms:modified xsi:type="dcterms:W3CDTF">2019-01-28T07:23:42Z</dcterms:modified>
</cp:coreProperties>
</file>