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05" r:id="rId11"/>
    <p:sldId id="308" r:id="rId12"/>
    <p:sldId id="307" r:id="rId13"/>
    <p:sldId id="306" r:id="rId14"/>
    <p:sldId id="311" r:id="rId15"/>
    <p:sldId id="310" r:id="rId16"/>
    <p:sldId id="309" r:id="rId17"/>
    <p:sldId id="312" r:id="rId18"/>
    <p:sldId id="277" r:id="rId19"/>
    <p:sldId id="281" r:id="rId20"/>
    <p:sldId id="283" r:id="rId21"/>
    <p:sldId id="284" r:id="rId22"/>
    <p:sldId id="285" r:id="rId23"/>
    <p:sldId id="278" r:id="rId24"/>
    <p:sldId id="286" r:id="rId25"/>
    <p:sldId id="279" r:id="rId26"/>
    <p:sldId id="287" r:id="rId27"/>
    <p:sldId id="315" r:id="rId28"/>
    <p:sldId id="314" r:id="rId29"/>
    <p:sldId id="313" r:id="rId30"/>
    <p:sldId id="300" r:id="rId31"/>
    <p:sldId id="316" r:id="rId32"/>
    <p:sldId id="291" r:id="rId33"/>
    <p:sldId id="293" r:id="rId34"/>
    <p:sldId id="295" r:id="rId35"/>
    <p:sldId id="296" r:id="rId36"/>
    <p:sldId id="297" r:id="rId37"/>
    <p:sldId id="299" r:id="rId38"/>
    <p:sldId id="301" r:id="rId39"/>
    <p:sldId id="302" r:id="rId40"/>
    <p:sldId id="318" r:id="rId4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66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824" autoAdjust="0"/>
  </p:normalViewPr>
  <p:slideViewPr>
    <p:cSldViewPr>
      <p:cViewPr>
        <p:scale>
          <a:sx n="90" d="100"/>
          <a:sy n="90" d="100"/>
        </p:scale>
        <p:origin x="-59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32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2019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2020 и </a:t>
            </a:r>
            <a:r>
              <a:rPr lang="ru-RU" sz="2400" b="1" i="1" smtClean="0">
                <a:solidFill>
                  <a:srgbClr val="0076A3"/>
                </a:solidFill>
                <a:latin typeface="Arial" charset="0"/>
              </a:rPr>
              <a:t>2021 годов</a:t>
            </a:r>
            <a:endParaRPr lang="ru-RU" sz="2400" b="1" i="1" dirty="0" smtClean="0">
              <a:solidFill>
                <a:srgbClr val="0076A3"/>
              </a:solidFill>
              <a:latin typeface="Arial" charset="0"/>
            </a:endParaRPr>
          </a:p>
          <a:p>
            <a:pPr marR="0" algn="ctr"/>
            <a:endParaRPr lang="ru-RU" sz="2800" b="1" i="1" dirty="0" smtClean="0">
              <a:solidFill>
                <a:srgbClr val="0076A3"/>
              </a:solidFill>
              <a:latin typeface="Arial" charset="0"/>
            </a:endParaRP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2019 год и на плановый период 2020 и 2021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14282" y="1714488"/>
            <a:ext cx="878687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2019 год и плановый период 2020 и 2021 годов  направлена на решение стратегических целей, сформулированных в Послании </a:t>
            </a:r>
            <a:r>
              <a:rPr lang="ru-RU" sz="1400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01 марта 2018 года, указах Президента Российской Федерации от 7 мая 2012 года, Указе 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2019 год и плановый период 2020 и 2021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2019 год и плановый период 2020 и 2021 годов.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 налогового администрирования доходов, формирующих бюджет муниципального образования и проведения антикризисных налоговых мер,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Основными целями налоговой политики муниципального образования  на 2019 год и на плановый период 2020 и 2021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- обеспечение сбалансированности и устойчивости бюджета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                                                                                  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-проведение инвентаризации муниципальной собственности,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усиление работы по погашению задолженности по налоговым платежам;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-переход с 1 января 2019 года к исчислению налога на имущество физических лиц исходя из кадастровой стоимости объектов налогообложения;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-продолжится работа по созданию условий для развития малого и среднего предпринимательства;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-продолжится работа по созданию условий для развития малых форм торговли, в целях формирования комфортной потребительской среды.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Будет продолжена работа по оптимизации действующих налоговых льгот, установленных представительными органами поселений, исходя из оценки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эффективности этих льгот.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 по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-осуществление контроля, за отсутствием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Для увеличения доходов бюджета муниципального образования в целях повышения собираемости налога на имущество физических лиц и земельного налога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-переход, начиная с 2019 года,  к определению налоговой базы в отношении этих объектов налогообложения, исходя из их кадастровой стоимости;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органами местного самоуправления муниципального образования совместно с территориальными налоговыми  органами  индивидуальной  работы  с  физическими  лицами,  имеющими  задолженность  в  бюджет по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73324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наполняемости бюджетов поселений, расположенных на территории муниципального образования будет продолжена работа по доведению до максимальных размеров, установленных Налоговым кодексом Российской Федерации ставок налога имущество физических лиц  в отношении: жилых домов, частей жилых домов, квартир, частей квартир, комнат, объектов незавершенного строительства в случае, если проектируемым назначением таких объектов является жилой дом, единых недвижимых комплексов, в состав которых входит хотя бы один жилой дом, гаражей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машино-мест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хозяйственных строений или сооружений, площадь каждого из которых не превышает 50 квадратных метров, расположенных на земельных участках, предоставленных для ведения личного подсобного, дачного хозяйства, огородничества, садоводства, индивидуального жилищного строительства;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III.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Бюджетная политика муниципального образования определяет основные ориентиры и стратегические цели развития муниципального образования на трехлетний период.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целями бюджетной политики муниципального образования на 2019 год и на плановый период 2020 и 2021 годов являются обеспечение долгосрочной сбалансированности и финансовой устойчивости бюджетной системы муниципального образования,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муниципального образования на среднесрочный период являются: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-концентрация расходов на первоочередных  и  приоритетных направлениях;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 Президента Российской Федерации по повышению оплаты труда работников образования и культуры в соотношении с показателем среднемесячного дохода от трудовой деятельности;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с 1 октября 2019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/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-формирование местного бюджета на 2019-2021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</a:t>
            </a:r>
          </a:p>
          <a:p>
            <a:pPr lvl="0" indent="450850" algn="ctr"/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Долговая политика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Управление муниципальным долгом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 – это процесс выработки и осуществления стратегии, направленной на привлечение через долговые операции на рынке капитала необходимых для развития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заимствований, при соблюдении приемлемых уровней финансового риска и цены привлекаемых денежных средств.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Управление муниципальным долгом является одним из важнейших элементов финансовой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и представляет собой совокупность мероприятий по регулированию его объема и структуры, определению условий и осуществлению заимствований, регулированию рынка заимствований, реализации мер управления проблемными долгами, обслуживанию и погашению муниципального долга, предоставлению муниципальных гарантий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контролю за эффективным использованием заимствованных средств.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целями  муниципальной долговой политики Смоленской области на долгосрочный период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  -стабильное обслуживание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-прогнозирование и предотвращение рисков, связанных со структурой муниципального долга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район»Смоленской области (далее – государственный долг);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-равномерное распределение долговой нагрузки на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-совершенствование учета и мониторинга муниципального долга.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Муниципальная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является частью бюджетной политики, проводимой Администрацией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и управление муниципальным долгом непосредственно связано с бюджетным процессом.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0" y="51780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управления муниципальным долгом приоритетными являются следующие задачи: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-обеспечение сбалансированности бюджета  муниципального района при недостаточности собственных источников финансирования дефицита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-поэтапное сокращение объема муниципального долга к объему доходов бюджета муниципального района без учета объема безвозмездных поступлений;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-поэтапное снижение дефицита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-привлечение муниципальных заимствований в объемах, дополняющих доходы  бюджета муниципального района до объема, необходимого для обеспечения исполнения принятых бюджетных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достижение эффективного и целевого использования заемных средств;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учет и регистрация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обеспечение раскрытия информации о муниципальном долге.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2016-2021 годах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idx="1"/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2" name="Диаграмма" r:id="rId3" imgW="8715408" imgH="3971905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2016(факт)	2017(факт)	2018(план)	2019(план)	2020(план)     2021 (план)</a:t>
            </a:r>
          </a:p>
          <a:p>
            <a:r>
              <a:rPr lang="ru-RU" sz="1200" dirty="0" smtClean="0"/>
              <a:t>Доходы, всего		244237,5	277422,2	252686,0	305409,0	250907,3         249555,2</a:t>
            </a:r>
          </a:p>
          <a:p>
            <a:r>
              <a:rPr lang="ru-RU" sz="1200" dirty="0" smtClean="0"/>
              <a:t>Расходы, всего		232078,4	270343,9	265402,1	308137,6	255566,4         254338,6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12159,1	7078,3	-12716,1	-2728,6	-4659,1            -4783,4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2019	  2020	   2021</a:t>
            </a:r>
          </a:p>
          <a:p>
            <a:r>
              <a:rPr lang="ru-RU" sz="1600" dirty="0" smtClean="0"/>
              <a:t>Доходы, всего		305409,0  250907,3	   249555,2</a:t>
            </a:r>
          </a:p>
          <a:p>
            <a:r>
              <a:rPr lang="ru-RU" sz="1600" dirty="0" smtClean="0"/>
              <a:t>Расходы, всего		308137,6  255566,4   254338,6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-2728,6	 -4659,1      -4783,4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2" name="Диаграмма" r:id="rId3" imgW="7286768" imgH="33718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36563" y="1222375"/>
          <a:ext cx="7985125" cy="2901950"/>
        </p:xfrm>
        <a:graphic>
          <a:graphicData uri="http://schemas.openxmlformats.org/presentationml/2006/ole">
            <p:oleObj spid="_x0000_s71682" name="Worksheet" r:id="rId3" imgW="7153381" imgH="260018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2019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260293,7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204316,4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201721,7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40500,0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43157,3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44261,9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4615,3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3433,6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3571,6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2019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08" name="Диаграмма" r:id="rId3" imgW="5953253" imgH="2638458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07207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2019	2020	2021</a:t>
            </a:r>
          </a:p>
          <a:p>
            <a:r>
              <a:rPr lang="ru-RU" sz="1200" dirty="0" smtClean="0"/>
              <a:t>Налог на доходы физических лиц		28885,4	30006,2	31349,9</a:t>
            </a:r>
          </a:p>
          <a:p>
            <a:r>
              <a:rPr lang="ru-RU" sz="1200" dirty="0" smtClean="0"/>
              <a:t>Акцизы			 	5736,0	7257,6	8649,8</a:t>
            </a:r>
          </a:p>
          <a:p>
            <a:r>
              <a:rPr lang="ru-RU" sz="1200" dirty="0" smtClean="0"/>
              <a:t>Налоги на совокупный доход		4732,1	4704,6	3025,7</a:t>
            </a:r>
          </a:p>
          <a:p>
            <a:r>
              <a:rPr lang="ru-RU" sz="1200" dirty="0" smtClean="0"/>
              <a:t>Государственная пошлина		1146,5	1188,9	1236,5</a:t>
            </a:r>
          </a:p>
          <a:p>
            <a:r>
              <a:rPr lang="ru-RU" sz="1200" dirty="0" smtClean="0"/>
              <a:t>Задолженность по отмененным налогам	0	0	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1" name="Диаграмма" r:id="rId4" imgW="7286768" imgH="3371889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r>
              <a:rPr lang="ru-RU" sz="1400" dirty="0" smtClean="0"/>
              <a:t>				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	2020	2021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587,5	130,2	135,4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	215,2	223,2	232,1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			38,3                0,0               0,0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			1698,6	280,9	292,3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			2075,7	2799,3	2911,8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5" name="Диаграмма" r:id="rId3" imgW="7286768" imgH="3371889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2019	2020	2021</a:t>
            </a:r>
          </a:p>
          <a:p>
            <a:r>
              <a:rPr lang="ru-RU" sz="1400" dirty="0" smtClean="0"/>
              <a:t>Дотации бюджетам муниципальных образований 	81161,0	75049,0	66424,0</a:t>
            </a:r>
          </a:p>
          <a:p>
            <a:r>
              <a:rPr lang="ru-RU" sz="1400" dirty="0" smtClean="0"/>
              <a:t>Субвенции бюджетам муниципальных образований 	112578,0	107120,1	113080,1</a:t>
            </a:r>
          </a:p>
          <a:p>
            <a:r>
              <a:rPr lang="ru-RU" sz="1400" dirty="0" smtClean="0"/>
              <a:t>Субсидии бюджетам муниципальных образований 	66469,2	22059,0	22126,0</a:t>
            </a:r>
          </a:p>
          <a:p>
            <a:r>
              <a:rPr lang="ru-RU" sz="1400" dirty="0" smtClean="0"/>
              <a:t>Иные межбюджетные трансферты 		85,5	88,3	91,6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7" cy="817"/>
                  <a:chOff x="113" y="2193"/>
                  <a:chExt cx="1917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3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54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74"/>
          <p:cNvSpPr>
            <a:spLocks noChangeArrowheads="1"/>
          </p:cNvSpPr>
          <p:nvPr/>
        </p:nvSpPr>
        <p:spPr bwMode="auto">
          <a:xfrm>
            <a:off x="857224" y="5000636"/>
            <a:ext cx="1352964" cy="863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«ЖКХ»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2108183" y="4035429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47" idx="0"/>
          </p:cNvCxnSpPr>
          <p:nvPr/>
        </p:nvCxnSpPr>
        <p:spPr>
          <a:xfrm rot="10800000" flipV="1">
            <a:off x="1533706" y="4786322"/>
            <a:ext cx="132378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ine 89"/>
          <p:cNvSpPr>
            <a:spLocks noChangeShapeType="1"/>
          </p:cNvSpPr>
          <p:nvPr/>
        </p:nvSpPr>
        <p:spPr bwMode="auto">
          <a:xfrm flipV="1">
            <a:off x="3000375" y="3286126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78" name="Диаграмма" r:id="rId3" imgW="8286816" imgH="3162287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2019	  2020	    2021</a:t>
            </a:r>
          </a:p>
          <a:p>
            <a:r>
              <a:rPr lang="ru-RU" sz="1600" dirty="0" smtClean="0"/>
              <a:t>Образование 			145828,1	 132749,8   128750,7</a:t>
            </a:r>
          </a:p>
          <a:p>
            <a:r>
              <a:rPr lang="ru-RU" sz="1600" dirty="0" smtClean="0"/>
              <a:t>Культура и кинематография 		36923,4	 34554,3	    32000,9</a:t>
            </a:r>
          </a:p>
          <a:p>
            <a:r>
              <a:rPr lang="ru-RU" sz="1600" dirty="0" smtClean="0"/>
              <a:t>Общегосударственные вопросы 	33782,7	 32353,4	    31291,8</a:t>
            </a:r>
          </a:p>
          <a:p>
            <a:r>
              <a:rPr lang="ru-RU" sz="1600" dirty="0" smtClean="0"/>
              <a:t>Жилищно-коммунальное хозяйство	23392,1     0	    0</a:t>
            </a:r>
          </a:p>
          <a:p>
            <a:r>
              <a:rPr lang="ru-RU" sz="1600" dirty="0" smtClean="0"/>
              <a:t>Межбюджетные  трансферты	23263,3	 23403,4 	    23516,1</a:t>
            </a:r>
          </a:p>
          <a:p>
            <a:r>
              <a:rPr lang="ru-RU" sz="1600" dirty="0" smtClean="0"/>
              <a:t>Национальная экономика 		23072,8	 8165,6	    9557,8</a:t>
            </a:r>
          </a:p>
          <a:p>
            <a:r>
              <a:rPr lang="ru-RU" sz="1600" dirty="0" smtClean="0"/>
              <a:t>Социальная политика            	21483,8	 20456,6	    22543,5</a:t>
            </a:r>
          </a:p>
          <a:p>
            <a:r>
              <a:rPr lang="ru-RU" sz="1600" dirty="0" smtClean="0"/>
              <a:t>Физическая культура и спорт                390,0	 200,0	    200,0</a:t>
            </a:r>
          </a:p>
          <a:p>
            <a:r>
              <a:rPr lang="ru-RU" sz="1600" dirty="0" smtClean="0"/>
              <a:t>Обслуживание муниципального долга 1,4	 525,8	    525,8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2019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2020 и 2021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858098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2019г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308137,6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255566,4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254338,6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33782,7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32353,4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31291,8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1634,3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2695,7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3073,4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2938,9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20917,1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20231,5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19607,5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6082,4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6167,6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5929,9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проведение выборов и референдумов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1102,5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399738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1427,4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23072,8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8165,6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9557,8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375,6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19209,2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7257,6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8649,8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688,0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23392,1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76,5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23315,6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145828,1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132749,8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128750,7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30622,4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28894,5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28300,8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98529,2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89793,3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86864,9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9726,8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8200,2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7952,0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6276,2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5650,8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5422,0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36923,4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34554,3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32000,9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28485,6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26899,1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24502,6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8437,8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7655,2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7498,3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21483,8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20456,6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22543,5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2773,8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5175,0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12489,9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11124,6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13176,6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1045,1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961,2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996,1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525,8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23516,1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23516,1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797380"/>
          <a:ext cx="8858247" cy="5774892"/>
        </p:xfrm>
        <a:graphic>
          <a:graphicData uri="http://schemas.openxmlformats.org/drawingml/2006/table">
            <a:tbl>
              <a:tblPr/>
              <a:tblGrid>
                <a:gridCol w="6712938"/>
                <a:gridCol w="761261"/>
                <a:gridCol w="622850"/>
                <a:gridCol w="761198"/>
              </a:tblGrid>
              <a:tr h="196523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2019год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301507,2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246459,4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242662,4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24850,2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23716,9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23093,0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22024,2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8172,6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9564,8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28419,1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29143,0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29043,3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162452,1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149944,6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148032,4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36928,4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34559,3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32005,9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1890,0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Смоленской области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 Смоленской области»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"Создание условий для обеспечения качественными услугами жилищно-коммунального хозяйства населения муниципального образования "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район" Смоленской области"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23315,6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2019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2020 и 2021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47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4511,5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2728,6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45115,3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6030,1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10813,5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9442,5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</a:t>
            </a:r>
            <a:r>
              <a:rPr lang="ru-RU" altLang="ru-RU" sz="2100" b="1" i="1" smtClean="0">
                <a:solidFill>
                  <a:srgbClr val="580000"/>
                </a:solidFill>
                <a:cs typeface="Times New Roman" pitchFamily="18" charset="0"/>
              </a:rPr>
              <a:t>на 2019-2021  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2019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rgbClr val="FF0000"/>
                          </a:solidFill>
                          <a:latin typeface="+mj-lt"/>
                        </a:rPr>
                        <a:t>363563,2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305409,0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81503,0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369578,0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308137,6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84789,2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-6014,8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-2728,6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-3286,2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4929198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279860,1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249555,2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53912,6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284643,5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254338,6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53912,6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-4783,4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-4783,4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278596,3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250907,3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51180,7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283255,4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255566,4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51180,7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-4659,1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-4659,1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12 сельских  и 1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0934223"/>
              </p:ext>
            </p:extLst>
          </p:nvPr>
        </p:nvGraphicFramePr>
        <p:xfrm>
          <a:off x="431800" y="715963"/>
          <a:ext cx="8237538" cy="6011862"/>
        </p:xfrm>
        <a:graphic>
          <a:graphicData uri="http://schemas.openxmlformats.org/presentationml/2006/ole">
            <p:oleObj spid="_x0000_s86018" name="Лист" r:id="rId4" imgW="7562941" imgH="553386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500042"/>
          <a:ext cx="8772525" cy="5564188"/>
        </p:xfrm>
        <a:graphic>
          <a:graphicData uri="http://schemas.openxmlformats.org/presentationml/2006/ole">
            <p:oleObj spid="_x0000_s87042" name="Лист" r:id="rId4" imgW="8419958" imgH="5343672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1612265"/>
              </p:ext>
            </p:extLst>
          </p:nvPr>
        </p:nvGraphicFramePr>
        <p:xfrm>
          <a:off x="371475" y="361950"/>
          <a:ext cx="8539163" cy="6081713"/>
        </p:xfrm>
        <a:graphic>
          <a:graphicData uri="http://schemas.openxmlformats.org/presentationml/2006/ole">
            <p:oleObj spid="_x0000_s88066" name="Лист" r:id="rId4" imgW="8419958" imgH="599131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2019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25,6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25,8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12,</a:t>
            </a:r>
            <a:r>
              <a:rPr lang="ru-RU" sz="2400" dirty="0" smtClean="0"/>
              <a:t>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3,1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1,8</a:t>
            </a:r>
            <a:endParaRPr lang="ru-RU" sz="2400" i="1" dirty="0" smtClean="0"/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21,4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11,1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2,9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1,7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20,9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10,8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2,7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1,9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Нестеренкова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Ивановна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2016 - 2021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5000660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454,8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706,9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549,0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4162</TotalTime>
  <Words>3833</Words>
  <Application>Microsoft Office PowerPoint</Application>
  <PresentationFormat>Экран (4:3)</PresentationFormat>
  <Paragraphs>792</Paragraphs>
  <Slides>40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Поток</vt:lpstr>
      <vt:lpstr>Диаграмма</vt:lpstr>
      <vt:lpstr>Worksheet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Основные характеристики бюджета муниципального района в 2016-2021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23</vt:lpstr>
      <vt:lpstr>Структура безвозмездных поступлений</vt:lpstr>
      <vt:lpstr>Слайд 25</vt:lpstr>
      <vt:lpstr>Расходы бюджета муниципального района</vt:lpstr>
      <vt:lpstr>Слайд 27</vt:lpstr>
      <vt:lpstr>Слайд 28</vt:lpstr>
      <vt:lpstr>Слайд 29</vt:lpstr>
      <vt:lpstr>Расходы бюджета муниципального района в разрезе муниципальных программ</vt:lpstr>
      <vt:lpstr>Слайд 31</vt:lpstr>
      <vt:lpstr>Слайд 32</vt:lpstr>
      <vt:lpstr>Слайд 33</vt:lpstr>
      <vt:lpstr>Слайд 34</vt:lpstr>
      <vt:lpstr>Слайд 35</vt:lpstr>
      <vt:lpstr>Слайд 36</vt:lpstr>
      <vt:lpstr>Показатели бюджета  муниципального района  на 1 жителя в 2019 году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1</cp:lastModifiedBy>
  <cp:revision>498</cp:revision>
  <dcterms:created xsi:type="dcterms:W3CDTF">2014-03-05T08:04:44Z</dcterms:created>
  <dcterms:modified xsi:type="dcterms:W3CDTF">2020-02-11T17:46:47Z</dcterms:modified>
</cp:coreProperties>
</file>