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57" r:id="rId3"/>
    <p:sldId id="270" r:id="rId4"/>
    <p:sldId id="272" r:id="rId5"/>
    <p:sldId id="274" r:id="rId6"/>
    <p:sldId id="303" r:id="rId7"/>
    <p:sldId id="261" r:id="rId8"/>
    <p:sldId id="275" r:id="rId9"/>
    <p:sldId id="304" r:id="rId10"/>
    <p:sldId id="305" r:id="rId11"/>
    <p:sldId id="308" r:id="rId12"/>
    <p:sldId id="307" r:id="rId13"/>
    <p:sldId id="306" r:id="rId14"/>
    <p:sldId id="311" r:id="rId15"/>
    <p:sldId id="310" r:id="rId16"/>
    <p:sldId id="309" r:id="rId17"/>
    <p:sldId id="312" r:id="rId18"/>
    <p:sldId id="277" r:id="rId19"/>
    <p:sldId id="281" r:id="rId20"/>
    <p:sldId id="283" r:id="rId21"/>
    <p:sldId id="284" r:id="rId22"/>
    <p:sldId id="285" r:id="rId23"/>
    <p:sldId id="278" r:id="rId24"/>
    <p:sldId id="286" r:id="rId25"/>
    <p:sldId id="279" r:id="rId26"/>
    <p:sldId id="287" r:id="rId27"/>
    <p:sldId id="315" r:id="rId28"/>
    <p:sldId id="314" r:id="rId29"/>
    <p:sldId id="313" r:id="rId30"/>
    <p:sldId id="300" r:id="rId31"/>
    <p:sldId id="316" r:id="rId32"/>
    <p:sldId id="291" r:id="rId33"/>
    <p:sldId id="293" r:id="rId34"/>
    <p:sldId id="295" r:id="rId35"/>
    <p:sldId id="296" r:id="rId36"/>
    <p:sldId id="297" r:id="rId37"/>
    <p:sldId id="299" r:id="rId38"/>
    <p:sldId id="301" r:id="rId39"/>
    <p:sldId id="302" r:id="rId40"/>
    <p:sldId id="318" r:id="rId4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  <a:srgbClr val="6600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9824" autoAdjust="0"/>
  </p:normalViewPr>
  <p:slideViewPr>
    <p:cSldViewPr>
      <p:cViewPr>
        <p:scale>
          <a:sx n="90" d="100"/>
          <a:sy n="90" d="100"/>
        </p:scale>
        <p:origin x="186" y="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/>
            <a:t>Бюджет </a:t>
          </a:r>
        </a:p>
        <a:p>
          <a:r>
            <a:rPr lang="ru-RU" sz="1700" dirty="0" smtClean="0"/>
            <a:t>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/>
            <a:t>Доходы</a:t>
          </a:r>
        </a:p>
        <a:p>
          <a:r>
            <a:rPr lang="ru-RU" sz="1700" dirty="0" smtClean="0"/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/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/>
            <a:t>Расходы</a:t>
          </a:r>
        </a:p>
        <a:p>
          <a:r>
            <a:rPr lang="ru-RU" sz="1700" dirty="0" smtClean="0"/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/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effectLst>
          <a:innerShdw blurRad="63500" dist="50800" dir="13500000">
            <a:prstClr val="black">
              <a:alpha val="50000"/>
            </a:prstClr>
          </a:innerShdw>
        </a:effectLst>
      </dgm:spPr>
    </dgm:pt>
    <dgm:pt modelId="{7979775B-9E88-4819-BF9E-79E431BC902F}" type="pres">
      <dgm:prSet presAssocID="{7718B241-1E07-4095-BBD6-5FD0BF8B51DB}" presName="text" presStyleLbl="fgAcc0" presStyleIdx="0" presStyleCnt="1" custScaleX="342832" custScaleY="114549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/>
    </dgm:pt>
    <dgm:pt modelId="{83339887-C6C6-4859-8822-3D9D7B217568}" type="pres">
      <dgm:prSet presAssocID="{B642AC6B-2045-4C29-9A7B-0EB608129AC6}" presName="text2" presStyleLbl="fgAcc2" presStyleIdx="0" presStyleCnt="2" custScaleX="166161" custScaleY="174079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/>
    </dgm:pt>
    <dgm:pt modelId="{3A0167C8-9ACA-45CA-92CD-3535FE146F9E}" type="pres">
      <dgm:prSet presAssocID="{3A2CF65D-CA97-4A9F-8679-7526CDB944FC}" presName="text2" presStyleLbl="fgAcc2" presStyleIdx="1" presStyleCnt="2" custScaleX="168737" custScaleY="164030" custLinFactNeighborX="29903" custLinFactNeighborY="-110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C2C974-3C1E-4AF6-9BCF-F2CBBC00121F}" type="datetimeFigureOut">
              <a:rPr lang="ru-RU"/>
              <a:pPr>
                <a:defRPr/>
              </a:pPr>
              <a:t>12.07.2019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E8C7F1-0990-4080-A911-0FBC55A1B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33FFE7-70E5-4541-BDC1-7A53B10F5C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51276" y="9428244"/>
            <a:ext cx="294481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1" tIns="45766" rIns="91531" bIns="45766" anchor="b"/>
          <a:lstStyle/>
          <a:p>
            <a:pPr defTabSz="915988"/>
            <a:fld id="{D13431D4-E791-4921-946D-0F7FD02F9621}" type="slidenum">
              <a:rPr lang="ru-RU" altLang="ru-RU" sz="1200">
                <a:latin typeface="Arial" charset="0"/>
                <a:cs typeface="Arial" charset="0"/>
              </a:rPr>
              <a:pPr defTabSz="915988"/>
              <a:t>32</a:t>
            </a:fld>
            <a:endParaRPr lang="ru-RU" altLang="ru-RU" sz="1200">
              <a:latin typeface="Arial" charset="0"/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161925"/>
            <a:ext cx="4960938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974465"/>
            <a:ext cx="6797675" cy="5952173"/>
          </a:xfrm>
          <a:noFill/>
        </p:spPr>
        <p:txBody>
          <a:bodyPr lIns="91522" tIns="45762" rIns="91522" bIns="45762"/>
          <a:lstStyle/>
          <a:p>
            <a:pPr eaLnBrk="1" hangingPunct="1"/>
            <a:r>
              <a:rPr lang="ru-RU" altLang="ru-RU" sz="900" smtClean="0">
                <a:latin typeface="Arial" charset="0"/>
              </a:rPr>
              <a:t>Данные сверить с МРР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 lIns="91413" tIns="45707" rIns="91413" bIns="45707"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7296"/>
            <a:ext cx="5438774" cy="4464924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0C6B-6BB8-46D2-B96F-311CF87CEBE0}" type="datetime1">
              <a:rPr lang="ru-RU" smtClean="0"/>
              <a:pPr>
                <a:defRPr/>
              </a:pPr>
              <a:t>12.07.2019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79F74-4628-4B7E-BFC3-44D6D0FF0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6BF9-8108-4CED-B940-9F791D18D2F8}" type="datetime1">
              <a:rPr lang="ru-RU" smtClean="0"/>
              <a:pPr>
                <a:defRPr/>
              </a:pPr>
              <a:t>12.07.2019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F2C1-DA2B-4F89-93C5-9B589A66F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685D-7301-49DA-B1B2-DDE2F5E83B1B}" type="datetime1">
              <a:rPr lang="ru-RU" smtClean="0"/>
              <a:pPr>
                <a:defRPr/>
              </a:pPr>
              <a:t>12.07.2019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D755-52E2-48C8-8047-5E17EF9C7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513B-3D84-42C5-835B-27EAC5D2FE18}" type="datetime1">
              <a:rPr lang="ru-RU" smtClean="0"/>
              <a:pPr>
                <a:defRPr/>
              </a:pPr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29777-EBF9-488C-B60A-0E3DC933D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5862-F51C-4C03-83A0-14B43614CEC0}" type="datetime1">
              <a:rPr lang="ru-RU" smtClean="0"/>
              <a:pPr>
                <a:defRPr/>
              </a:pPr>
              <a:t>12.07.2019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A91A-52A1-439C-B8E2-F8F6E4F1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FB01-E9A1-4E27-813E-7DC69E0FF1F2}" type="datetime1">
              <a:rPr lang="ru-RU" smtClean="0"/>
              <a:pPr>
                <a:defRPr/>
              </a:pPr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E5EC-607E-4B16-83EC-FCD913830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AF40-F416-4C91-8100-4B336B4006B4}" type="datetime1">
              <a:rPr lang="ru-RU" smtClean="0"/>
              <a:pPr>
                <a:defRPr/>
              </a:pPr>
              <a:t>12.07.2019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1D18-9DFF-4376-BABA-68CC4BA11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7F3A-3C2A-462C-BB6D-3D8412AE0FEE}" type="datetime1">
              <a:rPr lang="ru-RU" smtClean="0"/>
              <a:pPr>
                <a:defRPr/>
              </a:pPr>
              <a:t>12.07.2019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C062-6004-46C5-A86E-28463B472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8483-EE39-493C-8634-315F44019463}" type="datetime1">
              <a:rPr lang="ru-RU" smtClean="0"/>
              <a:pPr>
                <a:defRPr/>
              </a:pPr>
              <a:t>12.07.2019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9E62E-26A7-4E46-8921-359AAC1A5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B5FB-1278-4F80-914E-B4F2AEB31747}" type="datetime1">
              <a:rPr lang="ru-RU" smtClean="0"/>
              <a:pPr>
                <a:defRPr/>
              </a:pPr>
              <a:t>12.07.2019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858D-91DB-413B-9541-9C4913476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391AB-3C1E-44E2-965E-08896EA8B336}" type="datetime1">
              <a:rPr lang="ru-RU" smtClean="0"/>
              <a:pPr>
                <a:defRPr/>
              </a:pPr>
              <a:t>12.07.2019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5A9F-3EA5-466B-8DA1-A7892AA65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F6DF-3BE9-4D51-B54E-0D7D41F69633}" type="datetime1">
              <a:rPr lang="ru-RU" smtClean="0"/>
              <a:pPr>
                <a:defRPr/>
              </a:pPr>
              <a:t>12.07.2019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CC3A-D316-4A2F-9C40-2C75E69DC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60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EDB8D-9F16-40C3-A86C-ACFFA68FB99E}" type="datetime1">
              <a:rPr lang="ru-RU" smtClean="0"/>
              <a:pPr>
                <a:defRPr/>
              </a:pPr>
              <a:t>12.07.2019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D7EA13-07BA-4015-A73D-C34233C5D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560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86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7" r:id="rId9"/>
    <p:sldLayoutId id="2147483677" r:id="rId10"/>
    <p:sldLayoutId id="2147483676" r:id="rId11"/>
    <p:sldLayoutId id="2147483684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2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3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_____Microsoft_Office_Excel_97-20034.xls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205038"/>
            <a:ext cx="7854950" cy="3405187"/>
          </a:xfrm>
        </p:spPr>
        <p:txBody>
          <a:bodyPr>
            <a:normAutofit fontScale="92500" lnSpcReduction="10000"/>
          </a:bodyPr>
          <a:lstStyle/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Бюджет для граждан </a:t>
            </a:r>
          </a:p>
          <a:p>
            <a:pPr marR="0" algn="ctr"/>
            <a:r>
              <a:rPr lang="ru-RU" sz="3700" b="1" i="1" dirty="0" smtClean="0">
                <a:solidFill>
                  <a:srgbClr val="0076A3"/>
                </a:solidFill>
                <a:latin typeface="Arial" charset="0"/>
              </a:rPr>
              <a:t>на 2019 год </a:t>
            </a:r>
          </a:p>
          <a:p>
            <a:pPr marR="0" algn="ctr"/>
            <a:r>
              <a:rPr lang="ru-RU" sz="2400" b="1" i="1" dirty="0" smtClean="0">
                <a:solidFill>
                  <a:srgbClr val="0076A3"/>
                </a:solidFill>
                <a:latin typeface="Arial" charset="0"/>
              </a:rPr>
              <a:t>и на плановый период 2020 и </a:t>
            </a:r>
            <a:r>
              <a:rPr lang="ru-RU" sz="2400" b="1" i="1" smtClean="0">
                <a:solidFill>
                  <a:srgbClr val="0076A3"/>
                </a:solidFill>
                <a:latin typeface="Arial" charset="0"/>
              </a:rPr>
              <a:t>2021 годов</a:t>
            </a:r>
            <a:endParaRPr lang="ru-RU" sz="2400" b="1" i="1" dirty="0" smtClean="0">
              <a:solidFill>
                <a:srgbClr val="0076A3"/>
              </a:solidFill>
              <a:latin typeface="Arial" charset="0"/>
            </a:endParaRPr>
          </a:p>
          <a:p>
            <a:pPr marR="0" algn="ctr"/>
            <a:endParaRPr lang="ru-RU" sz="2800" b="1" i="1" dirty="0" smtClean="0">
              <a:solidFill>
                <a:srgbClr val="0076A3"/>
              </a:solidFill>
              <a:latin typeface="Arial" charset="0"/>
            </a:endParaRP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Муниципального образования </a:t>
            </a:r>
          </a:p>
          <a:p>
            <a:pPr marR="0" algn="ctr"/>
            <a:r>
              <a:rPr lang="ru-RU" sz="2800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Краснинский</a:t>
            </a:r>
            <a:r>
              <a:rPr lang="ru-RU" sz="2800" b="1" i="1" dirty="0" smtClean="0">
                <a:solidFill>
                  <a:srgbClr val="FF0000"/>
                </a:solidFill>
              </a:rPr>
              <a:t> район»</a:t>
            </a:r>
            <a:r>
              <a:rPr lang="ru-RU" sz="2800" b="1" i="1" dirty="0" smtClean="0">
                <a:solidFill>
                  <a:srgbClr val="0076A3"/>
                </a:solidFill>
              </a:rPr>
              <a:t> </a:t>
            </a:r>
          </a:p>
          <a:p>
            <a:pPr marR="0" algn="ctr"/>
            <a:r>
              <a:rPr lang="ru-RU" sz="2800" b="1" i="1" dirty="0" smtClean="0">
                <a:solidFill>
                  <a:srgbClr val="0076A3"/>
                </a:solidFill>
              </a:rPr>
              <a:t>Смоленской области</a:t>
            </a:r>
          </a:p>
        </p:txBody>
      </p:sp>
      <p:pic>
        <p:nvPicPr>
          <p:cNvPr id="14339" name="Рисунок 3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642938"/>
            <a:ext cx="1238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79F74-4628-4B7E-BFC3-44D6D0FF0E1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08546" name="AutoShape 2"/>
          <p:cNvSpPr>
            <a:spLocks noChangeArrowheads="1"/>
          </p:cNvSpPr>
          <p:nvPr/>
        </p:nvSpPr>
        <p:spPr bwMode="auto">
          <a:xfrm>
            <a:off x="206375" y="388938"/>
            <a:ext cx="8937625" cy="1020762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направления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бюджетной и налоговой политики муниципального образования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Смоленской области на 2019 год и на плановый период 2020 и 2021 годов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214282" y="1714488"/>
            <a:ext cx="878687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 Общие положения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Бюджетная и налоговая 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 области на 2019 год и плановый период 2020 и 2021 годов  направлена на решение стратегических целей, сформулированных в Послании </a:t>
            </a:r>
            <a:r>
              <a:rPr lang="ru-RU" sz="1400" dirty="0" smtClean="0">
                <a:solidFill>
                  <a:srgbClr val="58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Президента Российской Федерации Федеральному Собранию Российской Федерации от 01 марта 2018 года, указах Президента Российской Федерации от 7 мая 2012 года, Указе 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Основные направления бюджетной и налоговой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 области на 2019 год и плановый период 2020 и 2021 годов 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2019 год и плановый период 2020 и 2021 годов.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II. Основные направления налоговой политики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Налоговая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на среднесрочный период будет направлена на увеличение доходов бюджета муниципального образования за счет оптимизации налоговой нагрузки, повышения собираемости налогов и сборов, повышения эффективности  налогового администрирования доходов, формирующих бюджет муниципального образования и проведения антикризисных налоговых мер, будет продолжена реализация ранее поставленных целей и задач, сущность которых состоит в сохранении налогового потенциала.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Основными целями налоговой политики муниципального образования  на 2019 год и на плановый период 2020 и 2021 годов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- обеспечение сбалансированности и устойчивости бюджета муниципального образования;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0" y="0"/>
            <a:ext cx="91440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-повышение собираемости налоговых и неналоговых доходов, зачисляемых в бюджет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-дальнейшее повышение результативности деятельности главных администраторов доходов бюджета муниципального образования , направленной на безусловное исполнение всеми плательщиками своих обязательств перед бюджетом муниципального образования, сокращение задолженности и недоимки по платежам в бюджет муниципального образования.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 создание условий для стимулирования деловой активности, роста экономики и инвестиций, упорядочение системы существующих налоговых льгот путем отмены неэффективных льгот и предоставления льгот, носящих адресный характер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В среднесрочном периоде будут сохранены льготы по земельному налогу, предоставляемые инвесторам, реализующим одобренные и приоритетные инвестиционные проекты, в размере 50 процентов от суммы налога в отношении земельных участков предназначенных для строительства на срок не более 3-х лет.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Важной составляющей налоговой политики муниципального образования останется стимулирование развития малого и среднего предпринимательства через специальные налоговые режимы.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Продолжится действие двухлетних «налоговых каникул», установленное с 1 января 2017 года, для впервые зарегистрированных индивидуальных предпринимателей, перешедших на патентную систему налогообложения и осуществляющих предпринимательскую деятельность в производственной, социальной и (или) научной сферах, а также в сфере бытовых услуг населению.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Основными направлениями налоговой политики будут являться: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 создание благоприятных условий для инвестиционной  привлекательности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-формирование устойчивой налоговой базы для обеспечения сбалансированности бюджета муниципального образования, обеспечение своевременности и полноты поступлений в бюджет муниципального образования по доходным источникам, укрепление платежной и налоговой дисциплины;                                                                                          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-проведение инвентаризации муниципальной собственности, усиление контроля за полнотой и своевременностью перечислений в бюджет доходов от использования муниципальной собственности, осуществление продажи муниципального имущества с максимальной выгодой;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-продолжение совместной работы с налоговыми и иными уполномоченными территориальными органами федеральных органов исполнительной власти и уполномоченными  исполнительными органами государственной власти Смоленской области по обеспечению полноты и своевременности поступлений доходов в бюджет муниципального образования, усиление мер воздействия на плательщиков, имеющих задолженность по платежам, поступающим в бюджет муниципального образования;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0" y="-142900"/>
            <a:ext cx="9144000" cy="732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-повышение эффективности деятельности Межведомственной комиссии  по налоговой политике и рабочей группы  по выявлению неформальных трудовых отношений созданных при Администрации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в целях сокращения недоимки по налогам, снижения роста задолженности по выплате заработной платы и недопущения выплаты заработной платы ниже установленного прожиточного минимума, снижения неформальной занятости населения, легализации  «теневой» заработной платы;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-повышение эффективности управления муниципальной собственностью, в том числе за счет повышения качества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претензионно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исковой работы.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 целях мобилизации доходов бюджета муниципального образования планируется проведение следующих мероприятий: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-повышение объемов поступлений налога на доходы физических лиц, в частности: создание условий для роста общего объема фонда оплаты труда в муниципальном образовании,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-повышение собираемости единого сельскохозяйственного налога за счет расширения деятельности сельскохозяйственных товаропроизводителей;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-повышение объемов поступления налога, взимаемого в связи с применением патентной системы налогообложения путем ежегодной индексации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 усиление работы по погашению задолженности по налоговым платежам;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-переход с 1 января 2019 года к исчислению налога на имущество физических лиц исходя из кадастровой стоимости объектов налогообложения;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-улучшение качества администрирования земельного налога и повышения уровня его собираемости для целей пополнения доходной базы  бюджетов поселений;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-продолжится работа по созданию условий для развития малого и среднего предпринимательства;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-продолжится работа по созданию условий для развития малых форм торговли, в целях формирования комфортной потребительской среды.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Будет продолжена работа по оптимизации действующих налоговых льгот, установленных представительными органами поселений, исходя из оценки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востребованности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эффективности этих льгот.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 целях совершенствования налогового администрирования предполагается: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-повышение ответственности администраторов доходов за эффективное прогнозирование, своевременность, полноту поступления и сокращение задолженности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платежей;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-повышение качества и эффективности совместной работы органов власти всех уровней по усилению администрирования доходов в рамках деятельности межведомственной комиссии  и рабочей группы по платежам в бюджет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-продолжение работы  по легализации «теневой» заработной платы, взысканию задолженности по налоговым и неналоговым доходам, реализации мероприятий по повышению роли имущественных налогов в формировании доходов бюджета;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-проведение анализа по оптимизации ставок и налоговых льгот, установленных (предоставленных) решениями представительных органов местного самоуправления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-осуществление контроля, за отсутствием задолженности  муниципальных унитарных предприятий, налогоплательщиков, финансируемых из бюджета муниципального района, получающих субсидии из бюджета.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Для увеличения доходов бюджета муниципального образования в целях повышения собираемости налога на имущество физических лиц и земельного налога будет продолжена работа по следующим направлениям: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-ежегодная индексация размера потенциально возможного к получению индивидуальным предпринимателем годового дохода по каждому виду предпринимательской деятельности, в отношении которого применяется патентная система налогообложения, на коэффициент-дефлятор, пересмотр стоимости патента в зависимости от типа муниципальных образований Смоленской области и их удаленности от областного центра;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-переход, начиная с 2019 года,  к определению налоговой базы в отношении этих объектов налогообложения, исходя из их кадастровой стоимости;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-проведение мероприятий по вовлечению в налоговый оборот земельных участков посредством усиления муниципального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-проведение органами местного самоуправления муниципального образования совместно с территориальными налоговыми  органами  индивидуальной  работы  с  физическими  лицами,  имеющими  задолженность  в  бюджет по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0" y="733246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имущественным налогам, информирование работодателей  о сотрудниках, имеющих задолженность по имущественным налогам.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целях наполняемости бюджетов поселений, расположенных на территории муниципального образования будет продолжена работа по доведению до максимальных размеров, установленных Налоговым кодексом Российской Федерации ставок налога имущество физических лиц  в отношении: жилых домов, частей жилых домов, квартир, частей квартир, комнат, объектов незавершенного строительства в случае, если проектируемым назначением таких объектов является жилой дом, единых недвижимых комплексов, в состав которых входит хотя бы один жилой дом, гаражей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машино-мест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хозяйственных строений или сооружений, площадь каждого из которых не превышает 50 квадратных метров, расположенных на земельных участках, предоставленных для ведения личного подсобного, дачного хозяйства, огородничества, садоводства, индивидуального жилищного строительства;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Для увеличения доходной базы и собираемости земельного налога будет осуществляться активизация проведения муниципального земельного контроля и государственного земельного надзора с целью: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-выявления факта неиспользования земельных участков с целью применения повышенной налоговой ставки 1,5 % (вместо 0,3 %) в отношении земель сельскохозяйственного назначения в связи с неиспользованием в целях сельскохозяйственного производства;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-выявления факта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III. Основные направления бюджетной политики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Бюджетная политика муниципального образования определяет основные ориентиры и стратегические цели развития муниципального образования на трехлетний период.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Основными целями бюджетной политики муниципального образования на 2019 год и на плановый период 2020 и 2021 годов являются обеспечение долгосрочной сбалансированности и финансовой устойчивости бюджетной системы муниципального образования, создание условий для обеспечения максимально эффективного управления общественными финансами с учетом современных условий и перспектив развития экономики района.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направлениями бюджетной политики муниципального образования на среднесрочный период являются: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0" y="0"/>
            <a:ext cx="9144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-обеспечение безусловного исполнения действующих расходных обязательств, осуществление взвешенного подхода  к принятию новых расходных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-концентрация расходов на первоочередных  и  приоритетных направлениях;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-обеспечение реализации задач, поставленных в указах Президента Российской Федерации, в том числе в части исполнения социальных обязательств по финансовому обеспечению реализации указов  Президента Российской Федерации по повышению оплаты труда работников образования и культуры в соотношении с показателем среднемесячного дохода от трудовой деятельности;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-повышение с 1 октября 2019 года оплаты труда отдельных категорий работников муниципальных учреждений, на которых не распространяется действие указов Президента Российской Федерации;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-безусловное исполнение принятых муниципальным образованием долговых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-недопущение просроченной задолженности по бюджетным и долговым    обязательствам муниципального образования;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-реализация мероприятий обеспечивающих выполнение условий соглашений заключенных Администрацией муниципального образования с Департаментом бюджета и финансов Смоленской области по реструктуризации задолженности по бюджетным кредитам, предоставленным бюджету муниципального образования из областного бюджета для частичного покрытия дефицита бюджета муниципального образования;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 -соблюдение предельного уровня дефицита и муниципального долга муниципального образования, проведение взвешенной долговой политики, в том числе поэтапное снижение доли долговых обязательств;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внедрение автоматизированной информационной системы в целях повышения прозрачности оценки выполнения муниципального задания оказания муниципальных услуг муниципальными учреждениями;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-расширение практики нормирования в сфере закупок   работ и муниципальных услуг;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муниципального  управления, в том числе за счет повышения качества финансового менеджмента в органах исполнительной власти и муниципальных бюджетных учреждениях;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-повышение качества финансового контроля в управлении бюджетным   процессом, в том числе внутреннего финансового контроля и внутреннего финансового аудита;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-обеспечение прозрачности (открытости) и публичности процесса управления общественными финансами, гарантирующих обществу право на доступ к открытым муниципальным данным, в том числе в рамках размещения финансовой и иной информации о бюджете и бюджетном процессе на официальном сайте финансового управления, размещение основных  положений решения о бюджете в формате «Бюджет для граждан» в социальных сетях;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0" y="0"/>
            <a:ext cx="9144000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-обеспечение сбалансированности местных бюджетов, сохранение высокой роли выравнивающих межбюджетных трансфертов;</a:t>
            </a:r>
          </a:p>
          <a:p>
            <a:pPr lvl="0" algn="just"/>
            <a:r>
              <a:rPr lang="ru-RU" sz="1400" dirty="0" smtClean="0"/>
              <a:t>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-формирование местного бюджета на 2019-2021 годы за счет сохранения программного принципа.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Продолжить проведение оценки эффективности действующих целевых программ,  принятие новых программ осуществлять после детального обсуждения на рабочих группах по рассмотрению расходных обязательств местного бюджета и с учетом их социальной и экономической эффективности;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-повышение самостоятельности и ответственности органов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финансами.</a:t>
            </a:r>
          </a:p>
          <a:p>
            <a:pPr lvl="0" indent="450850" algn="ctr"/>
            <a:r>
              <a:rPr lang="en-US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Долговая политика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Управление муниципальным долгом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 – это процесс выработки и осуществления стратегии, направленной на привлечение через долговые операции на рынке капитала необходимых для развития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заимствований, при соблюдении приемлемых уровней финансового риска и цены привлекаемых денежных средств.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Управление муниципальным долгом является одним из важнейших элементов финансовой политики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и представляет собой совокупность мероприятий по регулированию его объема и структуры, определению условий и осуществлению заимствований, регулированию рынка заимствований, реализации мер управления проблемными долгами, обслуживанию и погашению муниципального долга, предоставлению муниципальных гарантий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области, контролю за эффективным использованием заимствованных средств.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Основными целями  муниципальной долговой политики Смоленской области на долгосрочный период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   -стабильное обслуживание долговых обязательств;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 -прогнозирование и предотвращение рисков, связанных со структурой муниципального долга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район»Смоленской области (далее – государственный долг);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-равномерное распределение долговой нагрузки на бюджет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-совершенствование учета и мониторинга муниципального долга.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Муниципальная долговая политика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 является частью бюджетной политики, проводимой Администрацией муниципального образования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Краснинский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области, и управление муниципальным долгом непосредственно связано с бюджетным процессом.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0" y="517803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процессе управления муниципальным долгом приоритетными являются следующие задачи: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-обеспечение сбалансированности бюджета  муниципального района при недостаточности собственных источников финансирования дефицита бюджета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-поэтапное сокращение объема муниципального долга к объему доходов бюджета муниципального района без учета объема безвозмездных поступлений;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-поэтапное снижение дефицита бюджета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-привлечение муниципальных заимствований в объемах, дополняющих доходы  бюджета муниципального района до объема, необходимого для обеспечения исполнения принятых бюджетных обязательств;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 достижение эффективного и целевого использования заемных средств;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 учет и регистрация долговых обязательств;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 обеспечение раскрытия информации о муниципальном долге.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660033"/>
                </a:solidFill>
                <a:latin typeface="Arial" charset="0"/>
              </a:rPr>
              <a:t>Основные характеристики бюджета муниципального района в 2016-2021 годах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>
            <p:ph idx="1"/>
          </p:nvPr>
        </p:nvGraphicFramePr>
        <p:xfrm>
          <a:off x="142844" y="1285860"/>
          <a:ext cx="8686800" cy="3959225"/>
        </p:xfrm>
        <a:graphic>
          <a:graphicData uri="http://schemas.openxmlformats.org/presentationml/2006/ole">
            <p:oleObj spid="_x0000_s43012" name="Диаграмма" r:id="rId3" imgW="8715492" imgH="3971991" progId="MSGraph.Chart.8">
              <p:embed followColorScheme="full"/>
            </p:oleObj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29777-EBF9-488C-B60A-0E3DC933D27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500702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                      	2016(факт)	2017(факт)	2018(план)	2019(план)	2020(план)     2021 (план)</a:t>
            </a:r>
          </a:p>
          <a:p>
            <a:r>
              <a:rPr lang="ru-RU" sz="1200" dirty="0" smtClean="0"/>
              <a:t>Доходы, всего		244237,5	277422,2	252686,0	303937,0	250907,3         249555,2</a:t>
            </a:r>
          </a:p>
          <a:p>
            <a:r>
              <a:rPr lang="ru-RU" sz="1200" dirty="0" smtClean="0"/>
              <a:t>Расходы, всего		232078,4	270343,9	265402,1	308601,3	255566,4         254338,6</a:t>
            </a:r>
          </a:p>
          <a:p>
            <a:r>
              <a:rPr lang="ru-RU" sz="1200" dirty="0" smtClean="0"/>
              <a:t>Дефицит, </a:t>
            </a:r>
            <a:r>
              <a:rPr lang="ru-RU" sz="1200" dirty="0" err="1" smtClean="0"/>
              <a:t>профицит</a:t>
            </a:r>
            <a:r>
              <a:rPr lang="ru-RU" sz="1200" dirty="0" smtClean="0"/>
              <a:t> (-;+)		12159,1	7078,3	-12716,1	-4664,3	-4659,1            -4783,4 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285728"/>
            <a:ext cx="8229600" cy="1143000"/>
          </a:xfrm>
          <a:noFill/>
          <a:ln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Общие характеристики доходов и расходов бюджета муниципального района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42873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357826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		2019	  2020	   2021</a:t>
            </a:r>
          </a:p>
          <a:p>
            <a:r>
              <a:rPr lang="ru-RU" sz="1600" dirty="0" smtClean="0"/>
              <a:t>Доходы, всего		303937,0  250907,3	   249555,2</a:t>
            </a:r>
          </a:p>
          <a:p>
            <a:r>
              <a:rPr lang="ru-RU" sz="1600" dirty="0" smtClean="0"/>
              <a:t>Расходы, всего		308601,3  255566,4   254338,6</a:t>
            </a:r>
          </a:p>
          <a:p>
            <a:r>
              <a:rPr lang="ru-RU" sz="1600" dirty="0" smtClean="0"/>
              <a:t>Дефицит, </a:t>
            </a:r>
            <a:r>
              <a:rPr lang="ru-RU" sz="1600" dirty="0" err="1" smtClean="0"/>
              <a:t>профицит</a:t>
            </a:r>
            <a:r>
              <a:rPr lang="ru-RU" sz="1600" dirty="0" smtClean="0"/>
              <a:t> (-;+)	-4664,3	 -4659,1      -4783,4</a:t>
            </a:r>
          </a:p>
        </p:txBody>
      </p:sp>
      <p:graphicFrame>
        <p:nvGraphicFramePr>
          <p:cNvPr id="9" name="Содержимое 3"/>
          <p:cNvGraphicFramePr>
            <a:graphicFrameLocks noChangeAspect="1"/>
          </p:cNvGraphicFramePr>
          <p:nvPr/>
        </p:nvGraphicFramePr>
        <p:xfrm>
          <a:off x="500034" y="1857364"/>
          <a:ext cx="7402513" cy="3425825"/>
        </p:xfrm>
        <a:graphic>
          <a:graphicData uri="http://schemas.openxmlformats.org/presentationml/2006/ole">
            <p:oleObj spid="_x0000_s48132" name="Диаграмма" r:id="rId3" imgW="7286589" imgH="337182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39578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i="1" smtClean="0">
                <a:solidFill>
                  <a:srgbClr val="C00000"/>
                </a:solidFill>
              </a:rPr>
              <a:t>«Бюджет для граждан» </a:t>
            </a:r>
            <a:r>
              <a:rPr lang="ru-RU" sz="2200" smtClean="0"/>
              <a:t>это упрощенная версия бюджетного     документа, которая использует 	неформальный язык и доступные форматы, чтобы облегчить для граждан понимание бюджета.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«Краснинский район» Смоленской области. 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Надеемся, что представление бюджета и бюджетного процесса в муниципальном образовании «Краснинский район</a:t>
            </a:r>
            <a:r>
              <a:rPr lang="ru-RU" sz="2200" smtClean="0">
                <a:latin typeface="Arial" charset="0"/>
              </a:rPr>
              <a:t>»</a:t>
            </a:r>
            <a:r>
              <a:rPr lang="ru-RU" sz="2200" smtClean="0"/>
              <a:t> Смоленской области в понятной для жителей форме повысит уровень общественного участия граждан в бюджетном процессе муниципального образования.</a:t>
            </a:r>
          </a:p>
        </p:txBody>
      </p:sp>
      <p:pic>
        <p:nvPicPr>
          <p:cNvPr id="4" name="Рисунок 3" descr="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500042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4294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Доходы бюджета по группам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92867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27651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436563" y="1223963"/>
          <a:ext cx="8302625" cy="3132137"/>
        </p:xfrm>
        <a:graphic>
          <a:graphicData uri="http://schemas.openxmlformats.org/presentationml/2006/ole">
            <p:oleObj spid="_x0000_s71682" name="Лист" r:id="rId3" imgW="8962908" imgH="3381248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14480" y="4357694"/>
          <a:ext cx="4929221" cy="1071572"/>
        </p:xfrm>
        <a:graphic>
          <a:graphicData uri="http://schemas.openxmlformats.org/drawingml/2006/table">
            <a:tbl>
              <a:tblPr/>
              <a:tblGrid>
                <a:gridCol w="2348102"/>
                <a:gridCol w="860373"/>
                <a:gridCol w="860373"/>
                <a:gridCol w="860373"/>
              </a:tblGrid>
              <a:tr h="267893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2019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2020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2021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259425,6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204316,4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201721,7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Calibri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40842,6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43157,3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44261,9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Calibri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3668,8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3433,6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Calibri"/>
                        </a:rPr>
                        <a:t>3571,6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44" y="5572140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 в связи с предоставлением таких льгот отсутствует, в связи с тем, что на 2019 год и плановый период налоговые льготы по налогам, зачисляемым в бюджет муниципального района, не предоставлялись.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150017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11" name="Содержимое 10"/>
          <p:cNvGraphicFramePr>
            <a:graphicFrameLocks noChangeAspect="1"/>
          </p:cNvGraphicFramePr>
          <p:nvPr>
            <p:ph idx="1"/>
          </p:nvPr>
        </p:nvGraphicFramePr>
        <p:xfrm>
          <a:off x="428596" y="1857364"/>
          <a:ext cx="8253412" cy="3143272"/>
        </p:xfrm>
        <a:graphic>
          <a:graphicData uri="http://schemas.openxmlformats.org/presentationml/2006/ole">
            <p:oleObj spid="_x0000_s72708" name="Диаграмма" r:id="rId3" imgW="5953272" imgH="2638349" progId="MSGraph.Chart.8">
              <p:embed followColorScheme="full"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42976" y="5072074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				2019	2020	2021</a:t>
            </a:r>
          </a:p>
          <a:p>
            <a:r>
              <a:rPr lang="ru-RU" sz="1200" dirty="0" smtClean="0"/>
              <a:t>Налог на доходы физических лиц		28885,4	30006,2	31349,9</a:t>
            </a:r>
          </a:p>
          <a:p>
            <a:r>
              <a:rPr lang="ru-RU" sz="1200" dirty="0" smtClean="0"/>
              <a:t>Акцизы			 	5736,0	7257,6	8649,8</a:t>
            </a:r>
          </a:p>
          <a:p>
            <a:r>
              <a:rPr lang="ru-RU" sz="1200" dirty="0" smtClean="0"/>
              <a:t>Налоги на совокупный доход		5074,7	4704,6	3025,7</a:t>
            </a:r>
          </a:p>
          <a:p>
            <a:r>
              <a:rPr lang="ru-RU" sz="1200" dirty="0" smtClean="0"/>
              <a:t>Государственная пошлина		1146,5	1188,9	1236,5</a:t>
            </a:r>
          </a:p>
          <a:p>
            <a:r>
              <a:rPr lang="ru-RU" sz="1200" dirty="0" smtClean="0"/>
              <a:t>Задолженность по отмененным налогам	0	0	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5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неналоговых доходов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00042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73731" name="Содержимое 3"/>
          <p:cNvGraphicFramePr>
            <a:graphicFrameLocks noChangeAspect="1"/>
          </p:cNvGraphicFramePr>
          <p:nvPr/>
        </p:nvGraphicFramePr>
        <p:xfrm>
          <a:off x="642910" y="1071546"/>
          <a:ext cx="7402513" cy="3425825"/>
        </p:xfrm>
        <a:graphic>
          <a:graphicData uri="http://schemas.openxmlformats.org/presentationml/2006/ole">
            <p:oleObj spid="_x0000_s73731" name="Диаграмма" r:id="rId4" imgW="7286589" imgH="3371820" progId="MSGraph.Chart.8">
              <p:embed followColorScheme="full"/>
            </p:oleObj>
          </a:graphicData>
        </a:graphic>
      </p:graphicFrame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4429132"/>
            <a:ext cx="8543956" cy="1895468"/>
          </a:xfrm>
        </p:spPr>
        <p:txBody>
          <a:bodyPr/>
          <a:lstStyle/>
          <a:p>
            <a:r>
              <a:rPr lang="ru-RU" sz="1400" dirty="0" smtClean="0"/>
              <a:t>					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2019	2020	2021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	490,5	130,2	135,4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		215,2	223,2	232,1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			0,0                0,0               0,0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			269,6	280,9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	292,3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 			2693,5	2799,3	2911,8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Виды безвозмездных поступлений</a:t>
            </a:r>
          </a:p>
        </p:txBody>
      </p:sp>
      <p:grpSp>
        <p:nvGrpSpPr>
          <p:cNvPr id="45059" name="Group 5"/>
          <p:cNvGrpSpPr>
            <a:grpSpLocks noChangeAspect="1"/>
          </p:cNvGrpSpPr>
          <p:nvPr/>
        </p:nvGrpSpPr>
        <p:grpSpPr bwMode="auto">
          <a:xfrm>
            <a:off x="0" y="765175"/>
            <a:ext cx="9144000" cy="6092825"/>
            <a:chOff x="4603" y="8855"/>
            <a:chExt cx="7669" cy="4654"/>
          </a:xfrm>
        </p:grpSpPr>
        <p:sp>
          <p:nvSpPr>
            <p:cNvPr id="4506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61" name="Group 7"/>
            <p:cNvGrpSpPr>
              <a:grpSpLocks/>
            </p:cNvGrpSpPr>
            <p:nvPr/>
          </p:nvGrpSpPr>
          <p:grpSpPr bwMode="auto">
            <a:xfrm>
              <a:off x="4727" y="11927"/>
              <a:ext cx="7200" cy="1081"/>
              <a:chOff x="4776" y="9126"/>
              <a:chExt cx="7200" cy="1080"/>
            </a:xfrm>
          </p:grpSpPr>
          <p:sp>
            <p:nvSpPr>
              <p:cNvPr id="450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3" name="Text Box 9"/>
              <p:cNvSpPr txBox="1">
                <a:spLocks noChangeArrowheads="1"/>
              </p:cNvSpPr>
              <p:nvPr/>
            </p:nvSpPr>
            <p:spPr bwMode="auto">
              <a:xfrm>
                <a:off x="6150" y="9235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условиях долевого </a:t>
                </a:r>
                <a:r>
                  <a:rPr lang="ru-RU" sz="1400" dirty="0" err="1">
                    <a:latin typeface="Times New Roman" pitchFamily="18" charset="0"/>
                  </a:rPr>
                  <a:t>софинансирования</a:t>
                </a:r>
                <a:r>
                  <a:rPr lang="ru-RU" sz="1400" dirty="0">
                    <a:latin typeface="Times New Roman" pitchFamily="18" charset="0"/>
                  </a:rPr>
                  <a:t> расходов других бюджетов</a:t>
                </a:r>
              </a:p>
            </p:txBody>
          </p:sp>
          <p:sp>
            <p:nvSpPr>
              <p:cNvPr id="450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9205" y="9126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pPr algn="ctr"/>
                <a:r>
                  <a:rPr lang="ru-RU" sz="1500" b="1">
                    <a:latin typeface="Times New Roman" pitchFamily="18" charset="0"/>
                  </a:rPr>
                  <a:t>Субсидии (от латинского «</a:t>
                </a:r>
                <a:r>
                  <a:rPr lang="en-US" sz="1500" b="1">
                    <a:latin typeface="Times New Roman" pitchFamily="18" charset="0"/>
                  </a:rPr>
                  <a:t>Subsidium</a:t>
                </a:r>
                <a:r>
                  <a:rPr lang="ru-RU" sz="1500" b="1">
                    <a:latin typeface="Times New Roman" pitchFamily="18" charset="0"/>
                  </a:rPr>
                  <a:t>»-поддержка)</a:t>
                </a:r>
                <a:endParaRPr lang="ru-RU" sz="1500">
                  <a:latin typeface="Times New Roman" pitchFamily="18" charset="0"/>
                </a:endParaRPr>
              </a:p>
            </p:txBody>
          </p:sp>
        </p:grpSp>
        <p:grpSp>
          <p:nvGrpSpPr>
            <p:cNvPr id="45066" name="Group 12"/>
            <p:cNvGrpSpPr>
              <a:grpSpLocks/>
            </p:cNvGrpSpPr>
            <p:nvPr/>
          </p:nvGrpSpPr>
          <p:grpSpPr bwMode="auto">
            <a:xfrm>
              <a:off x="4776" y="9307"/>
              <a:ext cx="7200" cy="1029"/>
              <a:chOff x="4776" y="9565"/>
              <a:chExt cx="7200" cy="1029"/>
            </a:xfrm>
          </p:grpSpPr>
          <p:sp>
            <p:nvSpPr>
              <p:cNvPr id="45067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5068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9037" y="9565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Дотации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Dotatio</a:t>
                </a:r>
                <a:r>
                  <a:rPr lang="ru-RU" sz="1400" b="1" dirty="0">
                    <a:latin typeface="Times New Roman" pitchFamily="18" charset="0"/>
                  </a:rPr>
                  <a:t>»-дар, пожертвование)</a:t>
                </a:r>
              </a:p>
              <a:p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69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6041" y="9620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dirty="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45070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45071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45072" name="Group 18"/>
            <p:cNvGrpSpPr>
              <a:grpSpLocks/>
            </p:cNvGrpSpPr>
            <p:nvPr/>
          </p:nvGrpSpPr>
          <p:grpSpPr bwMode="auto">
            <a:xfrm>
              <a:off x="6041" y="10617"/>
              <a:ext cx="5273" cy="1029"/>
              <a:chOff x="6054" y="10617"/>
              <a:chExt cx="5273" cy="1029"/>
            </a:xfrm>
          </p:grpSpPr>
          <p:sp>
            <p:nvSpPr>
              <p:cNvPr id="45073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9110" y="10617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 dirty="0">
                    <a:latin typeface="Times New Roman" pitchFamily="18" charset="0"/>
                  </a:rPr>
                  <a:t>Субвенции (от латинского «</a:t>
                </a:r>
                <a:r>
                  <a:rPr lang="en-US" sz="1400" b="1" dirty="0" err="1">
                    <a:latin typeface="Times New Roman" pitchFamily="18" charset="0"/>
                  </a:rPr>
                  <a:t>Subvenire</a:t>
                </a:r>
                <a:r>
                  <a:rPr lang="ru-RU" sz="1400" b="1" dirty="0">
                    <a:latin typeface="Times New Roman" pitchFamily="18" charset="0"/>
                  </a:rPr>
                  <a:t>»-приходить на помощь)</a:t>
                </a:r>
                <a:endParaRPr 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45074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6054" y="10726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 dirty="0">
                    <a:latin typeface="Times New Roman" pitchFamily="18" charset="0"/>
                  </a:rPr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45075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6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EF71458-2917-45C2-8F1A-D234A062635A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23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Структура безвозмездных поступлений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142984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graphicFrame>
        <p:nvGraphicFramePr>
          <p:cNvPr id="74755" name="Содержимое 3"/>
          <p:cNvGraphicFramePr>
            <a:graphicFrameLocks noChangeAspect="1"/>
          </p:cNvGraphicFramePr>
          <p:nvPr/>
        </p:nvGraphicFramePr>
        <p:xfrm>
          <a:off x="642910" y="1714488"/>
          <a:ext cx="7402512" cy="3425825"/>
        </p:xfrm>
        <a:graphic>
          <a:graphicData uri="http://schemas.openxmlformats.org/presentationml/2006/ole">
            <p:oleObj spid="_x0000_s74755" name="Диаграмма" r:id="rId3" imgW="7286589" imgH="3371820" progId="MSGraph.Chart.8">
              <p:embed followColorScheme="full"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596" y="5286388"/>
            <a:ext cx="8286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					2019	2020	2021</a:t>
            </a:r>
          </a:p>
          <a:p>
            <a:r>
              <a:rPr lang="ru-RU" sz="1400" dirty="0" smtClean="0"/>
              <a:t>Дотации бюджетам муниципальных образований 	79478,0	75049,0	66424,0</a:t>
            </a:r>
          </a:p>
          <a:p>
            <a:r>
              <a:rPr lang="ru-RU" sz="1400" dirty="0" smtClean="0"/>
              <a:t>Субвенции бюджетам муниципальных образований 	104574,9	107120,1	113080,1</a:t>
            </a:r>
          </a:p>
          <a:p>
            <a:r>
              <a:rPr lang="ru-RU" sz="1400" dirty="0" smtClean="0"/>
              <a:t>Субсидии бюджетам муниципальных образований 	75287,2	22059,0	22126,0</a:t>
            </a:r>
          </a:p>
          <a:p>
            <a:r>
              <a:rPr lang="ru-RU" sz="1400" dirty="0" smtClean="0"/>
              <a:t>Иные межбюджетные трансферты 		85,5	88,3	91,6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01"/>
          <p:cNvGrpSpPr>
            <a:grpSpLocks/>
          </p:cNvGrpSpPr>
          <p:nvPr/>
        </p:nvGrpSpPr>
        <p:grpSpPr bwMode="auto">
          <a:xfrm>
            <a:off x="0" y="0"/>
            <a:ext cx="9144000" cy="6286500"/>
            <a:chOff x="0" y="0"/>
            <a:chExt cx="5760" cy="3960"/>
          </a:xfrm>
        </p:grpSpPr>
        <p:pic>
          <p:nvPicPr>
            <p:cNvPr id="46083" name="Picture 21" descr="http://dnews.donetsk.ua/storage/fotos/2010/08/27/128289415521289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98" y="0"/>
              <a:ext cx="2562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4" name="AutoShape 26"/>
            <p:cNvSpPr>
              <a:spLocks noChangeArrowheads="1"/>
            </p:cNvSpPr>
            <p:nvPr/>
          </p:nvSpPr>
          <p:spPr bwMode="auto">
            <a:xfrm>
              <a:off x="0" y="1842"/>
              <a:ext cx="5760" cy="22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</a:rPr>
                <a:t>Разделы классификации расходов бюджета</a:t>
              </a:r>
            </a:p>
          </p:txBody>
        </p:sp>
        <p:grpSp>
          <p:nvGrpSpPr>
            <p:cNvPr id="46085" name="Group 100"/>
            <p:cNvGrpSpPr>
              <a:grpSpLocks/>
            </p:cNvGrpSpPr>
            <p:nvPr/>
          </p:nvGrpSpPr>
          <p:grpSpPr bwMode="auto">
            <a:xfrm>
              <a:off x="0" y="73"/>
              <a:ext cx="5607" cy="3887"/>
              <a:chOff x="0" y="73"/>
              <a:chExt cx="5607" cy="3887"/>
            </a:xfrm>
          </p:grpSpPr>
          <p:sp>
            <p:nvSpPr>
              <p:cNvPr id="46086" name="Rectangle 5"/>
              <p:cNvSpPr>
                <a:spLocks noChangeArrowheads="1"/>
              </p:cNvSpPr>
              <p:nvPr/>
            </p:nvSpPr>
            <p:spPr bwMode="auto">
              <a:xfrm>
                <a:off x="0" y="73"/>
                <a:ext cx="40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>
                    <a:solidFill>
                      <a:schemeClr val="hlink"/>
                    </a:solidFill>
                    <a:latin typeface="Times New Roman" pitchFamily="18" charset="0"/>
                  </a:rPr>
                  <a:t>Расходы бюджета</a:t>
                </a:r>
              </a:p>
            </p:txBody>
          </p:sp>
          <p:sp>
            <p:nvSpPr>
              <p:cNvPr id="46087" name="Text Box 23"/>
              <p:cNvSpPr txBox="1">
                <a:spLocks noChangeArrowheads="1"/>
              </p:cNvSpPr>
              <p:nvPr/>
            </p:nvSpPr>
            <p:spPr bwMode="auto">
              <a:xfrm>
                <a:off x="0" y="527"/>
                <a:ext cx="36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46088" name="Text Box 24"/>
              <p:cNvSpPr txBox="1">
                <a:spLocks noChangeArrowheads="1"/>
              </p:cNvSpPr>
              <p:nvPr/>
            </p:nvSpPr>
            <p:spPr bwMode="auto">
              <a:xfrm>
                <a:off x="0" y="346"/>
                <a:ext cx="3538" cy="1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dirty="0">
                    <a:latin typeface="Times New Roman" pitchFamily="18" charset="0"/>
                  </a:rPr>
                  <a:t>	</a:t>
                </a:r>
                <a:r>
                  <a:rPr lang="ru-RU" sz="1500" dirty="0">
                    <a:latin typeface="Times New Roman" pitchFamily="18" charset="0"/>
                  </a:rPr>
    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    </a:r>
              </a:p>
              <a:p>
                <a:r>
                  <a:rPr lang="ru-RU" sz="1500" dirty="0">
                    <a:latin typeface="Times New Roman" pitchFamily="18" charset="0"/>
                  </a:rPr>
                  <a:t>	Расходы бюджета сформированы и утверждены: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муниципальным программам и </a:t>
                </a:r>
                <a:r>
                  <a:rPr lang="ru-RU" sz="1500" dirty="0" err="1">
                    <a:latin typeface="Times New Roman" pitchFamily="18" charset="0"/>
                  </a:rPr>
                  <a:t>непрограммным</a:t>
                </a:r>
                <a:r>
                  <a:rPr lang="ru-RU" sz="1500" dirty="0">
                    <a:latin typeface="Times New Roman" pitchFamily="18" charset="0"/>
                  </a:rPr>
                  <a:t> направлениям деятельности;</a:t>
                </a:r>
              </a:p>
              <a:p>
                <a:pPr>
                  <a:buFontTx/>
                  <a:buChar char="•"/>
                </a:pPr>
                <a:r>
                  <a:rPr lang="ru-RU" sz="1500" dirty="0">
                    <a:latin typeface="Times New Roman" pitchFamily="18" charset="0"/>
                  </a:rPr>
                  <a:t> по ведомственной структуре. </a:t>
                </a:r>
              </a:p>
            </p:txBody>
          </p:sp>
          <p:sp>
            <p:nvSpPr>
              <p:cNvPr id="46091" name="AutoShape 38"/>
              <p:cNvSpPr>
                <a:spLocks noChangeArrowheads="1"/>
              </p:cNvSpPr>
              <p:nvPr/>
            </p:nvSpPr>
            <p:spPr bwMode="auto">
              <a:xfrm>
                <a:off x="3870" y="3060"/>
                <a:ext cx="1704" cy="90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4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092" name="Group 43"/>
              <p:cNvGrpSpPr>
                <a:grpSpLocks/>
              </p:cNvGrpSpPr>
              <p:nvPr/>
            </p:nvGrpSpPr>
            <p:grpSpPr bwMode="auto">
              <a:xfrm>
                <a:off x="68" y="2205"/>
                <a:ext cx="748" cy="817"/>
                <a:chOff x="113" y="2205"/>
                <a:chExt cx="829" cy="817"/>
              </a:xfrm>
            </p:grpSpPr>
            <p:sp>
              <p:nvSpPr>
                <p:cNvPr id="46093" name="AutoShape 27"/>
                <p:cNvSpPr>
                  <a:spLocks noChangeArrowheads="1"/>
                </p:cNvSpPr>
                <p:nvPr/>
              </p:nvSpPr>
              <p:spPr bwMode="auto">
                <a:xfrm>
                  <a:off x="113" y="2205"/>
                  <a:ext cx="817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09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>
                      <a:solidFill>
                        <a:schemeClr val="bg1"/>
                      </a:solidFill>
                      <a:latin typeface="Times New Roman" pitchFamily="18" charset="0"/>
                    </a:rPr>
                    <a:t>01 «Общегосу                                                            дарственные вопросы»</a:t>
                  </a:r>
                </a:p>
              </p:txBody>
            </p:sp>
          </p:grpSp>
          <p:sp>
            <p:nvSpPr>
              <p:cNvPr id="46097" name="Text Box 46"/>
              <p:cNvSpPr txBox="1">
                <a:spLocks noChangeArrowheads="1"/>
              </p:cNvSpPr>
              <p:nvPr/>
            </p:nvSpPr>
            <p:spPr bwMode="auto">
              <a:xfrm>
                <a:off x="945" y="2295"/>
                <a:ext cx="771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00" name="Text Box 49"/>
              <p:cNvSpPr txBox="1">
                <a:spLocks noChangeArrowheads="1"/>
              </p:cNvSpPr>
              <p:nvPr/>
            </p:nvSpPr>
            <p:spPr bwMode="auto">
              <a:xfrm flipH="1">
                <a:off x="1882" y="2256"/>
                <a:ext cx="907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300" b="1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6101" name="Group 61"/>
              <p:cNvGrpSpPr>
                <a:grpSpLocks/>
              </p:cNvGrpSpPr>
              <p:nvPr/>
            </p:nvGrpSpPr>
            <p:grpSpPr bwMode="auto">
              <a:xfrm>
                <a:off x="899" y="2205"/>
                <a:ext cx="907" cy="817"/>
                <a:chOff x="1155" y="2205"/>
                <a:chExt cx="998" cy="817"/>
              </a:xfrm>
            </p:grpSpPr>
            <p:sp>
              <p:nvSpPr>
                <p:cNvPr id="46103" name="AutoShape 51"/>
                <p:cNvSpPr>
                  <a:spLocks noChangeArrowheads="1"/>
                </p:cNvSpPr>
                <p:nvPr/>
              </p:nvSpPr>
              <p:spPr bwMode="auto">
                <a:xfrm>
                  <a:off x="1205" y="2205"/>
                  <a:ext cx="894" cy="817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05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155" y="2295"/>
                  <a:ext cx="998" cy="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04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«Национальная</a:t>
                  </a:r>
                </a:p>
                <a:p>
                  <a:pPr algn="ctr"/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экономика»</a:t>
                  </a:r>
                </a:p>
                <a:p>
                  <a:pPr algn="ctr"/>
                  <a:r>
                    <a:rPr lang="ru-RU" sz="13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06" name="Group 62"/>
              <p:cNvGrpSpPr>
                <a:grpSpLocks/>
              </p:cNvGrpSpPr>
              <p:nvPr/>
            </p:nvGrpSpPr>
            <p:grpSpPr bwMode="auto">
              <a:xfrm>
                <a:off x="3878" y="2205"/>
                <a:ext cx="942" cy="817"/>
                <a:chOff x="3334" y="2205"/>
                <a:chExt cx="1092" cy="817"/>
              </a:xfrm>
            </p:grpSpPr>
            <p:grpSp>
              <p:nvGrpSpPr>
                <p:cNvPr id="46107" name="Group 63"/>
                <p:cNvGrpSpPr>
                  <a:grpSpLocks/>
                </p:cNvGrpSpPr>
                <p:nvPr/>
              </p:nvGrpSpPr>
              <p:grpSpPr bwMode="auto">
                <a:xfrm>
                  <a:off x="3379" y="2205"/>
                  <a:ext cx="1047" cy="817"/>
                  <a:chOff x="113" y="2205"/>
                  <a:chExt cx="957" cy="817"/>
                </a:xfrm>
              </p:grpSpPr>
              <p:sp>
                <p:nvSpPr>
                  <p:cNvPr id="46108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253" y="2205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11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 «Физическая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культура и</a:t>
                    </a:r>
                  </a:p>
                  <a:p>
                    <a:pPr algn="ctr"/>
                    <a:r>
                      <a:rPr lang="ru-RU" sz="1400" b="1" dirty="0" smtClean="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спорт»</a:t>
                    </a:r>
                  </a:p>
                  <a:p>
                    <a:pPr algn="ctr"/>
                    <a:endParaRPr lang="ru-RU" sz="1400" b="1" dirty="0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09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1"/>
                    <a:ext cx="82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10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2" name="Group 68"/>
              <p:cNvGrpSpPr>
                <a:grpSpLocks/>
              </p:cNvGrpSpPr>
              <p:nvPr/>
            </p:nvGrpSpPr>
            <p:grpSpPr bwMode="auto">
              <a:xfrm>
                <a:off x="3105" y="2205"/>
                <a:ext cx="2502" cy="810"/>
                <a:chOff x="-1706" y="2205"/>
                <a:chExt cx="2648" cy="973"/>
              </a:xfrm>
            </p:grpSpPr>
            <p:sp>
              <p:nvSpPr>
                <p:cNvPr id="46113" name="AutoShape 69"/>
                <p:cNvSpPr>
                  <a:spLocks noChangeArrowheads="1"/>
                </p:cNvSpPr>
                <p:nvPr/>
              </p:nvSpPr>
              <p:spPr bwMode="auto">
                <a:xfrm>
                  <a:off x="-1706" y="2205"/>
                  <a:ext cx="905" cy="973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10 «Социальная</a:t>
                  </a:r>
                </a:p>
                <a:p>
                  <a:pPr algn="ctr"/>
                  <a:r>
                    <a:rPr lang="ru-RU" sz="14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политика»</a:t>
                  </a:r>
                </a:p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14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13" y="2251"/>
                  <a:ext cx="82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46116" name="Group 72"/>
              <p:cNvGrpSpPr>
                <a:grpSpLocks/>
              </p:cNvGrpSpPr>
              <p:nvPr/>
            </p:nvGrpSpPr>
            <p:grpSpPr bwMode="auto">
              <a:xfrm>
                <a:off x="337" y="3150"/>
                <a:ext cx="2054" cy="544"/>
                <a:chOff x="3379" y="2193"/>
                <a:chExt cx="2154" cy="817"/>
              </a:xfrm>
            </p:grpSpPr>
            <p:grpSp>
              <p:nvGrpSpPr>
                <p:cNvPr id="46117" name="Group 73"/>
                <p:cNvGrpSpPr>
                  <a:grpSpLocks/>
                </p:cNvGrpSpPr>
                <p:nvPr/>
              </p:nvGrpSpPr>
              <p:grpSpPr bwMode="auto">
                <a:xfrm>
                  <a:off x="3379" y="2193"/>
                  <a:ext cx="2096" cy="817"/>
                  <a:chOff x="113" y="2193"/>
                  <a:chExt cx="1916" cy="817"/>
                </a:xfrm>
              </p:grpSpPr>
              <p:sp>
                <p:nvSpPr>
                  <p:cNvPr id="46118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1212" y="2193"/>
                    <a:ext cx="817" cy="817"/>
                  </a:xfrm>
                  <a:prstGeom prst="flowChartAlternate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6119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252"/>
                    <a:ext cx="829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1400" b="1">
                      <a:solidFill>
                        <a:schemeClr val="bg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612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535" y="2328"/>
                  <a:ext cx="998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07</a:t>
                  </a:r>
                </a:p>
                <a:p>
                  <a:pPr algn="ctr"/>
                  <a:r>
                    <a:rPr lang="ru-RU" sz="13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ru-RU" sz="13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«Образование»</a:t>
                  </a:r>
                  <a:r>
                    <a:rPr lang="ru-RU" sz="14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46121" name="Group 77"/>
              <p:cNvGrpSpPr>
                <a:grpSpLocks/>
              </p:cNvGrpSpPr>
              <p:nvPr/>
            </p:nvGrpSpPr>
            <p:grpSpPr bwMode="auto">
              <a:xfrm>
                <a:off x="1338" y="3199"/>
                <a:ext cx="1043" cy="218"/>
                <a:chOff x="3334" y="2255"/>
                <a:chExt cx="998" cy="262"/>
              </a:xfrm>
            </p:grpSpPr>
            <p:sp>
              <p:nvSpPr>
                <p:cNvPr id="4612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379" y="2255"/>
                  <a:ext cx="907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12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334" y="2296"/>
                  <a:ext cx="998" cy="2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3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6126" name="Text Box 87"/>
              <p:cNvSpPr txBox="1">
                <a:spLocks noChangeArrowheads="1"/>
              </p:cNvSpPr>
              <p:nvPr/>
            </p:nvSpPr>
            <p:spPr bwMode="auto">
              <a:xfrm>
                <a:off x="3915" y="3150"/>
                <a:ext cx="1620" cy="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ru-RU" sz="13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14 </a:t>
                </a:r>
                <a:r>
                  <a:rPr lang="ru-RU" sz="1300" b="1" dirty="0">
                    <a:solidFill>
                      <a:schemeClr val="bg1"/>
                    </a:solidFill>
                    <a:latin typeface="Times New Roman" pitchFamily="18" charset="0"/>
                  </a:rPr>
                  <a:t>«Межбюджетные трансферты общего характера бюджетам субъектов Российской Федерации и муниципальных образований</a:t>
                </a:r>
              </a:p>
            </p:txBody>
          </p:sp>
          <p:sp>
            <p:nvSpPr>
              <p:cNvPr id="46127" name="Line 88"/>
              <p:cNvSpPr>
                <a:spLocks noChangeShapeType="1"/>
              </p:cNvSpPr>
              <p:nvPr/>
            </p:nvSpPr>
            <p:spPr bwMode="auto">
              <a:xfrm flipV="1">
                <a:off x="431" y="2069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8" name="Line 89"/>
              <p:cNvSpPr>
                <a:spLocks noChangeShapeType="1"/>
              </p:cNvSpPr>
              <p:nvPr/>
            </p:nvSpPr>
            <p:spPr bwMode="auto">
              <a:xfrm flipV="1">
                <a:off x="1890" y="2070"/>
                <a:ext cx="0" cy="10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2" name="Line 94"/>
              <p:cNvSpPr>
                <a:spLocks noChangeShapeType="1"/>
              </p:cNvSpPr>
              <p:nvPr/>
            </p:nvSpPr>
            <p:spPr bwMode="auto">
              <a:xfrm flipV="1">
                <a:off x="2475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4" name="Line 96"/>
              <p:cNvSpPr>
                <a:spLocks noChangeShapeType="1"/>
              </p:cNvSpPr>
              <p:nvPr/>
            </p:nvSpPr>
            <p:spPr bwMode="auto">
              <a:xfrm flipV="1">
                <a:off x="44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35" name="Line 97"/>
              <p:cNvSpPr>
                <a:spLocks noChangeShapeType="1"/>
              </p:cNvSpPr>
              <p:nvPr/>
            </p:nvSpPr>
            <p:spPr bwMode="auto">
              <a:xfrm flipV="1">
                <a:off x="3510" y="207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6139" name="AutoShape 79"/>
          <p:cNvSpPr>
            <a:spLocks noChangeArrowheads="1"/>
          </p:cNvSpPr>
          <p:nvPr/>
        </p:nvSpPr>
        <p:spPr bwMode="auto">
          <a:xfrm>
            <a:off x="3214678" y="3500438"/>
            <a:ext cx="1482725" cy="1285884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08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«Культура,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кинематография»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5400000">
            <a:off x="7082649" y="4061623"/>
            <a:ext cx="1571636" cy="2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88"/>
          <p:cNvSpPr>
            <a:spLocks noChangeShapeType="1"/>
          </p:cNvSpPr>
          <p:nvPr/>
        </p:nvSpPr>
        <p:spPr bwMode="auto">
          <a:xfrm flipV="1">
            <a:off x="2071670" y="328612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46" name="AutoShape 38"/>
          <p:cNvSpPr>
            <a:spLocks noChangeArrowheads="1"/>
          </p:cNvSpPr>
          <p:nvPr/>
        </p:nvSpPr>
        <p:spPr bwMode="auto">
          <a:xfrm>
            <a:off x="3857620" y="4929198"/>
            <a:ext cx="2000264" cy="1571636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13 «Обслуживание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Государственного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муниципального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долга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>
            <a:endCxn id="46" idx="0"/>
          </p:cNvCxnSpPr>
          <p:nvPr/>
        </p:nvCxnSpPr>
        <p:spPr>
          <a:xfrm rot="5400000">
            <a:off x="4036215" y="4107661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1437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</a:t>
            </a:r>
            <a:endParaRPr lang="ru-RU" sz="40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0486" y="571480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1843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428596" y="1071546"/>
          <a:ext cx="8258175" cy="3151187"/>
        </p:xfrm>
        <a:graphic>
          <a:graphicData uri="http://schemas.openxmlformats.org/presentationml/2006/ole">
            <p:oleObj spid="_x0000_s75778" name="Диаграмма" r:id="rId3" imgW="8286659" imgH="3162442" progId="MSGraph.Chart.8">
              <p:embed followColorScheme="full"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43900" y="6286520"/>
            <a:ext cx="762000" cy="365125"/>
          </a:xfrm>
        </p:spPr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14817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		</a:t>
            </a:r>
            <a:r>
              <a:rPr lang="ru-RU" sz="1600" dirty="0" smtClean="0"/>
              <a:t>2019	  2020	    2021</a:t>
            </a:r>
          </a:p>
          <a:p>
            <a:r>
              <a:rPr lang="ru-RU" sz="1600" dirty="0" smtClean="0"/>
              <a:t>Образование 			135124,3	 132749,8   128750,7</a:t>
            </a:r>
          </a:p>
          <a:p>
            <a:r>
              <a:rPr lang="ru-RU" sz="1600" dirty="0" smtClean="0"/>
              <a:t>Культура и кинематография 		34976,8	 34554,3	    32000,9</a:t>
            </a:r>
          </a:p>
          <a:p>
            <a:r>
              <a:rPr lang="ru-RU" sz="1600" dirty="0" smtClean="0"/>
              <a:t>Национальная экономика 		34751,4	 8165,6	    9557,8</a:t>
            </a:r>
          </a:p>
          <a:p>
            <a:r>
              <a:rPr lang="ru-RU" sz="1600" dirty="0" smtClean="0"/>
              <a:t>Общегосударственные вопросы 	34069,4	 32353,4	    31291,8</a:t>
            </a:r>
          </a:p>
          <a:p>
            <a:r>
              <a:rPr lang="ru-RU" sz="1600" dirty="0" smtClean="0"/>
              <a:t>Жилищно-коммунальное хозяйство	23367,4	0	0</a:t>
            </a:r>
          </a:p>
          <a:p>
            <a:r>
              <a:rPr lang="ru-RU" sz="1600" dirty="0" smtClean="0"/>
              <a:t>Межбюджетные  трансферты	23263,3	 23403,4 	    23516,1</a:t>
            </a:r>
          </a:p>
          <a:p>
            <a:r>
              <a:rPr lang="ru-RU" sz="1600" dirty="0" smtClean="0"/>
              <a:t>Социальная политика            	22132,9	 20456,6	    22543,5</a:t>
            </a:r>
          </a:p>
          <a:p>
            <a:r>
              <a:rPr lang="ru-RU" sz="1600" dirty="0" smtClean="0"/>
              <a:t>Обслуживание муниципального долга 525,8	 525,8	    525,8</a:t>
            </a:r>
          </a:p>
          <a:p>
            <a:r>
              <a:rPr lang="ru-RU" sz="1600" dirty="0" smtClean="0"/>
              <a:t>Физическая культура и спорт                390,0	 200,0	    200,0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85721" y="285728"/>
            <a:ext cx="8501122" cy="103663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Структура расходов бюджета по разделам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подразделам функциональной классификации на 2019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2020 и 2021 годов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1571613"/>
          <a:ext cx="8644000" cy="4858098"/>
        </p:xfrm>
        <a:graphic>
          <a:graphicData uri="http://schemas.openxmlformats.org/drawingml/2006/table">
            <a:tbl>
              <a:tblPr/>
              <a:tblGrid>
                <a:gridCol w="1028755"/>
                <a:gridCol w="98586"/>
                <a:gridCol w="870227"/>
                <a:gridCol w="3801310"/>
                <a:gridCol w="946140"/>
                <a:gridCol w="1028755"/>
                <a:gridCol w="870227"/>
              </a:tblGrid>
              <a:tr h="228945">
                <a:tc rowSpan="2"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3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Подраздел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300" b="1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300" i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2019г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Calibri"/>
                          <a:ea typeface="Calibri"/>
                          <a:cs typeface="Times New Roman"/>
                        </a:rPr>
                        <a:t>Плановый период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24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2020г</a:t>
                      </a:r>
                      <a:r>
                        <a:rPr lang="ru-RU" sz="13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Calibri"/>
                          <a:ea typeface="Calibri"/>
                          <a:cs typeface="Times New Roman"/>
                        </a:rPr>
                        <a:t>2021г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308601,3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255566,4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254338,6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47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числе;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4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3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34069,4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32353,4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31291,8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1568,8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1634,3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1568,8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2863,9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3073,4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2938,9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20910,2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20231,5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19607,5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Судебная система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1,6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1,7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  <a:endParaRPr lang="ru-RU" sz="13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6047,4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6167,6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5929,9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07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проведение выборов и референдумов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1102,5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3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Резервные фонды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9" marR="442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42851"/>
          <a:ext cx="8786873" cy="6399738"/>
        </p:xfrm>
        <a:graphic>
          <a:graphicData uri="http://schemas.openxmlformats.org/drawingml/2006/table">
            <a:tbl>
              <a:tblPr/>
              <a:tblGrid>
                <a:gridCol w="583864"/>
                <a:gridCol w="1173630"/>
                <a:gridCol w="4020331"/>
                <a:gridCol w="1000655"/>
                <a:gridCol w="1088027"/>
                <a:gridCol w="920366"/>
              </a:tblGrid>
              <a:tr h="295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0" indent="-114300" algn="l">
                        <a:spcAft>
                          <a:spcPts val="0"/>
                        </a:spcAft>
                        <a:tabLst>
                          <a:tab pos="-3543300" algn="l"/>
                        </a:tabLst>
                      </a:pPr>
                      <a:r>
                        <a:rPr lang="ru-RU" sz="13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1375,1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1045,0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1045,0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34751,4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8165,6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9557,8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Водное хозяйство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398,2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Транспорт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2800,0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09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30860,2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7257,6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8649,8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693,0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23367,4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52,0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Коммунальное</a:t>
                      </a:r>
                      <a:r>
                        <a:rPr lang="ru-RU" sz="13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хозяйство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23315,6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3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135124,3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132749,8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128750,7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29195,2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28894,5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28300,8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образование</a:t>
                      </a:r>
                      <a:endParaRPr lang="ru-RU" sz="13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90479,7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89793,3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86864,9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9049,2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8200,2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7952,0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468,8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5931,4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5650,8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5422,0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3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34976,8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34554,3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32000,9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26700,0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26899,1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24502,6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8276,8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7655,2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7498,3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3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22132,9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20456,6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22543,5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3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2744,8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2744,8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2744,8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85731"/>
          <a:ext cx="8786874" cy="4714907"/>
        </p:xfrm>
        <a:graphic>
          <a:graphicData uri="http://schemas.openxmlformats.org/drawingml/2006/table">
            <a:tbl>
              <a:tblPr/>
              <a:tblGrid>
                <a:gridCol w="583863"/>
                <a:gridCol w="1173630"/>
                <a:gridCol w="4020331"/>
                <a:gridCol w="1000656"/>
                <a:gridCol w="1088028"/>
                <a:gridCol w="920366"/>
              </a:tblGrid>
              <a:tr h="48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5185,0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5626,0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5626,0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13158,0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11124,6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13176,6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06</a:t>
                      </a:r>
                      <a:endParaRPr lang="ru-RU" sz="140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социальной политики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1045,1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961,2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996,1</a:t>
                      </a:r>
                      <a:endParaRPr lang="ru-RU" sz="14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390,0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внутреннего и муниципального  долга</a:t>
                      </a:r>
                      <a:endParaRPr lang="ru-RU" sz="14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lang="ru-RU" sz="14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23263,3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23403,4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23516,1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23263,3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23403,4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23516,1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45" marR="442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1428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796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solidFill>
                  <a:srgbClr val="FF0000"/>
                </a:solidFill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3800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01" name="AutoShape 74"/>
          <p:cNvSpPr>
            <a:spLocks noChangeArrowheads="1"/>
          </p:cNvSpPr>
          <p:nvPr/>
        </p:nvSpPr>
        <p:spPr bwMode="auto">
          <a:xfrm>
            <a:off x="2987675" y="1704975"/>
            <a:ext cx="2824163" cy="549275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2" name="Text Box 75"/>
          <p:cNvSpPr txBox="1">
            <a:spLocks noChangeArrowheads="1"/>
          </p:cNvSpPr>
          <p:nvPr/>
        </p:nvSpPr>
        <p:spPr bwMode="auto">
          <a:xfrm>
            <a:off x="3206750" y="1700213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Бюджетная система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3" name="AutoShape 77"/>
          <p:cNvSpPr>
            <a:spLocks noChangeArrowheads="1"/>
          </p:cNvSpPr>
          <p:nvPr/>
        </p:nvSpPr>
        <p:spPr bwMode="auto">
          <a:xfrm>
            <a:off x="3203575" y="2533650"/>
            <a:ext cx="2376488" cy="75088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4" name="Text Box 78"/>
          <p:cNvSpPr txBox="1">
            <a:spLocks noChangeArrowheads="1"/>
          </p:cNvSpPr>
          <p:nvPr/>
        </p:nvSpPr>
        <p:spPr bwMode="auto">
          <a:xfrm>
            <a:off x="3276600" y="2565400"/>
            <a:ext cx="2263775" cy="66198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Консолидированный Бюджет 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5" name="AutoShape 80"/>
          <p:cNvSpPr>
            <a:spLocks noChangeArrowheads="1"/>
          </p:cNvSpPr>
          <p:nvPr/>
        </p:nvSpPr>
        <p:spPr bwMode="auto">
          <a:xfrm>
            <a:off x="3348038" y="3573463"/>
            <a:ext cx="2016125" cy="1008062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06" name="Text Box 81"/>
          <p:cNvSpPr txBox="1">
            <a:spLocks noChangeArrowheads="1"/>
          </p:cNvSpPr>
          <p:nvPr/>
        </p:nvSpPr>
        <p:spPr bwMode="auto">
          <a:xfrm>
            <a:off x="3419475" y="3644900"/>
            <a:ext cx="1873250" cy="8636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государственных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внебюджетных фондов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7" name="Oval 82"/>
          <p:cNvSpPr>
            <a:spLocks noChangeArrowheads="1"/>
          </p:cNvSpPr>
          <p:nvPr/>
        </p:nvSpPr>
        <p:spPr bwMode="auto">
          <a:xfrm flipV="1">
            <a:off x="3995738" y="2205038"/>
            <a:ext cx="668337" cy="63658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=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8" name="Oval 83"/>
          <p:cNvSpPr>
            <a:spLocks noChangeArrowheads="1"/>
          </p:cNvSpPr>
          <p:nvPr/>
        </p:nvSpPr>
        <p:spPr bwMode="auto">
          <a:xfrm flipV="1">
            <a:off x="4067175" y="3213100"/>
            <a:ext cx="666750" cy="6365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latin typeface="Times New Roman" pitchFamily="18" charset="0"/>
              </a:rPr>
              <a:t>+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09" name="AutoShape 85"/>
          <p:cNvSpPr>
            <a:spLocks noChangeArrowheads="1"/>
          </p:cNvSpPr>
          <p:nvPr/>
        </p:nvSpPr>
        <p:spPr bwMode="auto">
          <a:xfrm>
            <a:off x="4356100" y="5157788"/>
            <a:ext cx="1422400" cy="154305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0" name="Text Box 86"/>
          <p:cNvSpPr txBox="1">
            <a:spLocks noChangeArrowheads="1"/>
          </p:cNvSpPr>
          <p:nvPr/>
        </p:nvSpPr>
        <p:spPr bwMode="auto">
          <a:xfrm>
            <a:off x="4427538" y="5229225"/>
            <a:ext cx="1258887" cy="12350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Государственные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внебюджетные фонды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1" name="AutoShape 88"/>
          <p:cNvSpPr>
            <a:spLocks noChangeArrowheads="1"/>
          </p:cNvSpPr>
          <p:nvPr/>
        </p:nvSpPr>
        <p:spPr bwMode="auto">
          <a:xfrm>
            <a:off x="2700338" y="5157788"/>
            <a:ext cx="1584325" cy="1511300"/>
          </a:xfrm>
          <a:prstGeom prst="flowChartAlternateProcess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2" name="Text Box 89"/>
          <p:cNvSpPr txBox="1">
            <a:spLocks noChangeArrowheads="1"/>
          </p:cNvSpPr>
          <p:nvPr/>
        </p:nvSpPr>
        <p:spPr bwMode="auto">
          <a:xfrm>
            <a:off x="2771775" y="5300663"/>
            <a:ext cx="1403350" cy="127793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3" name="AutoShape 91"/>
          <p:cNvSpPr>
            <a:spLocks noChangeArrowheads="1"/>
          </p:cNvSpPr>
          <p:nvPr/>
        </p:nvSpPr>
        <p:spPr bwMode="auto">
          <a:xfrm>
            <a:off x="107950" y="2636838"/>
            <a:ext cx="2519363" cy="504825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4" name="Text Box 92"/>
          <p:cNvSpPr txBox="1">
            <a:spLocks noChangeArrowheads="1"/>
          </p:cNvSpPr>
          <p:nvPr/>
        </p:nvSpPr>
        <p:spPr bwMode="auto">
          <a:xfrm>
            <a:off x="233363" y="2686050"/>
            <a:ext cx="2232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Федеральный бюджет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5" name="AutoShape 94"/>
          <p:cNvSpPr>
            <a:spLocks noChangeArrowheads="1"/>
          </p:cNvSpPr>
          <p:nvPr/>
        </p:nvSpPr>
        <p:spPr bwMode="auto">
          <a:xfrm>
            <a:off x="6227763" y="2133600"/>
            <a:ext cx="2808287" cy="790575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 субъектов Российской Федерации</a:t>
            </a:r>
          </a:p>
        </p:txBody>
      </p:sp>
      <p:sp>
        <p:nvSpPr>
          <p:cNvPr id="33816" name="AutoShape 97"/>
          <p:cNvSpPr>
            <a:spLocks noChangeArrowheads="1"/>
          </p:cNvSpPr>
          <p:nvPr/>
        </p:nvSpPr>
        <p:spPr bwMode="auto">
          <a:xfrm>
            <a:off x="5867400" y="4652963"/>
            <a:ext cx="3168650" cy="576262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7" name="Text Box 98"/>
          <p:cNvSpPr txBox="1">
            <a:spLocks noChangeArrowheads="1"/>
          </p:cNvSpPr>
          <p:nvPr/>
        </p:nvSpPr>
        <p:spPr bwMode="auto">
          <a:xfrm>
            <a:off x="5940425" y="4724400"/>
            <a:ext cx="3024188" cy="36036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Консолидированные 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18" name="AutoShape 99"/>
          <p:cNvSpPr>
            <a:spLocks noChangeArrowheads="1"/>
          </p:cNvSpPr>
          <p:nvPr/>
        </p:nvSpPr>
        <p:spPr bwMode="auto">
          <a:xfrm>
            <a:off x="3563938" y="4581525"/>
            <a:ext cx="138112" cy="577850"/>
          </a:xfrm>
          <a:prstGeom prst="upArrow">
            <a:avLst>
              <a:gd name="adj1" fmla="val 50000"/>
              <a:gd name="adj2" fmla="val 104598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19" name="AutoShape 100"/>
          <p:cNvSpPr>
            <a:spLocks noChangeArrowheads="1"/>
          </p:cNvSpPr>
          <p:nvPr/>
        </p:nvSpPr>
        <p:spPr bwMode="auto">
          <a:xfrm>
            <a:off x="5076825" y="4581525"/>
            <a:ext cx="138113" cy="55245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0" name="AutoShape 101"/>
          <p:cNvSpPr>
            <a:spLocks noChangeArrowheads="1"/>
          </p:cNvSpPr>
          <p:nvPr/>
        </p:nvSpPr>
        <p:spPr bwMode="auto">
          <a:xfrm>
            <a:off x="2627313" y="2852738"/>
            <a:ext cx="576262" cy="144462"/>
          </a:xfrm>
          <a:prstGeom prst="rightArrow">
            <a:avLst>
              <a:gd name="adj1" fmla="val 50000"/>
              <a:gd name="adj2" fmla="val 9972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1" name="AutoShape 102"/>
          <p:cNvSpPr>
            <a:spLocks noChangeArrowheads="1"/>
          </p:cNvSpPr>
          <p:nvPr/>
        </p:nvSpPr>
        <p:spPr bwMode="auto">
          <a:xfrm rot="9652206">
            <a:off x="5580063" y="2578100"/>
            <a:ext cx="647700" cy="128588"/>
          </a:xfrm>
          <a:prstGeom prst="rightArrow">
            <a:avLst>
              <a:gd name="adj1" fmla="val 50000"/>
              <a:gd name="adj2" fmla="val 12592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2" name="AutoShape 103"/>
          <p:cNvSpPr>
            <a:spLocks noChangeArrowheads="1"/>
          </p:cNvSpPr>
          <p:nvPr/>
        </p:nvSpPr>
        <p:spPr bwMode="auto">
          <a:xfrm rot="-5400000">
            <a:off x="6623844" y="3680619"/>
            <a:ext cx="1800225" cy="144463"/>
          </a:xfrm>
          <a:prstGeom prst="rightArrow">
            <a:avLst>
              <a:gd name="adj1" fmla="val 50000"/>
              <a:gd name="adj2" fmla="val 31153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3" name="AutoShape 105"/>
          <p:cNvSpPr>
            <a:spLocks noChangeArrowheads="1"/>
          </p:cNvSpPr>
          <p:nvPr/>
        </p:nvSpPr>
        <p:spPr bwMode="auto">
          <a:xfrm>
            <a:off x="5651500" y="3141663"/>
            <a:ext cx="1728788" cy="1223962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4" name="Text Box 106"/>
          <p:cNvSpPr txBox="1">
            <a:spLocks noChangeArrowheads="1"/>
          </p:cNvSpPr>
          <p:nvPr/>
        </p:nvSpPr>
        <p:spPr bwMode="auto">
          <a:xfrm>
            <a:off x="5737225" y="3259138"/>
            <a:ext cx="1531938" cy="10366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3825" name="AutoShape 108"/>
          <p:cNvSpPr>
            <a:spLocks noChangeArrowheads="1"/>
          </p:cNvSpPr>
          <p:nvPr/>
        </p:nvSpPr>
        <p:spPr bwMode="auto">
          <a:xfrm>
            <a:off x="7667625" y="3141663"/>
            <a:ext cx="1368425" cy="117792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6" name="Text Box 109"/>
          <p:cNvSpPr txBox="1">
            <a:spLocks noChangeArrowheads="1"/>
          </p:cNvSpPr>
          <p:nvPr/>
        </p:nvSpPr>
        <p:spPr bwMode="auto">
          <a:xfrm>
            <a:off x="7740650" y="3284538"/>
            <a:ext cx="1227138" cy="9874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городских округов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27" name="AutoShape 110"/>
          <p:cNvSpPr>
            <a:spLocks noChangeArrowheads="1"/>
          </p:cNvSpPr>
          <p:nvPr/>
        </p:nvSpPr>
        <p:spPr bwMode="auto">
          <a:xfrm>
            <a:off x="6516688" y="2924175"/>
            <a:ext cx="142875" cy="217488"/>
          </a:xfrm>
          <a:prstGeom prst="upArrow">
            <a:avLst>
              <a:gd name="adj1" fmla="val 50000"/>
              <a:gd name="adj2" fmla="val 3805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8" name="AutoShape 113"/>
          <p:cNvSpPr>
            <a:spLocks noChangeArrowheads="1"/>
          </p:cNvSpPr>
          <p:nvPr/>
        </p:nvSpPr>
        <p:spPr bwMode="auto">
          <a:xfrm>
            <a:off x="7740650" y="5805488"/>
            <a:ext cx="1295400" cy="647700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29" name="Text Box 114"/>
          <p:cNvSpPr txBox="1">
            <a:spLocks noChangeArrowheads="1"/>
          </p:cNvSpPr>
          <p:nvPr/>
        </p:nvSpPr>
        <p:spPr bwMode="auto">
          <a:xfrm>
            <a:off x="7812088" y="5876925"/>
            <a:ext cx="1152525" cy="2873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поселений</a:t>
            </a:r>
            <a:r>
              <a:rPr lang="ru-RU" sz="1500" b="1">
                <a:latin typeface="Times New Roman" pitchFamily="18" charset="0"/>
              </a:rPr>
              <a:t> 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0" name="AutoShape 116"/>
          <p:cNvSpPr>
            <a:spLocks noChangeArrowheads="1"/>
          </p:cNvSpPr>
          <p:nvPr/>
        </p:nvSpPr>
        <p:spPr bwMode="auto">
          <a:xfrm>
            <a:off x="5940425" y="5805488"/>
            <a:ext cx="1739900" cy="892175"/>
          </a:xfrm>
          <a:prstGeom prst="flowChartAlternateProcess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1" name="Text Box 117"/>
          <p:cNvSpPr txBox="1">
            <a:spLocks noChangeArrowheads="1"/>
          </p:cNvSpPr>
          <p:nvPr/>
        </p:nvSpPr>
        <p:spPr bwMode="auto">
          <a:xfrm>
            <a:off x="6084888" y="5949950"/>
            <a:ext cx="1539875" cy="6223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муниципальных районов</a:t>
            </a:r>
            <a:endParaRPr lang="ru-RU" sz="1400">
              <a:latin typeface="Times New Roman" pitchFamily="18" charset="0"/>
            </a:endParaRPr>
          </a:p>
        </p:txBody>
      </p:sp>
      <p:sp>
        <p:nvSpPr>
          <p:cNvPr id="33832" name="AutoShape 118"/>
          <p:cNvSpPr>
            <a:spLocks noChangeArrowheads="1"/>
          </p:cNvSpPr>
          <p:nvPr/>
        </p:nvSpPr>
        <p:spPr bwMode="auto">
          <a:xfrm>
            <a:off x="6804025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3" name="AutoShape 119"/>
          <p:cNvSpPr>
            <a:spLocks noChangeArrowheads="1"/>
          </p:cNvSpPr>
          <p:nvPr/>
        </p:nvSpPr>
        <p:spPr bwMode="auto">
          <a:xfrm>
            <a:off x="8316913" y="5229225"/>
            <a:ext cx="82550" cy="590550"/>
          </a:xfrm>
          <a:prstGeom prst="upArrow">
            <a:avLst>
              <a:gd name="adj1" fmla="val 50000"/>
              <a:gd name="adj2" fmla="val 17884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3837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295ECAE-4081-4D4D-88B6-3BA8EAAE92EE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en-US" altLang="ru-RU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838" name="Rectangle 63"/>
          <p:cNvSpPr>
            <a:spLocks noChangeArrowheads="1"/>
          </p:cNvSpPr>
          <p:nvPr/>
        </p:nvSpPr>
        <p:spPr bwMode="auto">
          <a:xfrm>
            <a:off x="5580063" y="3141663"/>
            <a:ext cx="187166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</a:rPr>
              <a:t>Бюджеты субъектов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(региональные бюджеты)</a:t>
            </a:r>
          </a:p>
        </p:txBody>
      </p:sp>
      <p:sp>
        <p:nvSpPr>
          <p:cNvPr id="33839" name="AutoShape 110"/>
          <p:cNvSpPr>
            <a:spLocks noChangeArrowheads="1"/>
          </p:cNvSpPr>
          <p:nvPr/>
        </p:nvSpPr>
        <p:spPr bwMode="auto">
          <a:xfrm>
            <a:off x="8243888" y="2924175"/>
            <a:ext cx="144462" cy="217488"/>
          </a:xfrm>
          <a:prstGeom prst="upArrow">
            <a:avLst>
              <a:gd name="adj1" fmla="val 50000"/>
              <a:gd name="adj2" fmla="val 3763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01038" cy="7143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Расходы бюджета муниципального района в разрезе муниципальных программ</a:t>
            </a:r>
            <a:endParaRPr lang="ru-RU" sz="28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714356"/>
            <a:ext cx="376351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тысячах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42908" y="933683"/>
          <a:ext cx="9143999" cy="5638589"/>
        </p:xfrm>
        <a:graphic>
          <a:graphicData uri="http://schemas.openxmlformats.org/drawingml/2006/table">
            <a:tbl>
              <a:tblPr/>
              <a:tblGrid>
                <a:gridCol w="6929486"/>
                <a:gridCol w="785818"/>
                <a:gridCol w="642942"/>
                <a:gridCol w="785753"/>
              </a:tblGrid>
              <a:tr h="198866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solidFill>
                          <a:srgbClr val="40404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rgbClr val="40404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2019год</a:t>
                      </a:r>
                      <a:endParaRPr lang="ru-RU" sz="1100" i="1" dirty="0">
                        <a:solidFill>
                          <a:srgbClr val="40404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indent="-1905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301597,9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246459,4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242662,4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0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24745,2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23716,9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23093,0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1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33675,2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8172,6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9564,8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28908,5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29143,0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29043,3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152283,0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149944,6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148032,4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34981,8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34559,3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32005,9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60120" algn="l"/>
                          <a:tab pos="26289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2033,4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441,0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441,0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Краснинский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Смоленской области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685,0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Краснинский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район»  Смоленской области»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398,2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экстремизму и профилактика терроризма на территории муниципального образования 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Краснинский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район» Смоленской области </a:t>
                      </a: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88,0</a:t>
                      </a:r>
                      <a:endParaRPr lang="ru-RU" sz="11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188,0</a:t>
                      </a:r>
                      <a:endParaRPr lang="ru-RU" sz="11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188,0</a:t>
                      </a:r>
                      <a:endParaRPr lang="ru-RU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"Создание условий для обеспечения качественными услугами жилищно-коммунального хозяйства населения муниципального образования "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Краснинский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район" Смоленской области"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23315,6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652" marR="396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142844" y="142853"/>
            <a:ext cx="8858312" cy="928694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Сведения об объеме муниципального долга и дефицита бюджета муниципального образования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 район» Смоленской области» в динамике на 2019 год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и на плановый период 2020 и 2021 годов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357298"/>
          <a:ext cx="8786873" cy="5114073"/>
        </p:xfrm>
        <a:graphic>
          <a:graphicData uri="http://schemas.openxmlformats.org/drawingml/2006/table">
            <a:tbl>
              <a:tblPr/>
              <a:tblGrid>
                <a:gridCol w="1898551"/>
                <a:gridCol w="1134207"/>
                <a:gridCol w="1179747"/>
                <a:gridCol w="1088666"/>
                <a:gridCol w="1220981"/>
                <a:gridCol w="1043126"/>
                <a:gridCol w="1221595"/>
              </a:tblGrid>
              <a:tr h="470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Ограничения по БК РФ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Предусмотрено в бюджете на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Дефицит бюджета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4451,1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4664,3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4659,1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4659,1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4783,4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4783,4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Обслуживание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525,8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Объем муниципального долга, в том числе: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44511,4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3596,6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46590,9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8255,7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47833,5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13039,1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7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-бюджетные кредиты, полученные от бюджетов других уровней бюджетной системы Российской Федерации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1371,0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8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-кредиты, полученные от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2225,6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6884,7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11668,1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78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Источники погашения муниципального долга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Кредиты кредитных организаций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99" marR="382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Text Box 3"/>
          <p:cNvSpPr txBox="1">
            <a:spLocks noChangeArrowheads="1"/>
          </p:cNvSpPr>
          <p:nvPr/>
        </p:nvSpPr>
        <p:spPr bwMode="auto">
          <a:xfrm>
            <a:off x="250825" y="190500"/>
            <a:ext cx="889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b="1">
              <a:cs typeface="Times New Roman" pitchFamily="18" charset="0"/>
            </a:endParaRPr>
          </a:p>
        </p:txBody>
      </p:sp>
      <p:sp>
        <p:nvSpPr>
          <p:cNvPr id="81928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 i="1">
              <a:latin typeface="Arial" charset="0"/>
              <a:cs typeface="Arial" charset="0"/>
            </a:endParaRPr>
          </a:p>
        </p:txBody>
      </p:sp>
      <p:sp>
        <p:nvSpPr>
          <p:cNvPr id="81929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0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81931" name="Заголовок 1"/>
          <p:cNvSpPr>
            <a:spLocks/>
          </p:cNvSpPr>
          <p:nvPr/>
        </p:nvSpPr>
        <p:spPr bwMode="auto">
          <a:xfrm>
            <a:off x="571472" y="0"/>
            <a:ext cx="7886110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Основные параметры консолидированного бюджета</a:t>
            </a:r>
          </a:p>
          <a:p>
            <a:pPr algn="ctr"/>
            <a:r>
              <a:rPr lang="ru-RU" altLang="ru-RU" sz="2100" b="1" i="1" dirty="0" err="1" smtClean="0">
                <a:solidFill>
                  <a:srgbClr val="580000"/>
                </a:solidFill>
                <a:cs typeface="Times New Roman" pitchFamily="18" charset="0"/>
              </a:rPr>
              <a:t>Краснинского</a:t>
            </a:r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 района </a:t>
            </a:r>
            <a:r>
              <a:rPr lang="ru-RU" altLang="ru-RU" sz="2100" b="1" i="1" smtClean="0">
                <a:solidFill>
                  <a:srgbClr val="580000"/>
                </a:solidFill>
                <a:cs typeface="Times New Roman" pitchFamily="18" charset="0"/>
              </a:rPr>
              <a:t>на 2019-2021  </a:t>
            </a:r>
            <a:r>
              <a:rPr lang="ru-RU" altLang="ru-RU" sz="2100" b="1" i="1" dirty="0" smtClean="0">
                <a:solidFill>
                  <a:srgbClr val="580000"/>
                </a:solidFill>
                <a:cs typeface="Times New Roman" pitchFamily="18" charset="0"/>
              </a:rPr>
              <a:t>год </a:t>
            </a:r>
          </a:p>
          <a:p>
            <a:pPr algn="ctr"/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Консолидированный бюджет – это свод бюджетов всех уровней бюджетной системы </a:t>
            </a:r>
            <a:r>
              <a:rPr lang="ru-RU" altLang="ru-RU" sz="1200" b="1" i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Росийской</a:t>
            </a:r>
            <a:r>
              <a:rPr lang="ru-RU" altLang="ru-RU" sz="12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Федерации на соответствующей территории</a:t>
            </a:r>
            <a:r>
              <a:rPr lang="ru-RU" altLang="ru-RU" b="1" i="1" dirty="0" smtClean="0">
                <a:solidFill>
                  <a:srgbClr val="580000"/>
                </a:solidFill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571472" y="1500174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2019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338164,5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303937,0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57576,3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346226,5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308601,3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60974,0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-8062,0</a:t>
                      </a:r>
                      <a:endParaRPr lang="ru-RU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-4664,3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-3397,7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571472" y="4929198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2021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279860,1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249555,2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53912,6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+mj-lt"/>
                        </a:rPr>
                        <a:t>284643,5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254338,6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+mj-lt"/>
                        </a:rPr>
                        <a:t>53912,6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-4783,4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-4783,4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6597583"/>
              </p:ext>
            </p:extLst>
          </p:nvPr>
        </p:nvGraphicFramePr>
        <p:xfrm>
          <a:off x="571472" y="3214686"/>
          <a:ext cx="731574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21"/>
                <a:gridCol w="2216893"/>
                <a:gridCol w="1651314"/>
                <a:gridCol w="1821818"/>
              </a:tblGrid>
              <a:tr h="3341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2020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Консолидированный  бюджет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 района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Бюджеты поселений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278596,3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250907,3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51180,7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2253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283255,4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255566,4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51180,7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639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</a:t>
                      </a:r>
                    </a:p>
                    <a:p>
                      <a:r>
                        <a:rPr lang="ru-RU" sz="1400" dirty="0" smtClean="0"/>
                        <a:t>Профицит(+)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-4659,1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-4659,1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611031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/>
              <a:t>Правовой статус и наименование муниципального образования </a:t>
            </a:r>
            <a:endParaRPr lang="ru-RU" sz="1800" dirty="0" smtClean="0"/>
          </a:p>
          <a:p>
            <a:pPr>
              <a:buNone/>
            </a:pPr>
            <a:r>
              <a:rPr lang="ru-RU" sz="900" b="1" dirty="0" smtClean="0"/>
              <a:t> </a:t>
            </a:r>
            <a:endParaRPr lang="ru-RU" sz="900" dirty="0" smtClean="0"/>
          </a:p>
          <a:p>
            <a:pPr lvl="0" algn="just">
              <a:buNone/>
            </a:pPr>
            <a:r>
              <a:rPr lang="ru-RU" sz="1100" dirty="0" smtClean="0"/>
              <a:t>		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 Смоленской   области (далее также – муниципальный район) – муниципальное образование, наделенное в соответствии с областным законом от «01» декабря  2004 г. № 77-з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 (далее – областной закон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 границ муниципальных образований, территории которых входят в его состав, и наделении их соответствующим статусом») </a:t>
            </a:r>
            <a:r>
              <a:rPr lang="ru-RU" sz="1100" dirty="0" err="1" smtClean="0"/>
              <a:t>статусом</a:t>
            </a:r>
            <a:r>
              <a:rPr lang="ru-RU" sz="1100" dirty="0" smtClean="0"/>
              <a:t> муниципального района, в состав которого входят территории 12 сельских  и 1 городское поселение, объединенных общей территорией, в границах которой местное самоуправление осуществляется населением непосредственно и (или)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законами и  областными законами.              </a:t>
            </a:r>
          </a:p>
          <a:p>
            <a:pPr>
              <a:buNone/>
            </a:pPr>
            <a:r>
              <a:rPr lang="ru-RU" sz="1100" dirty="0" smtClean="0"/>
              <a:t>    </a:t>
            </a:r>
          </a:p>
          <a:p>
            <a:pPr lvl="0">
              <a:buNone/>
            </a:pPr>
            <a:r>
              <a:rPr lang="ru-RU" sz="1100" dirty="0" smtClean="0"/>
              <a:t>		Официальное наименование муниципального образования – муниципальное образование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области.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 algn="ctr">
              <a:buNone/>
            </a:pPr>
            <a:r>
              <a:rPr lang="ru-RU" sz="1100" b="1" dirty="0" smtClean="0"/>
              <a:t>Территория муниципального образования «</a:t>
            </a:r>
            <a:r>
              <a:rPr lang="ru-RU" sz="1100" b="1" dirty="0" err="1" smtClean="0"/>
              <a:t>Краснинский</a:t>
            </a:r>
            <a:r>
              <a:rPr lang="ru-RU" sz="1100" b="1" dirty="0" smtClean="0"/>
              <a:t> район» Смоленской области и ее состав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 </a:t>
            </a:r>
          </a:p>
          <a:p>
            <a:pPr>
              <a:buNone/>
            </a:pPr>
            <a:r>
              <a:rPr lang="ru-RU" sz="1100" dirty="0" smtClean="0"/>
              <a:t>1. Территория муниципального района определена в границах, утвержденных областным законом «О наделении статусом муниципального района муниципального образования «</a:t>
            </a:r>
            <a:r>
              <a:rPr lang="ru-RU" sz="1100" dirty="0" err="1" smtClean="0"/>
              <a:t>Краснинский</a:t>
            </a:r>
            <a:r>
              <a:rPr lang="ru-RU" sz="1100" dirty="0" smtClean="0"/>
              <a:t> район» Смоленской области, об установлении границ муниципальных образований, территории которых входят в его состав, и наделении их соответствующим статусом». </a:t>
            </a:r>
          </a:p>
          <a:p>
            <a:pPr>
              <a:buNone/>
            </a:pPr>
            <a:r>
              <a:rPr lang="ru-RU" sz="1100" dirty="0" smtClean="0"/>
              <a:t>2. Территория муниципального района</a:t>
            </a:r>
            <a:r>
              <a:rPr lang="ru-RU" sz="1100" b="1" dirty="0" smtClean="0"/>
              <a:t> </a:t>
            </a:r>
            <a:r>
              <a:rPr lang="ru-RU" sz="1100" dirty="0" smtClean="0"/>
              <a:t>составляет 1507,67 квадратных километров.</a:t>
            </a:r>
          </a:p>
          <a:p>
            <a:pPr>
              <a:buNone/>
            </a:pPr>
            <a:r>
              <a:rPr lang="ru-RU" sz="1100" dirty="0" smtClean="0"/>
              <a:t>3. Территорию муниципального района</a:t>
            </a:r>
            <a:r>
              <a:rPr lang="ru-RU" sz="1100" i="1" dirty="0" smtClean="0"/>
              <a:t> </a:t>
            </a:r>
            <a:r>
              <a:rPr lang="ru-RU" sz="1100" dirty="0" smtClean="0"/>
              <a:t>образуют территории следующих поселений, входящих в его состав: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Гусинское</a:t>
            </a:r>
            <a:r>
              <a:rPr lang="ru-RU" sz="1100" dirty="0" smtClean="0"/>
              <a:t> сельское поселение;  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Малеевское</a:t>
            </a:r>
            <a:r>
              <a:rPr lang="ru-RU" sz="1100" dirty="0" smtClean="0"/>
              <a:t> сельское поселение;</a:t>
            </a:r>
          </a:p>
          <a:p>
            <a:pPr>
              <a:buFontTx/>
              <a:buChar char="-"/>
            </a:pPr>
            <a:r>
              <a:rPr lang="ru-RU" sz="1100" dirty="0" smtClean="0"/>
              <a:t> - </a:t>
            </a:r>
            <a:r>
              <a:rPr lang="ru-RU" sz="1100" dirty="0" err="1" smtClean="0"/>
              <a:t>Мерлинское</a:t>
            </a:r>
            <a:r>
              <a:rPr lang="ru-RU" sz="1100" dirty="0" smtClean="0"/>
              <a:t> сельское поселение; </a:t>
            </a:r>
          </a:p>
          <a:p>
            <a:pPr>
              <a:buNone/>
            </a:pPr>
            <a:r>
              <a:rPr lang="ru-RU" sz="1100" dirty="0" smtClean="0"/>
              <a:t>4. Территорию поселений, входящих в состав муниципального района               (далее – территории поселений) 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>
              <a:buNone/>
            </a:pPr>
            <a:r>
              <a:rPr lang="ru-RU" sz="1100" dirty="0" smtClean="0"/>
              <a:t>5. В состав территории поселений входят земли независимо от форм собственности и их целевого назначения. </a:t>
            </a:r>
          </a:p>
          <a:p>
            <a:pPr>
              <a:buNone/>
            </a:pPr>
            <a:r>
              <a:rPr lang="ru-RU" sz="1100" dirty="0" smtClean="0"/>
              <a:t>6. Административным центром муниципального района является поселок городского типа (</a:t>
            </a:r>
            <a:r>
              <a:rPr lang="ru-RU" sz="1100" dirty="0" err="1" smtClean="0"/>
              <a:t>пгт</a:t>
            </a:r>
            <a:r>
              <a:rPr lang="ru-RU" sz="1100" dirty="0" smtClean="0"/>
              <a:t>) Красный.</a:t>
            </a:r>
            <a:r>
              <a:rPr lang="ru-RU" sz="1100" i="1" dirty="0" smtClean="0"/>
              <a:t> </a:t>
            </a: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1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9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23630" name="Text Box 5"/>
          <p:cNvSpPr txBox="1">
            <a:spLocks noChangeArrowheads="1"/>
          </p:cNvSpPr>
          <p:nvPr/>
        </p:nvSpPr>
        <p:spPr bwMode="auto">
          <a:xfrm>
            <a:off x="0" y="6491288"/>
            <a:ext cx="334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23632" name="Text Box 7"/>
          <p:cNvSpPr txBox="1">
            <a:spLocks noChangeArrowheads="1"/>
          </p:cNvSpPr>
          <p:nvPr/>
        </p:nvSpPr>
        <p:spPr bwMode="auto">
          <a:xfrm>
            <a:off x="246063" y="755650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3" name="Text Box 8"/>
          <p:cNvSpPr txBox="1">
            <a:spLocks noChangeArrowheads="1"/>
          </p:cNvSpPr>
          <p:nvPr/>
        </p:nvSpPr>
        <p:spPr bwMode="auto">
          <a:xfrm>
            <a:off x="2438400" y="990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sp>
        <p:nvSpPr>
          <p:cNvPr id="23634" name="Text Box 38"/>
          <p:cNvSpPr txBox="1">
            <a:spLocks noChangeArrowheads="1"/>
          </p:cNvSpPr>
          <p:nvPr/>
        </p:nvSpPr>
        <p:spPr bwMode="auto">
          <a:xfrm>
            <a:off x="704850" y="36195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23635" name="Text Box 6"/>
          <p:cNvSpPr txBox="1">
            <a:spLocks noChangeArrowheads="1"/>
          </p:cNvSpPr>
          <p:nvPr/>
        </p:nvSpPr>
        <p:spPr bwMode="auto">
          <a:xfrm>
            <a:off x="8810625" y="0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 i="1"/>
          </a:p>
        </p:txBody>
      </p:sp>
      <p:graphicFrame>
        <p:nvGraphicFramePr>
          <p:cNvPr id="23627" name="Object 7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10934223"/>
              </p:ext>
            </p:extLst>
          </p:nvPr>
        </p:nvGraphicFramePr>
        <p:xfrm>
          <a:off x="431800" y="715963"/>
          <a:ext cx="8237538" cy="6011862"/>
        </p:xfrm>
        <a:graphic>
          <a:graphicData uri="http://schemas.openxmlformats.org/presentationml/2006/ole">
            <p:oleObj spid="_x0000_s86018" name="Лист" r:id="rId4" imgW="7562941" imgH="5533868" progId="Excel.Sheet.8">
              <p:embed/>
            </p:oleObj>
          </a:graphicData>
        </a:graphic>
      </p:graphicFrame>
      <p:sp>
        <p:nvSpPr>
          <p:cNvPr id="23636" name="Text Box 12"/>
          <p:cNvSpPr txBox="1">
            <a:spLocks noChangeArrowheads="1"/>
          </p:cNvSpPr>
          <p:nvPr/>
        </p:nvSpPr>
        <p:spPr bwMode="auto">
          <a:xfrm>
            <a:off x="500034" y="142852"/>
            <a:ext cx="7920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</a:rPr>
              <a:t>Численность населения </a:t>
            </a:r>
            <a:r>
              <a:rPr lang="ru-RU" sz="1600" b="1" dirty="0" err="1" smtClean="0">
                <a:solidFill>
                  <a:schemeClr val="bg2"/>
                </a:solidFill>
              </a:rPr>
              <a:t>Краснинского</a:t>
            </a:r>
            <a:r>
              <a:rPr lang="ru-RU" sz="1600" b="1" dirty="0" smtClean="0">
                <a:solidFill>
                  <a:schemeClr val="bg2"/>
                </a:solidFill>
              </a:rPr>
              <a:t>  </a:t>
            </a:r>
            <a:r>
              <a:rPr lang="ru-RU" sz="1600" b="1" dirty="0">
                <a:solidFill>
                  <a:schemeClr val="bg2"/>
                </a:solidFill>
              </a:rPr>
              <a:t>района </a:t>
            </a:r>
            <a:r>
              <a:rPr lang="ru-RU" sz="1600" b="1" dirty="0" smtClean="0">
                <a:solidFill>
                  <a:schemeClr val="bg2"/>
                </a:solidFill>
              </a:rPr>
              <a:t> (тыс.чел.)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39948" name="Object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21612265"/>
              </p:ext>
            </p:extLst>
          </p:nvPr>
        </p:nvGraphicFramePr>
        <p:xfrm>
          <a:off x="371475" y="500042"/>
          <a:ext cx="8772525" cy="5564188"/>
        </p:xfrm>
        <a:graphic>
          <a:graphicData uri="http://schemas.openxmlformats.org/presentationml/2006/ole">
            <p:oleObj spid="_x0000_s87042" name="Лист" r:id="rId4" imgW="8419958" imgH="5343672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sz="1800" b="1" i="1"/>
          </a:p>
        </p:txBody>
      </p:sp>
      <p:sp>
        <p:nvSpPr>
          <p:cNvPr id="39951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1800" b="1"/>
          </a:p>
        </p:txBody>
      </p:sp>
      <p:sp>
        <p:nvSpPr>
          <p:cNvPr id="39952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>
              <a:latin typeface="Arial" charset="0"/>
            </a:endParaRPr>
          </a:p>
        </p:txBody>
      </p:sp>
      <p:sp>
        <p:nvSpPr>
          <p:cNvPr id="39953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1800">
              <a:latin typeface="Arial" charset="0"/>
            </a:endParaRPr>
          </a:p>
        </p:txBody>
      </p:sp>
      <p:graphicFrame>
        <p:nvGraphicFramePr>
          <p:cNvPr id="39948" name="Object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21612265"/>
              </p:ext>
            </p:extLst>
          </p:nvPr>
        </p:nvGraphicFramePr>
        <p:xfrm>
          <a:off x="371475" y="361950"/>
          <a:ext cx="8539163" cy="6081713"/>
        </p:xfrm>
        <a:graphic>
          <a:graphicData uri="http://schemas.openxmlformats.org/presentationml/2006/ole">
            <p:oleObj spid="_x0000_s88066" name="Лист" r:id="rId4" imgW="8419958" imgH="5991311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2019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25,5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25,9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11,</a:t>
            </a:r>
            <a:r>
              <a:rPr lang="ru-RU" sz="2400" dirty="0" smtClean="0"/>
              <a:t>3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2,9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</a:t>
            </a:r>
            <a:r>
              <a:rPr lang="ru-RU" sz="2400" i="1" smtClean="0"/>
              <a:t>– 1,9</a:t>
            </a:r>
            <a:endParaRPr lang="ru-RU" sz="2400" i="1" dirty="0" smtClean="0"/>
          </a:p>
          <a:p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2020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21,0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21,4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11,1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2,9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– 1,7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Показатели бюджета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муниципального района </a:t>
            </a:r>
            <a:b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1 жителя в 2021 году</a:t>
            </a:r>
            <a:endParaRPr lang="ru-RU" sz="3200" dirty="0"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500174"/>
            <a:ext cx="37635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тысячах рублей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935163"/>
            <a:ext cx="8472518" cy="4389437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Объем доходов бюджета муниципального района в расчете на 1 жителя – 20,9</a:t>
            </a:r>
          </a:p>
          <a:p>
            <a:r>
              <a:rPr lang="ru-RU" sz="2400" i="1" dirty="0" smtClean="0"/>
              <a:t>Объем расходов бюджета муниципального района в расчете на 1 жителя – 21,3</a:t>
            </a:r>
          </a:p>
          <a:p>
            <a:r>
              <a:rPr lang="ru-RU" sz="2400" i="1" dirty="0" smtClean="0"/>
              <a:t>Объем расходов бюджета муниципального района на образование в расчете на 1 жителя – 10,8</a:t>
            </a:r>
          </a:p>
          <a:p>
            <a:r>
              <a:rPr lang="ru-RU" sz="2400" i="1" dirty="0" smtClean="0"/>
              <a:t>Объем расходов бюджета муниципального района на культуру и кинематографию в расчете на 1 жителя – 2,7</a:t>
            </a:r>
          </a:p>
          <a:p>
            <a:r>
              <a:rPr lang="ru-RU" sz="2400" i="1" dirty="0" smtClean="0"/>
              <a:t>Объем расходов бюджета муниципального района на социальную политику в расчете на 1 жителя </a:t>
            </a:r>
            <a:r>
              <a:rPr lang="ru-RU" sz="2400" i="1" smtClean="0"/>
              <a:t>– 1,9</a:t>
            </a:r>
            <a:endParaRPr lang="ru-RU" sz="2400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object 4"/>
          <p:cNvSpPr>
            <a:spLocks noChangeArrowheads="1"/>
          </p:cNvSpPr>
          <p:nvPr/>
        </p:nvSpPr>
        <p:spPr bwMode="auto">
          <a:xfrm>
            <a:off x="223838" y="188913"/>
            <a:ext cx="8920162" cy="11287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6" name="object 6"/>
          <p:cNvSpPr>
            <a:spLocks noChangeArrowheads="1"/>
          </p:cNvSpPr>
          <p:nvPr/>
        </p:nvSpPr>
        <p:spPr bwMode="auto">
          <a:xfrm>
            <a:off x="827088" y="3933825"/>
            <a:ext cx="7991475" cy="7223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7" name="object 7"/>
          <p:cNvSpPr>
            <a:spLocks noChangeArrowheads="1"/>
          </p:cNvSpPr>
          <p:nvPr/>
        </p:nvSpPr>
        <p:spPr bwMode="auto">
          <a:xfrm>
            <a:off x="1054100" y="1408113"/>
            <a:ext cx="1435100" cy="2174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8" name="object 8"/>
          <p:cNvSpPr>
            <a:spLocks noChangeArrowheads="1"/>
          </p:cNvSpPr>
          <p:nvPr/>
        </p:nvSpPr>
        <p:spPr bwMode="auto">
          <a:xfrm>
            <a:off x="2616200" y="1408113"/>
            <a:ext cx="1058863" cy="177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49" name="object 9"/>
          <p:cNvSpPr>
            <a:spLocks noChangeArrowheads="1"/>
          </p:cNvSpPr>
          <p:nvPr/>
        </p:nvSpPr>
        <p:spPr bwMode="auto">
          <a:xfrm>
            <a:off x="3797300" y="1362075"/>
            <a:ext cx="1489075" cy="2238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0" name="object 10"/>
          <p:cNvSpPr>
            <a:spLocks noChangeArrowheads="1"/>
          </p:cNvSpPr>
          <p:nvPr/>
        </p:nvSpPr>
        <p:spPr bwMode="auto">
          <a:xfrm>
            <a:off x="5414963" y="1403350"/>
            <a:ext cx="1357312" cy="2222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1" name="object 11"/>
          <p:cNvSpPr>
            <a:spLocks noChangeArrowheads="1"/>
          </p:cNvSpPr>
          <p:nvPr/>
        </p:nvSpPr>
        <p:spPr bwMode="auto">
          <a:xfrm>
            <a:off x="1042988" y="1600200"/>
            <a:ext cx="5853112" cy="222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2" name="object 12"/>
          <p:cNvSpPr>
            <a:spLocks/>
          </p:cNvSpPr>
          <p:nvPr/>
        </p:nvSpPr>
        <p:spPr bwMode="auto">
          <a:xfrm>
            <a:off x="1036638" y="1595438"/>
            <a:ext cx="5865812" cy="33337"/>
          </a:xfrm>
          <a:custGeom>
            <a:avLst/>
            <a:gdLst/>
            <a:ahLst/>
            <a:cxnLst>
              <a:cxn ang="0">
                <a:pos x="0" y="33527"/>
              </a:cxn>
              <a:cxn ang="0">
                <a:pos x="5864352" y="33527"/>
              </a:cxn>
              <a:cxn ang="0">
                <a:pos x="5864352" y="0"/>
              </a:cxn>
              <a:cxn ang="0">
                <a:pos x="0" y="0"/>
              </a:cxn>
              <a:cxn ang="0">
                <a:pos x="0" y="33527"/>
              </a:cxn>
            </a:cxnLst>
            <a:rect l="0" t="0" r="r" b="b"/>
            <a:pathLst>
              <a:path w="5864860" h="33654">
                <a:moveTo>
                  <a:pt x="0" y="33527"/>
                </a:moveTo>
                <a:lnTo>
                  <a:pt x="5864352" y="33527"/>
                </a:lnTo>
                <a:lnTo>
                  <a:pt x="5864352" y="0"/>
                </a:lnTo>
                <a:lnTo>
                  <a:pt x="0" y="0"/>
                </a:lnTo>
                <a:lnTo>
                  <a:pt x="0" y="33527"/>
                </a:lnTo>
                <a:close/>
              </a:path>
            </a:pathLst>
          </a:custGeom>
          <a:solidFill>
            <a:srgbClr val="4579B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3" name="object 13"/>
          <p:cNvSpPr>
            <a:spLocks noChangeArrowheads="1"/>
          </p:cNvSpPr>
          <p:nvPr/>
        </p:nvSpPr>
        <p:spPr bwMode="auto">
          <a:xfrm>
            <a:off x="6894513" y="1498600"/>
            <a:ext cx="128587" cy="174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4" name="object 14"/>
          <p:cNvSpPr>
            <a:spLocks/>
          </p:cNvSpPr>
          <p:nvPr/>
        </p:nvSpPr>
        <p:spPr bwMode="auto">
          <a:xfrm>
            <a:off x="6894513" y="1498600"/>
            <a:ext cx="128587" cy="17463"/>
          </a:xfrm>
          <a:custGeom>
            <a:avLst/>
            <a:gdLst/>
            <a:ahLst/>
            <a:cxnLst>
              <a:cxn ang="0">
                <a:pos x="4571" y="0"/>
              </a:cxn>
              <a:cxn ang="0">
                <a:pos x="123951" y="0"/>
              </a:cxn>
              <a:cxn ang="0">
                <a:pos x="124713" y="0"/>
              </a:cxn>
              <a:cxn ang="0">
                <a:pos x="125475" y="126"/>
              </a:cxn>
              <a:cxn ang="0">
                <a:pos x="125983" y="507"/>
              </a:cxn>
              <a:cxn ang="0">
                <a:pos x="126618" y="888"/>
              </a:cxn>
              <a:cxn ang="0">
                <a:pos x="127126" y="1396"/>
              </a:cxn>
              <a:cxn ang="0">
                <a:pos x="127507" y="2158"/>
              </a:cxn>
              <a:cxn ang="0">
                <a:pos x="127888" y="2793"/>
              </a:cxn>
              <a:cxn ang="0">
                <a:pos x="128142" y="3809"/>
              </a:cxn>
              <a:cxn ang="0">
                <a:pos x="128396" y="4825"/>
              </a:cxn>
              <a:cxn ang="0">
                <a:pos x="128650" y="5968"/>
              </a:cxn>
              <a:cxn ang="0">
                <a:pos x="128650" y="7365"/>
              </a:cxn>
              <a:cxn ang="0">
                <a:pos x="128650" y="8889"/>
              </a:cxn>
              <a:cxn ang="0">
                <a:pos x="128650" y="12064"/>
              </a:cxn>
              <a:cxn ang="0">
                <a:pos x="128269" y="14350"/>
              </a:cxn>
              <a:cxn ang="0">
                <a:pos x="127507" y="15747"/>
              </a:cxn>
              <a:cxn ang="0">
                <a:pos x="126745" y="17271"/>
              </a:cxn>
              <a:cxn ang="0">
                <a:pos x="125602" y="18033"/>
              </a:cxn>
              <a:cxn ang="0">
                <a:pos x="123951" y="18033"/>
              </a:cxn>
              <a:cxn ang="0">
                <a:pos x="4571" y="18033"/>
              </a:cxn>
              <a:cxn ang="0">
                <a:pos x="3047" y="18033"/>
              </a:cxn>
              <a:cxn ang="0">
                <a:pos x="1777" y="17271"/>
              </a:cxn>
              <a:cxn ang="0">
                <a:pos x="1142" y="15747"/>
              </a:cxn>
              <a:cxn ang="0">
                <a:pos x="380" y="14350"/>
              </a:cxn>
              <a:cxn ang="0">
                <a:pos x="0" y="12064"/>
              </a:cxn>
              <a:cxn ang="0">
                <a:pos x="0" y="8889"/>
              </a:cxn>
              <a:cxn ang="0">
                <a:pos x="0" y="5841"/>
              </a:cxn>
              <a:cxn ang="0">
                <a:pos x="380" y="3555"/>
              </a:cxn>
              <a:cxn ang="0">
                <a:pos x="1142" y="2158"/>
              </a:cxn>
              <a:cxn ang="0">
                <a:pos x="1777" y="634"/>
              </a:cxn>
              <a:cxn ang="0">
                <a:pos x="3047" y="0"/>
              </a:cxn>
              <a:cxn ang="0">
                <a:pos x="4571" y="0"/>
              </a:cxn>
            </a:cxnLst>
            <a:rect l="0" t="0" r="r" b="b"/>
            <a:pathLst>
              <a:path w="128904" h="18414">
                <a:moveTo>
                  <a:pt x="4571" y="0"/>
                </a:moveTo>
                <a:lnTo>
                  <a:pt x="123951" y="0"/>
                </a:lnTo>
                <a:lnTo>
                  <a:pt x="124713" y="0"/>
                </a:lnTo>
                <a:lnTo>
                  <a:pt x="125475" y="126"/>
                </a:lnTo>
                <a:lnTo>
                  <a:pt x="125983" y="507"/>
                </a:lnTo>
                <a:lnTo>
                  <a:pt x="126618" y="888"/>
                </a:lnTo>
                <a:lnTo>
                  <a:pt x="127126" y="1396"/>
                </a:lnTo>
                <a:lnTo>
                  <a:pt x="127507" y="2158"/>
                </a:lnTo>
                <a:lnTo>
                  <a:pt x="127888" y="2793"/>
                </a:lnTo>
                <a:lnTo>
                  <a:pt x="128142" y="3809"/>
                </a:lnTo>
                <a:lnTo>
                  <a:pt x="128396" y="4825"/>
                </a:lnTo>
                <a:lnTo>
                  <a:pt x="128650" y="5968"/>
                </a:lnTo>
                <a:lnTo>
                  <a:pt x="128650" y="7365"/>
                </a:lnTo>
                <a:lnTo>
                  <a:pt x="128650" y="8889"/>
                </a:lnTo>
                <a:lnTo>
                  <a:pt x="128650" y="12064"/>
                </a:lnTo>
                <a:lnTo>
                  <a:pt x="128269" y="14350"/>
                </a:lnTo>
                <a:lnTo>
                  <a:pt x="127507" y="15747"/>
                </a:lnTo>
                <a:lnTo>
                  <a:pt x="126745" y="17271"/>
                </a:lnTo>
                <a:lnTo>
                  <a:pt x="125602" y="18033"/>
                </a:lnTo>
                <a:lnTo>
                  <a:pt x="123951" y="18033"/>
                </a:lnTo>
                <a:lnTo>
                  <a:pt x="4571" y="18033"/>
                </a:lnTo>
                <a:lnTo>
                  <a:pt x="3047" y="18033"/>
                </a:lnTo>
                <a:lnTo>
                  <a:pt x="1777" y="17271"/>
                </a:lnTo>
                <a:lnTo>
                  <a:pt x="1142" y="15747"/>
                </a:lnTo>
                <a:lnTo>
                  <a:pt x="380" y="14350"/>
                </a:lnTo>
                <a:lnTo>
                  <a:pt x="0" y="12064"/>
                </a:lnTo>
                <a:lnTo>
                  <a:pt x="0" y="8889"/>
                </a:lnTo>
                <a:lnTo>
                  <a:pt x="0" y="5841"/>
                </a:lnTo>
                <a:lnTo>
                  <a:pt x="380" y="3555"/>
                </a:lnTo>
                <a:lnTo>
                  <a:pt x="1142" y="2158"/>
                </a:lnTo>
                <a:lnTo>
                  <a:pt x="1777" y="634"/>
                </a:lnTo>
                <a:lnTo>
                  <a:pt x="3047" y="0"/>
                </a:lnTo>
                <a:lnTo>
                  <a:pt x="4571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5" name="object 15"/>
          <p:cNvSpPr>
            <a:spLocks noChangeArrowheads="1"/>
          </p:cNvSpPr>
          <p:nvPr/>
        </p:nvSpPr>
        <p:spPr bwMode="auto">
          <a:xfrm>
            <a:off x="7140575" y="1450975"/>
            <a:ext cx="1252538" cy="1349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6" name="object 16"/>
          <p:cNvSpPr>
            <a:spLocks noChangeArrowheads="1"/>
          </p:cNvSpPr>
          <p:nvPr/>
        </p:nvSpPr>
        <p:spPr bwMode="auto">
          <a:xfrm>
            <a:off x="8539163" y="1457325"/>
            <a:ext cx="220662" cy="1222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57" name="object 17"/>
          <p:cNvSpPr>
            <a:spLocks/>
          </p:cNvSpPr>
          <p:nvPr/>
        </p:nvSpPr>
        <p:spPr bwMode="auto">
          <a:xfrm>
            <a:off x="8688388" y="1524000"/>
            <a:ext cx="50800" cy="39688"/>
          </a:xfrm>
          <a:custGeom>
            <a:avLst/>
            <a:gdLst/>
            <a:ahLst/>
            <a:cxnLst>
              <a:cxn ang="0">
                <a:pos x="32893" y="0"/>
              </a:cxn>
              <a:cxn ang="0">
                <a:pos x="27304" y="0"/>
              </a:cxn>
              <a:cxn ang="0">
                <a:pos x="22351" y="508"/>
              </a:cxn>
              <a:cxn ang="0">
                <a:pos x="18288" y="1524"/>
              </a:cxn>
              <a:cxn ang="0">
                <a:pos x="14097" y="2412"/>
              </a:cxn>
              <a:cxn ang="0">
                <a:pos x="1904" y="12446"/>
              </a:cxn>
              <a:cxn ang="0">
                <a:pos x="635" y="14986"/>
              </a:cxn>
              <a:cxn ang="0">
                <a:pos x="0" y="18034"/>
              </a:cxn>
              <a:cxn ang="0">
                <a:pos x="0" y="21462"/>
              </a:cxn>
              <a:cxn ang="0">
                <a:pos x="0" y="27178"/>
              </a:cxn>
              <a:cxn ang="0">
                <a:pos x="1777" y="31877"/>
              </a:cxn>
              <a:cxn ang="0">
                <a:pos x="5461" y="35306"/>
              </a:cxn>
              <a:cxn ang="0">
                <a:pos x="9144" y="38735"/>
              </a:cxn>
              <a:cxn ang="0">
                <a:pos x="14350" y="40386"/>
              </a:cxn>
              <a:cxn ang="0">
                <a:pos x="20954" y="40386"/>
              </a:cxn>
              <a:cxn ang="0">
                <a:pos x="26416" y="40386"/>
              </a:cxn>
              <a:cxn ang="0">
                <a:pos x="31369" y="39116"/>
              </a:cxn>
              <a:cxn ang="0">
                <a:pos x="35941" y="36322"/>
              </a:cxn>
              <a:cxn ang="0">
                <a:pos x="40513" y="33655"/>
              </a:cxn>
              <a:cxn ang="0">
                <a:pos x="45339" y="29463"/>
              </a:cxn>
              <a:cxn ang="0">
                <a:pos x="50419" y="23749"/>
              </a:cxn>
              <a:cxn ang="0">
                <a:pos x="50419" y="0"/>
              </a:cxn>
              <a:cxn ang="0">
                <a:pos x="32893" y="0"/>
              </a:cxn>
            </a:cxnLst>
            <a:rect l="0" t="0" r="r" b="b"/>
            <a:pathLst>
              <a:path w="50800" h="40639">
                <a:moveTo>
                  <a:pt x="32893" y="0"/>
                </a:moveTo>
                <a:lnTo>
                  <a:pt x="27304" y="0"/>
                </a:lnTo>
                <a:lnTo>
                  <a:pt x="22351" y="508"/>
                </a:lnTo>
                <a:lnTo>
                  <a:pt x="18288" y="1524"/>
                </a:lnTo>
                <a:lnTo>
                  <a:pt x="14097" y="2412"/>
                </a:lnTo>
                <a:lnTo>
                  <a:pt x="1904" y="12446"/>
                </a:lnTo>
                <a:lnTo>
                  <a:pt x="635" y="14986"/>
                </a:lnTo>
                <a:lnTo>
                  <a:pt x="0" y="18034"/>
                </a:lnTo>
                <a:lnTo>
                  <a:pt x="0" y="21462"/>
                </a:lnTo>
                <a:lnTo>
                  <a:pt x="0" y="27178"/>
                </a:lnTo>
                <a:lnTo>
                  <a:pt x="1777" y="31877"/>
                </a:lnTo>
                <a:lnTo>
                  <a:pt x="5461" y="35306"/>
                </a:lnTo>
                <a:lnTo>
                  <a:pt x="9144" y="38735"/>
                </a:lnTo>
                <a:lnTo>
                  <a:pt x="14350" y="40386"/>
                </a:lnTo>
                <a:lnTo>
                  <a:pt x="20954" y="40386"/>
                </a:lnTo>
                <a:lnTo>
                  <a:pt x="26416" y="40386"/>
                </a:lnTo>
                <a:lnTo>
                  <a:pt x="31369" y="39116"/>
                </a:lnTo>
                <a:lnTo>
                  <a:pt x="35941" y="36322"/>
                </a:lnTo>
                <a:lnTo>
                  <a:pt x="40513" y="33655"/>
                </a:lnTo>
                <a:lnTo>
                  <a:pt x="45339" y="29463"/>
                </a:lnTo>
                <a:lnTo>
                  <a:pt x="50419" y="23749"/>
                </a:lnTo>
                <a:lnTo>
                  <a:pt x="50419" y="0"/>
                </a:lnTo>
                <a:lnTo>
                  <a:pt x="3289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8" name="object 18"/>
          <p:cNvSpPr>
            <a:spLocks/>
          </p:cNvSpPr>
          <p:nvPr/>
        </p:nvSpPr>
        <p:spPr bwMode="auto">
          <a:xfrm>
            <a:off x="8539163" y="1458913"/>
            <a:ext cx="98425" cy="119062"/>
          </a:xfrm>
          <a:custGeom>
            <a:avLst/>
            <a:gdLst/>
            <a:ahLst/>
            <a:cxnLst>
              <a:cxn ang="0">
                <a:pos x="12319" y="0"/>
              </a:cxn>
              <a:cxn ang="0">
                <a:pos x="15367" y="126"/>
              </a:cxn>
              <a:cxn ang="0">
                <a:pos x="20574" y="3809"/>
              </a:cxn>
              <a:cxn ang="0">
                <a:pos x="77597" y="49275"/>
              </a:cxn>
              <a:cxn ang="0">
                <a:pos x="77597" y="3174"/>
              </a:cxn>
              <a:cxn ang="0">
                <a:pos x="78105" y="2158"/>
              </a:cxn>
              <a:cxn ang="0">
                <a:pos x="82804" y="126"/>
              </a:cxn>
              <a:cxn ang="0">
                <a:pos x="85851" y="0"/>
              </a:cxn>
              <a:cxn ang="0">
                <a:pos x="89916" y="0"/>
              </a:cxn>
              <a:cxn ang="0">
                <a:pos x="92837" y="126"/>
              </a:cxn>
              <a:cxn ang="0">
                <a:pos x="95250" y="507"/>
              </a:cxn>
              <a:cxn ang="0">
                <a:pos x="96647" y="1269"/>
              </a:cxn>
              <a:cxn ang="0">
                <a:pos x="97536" y="2158"/>
              </a:cxn>
              <a:cxn ang="0">
                <a:pos x="98044" y="3174"/>
              </a:cxn>
              <a:cxn ang="0">
                <a:pos x="98044" y="115696"/>
              </a:cxn>
              <a:cxn ang="0">
                <a:pos x="97917" y="116839"/>
              </a:cxn>
              <a:cxn ang="0">
                <a:pos x="97282" y="117728"/>
              </a:cxn>
              <a:cxn ang="0">
                <a:pos x="96012" y="118490"/>
              </a:cxn>
              <a:cxn ang="0">
                <a:pos x="94234" y="119125"/>
              </a:cxn>
              <a:cxn ang="0">
                <a:pos x="91567" y="119379"/>
              </a:cxn>
              <a:cxn ang="0">
                <a:pos x="87884" y="119506"/>
              </a:cxn>
              <a:cxn ang="0">
                <a:pos x="84074" y="119379"/>
              </a:cxn>
              <a:cxn ang="0">
                <a:pos x="81407" y="119125"/>
              </a:cxn>
              <a:cxn ang="0">
                <a:pos x="77724" y="116839"/>
              </a:cxn>
              <a:cxn ang="0">
                <a:pos x="77597" y="115696"/>
              </a:cxn>
              <a:cxn ang="0">
                <a:pos x="20574" y="66547"/>
              </a:cxn>
              <a:cxn ang="0">
                <a:pos x="20574" y="116331"/>
              </a:cxn>
              <a:cxn ang="0">
                <a:pos x="10160" y="119506"/>
              </a:cxn>
              <a:cxn ang="0">
                <a:pos x="508" y="117347"/>
              </a:cxn>
              <a:cxn ang="0">
                <a:pos x="0" y="116331"/>
              </a:cxn>
              <a:cxn ang="0">
                <a:pos x="0" y="3809"/>
              </a:cxn>
              <a:cxn ang="0">
                <a:pos x="126" y="2539"/>
              </a:cxn>
              <a:cxn ang="0">
                <a:pos x="762" y="1650"/>
              </a:cxn>
              <a:cxn ang="0">
                <a:pos x="8255" y="0"/>
              </a:cxn>
            </a:cxnLst>
            <a:rect l="0" t="0" r="r" b="b"/>
            <a:pathLst>
              <a:path w="98425" h="120014">
                <a:moveTo>
                  <a:pt x="10160" y="0"/>
                </a:moveTo>
                <a:lnTo>
                  <a:pt x="12319" y="0"/>
                </a:lnTo>
                <a:lnTo>
                  <a:pt x="13970" y="0"/>
                </a:lnTo>
                <a:lnTo>
                  <a:pt x="15367" y="126"/>
                </a:lnTo>
                <a:lnTo>
                  <a:pt x="20574" y="3174"/>
                </a:lnTo>
                <a:lnTo>
                  <a:pt x="20574" y="3809"/>
                </a:lnTo>
                <a:lnTo>
                  <a:pt x="20574" y="49275"/>
                </a:lnTo>
                <a:lnTo>
                  <a:pt x="77597" y="49275"/>
                </a:lnTo>
                <a:lnTo>
                  <a:pt x="77597" y="3809"/>
                </a:lnTo>
                <a:lnTo>
                  <a:pt x="77597" y="3174"/>
                </a:lnTo>
                <a:lnTo>
                  <a:pt x="77724" y="2539"/>
                </a:lnTo>
                <a:lnTo>
                  <a:pt x="78105" y="2158"/>
                </a:lnTo>
                <a:lnTo>
                  <a:pt x="78359" y="1650"/>
                </a:lnTo>
                <a:lnTo>
                  <a:pt x="82804" y="126"/>
                </a:lnTo>
                <a:lnTo>
                  <a:pt x="84074" y="0"/>
                </a:lnTo>
                <a:lnTo>
                  <a:pt x="85851" y="0"/>
                </a:lnTo>
                <a:lnTo>
                  <a:pt x="87884" y="0"/>
                </a:lnTo>
                <a:lnTo>
                  <a:pt x="89916" y="0"/>
                </a:lnTo>
                <a:lnTo>
                  <a:pt x="91567" y="0"/>
                </a:lnTo>
                <a:lnTo>
                  <a:pt x="92837" y="126"/>
                </a:lnTo>
                <a:lnTo>
                  <a:pt x="94234" y="253"/>
                </a:lnTo>
                <a:lnTo>
                  <a:pt x="95250" y="507"/>
                </a:lnTo>
                <a:lnTo>
                  <a:pt x="96012" y="888"/>
                </a:lnTo>
                <a:lnTo>
                  <a:pt x="96647" y="1269"/>
                </a:lnTo>
                <a:lnTo>
                  <a:pt x="97282" y="1650"/>
                </a:lnTo>
                <a:lnTo>
                  <a:pt x="97536" y="2158"/>
                </a:lnTo>
                <a:lnTo>
                  <a:pt x="97917" y="2539"/>
                </a:lnTo>
                <a:lnTo>
                  <a:pt x="98044" y="3174"/>
                </a:lnTo>
                <a:lnTo>
                  <a:pt x="98044" y="3809"/>
                </a:lnTo>
                <a:lnTo>
                  <a:pt x="98044" y="115696"/>
                </a:lnTo>
                <a:lnTo>
                  <a:pt x="98044" y="116331"/>
                </a:lnTo>
                <a:lnTo>
                  <a:pt x="97917" y="116839"/>
                </a:lnTo>
                <a:lnTo>
                  <a:pt x="97536" y="117347"/>
                </a:lnTo>
                <a:lnTo>
                  <a:pt x="97282" y="117728"/>
                </a:lnTo>
                <a:lnTo>
                  <a:pt x="96647" y="118109"/>
                </a:lnTo>
                <a:lnTo>
                  <a:pt x="96012" y="118490"/>
                </a:lnTo>
                <a:lnTo>
                  <a:pt x="95250" y="118871"/>
                </a:lnTo>
                <a:lnTo>
                  <a:pt x="94234" y="119125"/>
                </a:lnTo>
                <a:lnTo>
                  <a:pt x="92837" y="119252"/>
                </a:lnTo>
                <a:lnTo>
                  <a:pt x="91567" y="119379"/>
                </a:lnTo>
                <a:lnTo>
                  <a:pt x="89916" y="119506"/>
                </a:lnTo>
                <a:lnTo>
                  <a:pt x="87884" y="119506"/>
                </a:lnTo>
                <a:lnTo>
                  <a:pt x="85851" y="119506"/>
                </a:lnTo>
                <a:lnTo>
                  <a:pt x="84074" y="119379"/>
                </a:lnTo>
                <a:lnTo>
                  <a:pt x="82804" y="119252"/>
                </a:lnTo>
                <a:lnTo>
                  <a:pt x="81407" y="119125"/>
                </a:lnTo>
                <a:lnTo>
                  <a:pt x="78105" y="117347"/>
                </a:lnTo>
                <a:lnTo>
                  <a:pt x="77724" y="116839"/>
                </a:lnTo>
                <a:lnTo>
                  <a:pt x="77597" y="116331"/>
                </a:lnTo>
                <a:lnTo>
                  <a:pt x="77597" y="115696"/>
                </a:lnTo>
                <a:lnTo>
                  <a:pt x="77597" y="66547"/>
                </a:lnTo>
                <a:lnTo>
                  <a:pt x="20574" y="66547"/>
                </a:lnTo>
                <a:lnTo>
                  <a:pt x="20574" y="115696"/>
                </a:lnTo>
                <a:lnTo>
                  <a:pt x="20574" y="116331"/>
                </a:lnTo>
                <a:lnTo>
                  <a:pt x="12319" y="119506"/>
                </a:lnTo>
                <a:lnTo>
                  <a:pt x="10160" y="119506"/>
                </a:lnTo>
                <a:lnTo>
                  <a:pt x="825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809"/>
                </a:lnTo>
                <a:lnTo>
                  <a:pt x="0" y="3174"/>
                </a:lnTo>
                <a:lnTo>
                  <a:pt x="126" y="2539"/>
                </a:lnTo>
                <a:lnTo>
                  <a:pt x="508" y="2158"/>
                </a:lnTo>
                <a:lnTo>
                  <a:pt x="762" y="1650"/>
                </a:lnTo>
                <a:lnTo>
                  <a:pt x="6604" y="0"/>
                </a:lnTo>
                <a:lnTo>
                  <a:pt x="8255" y="0"/>
                </a:lnTo>
                <a:lnTo>
                  <a:pt x="10160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59" name="object 19"/>
          <p:cNvSpPr>
            <a:spLocks/>
          </p:cNvSpPr>
          <p:nvPr/>
        </p:nvSpPr>
        <p:spPr bwMode="auto">
          <a:xfrm>
            <a:off x="8667750" y="1457325"/>
            <a:ext cx="92075" cy="122238"/>
          </a:xfrm>
          <a:custGeom>
            <a:avLst/>
            <a:gdLst/>
            <a:ahLst/>
            <a:cxnLst>
              <a:cxn ang="0">
                <a:pos x="55752" y="0"/>
              </a:cxn>
              <a:cxn ang="0">
                <a:pos x="89407" y="23875"/>
              </a:cxn>
              <a:cxn ang="0">
                <a:pos x="91821" y="35178"/>
              </a:cxn>
              <a:cxn ang="0">
                <a:pos x="91821" y="117474"/>
              </a:cxn>
              <a:cxn ang="0">
                <a:pos x="91440" y="119252"/>
              </a:cxn>
              <a:cxn ang="0">
                <a:pos x="90170" y="120268"/>
              </a:cxn>
              <a:cxn ang="0">
                <a:pos x="88011" y="120903"/>
              </a:cxn>
              <a:cxn ang="0">
                <a:pos x="85217" y="121284"/>
              </a:cxn>
              <a:cxn ang="0">
                <a:pos x="80772" y="121284"/>
              </a:cxn>
              <a:cxn ang="0">
                <a:pos x="77850" y="120903"/>
              </a:cxn>
              <a:cxn ang="0">
                <a:pos x="75565" y="120268"/>
              </a:cxn>
              <a:cxn ang="0">
                <a:pos x="74422" y="119252"/>
              </a:cxn>
              <a:cxn ang="0">
                <a:pos x="74168" y="117474"/>
              </a:cxn>
              <a:cxn ang="0">
                <a:pos x="69215" y="111632"/>
              </a:cxn>
              <a:cxn ang="0">
                <a:pos x="57784" y="118490"/>
              </a:cxn>
              <a:cxn ang="0">
                <a:pos x="45466" y="122935"/>
              </a:cxn>
              <a:cxn ang="0">
                <a:pos x="32766" y="122935"/>
              </a:cxn>
              <a:cxn ang="0">
                <a:pos x="22732" y="120522"/>
              </a:cxn>
              <a:cxn ang="0">
                <a:pos x="2794" y="103250"/>
              </a:cxn>
              <a:cxn ang="0">
                <a:pos x="0" y="94233"/>
              </a:cxn>
              <a:cxn ang="0">
                <a:pos x="0" y="82549"/>
              </a:cxn>
              <a:cxn ang="0">
                <a:pos x="19684" y="57784"/>
              </a:cxn>
              <a:cxn ang="0">
                <a:pos x="32512" y="53974"/>
              </a:cxn>
              <a:cxn ang="0">
                <a:pos x="47244" y="51688"/>
              </a:cxn>
              <a:cxn ang="0">
                <a:pos x="71374" y="51688"/>
              </a:cxn>
              <a:cxn ang="0">
                <a:pos x="71374" y="38607"/>
              </a:cxn>
              <a:cxn ang="0">
                <a:pos x="69976" y="31495"/>
              </a:cxn>
              <a:cxn ang="0">
                <a:pos x="67691" y="25526"/>
              </a:cxn>
              <a:cxn ang="0">
                <a:pos x="45847" y="16636"/>
              </a:cxn>
              <a:cxn ang="0">
                <a:pos x="14097" y="26415"/>
              </a:cxn>
              <a:cxn ang="0">
                <a:pos x="10541" y="28193"/>
              </a:cxn>
              <a:cxn ang="0">
                <a:pos x="8890" y="28193"/>
              </a:cxn>
              <a:cxn ang="0">
                <a:pos x="7747" y="27685"/>
              </a:cxn>
              <a:cxn ang="0">
                <a:pos x="5715" y="23621"/>
              </a:cxn>
              <a:cxn ang="0">
                <a:pos x="5461" y="21462"/>
              </a:cxn>
              <a:cxn ang="0">
                <a:pos x="5461" y="18160"/>
              </a:cxn>
              <a:cxn ang="0">
                <a:pos x="5842" y="15366"/>
              </a:cxn>
              <a:cxn ang="0">
                <a:pos x="6857" y="12953"/>
              </a:cxn>
              <a:cxn ang="0">
                <a:pos x="9017" y="10794"/>
              </a:cxn>
              <a:cxn ang="0">
                <a:pos x="13716" y="8127"/>
              </a:cxn>
              <a:cxn ang="0">
                <a:pos x="19557" y="5333"/>
              </a:cxn>
              <a:cxn ang="0">
                <a:pos x="26797" y="2920"/>
              </a:cxn>
              <a:cxn ang="0">
                <a:pos x="34798" y="1142"/>
              </a:cxn>
              <a:cxn ang="0">
                <a:pos x="43306" y="0"/>
              </a:cxn>
            </a:cxnLst>
            <a:rect l="0" t="0" r="r" b="b"/>
            <a:pathLst>
              <a:path w="92075" h="123189">
                <a:moveTo>
                  <a:pt x="47625" y="0"/>
                </a:moveTo>
                <a:lnTo>
                  <a:pt x="55752" y="0"/>
                </a:lnTo>
                <a:lnTo>
                  <a:pt x="62483" y="888"/>
                </a:lnTo>
                <a:lnTo>
                  <a:pt x="89407" y="23875"/>
                </a:lnTo>
                <a:lnTo>
                  <a:pt x="90931" y="29082"/>
                </a:lnTo>
                <a:lnTo>
                  <a:pt x="91821" y="35178"/>
                </a:lnTo>
                <a:lnTo>
                  <a:pt x="91821" y="42163"/>
                </a:lnTo>
                <a:lnTo>
                  <a:pt x="91821" y="117474"/>
                </a:lnTo>
                <a:lnTo>
                  <a:pt x="91821" y="118490"/>
                </a:lnTo>
                <a:lnTo>
                  <a:pt x="91440" y="119252"/>
                </a:lnTo>
                <a:lnTo>
                  <a:pt x="90804" y="119760"/>
                </a:lnTo>
                <a:lnTo>
                  <a:pt x="90170" y="120268"/>
                </a:lnTo>
                <a:lnTo>
                  <a:pt x="89153" y="120649"/>
                </a:lnTo>
                <a:lnTo>
                  <a:pt x="88011" y="120903"/>
                </a:lnTo>
                <a:lnTo>
                  <a:pt x="86868" y="121157"/>
                </a:lnTo>
                <a:lnTo>
                  <a:pt x="85217" y="121284"/>
                </a:lnTo>
                <a:lnTo>
                  <a:pt x="82930" y="121284"/>
                </a:lnTo>
                <a:lnTo>
                  <a:pt x="80772" y="121284"/>
                </a:lnTo>
                <a:lnTo>
                  <a:pt x="79121" y="121157"/>
                </a:lnTo>
                <a:lnTo>
                  <a:pt x="77850" y="120903"/>
                </a:lnTo>
                <a:lnTo>
                  <a:pt x="76453" y="120649"/>
                </a:lnTo>
                <a:lnTo>
                  <a:pt x="75565" y="120268"/>
                </a:lnTo>
                <a:lnTo>
                  <a:pt x="75056" y="119760"/>
                </a:lnTo>
                <a:lnTo>
                  <a:pt x="74422" y="119252"/>
                </a:lnTo>
                <a:lnTo>
                  <a:pt x="74168" y="118490"/>
                </a:lnTo>
                <a:lnTo>
                  <a:pt x="74168" y="117474"/>
                </a:lnTo>
                <a:lnTo>
                  <a:pt x="74168" y="106298"/>
                </a:lnTo>
                <a:lnTo>
                  <a:pt x="69215" y="111632"/>
                </a:lnTo>
                <a:lnTo>
                  <a:pt x="63753" y="115569"/>
                </a:lnTo>
                <a:lnTo>
                  <a:pt x="57784" y="118490"/>
                </a:lnTo>
                <a:lnTo>
                  <a:pt x="51816" y="121411"/>
                </a:lnTo>
                <a:lnTo>
                  <a:pt x="45466" y="122935"/>
                </a:lnTo>
                <a:lnTo>
                  <a:pt x="38734" y="122935"/>
                </a:lnTo>
                <a:lnTo>
                  <a:pt x="32766" y="122935"/>
                </a:lnTo>
                <a:lnTo>
                  <a:pt x="27558" y="122173"/>
                </a:lnTo>
                <a:lnTo>
                  <a:pt x="22732" y="120522"/>
                </a:lnTo>
                <a:lnTo>
                  <a:pt x="18033" y="118998"/>
                </a:lnTo>
                <a:lnTo>
                  <a:pt x="2794" y="103250"/>
                </a:lnTo>
                <a:lnTo>
                  <a:pt x="889" y="99059"/>
                </a:lnTo>
                <a:lnTo>
                  <a:pt x="0" y="94233"/>
                </a:lnTo>
                <a:lnTo>
                  <a:pt x="0" y="88772"/>
                </a:lnTo>
                <a:lnTo>
                  <a:pt x="0" y="82549"/>
                </a:lnTo>
                <a:lnTo>
                  <a:pt x="14858" y="60832"/>
                </a:lnTo>
                <a:lnTo>
                  <a:pt x="19684" y="57784"/>
                </a:lnTo>
                <a:lnTo>
                  <a:pt x="25526" y="55498"/>
                </a:lnTo>
                <a:lnTo>
                  <a:pt x="32512" y="53974"/>
                </a:lnTo>
                <a:lnTo>
                  <a:pt x="39497" y="52450"/>
                </a:lnTo>
                <a:lnTo>
                  <a:pt x="47244" y="51688"/>
                </a:lnTo>
                <a:lnTo>
                  <a:pt x="56006" y="51688"/>
                </a:lnTo>
                <a:lnTo>
                  <a:pt x="71374" y="51688"/>
                </a:lnTo>
                <a:lnTo>
                  <a:pt x="71374" y="42925"/>
                </a:lnTo>
                <a:lnTo>
                  <a:pt x="71374" y="38607"/>
                </a:lnTo>
                <a:lnTo>
                  <a:pt x="70993" y="34797"/>
                </a:lnTo>
                <a:lnTo>
                  <a:pt x="69976" y="31495"/>
                </a:lnTo>
                <a:lnTo>
                  <a:pt x="69088" y="28193"/>
                </a:lnTo>
                <a:lnTo>
                  <a:pt x="67691" y="25526"/>
                </a:lnTo>
                <a:lnTo>
                  <a:pt x="50546" y="16636"/>
                </a:lnTo>
                <a:lnTo>
                  <a:pt x="45847" y="16636"/>
                </a:lnTo>
                <a:lnTo>
                  <a:pt x="40767" y="16636"/>
                </a:lnTo>
                <a:lnTo>
                  <a:pt x="14097" y="26415"/>
                </a:lnTo>
                <a:lnTo>
                  <a:pt x="12065" y="27558"/>
                </a:lnTo>
                <a:lnTo>
                  <a:pt x="10541" y="28193"/>
                </a:lnTo>
                <a:lnTo>
                  <a:pt x="9525" y="28193"/>
                </a:lnTo>
                <a:lnTo>
                  <a:pt x="8890" y="28193"/>
                </a:lnTo>
                <a:lnTo>
                  <a:pt x="8254" y="28066"/>
                </a:lnTo>
                <a:lnTo>
                  <a:pt x="7747" y="27685"/>
                </a:lnTo>
                <a:lnTo>
                  <a:pt x="7239" y="27304"/>
                </a:lnTo>
                <a:lnTo>
                  <a:pt x="5715" y="23621"/>
                </a:lnTo>
                <a:lnTo>
                  <a:pt x="5461" y="22605"/>
                </a:lnTo>
                <a:lnTo>
                  <a:pt x="5461" y="21462"/>
                </a:lnTo>
                <a:lnTo>
                  <a:pt x="5461" y="20192"/>
                </a:lnTo>
                <a:lnTo>
                  <a:pt x="5461" y="18160"/>
                </a:lnTo>
                <a:lnTo>
                  <a:pt x="5588" y="16509"/>
                </a:lnTo>
                <a:lnTo>
                  <a:pt x="5842" y="15366"/>
                </a:lnTo>
                <a:lnTo>
                  <a:pt x="6096" y="14096"/>
                </a:lnTo>
                <a:lnTo>
                  <a:pt x="6857" y="12953"/>
                </a:lnTo>
                <a:lnTo>
                  <a:pt x="8000" y="11937"/>
                </a:lnTo>
                <a:lnTo>
                  <a:pt x="9017" y="10794"/>
                </a:lnTo>
                <a:lnTo>
                  <a:pt x="11049" y="9524"/>
                </a:lnTo>
                <a:lnTo>
                  <a:pt x="13716" y="8127"/>
                </a:lnTo>
                <a:lnTo>
                  <a:pt x="16509" y="6603"/>
                </a:lnTo>
                <a:lnTo>
                  <a:pt x="19557" y="5333"/>
                </a:lnTo>
                <a:lnTo>
                  <a:pt x="23114" y="4190"/>
                </a:lnTo>
                <a:lnTo>
                  <a:pt x="26797" y="2920"/>
                </a:lnTo>
                <a:lnTo>
                  <a:pt x="30606" y="1904"/>
                </a:lnTo>
                <a:lnTo>
                  <a:pt x="34798" y="1142"/>
                </a:lnTo>
                <a:lnTo>
                  <a:pt x="39116" y="380"/>
                </a:lnTo>
                <a:lnTo>
                  <a:pt x="43306" y="0"/>
                </a:lnTo>
                <a:lnTo>
                  <a:pt x="47625" y="0"/>
                </a:lnTo>
                <a:close/>
              </a:path>
            </a:pathLst>
          </a:custGeom>
          <a:noFill/>
          <a:ln w="10667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0" name="object 20"/>
          <p:cNvSpPr>
            <a:spLocks noChangeArrowheads="1"/>
          </p:cNvSpPr>
          <p:nvPr/>
        </p:nvSpPr>
        <p:spPr bwMode="auto">
          <a:xfrm>
            <a:off x="1046163" y="1755775"/>
            <a:ext cx="1651000" cy="13493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1" name="object 21"/>
          <p:cNvSpPr>
            <a:spLocks noChangeArrowheads="1"/>
          </p:cNvSpPr>
          <p:nvPr/>
        </p:nvSpPr>
        <p:spPr bwMode="auto">
          <a:xfrm>
            <a:off x="2773363" y="1755775"/>
            <a:ext cx="1311275" cy="1349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2" name="object 22"/>
          <p:cNvSpPr>
            <a:spLocks noChangeArrowheads="1"/>
          </p:cNvSpPr>
          <p:nvPr/>
        </p:nvSpPr>
        <p:spPr bwMode="auto">
          <a:xfrm>
            <a:off x="4171950" y="1763713"/>
            <a:ext cx="100013" cy="11906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3" name="object 23"/>
          <p:cNvSpPr>
            <a:spLocks/>
          </p:cNvSpPr>
          <p:nvPr/>
        </p:nvSpPr>
        <p:spPr bwMode="auto">
          <a:xfrm>
            <a:off x="4171950" y="1763713"/>
            <a:ext cx="100013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5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3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1" y="126"/>
              </a:cxn>
              <a:cxn ang="0">
                <a:pos x="99567" y="3809"/>
              </a:cxn>
              <a:cxn ang="0">
                <a:pos x="99567" y="116331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4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5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1" y="116458"/>
              </a:cxn>
              <a:cxn ang="0">
                <a:pos x="17652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5" y="119506"/>
              </a:cxn>
              <a:cxn ang="0">
                <a:pos x="126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3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3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5" y="81279"/>
                </a:lnTo>
                <a:lnTo>
                  <a:pt x="19938" y="84454"/>
                </a:lnTo>
                <a:lnTo>
                  <a:pt x="19685" y="87502"/>
                </a:lnTo>
                <a:lnTo>
                  <a:pt x="21589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3" y="72262"/>
                </a:lnTo>
                <a:lnTo>
                  <a:pt x="31750" y="69468"/>
                </a:lnTo>
                <a:lnTo>
                  <a:pt x="79755" y="3682"/>
                </a:lnTo>
                <a:lnTo>
                  <a:pt x="80263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4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1" y="126"/>
                </a:lnTo>
                <a:lnTo>
                  <a:pt x="99567" y="3174"/>
                </a:lnTo>
                <a:lnTo>
                  <a:pt x="99567" y="3809"/>
                </a:lnTo>
                <a:lnTo>
                  <a:pt x="99567" y="115696"/>
                </a:lnTo>
                <a:lnTo>
                  <a:pt x="99567" y="116331"/>
                </a:lnTo>
                <a:lnTo>
                  <a:pt x="99440" y="116839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4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1" y="34797"/>
                </a:lnTo>
                <a:lnTo>
                  <a:pt x="79755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6" y="115696"/>
                </a:lnTo>
                <a:lnTo>
                  <a:pt x="18541" y="116458"/>
                </a:lnTo>
                <a:lnTo>
                  <a:pt x="18034" y="116966"/>
                </a:lnTo>
                <a:lnTo>
                  <a:pt x="17652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4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5" y="119506"/>
                </a:lnTo>
                <a:lnTo>
                  <a:pt x="508" y="117347"/>
                </a:lnTo>
                <a:lnTo>
                  <a:pt x="126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6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3" y="0"/>
                </a:lnTo>
                <a:lnTo>
                  <a:pt x="8127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64" name="object 24"/>
          <p:cNvSpPr>
            <a:spLocks noChangeArrowheads="1"/>
          </p:cNvSpPr>
          <p:nvPr/>
        </p:nvSpPr>
        <p:spPr bwMode="auto">
          <a:xfrm>
            <a:off x="4373563" y="1755775"/>
            <a:ext cx="1839912" cy="17621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5" name="object 25"/>
          <p:cNvSpPr>
            <a:spLocks noChangeArrowheads="1"/>
          </p:cNvSpPr>
          <p:nvPr/>
        </p:nvSpPr>
        <p:spPr bwMode="auto">
          <a:xfrm>
            <a:off x="6288088" y="1704975"/>
            <a:ext cx="1173162" cy="22701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6" name="object 26"/>
          <p:cNvSpPr>
            <a:spLocks noChangeArrowheads="1"/>
          </p:cNvSpPr>
          <p:nvPr/>
        </p:nvSpPr>
        <p:spPr bwMode="auto">
          <a:xfrm>
            <a:off x="7553325" y="1704975"/>
            <a:ext cx="1212850" cy="185738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7" name="object 27"/>
          <p:cNvSpPr>
            <a:spLocks noChangeArrowheads="1"/>
          </p:cNvSpPr>
          <p:nvPr/>
        </p:nvSpPr>
        <p:spPr bwMode="auto">
          <a:xfrm>
            <a:off x="1047750" y="2014538"/>
            <a:ext cx="1281113" cy="2222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8" name="object 28"/>
          <p:cNvSpPr>
            <a:spLocks noChangeArrowheads="1"/>
          </p:cNvSpPr>
          <p:nvPr/>
        </p:nvSpPr>
        <p:spPr bwMode="auto">
          <a:xfrm>
            <a:off x="2427288" y="2060575"/>
            <a:ext cx="1477962" cy="176213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69" name="object 29"/>
          <p:cNvSpPr>
            <a:spLocks noChangeArrowheads="1"/>
          </p:cNvSpPr>
          <p:nvPr/>
        </p:nvSpPr>
        <p:spPr bwMode="auto">
          <a:xfrm>
            <a:off x="3995738" y="2060575"/>
            <a:ext cx="2093912" cy="17303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0" name="object 30"/>
          <p:cNvSpPr>
            <a:spLocks noChangeArrowheads="1"/>
          </p:cNvSpPr>
          <p:nvPr/>
        </p:nvSpPr>
        <p:spPr bwMode="auto">
          <a:xfrm>
            <a:off x="6184900" y="2009775"/>
            <a:ext cx="1211263" cy="18573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1" name="object 31"/>
          <p:cNvSpPr>
            <a:spLocks noChangeArrowheads="1"/>
          </p:cNvSpPr>
          <p:nvPr/>
        </p:nvSpPr>
        <p:spPr bwMode="auto">
          <a:xfrm>
            <a:off x="7488238" y="2014538"/>
            <a:ext cx="1279525" cy="22225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2" name="object 32"/>
          <p:cNvSpPr>
            <a:spLocks noChangeArrowheads="1"/>
          </p:cNvSpPr>
          <p:nvPr/>
        </p:nvSpPr>
        <p:spPr bwMode="auto">
          <a:xfrm>
            <a:off x="1047750" y="2365375"/>
            <a:ext cx="1449388" cy="176213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3" name="object 33"/>
          <p:cNvSpPr>
            <a:spLocks noChangeArrowheads="1"/>
          </p:cNvSpPr>
          <p:nvPr/>
        </p:nvSpPr>
        <p:spPr bwMode="auto">
          <a:xfrm>
            <a:off x="2882900" y="2314575"/>
            <a:ext cx="1530350" cy="227013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4" name="object 34"/>
          <p:cNvSpPr>
            <a:spLocks noChangeArrowheads="1"/>
          </p:cNvSpPr>
          <p:nvPr/>
        </p:nvSpPr>
        <p:spPr bwMode="auto">
          <a:xfrm>
            <a:off x="4805363" y="2312988"/>
            <a:ext cx="1012825" cy="22542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5" name="object 35"/>
          <p:cNvSpPr>
            <a:spLocks noChangeArrowheads="1"/>
          </p:cNvSpPr>
          <p:nvPr/>
        </p:nvSpPr>
        <p:spPr bwMode="auto">
          <a:xfrm>
            <a:off x="6218238" y="2312988"/>
            <a:ext cx="1087437" cy="225425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6" name="object 36"/>
          <p:cNvSpPr>
            <a:spLocks noChangeArrowheads="1"/>
          </p:cNvSpPr>
          <p:nvPr/>
        </p:nvSpPr>
        <p:spPr bwMode="auto">
          <a:xfrm>
            <a:off x="7697788" y="2312988"/>
            <a:ext cx="1077912" cy="228600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7" name="object 37"/>
          <p:cNvSpPr>
            <a:spLocks noChangeArrowheads="1"/>
          </p:cNvSpPr>
          <p:nvPr/>
        </p:nvSpPr>
        <p:spPr bwMode="auto">
          <a:xfrm>
            <a:off x="1058863" y="2619375"/>
            <a:ext cx="1212850" cy="185738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8" name="object 38"/>
          <p:cNvSpPr>
            <a:spLocks noChangeArrowheads="1"/>
          </p:cNvSpPr>
          <p:nvPr/>
        </p:nvSpPr>
        <p:spPr bwMode="auto">
          <a:xfrm>
            <a:off x="2678113" y="2624138"/>
            <a:ext cx="1279525" cy="222250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79" name="object 39"/>
          <p:cNvSpPr>
            <a:spLocks noChangeArrowheads="1"/>
          </p:cNvSpPr>
          <p:nvPr/>
        </p:nvSpPr>
        <p:spPr bwMode="auto">
          <a:xfrm>
            <a:off x="4364038" y="2670175"/>
            <a:ext cx="914400" cy="134938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0" name="object 40"/>
          <p:cNvSpPr>
            <a:spLocks noChangeArrowheads="1"/>
          </p:cNvSpPr>
          <p:nvPr/>
        </p:nvSpPr>
        <p:spPr bwMode="auto">
          <a:xfrm>
            <a:off x="5675313" y="2617788"/>
            <a:ext cx="1087437" cy="225425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1" name="object 41"/>
          <p:cNvSpPr>
            <a:spLocks noChangeArrowheads="1"/>
          </p:cNvSpPr>
          <p:nvPr/>
        </p:nvSpPr>
        <p:spPr bwMode="auto">
          <a:xfrm>
            <a:off x="7173913" y="2678113"/>
            <a:ext cx="100012" cy="119062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2" name="object 42"/>
          <p:cNvSpPr>
            <a:spLocks/>
          </p:cNvSpPr>
          <p:nvPr/>
        </p:nvSpPr>
        <p:spPr bwMode="auto">
          <a:xfrm>
            <a:off x="7173913" y="2678113"/>
            <a:ext cx="100012" cy="119062"/>
          </a:xfrm>
          <a:custGeom>
            <a:avLst/>
            <a:gdLst/>
            <a:ahLst/>
            <a:cxnLst>
              <a:cxn ang="0">
                <a:pos x="14097" y="0"/>
              </a:cxn>
              <a:cxn ang="0">
                <a:pos x="18287" y="888"/>
              </a:cxn>
              <a:cxn ang="0">
                <a:pos x="20574" y="2412"/>
              </a:cxn>
              <a:cxn ang="0">
                <a:pos x="20574" y="68452"/>
              </a:cxn>
              <a:cxn ang="0">
                <a:pos x="20447" y="74802"/>
              </a:cxn>
              <a:cxn ang="0">
                <a:pos x="20066" y="81279"/>
              </a:cxn>
              <a:cxn ang="0">
                <a:pos x="19685" y="87502"/>
              </a:cxn>
              <a:cxn ang="0">
                <a:pos x="23495" y="81279"/>
              </a:cxn>
              <a:cxn ang="0">
                <a:pos x="27432" y="75310"/>
              </a:cxn>
              <a:cxn ang="0">
                <a:pos x="31750" y="69468"/>
              </a:cxn>
              <a:cxn ang="0">
                <a:pos x="80264" y="3047"/>
              </a:cxn>
              <a:cxn ang="0">
                <a:pos x="81407" y="1904"/>
              </a:cxn>
              <a:cxn ang="0">
                <a:pos x="82550" y="1015"/>
              </a:cxn>
              <a:cxn ang="0">
                <a:pos x="88646" y="0"/>
              </a:cxn>
              <a:cxn ang="0">
                <a:pos x="92075" y="0"/>
              </a:cxn>
              <a:cxn ang="0">
                <a:pos x="94742" y="126"/>
              </a:cxn>
              <a:cxn ang="0">
                <a:pos x="99568" y="3809"/>
              </a:cxn>
              <a:cxn ang="0">
                <a:pos x="99568" y="116331"/>
              </a:cxn>
              <a:cxn ang="0">
                <a:pos x="99060" y="117347"/>
              </a:cxn>
              <a:cxn ang="0">
                <a:pos x="91312" y="119506"/>
              </a:cxn>
              <a:cxn ang="0">
                <a:pos x="87375" y="119506"/>
              </a:cxn>
              <a:cxn ang="0">
                <a:pos x="84455" y="119252"/>
              </a:cxn>
              <a:cxn ang="0">
                <a:pos x="78994" y="116331"/>
              </a:cxn>
              <a:cxn ang="0">
                <a:pos x="78994" y="51434"/>
              </a:cxn>
              <a:cxn ang="0">
                <a:pos x="78994" y="44830"/>
              </a:cxn>
              <a:cxn ang="0">
                <a:pos x="79375" y="38099"/>
              </a:cxn>
              <a:cxn ang="0">
                <a:pos x="79756" y="31622"/>
              </a:cxn>
              <a:cxn ang="0">
                <a:pos x="75819" y="38226"/>
              </a:cxn>
              <a:cxn ang="0">
                <a:pos x="71247" y="44576"/>
              </a:cxn>
              <a:cxn ang="0">
                <a:pos x="66675" y="50926"/>
              </a:cxn>
              <a:cxn ang="0">
                <a:pos x="18542" y="116458"/>
              </a:cxn>
              <a:cxn ang="0">
                <a:pos x="17653" y="117474"/>
              </a:cxn>
              <a:cxn ang="0">
                <a:pos x="16510" y="118363"/>
              </a:cxn>
              <a:cxn ang="0">
                <a:pos x="15112" y="118998"/>
              </a:cxn>
              <a:cxn ang="0">
                <a:pos x="13208" y="119252"/>
              </a:cxn>
              <a:cxn ang="0">
                <a:pos x="10795" y="119506"/>
              </a:cxn>
              <a:cxn ang="0">
                <a:pos x="7366" y="119506"/>
              </a:cxn>
              <a:cxn ang="0">
                <a:pos x="127" y="116839"/>
              </a:cxn>
              <a:cxn ang="0">
                <a:pos x="0" y="115696"/>
              </a:cxn>
              <a:cxn ang="0">
                <a:pos x="0" y="3047"/>
              </a:cxn>
              <a:cxn ang="0">
                <a:pos x="508" y="2031"/>
              </a:cxn>
              <a:cxn ang="0">
                <a:pos x="6604" y="0"/>
              </a:cxn>
              <a:cxn ang="0">
                <a:pos x="10033" y="0"/>
              </a:cxn>
            </a:cxnLst>
            <a:rect l="0" t="0" r="r" b="b"/>
            <a:pathLst>
              <a:path w="99695" h="120014">
                <a:moveTo>
                  <a:pt x="10033" y="0"/>
                </a:moveTo>
                <a:lnTo>
                  <a:pt x="14097" y="0"/>
                </a:lnTo>
                <a:lnTo>
                  <a:pt x="16764" y="253"/>
                </a:lnTo>
                <a:lnTo>
                  <a:pt x="18287" y="888"/>
                </a:lnTo>
                <a:lnTo>
                  <a:pt x="19812" y="1523"/>
                </a:lnTo>
                <a:lnTo>
                  <a:pt x="20574" y="2412"/>
                </a:lnTo>
                <a:lnTo>
                  <a:pt x="20574" y="3682"/>
                </a:lnTo>
                <a:lnTo>
                  <a:pt x="20574" y="68452"/>
                </a:lnTo>
                <a:lnTo>
                  <a:pt x="20574" y="71627"/>
                </a:lnTo>
                <a:lnTo>
                  <a:pt x="20447" y="74802"/>
                </a:lnTo>
                <a:lnTo>
                  <a:pt x="20320" y="78104"/>
                </a:lnTo>
                <a:lnTo>
                  <a:pt x="20066" y="81279"/>
                </a:lnTo>
                <a:lnTo>
                  <a:pt x="19939" y="84454"/>
                </a:lnTo>
                <a:lnTo>
                  <a:pt x="19685" y="87502"/>
                </a:lnTo>
                <a:lnTo>
                  <a:pt x="21590" y="84454"/>
                </a:lnTo>
                <a:lnTo>
                  <a:pt x="23495" y="81279"/>
                </a:lnTo>
                <a:lnTo>
                  <a:pt x="25400" y="78231"/>
                </a:lnTo>
                <a:lnTo>
                  <a:pt x="27432" y="75310"/>
                </a:lnTo>
                <a:lnTo>
                  <a:pt x="29464" y="72262"/>
                </a:lnTo>
                <a:lnTo>
                  <a:pt x="31750" y="69468"/>
                </a:lnTo>
                <a:lnTo>
                  <a:pt x="79756" y="3682"/>
                </a:lnTo>
                <a:lnTo>
                  <a:pt x="80264" y="3047"/>
                </a:lnTo>
                <a:lnTo>
                  <a:pt x="80772" y="2412"/>
                </a:lnTo>
                <a:lnTo>
                  <a:pt x="81407" y="1904"/>
                </a:lnTo>
                <a:lnTo>
                  <a:pt x="81915" y="1396"/>
                </a:lnTo>
                <a:lnTo>
                  <a:pt x="82550" y="1015"/>
                </a:lnTo>
                <a:lnTo>
                  <a:pt x="87249" y="0"/>
                </a:lnTo>
                <a:lnTo>
                  <a:pt x="88646" y="0"/>
                </a:lnTo>
                <a:lnTo>
                  <a:pt x="90424" y="0"/>
                </a:lnTo>
                <a:lnTo>
                  <a:pt x="92075" y="0"/>
                </a:lnTo>
                <a:lnTo>
                  <a:pt x="93599" y="0"/>
                </a:lnTo>
                <a:lnTo>
                  <a:pt x="94742" y="126"/>
                </a:lnTo>
                <a:lnTo>
                  <a:pt x="99568" y="3174"/>
                </a:lnTo>
                <a:lnTo>
                  <a:pt x="99568" y="3809"/>
                </a:lnTo>
                <a:lnTo>
                  <a:pt x="99568" y="115696"/>
                </a:lnTo>
                <a:lnTo>
                  <a:pt x="99568" y="116331"/>
                </a:lnTo>
                <a:lnTo>
                  <a:pt x="99441" y="116839"/>
                </a:lnTo>
                <a:lnTo>
                  <a:pt x="99060" y="117347"/>
                </a:lnTo>
                <a:lnTo>
                  <a:pt x="98679" y="117855"/>
                </a:lnTo>
                <a:lnTo>
                  <a:pt x="91312" y="119506"/>
                </a:lnTo>
                <a:lnTo>
                  <a:pt x="89408" y="119506"/>
                </a:lnTo>
                <a:lnTo>
                  <a:pt x="87375" y="119506"/>
                </a:lnTo>
                <a:lnTo>
                  <a:pt x="85725" y="119379"/>
                </a:lnTo>
                <a:lnTo>
                  <a:pt x="84455" y="119252"/>
                </a:lnTo>
                <a:lnTo>
                  <a:pt x="83058" y="119125"/>
                </a:lnTo>
                <a:lnTo>
                  <a:pt x="78994" y="116331"/>
                </a:lnTo>
                <a:lnTo>
                  <a:pt x="78994" y="115696"/>
                </a:lnTo>
                <a:lnTo>
                  <a:pt x="78994" y="51434"/>
                </a:lnTo>
                <a:lnTo>
                  <a:pt x="78994" y="48132"/>
                </a:lnTo>
                <a:lnTo>
                  <a:pt x="78994" y="44830"/>
                </a:lnTo>
                <a:lnTo>
                  <a:pt x="79248" y="41528"/>
                </a:lnTo>
                <a:lnTo>
                  <a:pt x="79375" y="38099"/>
                </a:lnTo>
                <a:lnTo>
                  <a:pt x="79502" y="34797"/>
                </a:lnTo>
                <a:lnTo>
                  <a:pt x="79756" y="31622"/>
                </a:lnTo>
                <a:lnTo>
                  <a:pt x="77850" y="34924"/>
                </a:lnTo>
                <a:lnTo>
                  <a:pt x="75819" y="38226"/>
                </a:lnTo>
                <a:lnTo>
                  <a:pt x="73533" y="41401"/>
                </a:lnTo>
                <a:lnTo>
                  <a:pt x="71247" y="44576"/>
                </a:lnTo>
                <a:lnTo>
                  <a:pt x="68961" y="47751"/>
                </a:lnTo>
                <a:lnTo>
                  <a:pt x="66675" y="50926"/>
                </a:lnTo>
                <a:lnTo>
                  <a:pt x="19177" y="115696"/>
                </a:lnTo>
                <a:lnTo>
                  <a:pt x="18542" y="116458"/>
                </a:lnTo>
                <a:lnTo>
                  <a:pt x="18034" y="116966"/>
                </a:lnTo>
                <a:lnTo>
                  <a:pt x="17653" y="117474"/>
                </a:lnTo>
                <a:lnTo>
                  <a:pt x="17145" y="117982"/>
                </a:lnTo>
                <a:lnTo>
                  <a:pt x="16510" y="118363"/>
                </a:lnTo>
                <a:lnTo>
                  <a:pt x="15875" y="118617"/>
                </a:lnTo>
                <a:lnTo>
                  <a:pt x="15112" y="118998"/>
                </a:lnTo>
                <a:lnTo>
                  <a:pt x="14224" y="119125"/>
                </a:lnTo>
                <a:lnTo>
                  <a:pt x="13208" y="119252"/>
                </a:lnTo>
                <a:lnTo>
                  <a:pt x="12065" y="119379"/>
                </a:lnTo>
                <a:lnTo>
                  <a:pt x="10795" y="119506"/>
                </a:lnTo>
                <a:lnTo>
                  <a:pt x="9271" y="119506"/>
                </a:lnTo>
                <a:lnTo>
                  <a:pt x="7366" y="119506"/>
                </a:lnTo>
                <a:lnTo>
                  <a:pt x="508" y="117347"/>
                </a:lnTo>
                <a:lnTo>
                  <a:pt x="127" y="116839"/>
                </a:lnTo>
                <a:lnTo>
                  <a:pt x="0" y="116331"/>
                </a:lnTo>
                <a:lnTo>
                  <a:pt x="0" y="115696"/>
                </a:lnTo>
                <a:lnTo>
                  <a:pt x="0" y="3682"/>
                </a:lnTo>
                <a:lnTo>
                  <a:pt x="0" y="3047"/>
                </a:lnTo>
                <a:lnTo>
                  <a:pt x="127" y="2539"/>
                </a:lnTo>
                <a:lnTo>
                  <a:pt x="508" y="2031"/>
                </a:lnTo>
                <a:lnTo>
                  <a:pt x="762" y="1523"/>
                </a:lnTo>
                <a:lnTo>
                  <a:pt x="6604" y="0"/>
                </a:lnTo>
                <a:lnTo>
                  <a:pt x="8128" y="0"/>
                </a:lnTo>
                <a:lnTo>
                  <a:pt x="10033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3" name="object 43"/>
          <p:cNvSpPr>
            <a:spLocks noChangeArrowheads="1"/>
          </p:cNvSpPr>
          <p:nvPr/>
        </p:nvSpPr>
        <p:spPr bwMode="auto">
          <a:xfrm>
            <a:off x="7689850" y="2617788"/>
            <a:ext cx="1084263" cy="225425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4" name="object 44"/>
          <p:cNvSpPr>
            <a:spLocks noChangeArrowheads="1"/>
          </p:cNvSpPr>
          <p:nvPr/>
        </p:nvSpPr>
        <p:spPr bwMode="auto">
          <a:xfrm>
            <a:off x="1055688" y="2974975"/>
            <a:ext cx="1824037" cy="176213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5" name="object 45"/>
          <p:cNvSpPr>
            <a:spLocks noChangeArrowheads="1"/>
          </p:cNvSpPr>
          <p:nvPr/>
        </p:nvSpPr>
        <p:spPr bwMode="auto">
          <a:xfrm>
            <a:off x="2947988" y="2922588"/>
            <a:ext cx="1635125" cy="225425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6" name="object 46"/>
          <p:cNvSpPr>
            <a:spLocks noChangeArrowheads="1"/>
          </p:cNvSpPr>
          <p:nvPr/>
        </p:nvSpPr>
        <p:spPr bwMode="auto">
          <a:xfrm>
            <a:off x="4645025" y="2924175"/>
            <a:ext cx="812800" cy="227013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7" name="object 47"/>
          <p:cNvSpPr>
            <a:spLocks noChangeArrowheads="1"/>
          </p:cNvSpPr>
          <p:nvPr/>
        </p:nvSpPr>
        <p:spPr bwMode="auto">
          <a:xfrm>
            <a:off x="5481638" y="3073400"/>
            <a:ext cx="26987" cy="28575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5888" name="object 48"/>
          <p:cNvSpPr>
            <a:spLocks/>
          </p:cNvSpPr>
          <p:nvPr/>
        </p:nvSpPr>
        <p:spPr bwMode="auto">
          <a:xfrm>
            <a:off x="5481638" y="3073400"/>
            <a:ext cx="28575" cy="30163"/>
          </a:xfrm>
          <a:custGeom>
            <a:avLst/>
            <a:gdLst/>
            <a:ahLst/>
            <a:cxnLst>
              <a:cxn ang="0">
                <a:pos x="13588" y="0"/>
              </a:cxn>
              <a:cxn ang="0">
                <a:pos x="18541" y="0"/>
              </a:cxn>
              <a:cxn ang="0">
                <a:pos x="21971" y="889"/>
              </a:cxn>
              <a:cxn ang="0">
                <a:pos x="23875" y="2794"/>
              </a:cxn>
              <a:cxn ang="0">
                <a:pos x="25780" y="4699"/>
              </a:cxn>
              <a:cxn ang="0">
                <a:pos x="26797" y="8509"/>
              </a:cxn>
              <a:cxn ang="0">
                <a:pos x="26797" y="14224"/>
              </a:cxn>
              <a:cxn ang="0">
                <a:pos x="26797" y="20193"/>
              </a:cxn>
              <a:cxn ang="0">
                <a:pos x="25780" y="24003"/>
              </a:cxn>
              <a:cxn ang="0">
                <a:pos x="23875" y="26035"/>
              </a:cxn>
              <a:cxn ang="0">
                <a:pos x="21843" y="27940"/>
              </a:cxn>
              <a:cxn ang="0">
                <a:pos x="18287" y="28956"/>
              </a:cxn>
              <a:cxn ang="0">
                <a:pos x="13208" y="28956"/>
              </a:cxn>
              <a:cxn ang="0">
                <a:pos x="8254" y="28956"/>
              </a:cxn>
              <a:cxn ang="0">
                <a:pos x="4825" y="27940"/>
              </a:cxn>
              <a:cxn ang="0">
                <a:pos x="2921" y="26035"/>
              </a:cxn>
              <a:cxn ang="0">
                <a:pos x="1015" y="24130"/>
              </a:cxn>
              <a:cxn ang="0">
                <a:pos x="0" y="20320"/>
              </a:cxn>
              <a:cxn ang="0">
                <a:pos x="0" y="14605"/>
              </a:cxn>
              <a:cxn ang="0">
                <a:pos x="0" y="8763"/>
              </a:cxn>
              <a:cxn ang="0">
                <a:pos x="1015" y="4826"/>
              </a:cxn>
              <a:cxn ang="0">
                <a:pos x="2921" y="2921"/>
              </a:cxn>
              <a:cxn ang="0">
                <a:pos x="4952" y="889"/>
              </a:cxn>
              <a:cxn ang="0">
                <a:pos x="8381" y="0"/>
              </a:cxn>
              <a:cxn ang="0">
                <a:pos x="13588" y="0"/>
              </a:cxn>
            </a:cxnLst>
            <a:rect l="0" t="0" r="r" b="b"/>
            <a:pathLst>
              <a:path w="27304" h="29210">
                <a:moveTo>
                  <a:pt x="13588" y="0"/>
                </a:moveTo>
                <a:lnTo>
                  <a:pt x="18541" y="0"/>
                </a:lnTo>
                <a:lnTo>
                  <a:pt x="21971" y="889"/>
                </a:lnTo>
                <a:lnTo>
                  <a:pt x="23875" y="2794"/>
                </a:lnTo>
                <a:lnTo>
                  <a:pt x="25780" y="4699"/>
                </a:lnTo>
                <a:lnTo>
                  <a:pt x="26797" y="8509"/>
                </a:lnTo>
                <a:lnTo>
                  <a:pt x="26797" y="14224"/>
                </a:lnTo>
                <a:lnTo>
                  <a:pt x="26797" y="20193"/>
                </a:lnTo>
                <a:lnTo>
                  <a:pt x="25780" y="24003"/>
                </a:lnTo>
                <a:lnTo>
                  <a:pt x="23875" y="26035"/>
                </a:lnTo>
                <a:lnTo>
                  <a:pt x="21843" y="27940"/>
                </a:lnTo>
                <a:lnTo>
                  <a:pt x="18287" y="28956"/>
                </a:lnTo>
                <a:lnTo>
                  <a:pt x="13208" y="28956"/>
                </a:lnTo>
                <a:lnTo>
                  <a:pt x="8254" y="28956"/>
                </a:lnTo>
                <a:lnTo>
                  <a:pt x="4825" y="27940"/>
                </a:lnTo>
                <a:lnTo>
                  <a:pt x="2921" y="26035"/>
                </a:lnTo>
                <a:lnTo>
                  <a:pt x="1015" y="24130"/>
                </a:lnTo>
                <a:lnTo>
                  <a:pt x="0" y="20320"/>
                </a:lnTo>
                <a:lnTo>
                  <a:pt x="0" y="14605"/>
                </a:lnTo>
                <a:lnTo>
                  <a:pt x="0" y="8763"/>
                </a:lnTo>
                <a:lnTo>
                  <a:pt x="1015" y="4826"/>
                </a:lnTo>
                <a:lnTo>
                  <a:pt x="2921" y="2921"/>
                </a:lnTo>
                <a:lnTo>
                  <a:pt x="4952" y="889"/>
                </a:lnTo>
                <a:lnTo>
                  <a:pt x="8381" y="0"/>
                </a:lnTo>
                <a:lnTo>
                  <a:pt x="13588" y="0"/>
                </a:lnTo>
                <a:close/>
              </a:path>
            </a:pathLst>
          </a:custGeom>
          <a:noFill/>
          <a:ln w="10668">
            <a:solidFill>
              <a:srgbClr val="4579B8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889" name="object 49"/>
          <p:cNvSpPr>
            <a:spLocks noChangeArrowheads="1"/>
          </p:cNvSpPr>
          <p:nvPr/>
        </p:nvSpPr>
        <p:spPr bwMode="auto">
          <a:xfrm>
            <a:off x="0" y="5700713"/>
            <a:ext cx="9144000" cy="1157287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Начальник Финансового управления Администрации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Краснинский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район» Смоленской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Нестеренкова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Татьяна Ивановна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ул. Карла Маркса д.16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Телефоны  (8 48145) 4-19-44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почта:  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67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@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179388" y="0"/>
            <a:ext cx="8964612" cy="6742113"/>
            <a:chOff x="1157" y="359"/>
            <a:chExt cx="15115" cy="11087"/>
          </a:xfrm>
        </p:grpSpPr>
        <p:sp>
          <p:nvSpPr>
            <p:cNvPr id="37892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3" name="AutoShape 7"/>
            <p:cNvSpPr>
              <a:spLocks noChangeArrowheads="1"/>
            </p:cNvSpPr>
            <p:nvPr/>
          </p:nvSpPr>
          <p:spPr bwMode="auto">
            <a:xfrm>
              <a:off x="1271" y="4798"/>
              <a:ext cx="14898" cy="960"/>
            </a:xfrm>
            <a:prstGeom prst="chevron">
              <a:avLst>
                <a:gd name="adj" fmla="val 387969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4" name="Text Box 8"/>
            <p:cNvSpPr txBox="1">
              <a:spLocks noChangeArrowheads="1"/>
            </p:cNvSpPr>
            <p:nvPr/>
          </p:nvSpPr>
          <p:spPr bwMode="auto">
            <a:xfrm>
              <a:off x="5699" y="4708"/>
              <a:ext cx="6690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rgbClr val="008000"/>
                  </a:solidFill>
                  <a:latin typeface="Times New Roman" pitchFamily="18" charset="0"/>
                </a:rPr>
                <a:t>ЭТАПЫ БЮДЖЕТНОГО ПРОЦЕССА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895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37896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897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898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899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0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37901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2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3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04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5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37906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07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08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09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37910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1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2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37913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37914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7915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37916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7" name="Text Box 31"/>
            <p:cNvSpPr txBox="1">
              <a:spLocks noChangeArrowheads="1"/>
            </p:cNvSpPr>
            <p:nvPr/>
          </p:nvSpPr>
          <p:spPr bwMode="auto">
            <a:xfrm>
              <a:off x="5453" y="689"/>
              <a:ext cx="7627" cy="2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3600">
                  <a:solidFill>
                    <a:srgbClr val="660033"/>
                  </a:solidFill>
                  <a:latin typeface="Times New Roman" pitchFamily="18" charset="0"/>
                </a:rPr>
                <a:t>Бюджетный процесс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7918" name="Text Box 32"/>
            <p:cNvSpPr txBox="1">
              <a:spLocks noChangeArrowheads="1"/>
            </p:cNvSpPr>
            <p:nvPr/>
          </p:nvSpPr>
          <p:spPr bwMode="auto">
            <a:xfrm>
              <a:off x="1530" y="4139"/>
              <a:ext cx="14742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>
                  <a:solidFill>
                    <a:srgbClr val="0000FF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1400">
                <a:latin typeface="Times New Roman" pitchFamily="18" charset="0"/>
              </a:endParaRPr>
            </a:p>
          </p:txBody>
        </p:sp>
      </p:grpSp>
      <p:sp>
        <p:nvSpPr>
          <p:cNvPr id="3791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CC43EE0-6ED0-4368-A0B9-9850DD85F08B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714348" y="214290"/>
            <a:ext cx="7910504" cy="638175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Участие гражданина в бюджетном процессе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42844" y="928670"/>
            <a:ext cx="3754438" cy="5400675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  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Каждый житель района  является участником формирования главного финансового плана с одной стороны как участник производственного процесса,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195" y="928670"/>
            <a:ext cx="5172805" cy="38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929058" y="4857760"/>
            <a:ext cx="5214942" cy="2000240"/>
          </a:xfrm>
          <a:prstGeom prst="rect">
            <a:avLst/>
          </a:prstGeom>
          <a:gradFill rotWithShape="1">
            <a:gsLst>
              <a:gs pos="0">
                <a:srgbClr val="E5FDA9"/>
              </a:gs>
              <a:gs pos="100000">
                <a:srgbClr val="FFFFD1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Граждане - и как налогоплательщики, и как потребители общественных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 idx="4294967295"/>
          </p:nvPr>
        </p:nvSpPr>
        <p:spPr>
          <a:xfrm>
            <a:off x="395288" y="5445125"/>
            <a:ext cx="8229600" cy="1143000"/>
          </a:xfrm>
        </p:spPr>
        <p:txBody>
          <a:bodyPr/>
          <a:lstStyle/>
          <a:p>
            <a:pPr algn="ctr"/>
            <a:r>
              <a:rPr lang="ru-RU" sz="1200" b="1" i="1" smtClean="0">
                <a:latin typeface="Arial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/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200" b="1" i="1" smtClean="0">
                <a:latin typeface="Arial" charset="0"/>
              </a:rPr>
            </a:br>
            <a:r>
              <a:rPr lang="ru-RU" sz="1200" b="1" i="1" smtClean="0">
                <a:latin typeface="Arial" charset="0"/>
              </a:rPr>
              <a:t>Превышение доходов над расходами образует положительный остаток – профицит.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5596" y="7917"/>
          <a:ext cx="8258204" cy="589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A91A-52A1-439C-B8E2-F8F6E4F14CF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39939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0183D75-978D-4E7A-8586-D185E14F162D}" type="slidenum">
              <a:rPr lang="en-US" altLang="ru-RU" sz="1200">
                <a:solidFill>
                  <a:srgbClr val="898989"/>
                </a:solidFill>
                <a:latin typeface="Calibri" pitchFamily="34" charset="0"/>
              </a:rPr>
              <a:pPr algn="r"/>
              <a:t>8</a:t>
            </a:fld>
            <a:endParaRPr lang="en-US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39940" name="Group 23"/>
          <p:cNvGrpSpPr>
            <a:grpSpLocks/>
          </p:cNvGrpSpPr>
          <p:nvPr/>
        </p:nvGrpSpPr>
        <p:grpSpPr bwMode="auto">
          <a:xfrm>
            <a:off x="539750" y="333375"/>
            <a:ext cx="8391124" cy="5613400"/>
            <a:chOff x="113" y="73"/>
            <a:chExt cx="5608" cy="3956"/>
          </a:xfrm>
        </p:grpSpPr>
        <p:pic>
          <p:nvPicPr>
            <p:cNvPr id="39941" name="Picture 6" descr="100297_6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6" y="73"/>
              <a:ext cx="1860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2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39943" name="Group 10"/>
            <p:cNvGrpSpPr>
              <a:grpSpLocks/>
            </p:cNvGrpSpPr>
            <p:nvPr/>
          </p:nvGrpSpPr>
          <p:grpSpPr bwMode="auto">
            <a:xfrm>
              <a:off x="795" y="1178"/>
              <a:ext cx="4333" cy="483"/>
              <a:chOff x="2460" y="3497"/>
              <a:chExt cx="12522" cy="1560"/>
            </a:xfrm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461" y="3498"/>
                <a:ext cx="12522" cy="1557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39945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Составление </a:t>
                </a:r>
                <a:r>
                  <a:rPr lang="ru-RU" b="1" dirty="0" smtClean="0">
                    <a:solidFill>
                      <a:srgbClr val="000080"/>
                    </a:solidFill>
                    <a:latin typeface="Times New Roman" pitchFamily="18" charset="0"/>
                  </a:rPr>
                  <a:t>местного </a:t>
                </a:r>
                <a:r>
                  <a:rPr lang="ru-RU" b="1" dirty="0">
                    <a:solidFill>
                      <a:srgbClr val="000080"/>
                    </a:solidFill>
                    <a:latin typeface="Times New Roman" pitchFamily="18" charset="0"/>
                  </a:rPr>
                  <a:t>бюджета  основывается на: </a:t>
                </a:r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13" y="2069"/>
              <a:ext cx="1316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7" name="Text Box 18"/>
            <p:cNvSpPr txBox="1">
              <a:spLocks noChangeArrowheads="1"/>
            </p:cNvSpPr>
            <p:nvPr/>
          </p:nvSpPr>
          <p:spPr bwMode="auto">
            <a:xfrm>
              <a:off x="129" y="2251"/>
              <a:ext cx="1300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  <a:endParaRPr lang="ru-RU" b="1" dirty="0">
                <a:solidFill>
                  <a:srgbClr val="000080"/>
                </a:solidFill>
                <a:latin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</a:t>
              </a:r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2069"/>
              <a:ext cx="1289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49" name="Text Box 21"/>
            <p:cNvSpPr txBox="1">
              <a:spLocks noChangeArrowheads="1"/>
            </p:cNvSpPr>
            <p:nvPr/>
          </p:nvSpPr>
          <p:spPr bwMode="auto">
            <a:xfrm>
              <a:off x="1519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36" y="2069"/>
              <a:ext cx="1385" cy="195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1" name="Text Box 24"/>
            <p:cNvSpPr txBox="1">
              <a:spLocks noChangeArrowheads="1"/>
            </p:cNvSpPr>
            <p:nvPr/>
          </p:nvSpPr>
          <p:spPr bwMode="auto">
            <a:xfrm>
              <a:off x="4377" y="2251"/>
              <a:ext cx="1343" cy="165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2" name="AutoShape 26"/>
            <p:cNvSpPr>
              <a:spLocks noChangeArrowheads="1"/>
            </p:cNvSpPr>
            <p:nvPr/>
          </p:nvSpPr>
          <p:spPr bwMode="auto">
            <a:xfrm>
              <a:off x="582" y="1797"/>
              <a:ext cx="393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3" name="AutoShape 27"/>
            <p:cNvSpPr>
              <a:spLocks noChangeArrowheads="1"/>
            </p:cNvSpPr>
            <p:nvPr/>
          </p:nvSpPr>
          <p:spPr bwMode="auto">
            <a:xfrm>
              <a:off x="2018" y="1797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71" y="2069"/>
              <a:ext cx="1223" cy="1960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5" name="Text Box 21"/>
            <p:cNvSpPr txBox="1">
              <a:spLocks noChangeArrowheads="1"/>
            </p:cNvSpPr>
            <p:nvPr/>
          </p:nvSpPr>
          <p:spPr bwMode="auto">
            <a:xfrm>
              <a:off x="2903" y="2251"/>
              <a:ext cx="1337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9956" name="AutoShape 27"/>
            <p:cNvSpPr>
              <a:spLocks noChangeArrowheads="1"/>
            </p:cNvSpPr>
            <p:nvPr/>
          </p:nvSpPr>
          <p:spPr bwMode="auto">
            <a:xfrm>
              <a:off x="3395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39957" name="AutoShape 27"/>
            <p:cNvSpPr>
              <a:spLocks noChangeArrowheads="1"/>
            </p:cNvSpPr>
            <p:nvPr/>
          </p:nvSpPr>
          <p:spPr bwMode="auto">
            <a:xfrm>
              <a:off x="4847" y="1842"/>
              <a:ext cx="392" cy="350"/>
            </a:xfrm>
            <a:prstGeom prst="flowChartOffpageConnector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B858D-91DB-413B-9541-9C49134769A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214282" y="142852"/>
            <a:ext cx="8715404" cy="785818"/>
          </a:xfrm>
          <a:prstGeom prst="flowChartAlternateProcess">
            <a:avLst/>
          </a:prstGeom>
          <a:gradFill rotWithShape="1">
            <a:gsLst>
              <a:gs pos="0">
                <a:srgbClr val="4F81BD">
                  <a:gamma/>
                  <a:shade val="46275"/>
                  <a:invGamma/>
                </a:srgbClr>
              </a:gs>
              <a:gs pos="5000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Основные параметры прогноза социально - экономического развития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Краснинского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Arial" pitchFamily="34" charset="0"/>
              </a:rPr>
              <a:t> района Смоленской области на долгосрочный период 2016 - 2021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214422"/>
          <a:ext cx="8429681" cy="5000660"/>
        </p:xfrm>
        <a:graphic>
          <a:graphicData uri="http://schemas.openxmlformats.org/drawingml/2006/table">
            <a:tbl>
              <a:tblPr/>
              <a:tblGrid>
                <a:gridCol w="1917679"/>
                <a:gridCol w="1232914"/>
                <a:gridCol w="880410"/>
                <a:gridCol w="880410"/>
                <a:gridCol w="880410"/>
                <a:gridCol w="877038"/>
                <a:gridCol w="880410"/>
                <a:gridCol w="880410"/>
              </a:tblGrid>
              <a:tr h="74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2016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отчет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Объем промышленного производства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517,3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448,5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454,8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614,0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706,9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771,6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промышленного 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производства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163,9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101,4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115,1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Объем реализации 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продукции сельского хозяйства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млн. рублей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549,0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551,0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535,0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571,0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593,0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616,0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9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Темпы роста объема реализации продукции сельского хозяйства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% к предыдущему году</a:t>
                      </a:r>
                      <a:endParaRPr lang="ru-RU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103,2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5305" marR="35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3963</TotalTime>
  <Words>3822</Words>
  <Application>Microsoft Office PowerPoint</Application>
  <PresentationFormat>Экран (4:3)</PresentationFormat>
  <Paragraphs>788</Paragraphs>
  <Slides>40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Поток</vt:lpstr>
      <vt:lpstr>Диаграмма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Сбалансированность бюджета (равенство доходов и расходов) – один из основополагающих принципов при составлении бюджета, когда это равенство нарушаеться, возникает дефицит, либо профицит бюджета.  Если расходная часть превышает доходную, то бюджет формируется с дефицитом. Превышение доходов над расходами образует положительный остаток – профицит.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Основные характеристики бюджета муниципального района в 2016-2021 годах</vt:lpstr>
      <vt:lpstr>Общие характеристики доходов и расходов бюджета муниципального района</vt:lpstr>
      <vt:lpstr>Доходы бюджета по группам доходов</vt:lpstr>
      <vt:lpstr>Структура налоговых доходов</vt:lpstr>
      <vt:lpstr>Структура неналоговых доходов</vt:lpstr>
      <vt:lpstr>Слайд 23</vt:lpstr>
      <vt:lpstr>Структура безвозмездных поступлений</vt:lpstr>
      <vt:lpstr>Слайд 25</vt:lpstr>
      <vt:lpstr>Расходы бюджета муниципального района</vt:lpstr>
      <vt:lpstr>Слайд 27</vt:lpstr>
      <vt:lpstr>Слайд 28</vt:lpstr>
      <vt:lpstr>Слайд 29</vt:lpstr>
      <vt:lpstr>Расходы бюджета муниципального района в разрезе муниципальных программ</vt:lpstr>
      <vt:lpstr>Слайд 31</vt:lpstr>
      <vt:lpstr>Слайд 32</vt:lpstr>
      <vt:lpstr>Слайд 33</vt:lpstr>
      <vt:lpstr>Слайд 34</vt:lpstr>
      <vt:lpstr>Слайд 35</vt:lpstr>
      <vt:lpstr>Слайд 36</vt:lpstr>
      <vt:lpstr>Показатели бюджета  муниципального района  на 1 жителя в 2019 году</vt:lpstr>
      <vt:lpstr>Показатели бюджета  муниципального района  на 1 жителя в 2020 году</vt:lpstr>
      <vt:lpstr>Показатели бюджета  муниципального района  на 1 жителя в 2021 году</vt:lpstr>
      <vt:lpstr>Слайд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Рыбакова</cp:lastModifiedBy>
  <cp:revision>463</cp:revision>
  <dcterms:created xsi:type="dcterms:W3CDTF">2014-03-05T08:04:44Z</dcterms:created>
  <dcterms:modified xsi:type="dcterms:W3CDTF">2019-07-12T07:05:13Z</dcterms:modified>
</cp:coreProperties>
</file>