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05" r:id="rId11"/>
    <p:sldId id="308" r:id="rId12"/>
    <p:sldId id="307" r:id="rId13"/>
    <p:sldId id="306" r:id="rId14"/>
    <p:sldId id="311" r:id="rId15"/>
    <p:sldId id="310" r:id="rId16"/>
    <p:sldId id="309" r:id="rId17"/>
    <p:sldId id="312" r:id="rId18"/>
    <p:sldId id="277" r:id="rId19"/>
    <p:sldId id="281" r:id="rId20"/>
    <p:sldId id="283" r:id="rId21"/>
    <p:sldId id="284" r:id="rId22"/>
    <p:sldId id="285" r:id="rId23"/>
    <p:sldId id="278" r:id="rId24"/>
    <p:sldId id="286" r:id="rId25"/>
    <p:sldId id="279" r:id="rId26"/>
    <p:sldId id="287" r:id="rId27"/>
    <p:sldId id="315" r:id="rId28"/>
    <p:sldId id="314" r:id="rId29"/>
    <p:sldId id="313" r:id="rId30"/>
    <p:sldId id="300" r:id="rId31"/>
    <p:sldId id="316" r:id="rId32"/>
    <p:sldId id="291" r:id="rId33"/>
    <p:sldId id="293" r:id="rId34"/>
    <p:sldId id="295" r:id="rId35"/>
    <p:sldId id="296" r:id="rId36"/>
    <p:sldId id="297" r:id="rId37"/>
    <p:sldId id="299" r:id="rId38"/>
    <p:sldId id="301" r:id="rId39"/>
    <p:sldId id="302" r:id="rId40"/>
    <p:sldId id="318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6600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8136" autoAdjust="0"/>
  </p:normalViewPr>
  <p:slideViewPr>
    <p:cSldViewPr>
      <p:cViewPr>
        <p:scale>
          <a:sx n="120" d="100"/>
          <a:sy n="120" d="100"/>
        </p:scale>
        <p:origin x="924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32</a:t>
            </a:fld>
            <a:endParaRPr lang="ru-RU" altLang="ru-RU" sz="120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149225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661109"/>
            <a:ext cx="6858000" cy="5482891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smtClean="0">
                <a:latin typeface="Arial" charset="0"/>
              </a:rPr>
              <a:t>Данные сверить с МРР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1" y="4345374"/>
            <a:ext cx="5487040" cy="4112900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1" y="4345374"/>
            <a:ext cx="5487040" cy="411290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1" y="4345374"/>
            <a:ext cx="5487040" cy="411290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9F74-4628-4B7E-BFC3-44D6D0FF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F2C1-DA2B-4F89-93C5-9B589A66F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D755-52E2-48C8-8047-5E17EF9C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A91A-52A1-439C-B8E2-F8F6E4F1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E5EC-607E-4B16-83EC-FCD91383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1D18-9DFF-4376-BABA-68CC4BA11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C062-6004-46C5-A86E-28463B47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E62E-26A7-4E46-8921-359AAC1A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858D-91DB-413B-9541-9C491347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5A9F-3EA5-466B-8DA1-A7892AA6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CC3A-D316-4A2F-9C40-2C75E69DC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D7EA13-07BA-4015-A73D-C34233C5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7" r:id="rId9"/>
    <p:sldLayoutId id="2147483677" r:id="rId10"/>
    <p:sldLayoutId id="2147483676" r:id="rId11"/>
    <p:sldLayoutId id="214748368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2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3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4.xls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405187"/>
          </a:xfrm>
        </p:spPr>
        <p:txBody>
          <a:bodyPr>
            <a:normAutofit fontScale="92500" lnSpcReduction="10000"/>
          </a:bodyPr>
          <a:lstStyle/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Бюджет для граждан </a:t>
            </a:r>
          </a:p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на 2019 год </a:t>
            </a:r>
          </a:p>
          <a:p>
            <a:pPr marR="0" algn="ctr"/>
            <a:r>
              <a:rPr lang="ru-RU" sz="2400" b="1" i="1" dirty="0" smtClean="0">
                <a:solidFill>
                  <a:srgbClr val="0076A3"/>
                </a:solidFill>
                <a:latin typeface="Arial" charset="0"/>
              </a:rPr>
              <a:t>и на плановый период 2020 и </a:t>
            </a:r>
            <a:r>
              <a:rPr lang="ru-RU" sz="2400" b="1" i="1" smtClean="0">
                <a:solidFill>
                  <a:srgbClr val="0076A3"/>
                </a:solidFill>
                <a:latin typeface="Arial" charset="0"/>
              </a:rPr>
              <a:t>2021 годов</a:t>
            </a:r>
            <a:endParaRPr lang="ru-RU" sz="2400" b="1" i="1" dirty="0" smtClean="0">
              <a:solidFill>
                <a:srgbClr val="0076A3"/>
              </a:solidFill>
              <a:latin typeface="Arial" charset="0"/>
            </a:endParaRPr>
          </a:p>
          <a:p>
            <a:pPr marR="0" algn="ctr"/>
            <a:endParaRPr lang="ru-RU" sz="2800" b="1" i="1" dirty="0" smtClean="0">
              <a:solidFill>
                <a:srgbClr val="0076A3"/>
              </a:solidFill>
              <a:latin typeface="Arial" charset="0"/>
            </a:endParaRP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Муниципального образования </a:t>
            </a:r>
          </a:p>
          <a:p>
            <a:pPr marR="0" algn="ctr"/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Краснинский</a:t>
            </a:r>
            <a:r>
              <a:rPr lang="ru-RU" sz="2800" b="1" i="1" dirty="0" smtClean="0">
                <a:solidFill>
                  <a:srgbClr val="FF0000"/>
                </a:solidFill>
              </a:rPr>
              <a:t> район»</a:t>
            </a:r>
            <a:r>
              <a:rPr lang="ru-RU" sz="2800" b="1" i="1" dirty="0" smtClean="0">
                <a:solidFill>
                  <a:srgbClr val="0076A3"/>
                </a:solidFill>
              </a:rPr>
              <a:t> 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Смоленской области</a:t>
            </a:r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2019 год и на плановый период 2020 и 2021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14282" y="1714488"/>
            <a:ext cx="878687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Общие положения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Бюджетная и налоговая 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2019 год и плановый период 2020 и 2021 годов  направлена на решение стратегических целей, сформулированных в Послании </a:t>
            </a:r>
            <a:r>
              <a:rPr lang="ru-RU" sz="1400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Президента Российской Федерации Федеральному Собранию Российской Федерации от 01 марта 2018 года, указах Президента Российской Федерации от 7 мая 2012 года, Указе 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2019 год и плановый период 2020 и 2021 годов 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2019 год и плановый период 2020 и 2021 годов.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Налоговая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среднесрочный период будет направлена на увеличение доходов бюджета муниципального образования за счет оптимизации налоговой нагрузки, повышения собираемости налогов и сборов, повышения эффективности  налогового администрирования доходов, формирующих бюджет муниципального образования и проведения антикризисных налоговых мер,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Основными целями налоговой политики муниципального образования  на 2019 год и на плановый период 2020 и 2021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- обеспечение сбалансированности и устойчивости бюджета муниципального образования;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0" y="0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-повышение собираемости налоговых и неналоговых доходов, зачисляемых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-дальнейшее повышение результативности деятельности главных администраторов доходов бюджета муниципального образования , направленной на безусловное исполнение всеми плательщиками своих обязательств перед бюджетом муниципального образования, сокращение задолженности и недоимки по платежам в бюджет муниципального образования.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 создание условий для стимулирования деловой активности, роста экономики и инвестиций, упорядочение системы существующих налоговых льгот путем отмены неэффективных льгот и предоставления льгот, носящих адресный характер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В среднесрочном периоде будут сохранены льготы по земельному налогу, предоставляемые инвесторам, реализующим одобренные и приоритетные инвестиционные проекты, в размере 50 процентов от суммы налога в отношении земельных участков предназначенных для строительства на срок не более 3-х лет.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Важной составляющей налоговой политики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Продолжится действие двухлетних «налоговых каникул», установленное с 1 января 2017 года, для впервые зарегистрированных индивидуальных предпринимателей,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Основными направлениями налоговой политики будут являться: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 создание благоприятных условий для инвестиционной  привлекательности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-формирование устойчивой налоговой базы для обеспечения сбалансированности бюджета муниципального образования, обеспечение своевременности и полноты поступлений в бюджет муниципального образования по доходным источникам, укрепление платежной и налоговой дисциплины;                                                                                      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-проведение инвентаризации муниципальной собственности, 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образования, усиление мер воздействия на плательщиков, имеющих задолженность по платежам, поступающим в бюджет муниципального образования;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0" y="-142900"/>
            <a:ext cx="9144000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прожиточного минимума, снижения неформальной занятости населения, легализации  «теневой» заработной платы;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целях мобилизации доходов бюджета муниципального образования планируется проведение следующих мероприятий: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-повышение объемов поступлений налога на доходы физических лиц, в частности: создание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усиление работы по погашению задолженности по налоговым платежам;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-переход с 1 января 2019 года к исчислению налога на имущество физических лиц исходя из кадастровой стоимости объектов налогообложения;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-улучшение качества администрирования земельного налога и повышения уровня его собираемости для целей пополнения доходной базы  бюджетов поселений;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-продолжится работа по созданию условий для развития малого и среднего предпринимательства;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-продолжится работа по созданию условий для развития малых форм торговли, в целях формирования комфортной потребительской среды.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Будет продолжена работа по оптимизации действующих налоговых льгот, установленных представительными органами поселений, исходя из оценки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эффективности этих льгот.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целях совершенствования налогового администрирования предполагается: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 и рабочей группы по платежам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-продолжение работы  по легализации «теневой» заработной платы, взысканию задолженности по налоговым и неналоговым доходам, реализации мероприятий по повышению роли имущественных налогов в формировании доходов бюджета;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-проведение анализа по оптимизации ставок и налоговых льгот, установленных (предоставленных) решениями представительных органов местного самоуправления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-осуществление контроля, за отсутствием задолженности  муниципальных унитарных предприятий, налогоплательщиков, финансируемых из бюджета муниципального района, получающих субсидии из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Для увеличения доходов бюджета муниципального образования в целях повышения собираемости налога на имущество физических лиц и земельного налога будет продолжена работа по следующим направлениям: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-переход, начиная с 2019 года,  к определению налоговой базы в отношении этих объектов налогообложения, исходя из их кадастровой стоимости;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-проведение мероприятий по вовлечению в налоговый оборот земельных участков посредством усиления муниципального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-проведение органами местного самоуправления муниципального образования совместно с территориальными налоговыми  органами  индивидуальной  работы  с  физическими  лицами,  имеющими  задолженность  в  бюджет по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0" y="733246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имущественным налогам, информирование работодателей  о сотрудниках, имеющих задолженность по имущественным налогам.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целях наполняемости бюджетов поселений, расположенных на территории муниципального образования будет продолжена работа по доведению до максимальных размеров, установленных Налоговым кодексом Российской Федерации ставок налога имущество физических лиц  в отношении: жилых домов, частей жилых домов, квартир, частей квартир, комнат, объектов незавершенного строительства в случае, если проектируемым назначением таких объектов является жилой дом, единых недвижимых комплексов, в состав которых входит хотя бы один жилой дом, гаражей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машино-мест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хозяйственных строений или сооружений, площадь каждого из которых не превышает 50 квадратных метров, расположенных на земельных участках, предоставленных для ведения личного подсобного, дачного хозяйства, огородничества, садоводства, индивидуального жилищного строительства;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Для увеличения доходной базы и собираемости земельного налога будет осуществляться активизация проведения муниципального земельного контроля и государственного земельного надзора с целью: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-выявления факта неиспользования земельных участков с целью применения повышенной налоговой ставки 1,5 % (вместо 0,3 %) в отношении земель сельскохозяйственного назначения в связи с неиспользованием в целях сельскохозяйственного производства;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III. Основные направления бюджетной политики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Бюджетная политика муниципального образования определяет основные ориентиры и стратегические цели развития муниципального образования на трехлетний период.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Основными целями бюджетной политики муниципального образования на 2019 год и на плановый период 2020 и 2021 годов являются обеспечение долгосрочной сбалансированности и финансовой устойчивости бюджетной системы муниципального образования,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района.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бюджетной политики муниципального образования на среднесрочный период являются: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0" y="0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-обеспечение безусловного исполнения действующих расходных обязательств, осуществление взвешенного подхода  к принятию новых расходных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-концентрация расходов на первоочередных  и  приоритетных направлениях;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-обеспечение реализации задач, поставленных в указах Президента Российской Федерации, в том числе в части исполнения социальных обязательств по финансовому обеспечению реализации указов  Президента Российской Федерации по повышению оплаты труда работников образования и культуры в соотношении с показателем среднемесячного дохода от трудовой деятельности;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с 1 октября 2019 года оплаты труда отдельных категорий работников муниципальных учреждений, на которых не распространяется действие указов Президента Российской Федерации;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-безусловное исполнение принятых муниципальным образованием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-недопущение просроченной задолженности по бюджетным и долговым    обязательствам муниципального образования;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-реализация мероприятий обеспечивающих выполнение условий соглашений заключенных Администрацией муниципального образования с Департаментом бюджета и финансов Смоленской области по реструктуризации задолженности по бюджетным кредитам, предоставленным бюджету муниципального образования из областного бюджета для частичного покрытия дефицита бюджета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 -соблюдение предельного уровня дефицита и муниципального долга муниципального образования, проведение взвешенной долговой политики, в том числе поэтапное снижение доли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внедрение автоматизированной информационной системы в целях повышения прозрачности оценки выполнения муниципального задания оказания муниципальных услуг муниципальными учреждениями;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-расширение практики нормирования в сфере закупок   работ и муниципальных услуг;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муниципального  управления, в том числе за счет повышения качества финансового менеджмента в органах исполнительной власти и муниципальных бюджетных учреждениях;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качества финансового контроля в управлении бюджетным   процессом, в том числе внутреннего финансового контроля и внутреннего финансового аудита;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официальном сайте финансового управления, размещение основных  положений решения о бюджете в формате «Бюджет для граждан» в социальных сетях;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0"/>
            <a:ext cx="9144000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lvl="0" algn="just"/>
            <a:r>
              <a:rPr lang="ru-RU" sz="1400" dirty="0" smtClean="0"/>
              <a:t>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-формирование местного бюджета на 2019-2021 годы за счет сохранения программного принципа.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Продолжить проведение оценки эффективности действующих целевых программ,  принятие новых программ осуществлять после детального обсуждения на рабочих группах по рассмотрению расходных обязательств местного бюджета и с учетом их социальной и экономической эффективности;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-повышение самостоятельности и ответственности органов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финансами.</a:t>
            </a:r>
          </a:p>
          <a:p>
            <a:pPr lvl="0" indent="450850" algn="ctr"/>
            <a:r>
              <a:rPr lang="en-US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Долговая политика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Управление муниципальным долгом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 – это процесс выработки и осуществления стратегии, направленной на привлечение через долговые операции на рынке капитала необходимых для развития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заимствований, при соблюдении приемлемых уровней финансового риска и цены привлекаемых денежных средств.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Управление муниципальным долгом является одним из важнейших элементов финансовой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и представляет собой совокупность мероприятий по регулированию его объема и структуры, определению условий и осуществлению заимствований, регулированию рынка заимствований, реализации мер управления проблемными долгами, обслуживанию и погашению муниципального долга, предоставлению муниципальных гарантий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области, контролю за эффективным использованием заимствованных средств.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Основными целями  муниципальной долговой политики Смоленской области на долгосрочный период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   -стабильное обслуживание долговых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 -прогнозирование и предотвращение рисков, связанных со структурой муниципального долга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район»Смоленской области (далее – государственный долг);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-равномерное распределение долговой нагрузки на бюджет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-совершенствование учета и мониторинга муниципального долга.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Муниципальная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является частью бюджетной политики, проводимой Администрацией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области, и управление муниципальным долгом непосредственно связано с бюджетным процессом.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0" y="517803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процессе управления муниципальным долгом приоритетными являются следующие задачи: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-обеспечение сбалансированности бюджета  муниципального района при недостаточности собственных источников финансирования дефицита бюджета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-поэтапное сокращение объема муниципального долга к объему доходов бюджета муниципального района без учета объема безвозмездных поступлений;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-поэтапное снижение дефицита бюджета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-привлечение муниципальных заимствований в объемах, дополняющих доходы  бюджета муниципального района до объема, необходимого для обеспечения исполнения принятых бюджетных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достижение эффективного и целевого использования заемных средств;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учет и регистрация долговых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обеспечение раскрытия информации о муниципальном долге.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2016-2021 годах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ph idx="1"/>
          </p:nvPr>
        </p:nvGraphicFramePr>
        <p:xfrm>
          <a:off x="142844" y="1285860"/>
          <a:ext cx="8686800" cy="3959225"/>
        </p:xfrm>
        <a:graphic>
          <a:graphicData uri="http://schemas.openxmlformats.org/presentationml/2006/ole">
            <p:oleObj spid="_x0000_s43012" name="Диаграмма" r:id="rId3" imgW="8715492" imgH="3971991" progId="MSGraph.Chart.8">
              <p:embed followColorScheme="full"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2016(факт)	2017(факт)	2018(план)	2019(план)	2020(план)     2021 (план)</a:t>
            </a:r>
          </a:p>
          <a:p>
            <a:r>
              <a:rPr lang="ru-RU" sz="1200" dirty="0" smtClean="0"/>
              <a:t>Доходы, всего		244237,5	277422,2	252686,0	250245,5	250907,3         249555,2</a:t>
            </a:r>
          </a:p>
          <a:p>
            <a:r>
              <a:rPr lang="ru-RU" sz="1200" dirty="0" smtClean="0"/>
              <a:t>Расходы, всего		232078,4	270343,9	265402,1	252901,2	255566,4         254338,6</a:t>
            </a:r>
          </a:p>
          <a:p>
            <a:r>
              <a:rPr lang="ru-RU" sz="1200" dirty="0" smtClean="0"/>
              <a:t>Дефицит, </a:t>
            </a:r>
            <a:r>
              <a:rPr lang="ru-RU" sz="1200" dirty="0" err="1" smtClean="0"/>
              <a:t>профицит</a:t>
            </a:r>
            <a:r>
              <a:rPr lang="ru-RU" sz="1200" dirty="0" smtClean="0"/>
              <a:t> (-;+)		12159,1	7078,3	-12716,1	-2655,7	-4659,1            -4783,4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	2019	  2020	   2021</a:t>
            </a:r>
          </a:p>
          <a:p>
            <a:r>
              <a:rPr lang="ru-RU" sz="1600" dirty="0" smtClean="0"/>
              <a:t>Доходы, всего		250245,5	 250907,3	   249555,2</a:t>
            </a:r>
          </a:p>
          <a:p>
            <a:r>
              <a:rPr lang="ru-RU" sz="1600" dirty="0" smtClean="0"/>
              <a:t>Расходы, всего		252901,2  255566,4   254338,6</a:t>
            </a:r>
          </a:p>
          <a:p>
            <a:r>
              <a:rPr lang="ru-RU" sz="1600" dirty="0" smtClean="0"/>
              <a:t>Дефицит, </a:t>
            </a:r>
            <a:r>
              <a:rPr lang="ru-RU" sz="1600" dirty="0" err="1" smtClean="0"/>
              <a:t>профицит</a:t>
            </a:r>
            <a:r>
              <a:rPr lang="ru-RU" sz="1600" dirty="0" smtClean="0"/>
              <a:t> (-;+)	-2655,7	 -4659,1      -4783,4</a:t>
            </a:r>
          </a:p>
        </p:txBody>
      </p:sp>
      <p:graphicFrame>
        <p:nvGraphicFramePr>
          <p:cNvPr id="9" name="Содержимое 3"/>
          <p:cNvGraphicFramePr>
            <a:graphicFrameLocks noChangeAspect="1"/>
          </p:cNvGraphicFramePr>
          <p:nvPr/>
        </p:nvGraphicFramePr>
        <p:xfrm>
          <a:off x="500034" y="1857364"/>
          <a:ext cx="7402513" cy="3425825"/>
        </p:xfrm>
        <a:graphic>
          <a:graphicData uri="http://schemas.openxmlformats.org/presentationml/2006/ole">
            <p:oleObj spid="_x0000_s48132" name="Диаграмма" r:id="rId3" imgW="7286589" imgH="337182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smtClean="0">
                <a:latin typeface="Arial" charset="0"/>
              </a:rPr>
              <a:t>»</a:t>
            </a:r>
            <a:r>
              <a:rPr lang="ru-RU" sz="220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27651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431800" y="1219200"/>
          <a:ext cx="8385175" cy="3108325"/>
        </p:xfrm>
        <a:graphic>
          <a:graphicData uri="http://schemas.openxmlformats.org/presentationml/2006/ole">
            <p:oleObj spid="_x0000_s71682" name="Лист" r:id="rId3" imgW="8991519" imgH="3333780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14480" y="4357694"/>
          <a:ext cx="4929221" cy="1071572"/>
        </p:xfrm>
        <a:graphic>
          <a:graphicData uri="http://schemas.openxmlformats.org/drawingml/2006/table">
            <a:tbl>
              <a:tblPr/>
              <a:tblGrid>
                <a:gridCol w="2348102"/>
                <a:gridCol w="860373"/>
                <a:gridCol w="860373"/>
                <a:gridCol w="860373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2019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2020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205734,1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204316,4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201721,7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40842,6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43157,3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44261,9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Calibri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3668,8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3433,6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3571,6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2019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50017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ChangeAspect="1"/>
          </p:cNvGraphicFramePr>
          <p:nvPr>
            <p:ph idx="1"/>
          </p:nvPr>
        </p:nvGraphicFramePr>
        <p:xfrm>
          <a:off x="428596" y="1857364"/>
          <a:ext cx="8253412" cy="3143272"/>
        </p:xfrm>
        <a:graphic>
          <a:graphicData uri="http://schemas.openxmlformats.org/presentationml/2006/ole">
            <p:oleObj spid="_x0000_s72708" name="Диаграмма" r:id="rId3" imgW="5953272" imgH="2638349" progId="MSGraph.Chart.8">
              <p:embed followColorScheme="full"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42976" y="5072074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2019	2020	2021</a:t>
            </a:r>
          </a:p>
          <a:p>
            <a:r>
              <a:rPr lang="ru-RU" sz="1200" dirty="0" smtClean="0"/>
              <a:t>Налог на доходы физических лиц		28885,4	30006,2	31349,9</a:t>
            </a:r>
          </a:p>
          <a:p>
            <a:r>
              <a:rPr lang="ru-RU" sz="1200" dirty="0" smtClean="0"/>
              <a:t>Акцизы			 	5736,0	7257,6	8649,8</a:t>
            </a:r>
          </a:p>
          <a:p>
            <a:r>
              <a:rPr lang="ru-RU" sz="1200" dirty="0" smtClean="0"/>
              <a:t>Налоги на совокупный доход		5074,7	4704,6	3025,7</a:t>
            </a:r>
          </a:p>
          <a:p>
            <a:r>
              <a:rPr lang="ru-RU" sz="1200" dirty="0" smtClean="0"/>
              <a:t>Государственная пошлина		1146,5	1188,9	1236,5</a:t>
            </a:r>
          </a:p>
          <a:p>
            <a:r>
              <a:rPr lang="ru-RU" sz="1200" dirty="0" smtClean="0"/>
              <a:t>Задолженность по отмененным налогам	0	0	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73731" name="Содержимое 3"/>
          <p:cNvGraphicFramePr>
            <a:graphicFrameLocks noChangeAspect="1"/>
          </p:cNvGraphicFramePr>
          <p:nvPr/>
        </p:nvGraphicFramePr>
        <p:xfrm>
          <a:off x="642910" y="1071546"/>
          <a:ext cx="7402513" cy="3425825"/>
        </p:xfrm>
        <a:graphic>
          <a:graphicData uri="http://schemas.openxmlformats.org/presentationml/2006/ole">
            <p:oleObj spid="_x0000_s73731" name="Диаграмма" r:id="rId4" imgW="7286589" imgH="3371820" progId="MSGraph.Chart.8">
              <p:embed followColorScheme="full"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r>
              <a:rPr lang="ru-RU" sz="1400" dirty="0" smtClean="0"/>
              <a:t>					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	2020	2021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490,5	130,2	135,4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	215,2	223,2	232,1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			0,0                0,0               0,0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			269,6	280,9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	292,3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			2693,5	2799,3	2911,8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23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74755" name="Содержимое 3"/>
          <p:cNvGraphicFramePr>
            <a:graphicFrameLocks noChangeAspect="1"/>
          </p:cNvGraphicFramePr>
          <p:nvPr/>
        </p:nvGraphicFramePr>
        <p:xfrm>
          <a:off x="642910" y="1714488"/>
          <a:ext cx="7402512" cy="3425825"/>
        </p:xfrm>
        <a:graphic>
          <a:graphicData uri="http://schemas.openxmlformats.org/presentationml/2006/ole">
            <p:oleObj spid="_x0000_s74755" name="Диаграмма" r:id="rId3" imgW="7286589" imgH="3371820" progId="MSGraph.Chart.8">
              <p:embed followColorScheme="full"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					2019	2020	2021</a:t>
            </a:r>
          </a:p>
          <a:p>
            <a:r>
              <a:rPr lang="ru-RU" sz="1400" dirty="0" smtClean="0"/>
              <a:t>Дотации бюджетам муниципальных образований 	79478,0	75049,0	66424,0</a:t>
            </a:r>
          </a:p>
          <a:p>
            <a:r>
              <a:rPr lang="ru-RU" sz="1400" dirty="0" smtClean="0"/>
              <a:t>Субвенции бюджетам муниципальных образований 	104209,6	107120,1	113080,1</a:t>
            </a:r>
          </a:p>
          <a:p>
            <a:r>
              <a:rPr lang="ru-RU" sz="1400" dirty="0" smtClean="0"/>
              <a:t>Субсидии бюджетам муниципальных образований 	21961,0	22059,0	22126,0</a:t>
            </a:r>
          </a:p>
          <a:p>
            <a:r>
              <a:rPr lang="ru-RU" sz="1400" dirty="0" smtClean="0"/>
              <a:t>Иные межбюджетные трансферты 		85,5	88,3	91,6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6" cy="817"/>
                  <a:chOff x="113" y="2193"/>
                  <a:chExt cx="1916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2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Line 89"/>
              <p:cNvSpPr>
                <a:spLocks noChangeShapeType="1"/>
              </p:cNvSpPr>
              <p:nvPr/>
            </p:nvSpPr>
            <p:spPr bwMode="auto">
              <a:xfrm flipV="1">
                <a:off x="1890" y="207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0486" y="57148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1843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428596" y="1071546"/>
          <a:ext cx="8258175" cy="3151187"/>
        </p:xfrm>
        <a:graphic>
          <a:graphicData uri="http://schemas.openxmlformats.org/presentationml/2006/ole">
            <p:oleObj spid="_x0000_s75778" name="Диаграмма" r:id="rId3" imgW="8286659" imgH="3162442" progId="MSGraph.Chart.8">
              <p:embed followColorScheme="full"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dirty="0" smtClean="0"/>
              <a:t>2019	  2020	    2021</a:t>
            </a:r>
          </a:p>
          <a:p>
            <a:r>
              <a:rPr lang="ru-RU" sz="1600" dirty="0" smtClean="0"/>
              <a:t>Образование 			133011,7	 132749,8   128750,7</a:t>
            </a:r>
          </a:p>
          <a:p>
            <a:r>
              <a:rPr lang="ru-RU" sz="1600" dirty="0" smtClean="0"/>
              <a:t>Культура и кинематография 		33807,7	 34554,3	    32000,9</a:t>
            </a:r>
          </a:p>
          <a:p>
            <a:r>
              <a:rPr lang="ru-RU" sz="1600" dirty="0" smtClean="0"/>
              <a:t>Общегосударственные вопросы 	32766,2	 32353,4	    31291,8</a:t>
            </a:r>
          </a:p>
          <a:p>
            <a:r>
              <a:rPr lang="ru-RU" sz="1600" dirty="0" smtClean="0"/>
              <a:t>Межбюджетные  трансферты	23263,3	 23403,4 	    23516,1</a:t>
            </a:r>
          </a:p>
          <a:p>
            <a:r>
              <a:rPr lang="ru-RU" sz="1600" dirty="0" smtClean="0"/>
              <a:t>Социальная политика            	20540,5	 20456,6	    22543,5</a:t>
            </a:r>
          </a:p>
          <a:p>
            <a:r>
              <a:rPr lang="ru-RU" sz="1600" dirty="0" smtClean="0"/>
              <a:t>Национальная экономика 		8544,0	 8165,6	    9557,8</a:t>
            </a:r>
          </a:p>
          <a:p>
            <a:r>
              <a:rPr lang="ru-RU" sz="1600" dirty="0" smtClean="0"/>
              <a:t>Обслуживание муниципального долга 525,8	 525,8	    525,8</a:t>
            </a:r>
          </a:p>
          <a:p>
            <a:r>
              <a:rPr lang="ru-RU" sz="1600" dirty="0" smtClean="0"/>
              <a:t>Физическая культура и спорт                390,0	 200,0	    200,0</a:t>
            </a:r>
          </a:p>
          <a:p>
            <a:r>
              <a:rPr lang="ru-RU" sz="1600" dirty="0" smtClean="0"/>
              <a:t>Жилищно-коммунальное хозяйство	52,0	0	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2019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2020 и 2021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633480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2019г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2020г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2021г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252901,2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255566,4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254338,6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32766,2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32353,4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31291,8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1568,8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1634,3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1568,8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3088,9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3073,4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2938,9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20574,8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20231,5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19607,5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6047,4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6167,6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5929,9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5944062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1284,8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1045,0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1045,0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8544,0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8165,6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9557,8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5736,0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7257,6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8649,8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133011,7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132749,8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128750,7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28853,5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28894,5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28300,8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89664,8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89793,3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86864,9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8093,2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8200,2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7952,0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468,8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5931,4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5650,8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5422,0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33807,7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34554,3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32000,9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25530,9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26899,1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24502,6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8276,8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7655,2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7498,3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20540,5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20456,6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22543,5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4714907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5626,0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5626,0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5626,0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11124,6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11124,6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13176,6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1045,1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961,2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996,1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23263,3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23403,4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23516,1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23263,3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23403,4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23516,1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1428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внебюджетных фондов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=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+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Федеральный бюджет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городских округов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поселений</a:t>
            </a:r>
            <a:r>
              <a:rPr lang="ru-RU" sz="1500" b="1">
                <a:latin typeface="Times New Roman" pitchFamily="18" charset="0"/>
              </a:rPr>
              <a:t> 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8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005145"/>
          <a:ext cx="9143999" cy="4659100"/>
        </p:xfrm>
        <a:graphic>
          <a:graphicData uri="http://schemas.openxmlformats.org/drawingml/2006/table">
            <a:tbl>
              <a:tblPr/>
              <a:tblGrid>
                <a:gridCol w="6636774"/>
                <a:gridCol w="958645"/>
                <a:gridCol w="811161"/>
                <a:gridCol w="737419"/>
              </a:tblGrid>
              <a:tr h="198866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2019год</a:t>
                      </a:r>
                      <a:endParaRPr lang="ru-RU" sz="1100" i="1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246850,7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246459,4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242662,4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24395,1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23716,9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23093,0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8551,0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8172,6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9564,8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28908,5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29143,0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29043,3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150170,4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149944,6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148032,4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33812,7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34559,3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32005,9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441,0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441,0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441,0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188,0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188,0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Смоленской области» в динамике на 2019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2020 и 2021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470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4451,1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2655,7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4659,1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4659,1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4783,4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4783,4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44511,4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8338,1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46590,9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12997,2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47833,5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17780,6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6967,1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11626,2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16409,6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err="1" smtClean="0">
                <a:solidFill>
                  <a:srgbClr val="580000"/>
                </a:solidFill>
                <a:cs typeface="Times New Roman" pitchFamily="18" charset="0"/>
              </a:rPr>
              <a:t>Краснинского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 района </a:t>
            </a:r>
            <a:r>
              <a:rPr lang="ru-RU" altLang="ru-RU" sz="2100" b="1" i="1" smtClean="0">
                <a:solidFill>
                  <a:srgbClr val="580000"/>
                </a:solidFill>
                <a:cs typeface="Times New Roman" pitchFamily="18" charset="0"/>
              </a:rPr>
              <a:t>на 2019-2021  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</a:t>
            </a:r>
            <a:r>
              <a:rPr lang="ru-RU" altLang="ru-RU" sz="1200" b="1" i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Росийской</a:t>
            </a:r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571472" y="1500174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2019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278007,5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250245,5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51110,8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rgbClr val="FF0000"/>
                          </a:solidFill>
                          <a:latin typeface="+mj-lt"/>
                        </a:rPr>
                        <a:t>282478,2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252901,2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52925,8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-4470,7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-2655,7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-1815,0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571472" y="4929198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279860,1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249555,2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53912,6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+mj-lt"/>
                        </a:rPr>
                        <a:t>284643,5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254338,6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+mj-lt"/>
                        </a:rPr>
                        <a:t>53912,6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-4783,4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-4783,4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571472" y="3214686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278596,3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250907,3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51180,7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283255,4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255566,4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51180,7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-4659,1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-4659,1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Правовой статус и наименование муниципального образования </a:t>
            </a:r>
            <a:endParaRPr lang="ru-RU" sz="1800" dirty="0" smtClean="0"/>
          </a:p>
          <a:p>
            <a:pPr>
              <a:buNone/>
            </a:pPr>
            <a:r>
              <a:rPr lang="ru-RU" sz="900" b="1" dirty="0" smtClean="0"/>
              <a:t> </a:t>
            </a:r>
            <a:endParaRPr lang="ru-RU" sz="900" dirty="0" smtClean="0"/>
          </a:p>
          <a:p>
            <a:pPr lvl="0" algn="just">
              <a:buNone/>
            </a:pPr>
            <a:r>
              <a:rPr lang="ru-RU" sz="1100" dirty="0" smtClean="0"/>
              <a:t>		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</a:t>
            </a:r>
            <a:r>
              <a:rPr lang="ru-RU" sz="1100" dirty="0" err="1" smtClean="0"/>
              <a:t>статусом</a:t>
            </a:r>
            <a:r>
              <a:rPr lang="ru-RU" sz="1100" dirty="0" smtClean="0"/>
              <a:t> муниципального района, в состав которого входят территории 12 сельских  и 1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100" dirty="0" smtClean="0"/>
              <a:t>    </a:t>
            </a:r>
          </a:p>
          <a:p>
            <a:pPr lvl="0">
              <a:buNone/>
            </a:pPr>
            <a:r>
              <a:rPr lang="ru-RU" sz="1100" dirty="0" smtClean="0"/>
              <a:t>		Официальное наименование муниципального образования – 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области.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b="1" dirty="0" smtClean="0"/>
              <a:t>Территория муниципального образования «</a:t>
            </a:r>
            <a:r>
              <a:rPr lang="ru-RU" sz="1100" b="1" dirty="0" err="1" smtClean="0"/>
              <a:t>Краснинский</a:t>
            </a:r>
            <a:r>
              <a:rPr lang="ru-RU" sz="1100" b="1" dirty="0" smtClean="0"/>
              <a:t> район» Смоленской области и ее состав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100" dirty="0" smtClean="0"/>
              <a:t>2. Территория муниципального района</a:t>
            </a:r>
            <a:r>
              <a:rPr lang="ru-RU" sz="1100" b="1" dirty="0" smtClean="0"/>
              <a:t> </a:t>
            </a:r>
            <a:r>
              <a:rPr lang="ru-RU" sz="1100" dirty="0" smtClean="0"/>
              <a:t>составляет 1507,67 квадратных километров.</a:t>
            </a:r>
          </a:p>
          <a:p>
            <a:pPr>
              <a:buNone/>
            </a:pPr>
            <a:r>
              <a:rPr lang="ru-RU" sz="1100" dirty="0" smtClean="0"/>
              <a:t>3. Территорию муниципального района</a:t>
            </a:r>
            <a:r>
              <a:rPr lang="ru-RU" sz="1100" i="1" dirty="0" smtClean="0"/>
              <a:t> </a:t>
            </a:r>
            <a:r>
              <a:rPr lang="ru-RU" sz="1100" dirty="0" smtClean="0"/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Гусинское</a:t>
            </a:r>
            <a:r>
              <a:rPr lang="ru-RU" sz="1100" dirty="0" smtClean="0"/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Малеевское</a:t>
            </a:r>
            <a:r>
              <a:rPr lang="ru-RU" sz="1100" dirty="0" smtClean="0"/>
              <a:t> сельское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Мерлинское</a:t>
            </a:r>
            <a:r>
              <a:rPr lang="ru-RU" sz="1100" dirty="0" smtClean="0"/>
              <a:t> сельское поселение; </a:t>
            </a:r>
          </a:p>
          <a:p>
            <a:pPr>
              <a:buNone/>
            </a:pPr>
            <a:r>
              <a:rPr lang="ru-RU" sz="1100" dirty="0" smtClean="0"/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100" dirty="0" smtClean="0"/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100" dirty="0" smtClean="0"/>
              <a:t>6. Административным центром муниципального района является поселок городского типа (</a:t>
            </a:r>
            <a:r>
              <a:rPr lang="ru-RU" sz="1100" dirty="0" err="1" smtClean="0"/>
              <a:t>пгт</a:t>
            </a:r>
            <a:r>
              <a:rPr lang="ru-RU" sz="1100" dirty="0" smtClean="0"/>
              <a:t>) Красный.</a:t>
            </a:r>
            <a:r>
              <a:rPr lang="ru-RU" sz="1100" i="1" dirty="0" smtClean="0"/>
              <a:t> </a:t>
            </a: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23627" name="Object 7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10934223"/>
              </p:ext>
            </p:extLst>
          </p:nvPr>
        </p:nvGraphicFramePr>
        <p:xfrm>
          <a:off x="431800" y="715963"/>
          <a:ext cx="8237538" cy="6011862"/>
        </p:xfrm>
        <a:graphic>
          <a:graphicData uri="http://schemas.openxmlformats.org/presentationml/2006/ole">
            <p:oleObj spid="_x0000_s86018" name="Лист" r:id="rId4" imgW="7562941" imgH="5533868" progId="Excel.Sheet.8">
              <p:embed/>
            </p:oleObj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chemeClr val="bg2"/>
                </a:solidFill>
              </a:rPr>
              <a:t>Краснинского</a:t>
            </a:r>
            <a:r>
              <a:rPr lang="ru-RU" sz="1600" b="1" dirty="0" smtClean="0">
                <a:solidFill>
                  <a:schemeClr val="bg2"/>
                </a:solidFill>
              </a:rPr>
              <a:t>  </a:t>
            </a:r>
            <a:r>
              <a:rPr lang="ru-RU" sz="1600" b="1" dirty="0">
                <a:solidFill>
                  <a:schemeClr val="bg2"/>
                </a:solidFill>
              </a:rPr>
              <a:t>района </a:t>
            </a:r>
            <a:r>
              <a:rPr lang="ru-RU" sz="1600" b="1" dirty="0" smtClean="0">
                <a:solidFill>
                  <a:schemeClr val="bg2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21612265"/>
              </p:ext>
            </p:extLst>
          </p:nvPr>
        </p:nvGraphicFramePr>
        <p:xfrm>
          <a:off x="371475" y="500042"/>
          <a:ext cx="8772525" cy="5564188"/>
        </p:xfrm>
        <a:graphic>
          <a:graphicData uri="http://schemas.openxmlformats.org/presentationml/2006/ole">
            <p:oleObj spid="_x0000_s87042" name="Лист" r:id="rId4" imgW="8419958" imgH="5343672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21612265"/>
              </p:ext>
            </p:extLst>
          </p:nvPr>
        </p:nvGraphicFramePr>
        <p:xfrm>
          <a:off x="371475" y="361950"/>
          <a:ext cx="8539163" cy="6081713"/>
        </p:xfrm>
        <a:graphic>
          <a:graphicData uri="http://schemas.openxmlformats.org/presentationml/2006/ole">
            <p:oleObj spid="_x0000_s88066" name="Лист" r:id="rId4" imgW="8419958" imgH="5991311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2019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21,0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</a:t>
            </a:r>
            <a:r>
              <a:rPr lang="ru-RU" sz="2400" i="1" smtClean="0"/>
              <a:t>– 21,2</a:t>
            </a:r>
            <a:endParaRPr lang="ru-RU" sz="2400" i="1" dirty="0" smtClean="0"/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11,</a:t>
            </a:r>
            <a:r>
              <a:rPr lang="ru-RU" sz="2400" dirty="0" smtClean="0"/>
              <a:t>1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2,8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1,7</a:t>
            </a:r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2020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21,0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21,4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11,1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2,9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1,7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20,9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21,3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10,8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2,7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</a:t>
            </a:r>
            <a:r>
              <a:rPr lang="ru-RU" sz="2400" i="1" smtClean="0"/>
              <a:t>– 1,9</a:t>
            </a:r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188913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Нестеренкова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Татьяна Ивановна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48145) 4-19-44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>
                  <a:solidFill>
                    <a:srgbClr val="660033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algn="ctr"/>
            <a:r>
              <a:rPr lang="ru-RU" sz="1200" b="1" i="1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/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Превышение доходов над расходами образует положительный остаток – профицит.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2016 - 2021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5000660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517,3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448,5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454,8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614,0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706,9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771,6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549,0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551,0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535,0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571,0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593,0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616,0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3659</TotalTime>
  <Words>3730</Words>
  <Application>Microsoft Office PowerPoint</Application>
  <PresentationFormat>Экран (4:3)</PresentationFormat>
  <Paragraphs>761</Paragraphs>
  <Slides>40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Поток</vt:lpstr>
      <vt:lpstr>Диаграмма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Основные характеристики бюджета муниципального района в 2016-2021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23</vt:lpstr>
      <vt:lpstr>Структура безвозмездных поступлений</vt:lpstr>
      <vt:lpstr>Слайд 25</vt:lpstr>
      <vt:lpstr>Расходы бюджета муниципального района</vt:lpstr>
      <vt:lpstr>Слайд 27</vt:lpstr>
      <vt:lpstr>Слайд 28</vt:lpstr>
      <vt:lpstr>Слайд 29</vt:lpstr>
      <vt:lpstr>Расходы бюджета муниципального района в разрезе муниципальных программ</vt:lpstr>
      <vt:lpstr>Слайд 31</vt:lpstr>
      <vt:lpstr>Слайд 32</vt:lpstr>
      <vt:lpstr>Слайд 33</vt:lpstr>
      <vt:lpstr>Слайд 34</vt:lpstr>
      <vt:lpstr>Слайд 35</vt:lpstr>
      <vt:lpstr>Слайд 36</vt:lpstr>
      <vt:lpstr>Показатели бюджета  муниципального района  на 1 жителя в 2019 году</vt:lpstr>
      <vt:lpstr>Показатели бюджета  муниципального района  на 1 жителя в 2020 году</vt:lpstr>
      <vt:lpstr>Показатели бюджета  муниципального района  на 1 жителя в 2021 году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Рыбакова</cp:lastModifiedBy>
  <cp:revision>423</cp:revision>
  <dcterms:created xsi:type="dcterms:W3CDTF">2014-03-05T08:04:44Z</dcterms:created>
  <dcterms:modified xsi:type="dcterms:W3CDTF">2019-04-17T13:40:08Z</dcterms:modified>
</cp:coreProperties>
</file>