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319" r:id="rId20"/>
    <p:sldId id="277" r:id="rId21"/>
    <p:sldId id="281" r:id="rId22"/>
    <p:sldId id="283" r:id="rId23"/>
    <p:sldId id="284" r:id="rId24"/>
    <p:sldId id="285" r:id="rId25"/>
    <p:sldId id="278" r:id="rId26"/>
    <p:sldId id="286" r:id="rId27"/>
    <p:sldId id="279" r:id="rId28"/>
    <p:sldId id="287" r:id="rId29"/>
    <p:sldId id="315" r:id="rId30"/>
    <p:sldId id="314" r:id="rId31"/>
    <p:sldId id="313" r:id="rId32"/>
    <p:sldId id="300" r:id="rId33"/>
    <p:sldId id="316" r:id="rId34"/>
    <p:sldId id="291" r:id="rId35"/>
    <p:sldId id="293" r:id="rId36"/>
    <p:sldId id="295" r:id="rId37"/>
    <p:sldId id="296" r:id="rId38"/>
    <p:sldId id="297" r:id="rId39"/>
    <p:sldId id="299" r:id="rId40"/>
    <p:sldId id="301" r:id="rId41"/>
    <p:sldId id="302" r:id="rId42"/>
    <p:sldId id="318" r:id="rId4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58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824" autoAdjust="0"/>
  </p:normalViewPr>
  <p:slideViewPr>
    <p:cSldViewPr>
      <p:cViewPr>
        <p:scale>
          <a:sx n="90" d="100"/>
          <a:sy n="90" d="100"/>
        </p:scale>
        <p:origin x="-1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34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2020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2021 и 2022годов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  <a:latin typeface="Arial" charset="0"/>
              </a:rPr>
              <a:t>(проект)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21258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27427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2021 и 2022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направлена на решение стратегических целей, сформулированных в послании Президента Российской Федерации Федеральному Собранию Российской Федерации от 20 февраля  2019 года, Указах Президента Российской Федерации от 7 мая 2012 года,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сохраняют преемственность в отношении определенных ранее приоритетов и скорректированы с учетом текущей экономической ситуации и необходимостью реализации первоочередных задач.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2020 год и на плановый период 2021 и  2022 годов.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задачи бюджетной и налоговой политики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1.Обеспечение долгосрочной сбалансированности 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 Укрепление доходной базы консолидированного бюджета муниципального образования  за счет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70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3. 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4. Безусловное исполнение действующих расходных обязательств, недопущение принятия новых расходных обязательств, необеспеченных доходными источниками.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5. Повышение открытости и прозрачности управления муниципальными финансами.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образования,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муниципального образования  на 2020 год и на плановый период 2021 и 2022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обеспечение сбалансированности и устойчивости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-14290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укрепление доходной базы бюджета за счет наращивания стабильных доходных источников и мобилизации в бюджет имеющихся резервов;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обеспечение постановки на налоговый учет обособленных подразделений предприятий, работающих на территории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      муниципального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повышения уровня налоговой грамотности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усиление работы по погашению задолженности по налоговым платежам;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разъяснительной работы по побуждению к постановке на государственный кадастровый учет объектов недвижимости в соответствии с действующим законодательством;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42844" y="733246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развития малого и среднего предпринимательства.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создания условий для развития малых форм торговли, в целях формирования комфортной потребительской среды.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-изменение порядка оценки эффективности налоговых расходов (налоговых льгот), установленных на местном уровне, в соответствии с методикой и рекомендациями, разработанными Министерством финансов Российской Федерации, отмена неэффективных налоговых льгот;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-продолжение работы  по легализации налоговой базы,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-осуществление контроля за наличием задолженности  муниципальных унитарных предприятий, налогоплательщиков, финансируемых из бюджета муниципального образования,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доходов бюджета муниципального образования в целях повышения собираемости налогов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  деятельности, в     отношении которого     применяется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органами местного самоуправления муниципального образования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</a:p>
          <a:p>
            <a:endParaRPr lang="ru-RU" sz="1400" b="1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Основными направлениями бюджетной политики муниципального образования на среднесрочный период являются: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-концентрация расходов на первоочередных  и  приоритетных направлениях;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 1 октября 2020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-формирование местного бюджета на 2020-2022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517803"/>
            <a:ext cx="88583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 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Долговая политика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Управление муниципальным долгом является одним из важнейших элементов финансовой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и представляет собой совокупность мероприятий по регулированию его объема и структуры, определению условий и осуществлению заимствований, регулированию рынка заимствований, реализации мер управления проблемными долгами, обслуживанию и погашению муниципального долга, контролю за эффективным использованием заимствованных средств.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 муниципальной долговой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долгосрочный период являются: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 стабильное обслуживание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 прогнозирование и предотвращение рисков, связанных со структурой муниципального  долга;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 равномерное распределение долговой нагрузки на бюджет муниципального района 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 совершенствование учета и мониторинга муниципального долга.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Муниципальная 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является частью бюджетной политики, проводимой Администрацией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и управление муниципальным  долгом непосредственно связано с бюджетным процессом.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процессе управления муниципальным  долгом приоритетными являются следующие задачи: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сбалансированности  бюджета муниципального района при недостаточности собственных источников финансирования дефицита бюджета муниципального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 поэтапное сокращение объема муниципального  долга к объему доходов бюджета  муниципального района без учета объема безвозмездных поступлений;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 поэтапное снижение дефицита бюджета муниципального района;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14282" y="214290"/>
            <a:ext cx="87868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 достижение эффективного и целевого использования заемных средств;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 учет и регистрация долговых обязательств;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 обеспечение раскрытия информации о муниципальном долге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2017-2022 годах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2" name="Диаграмма" r:id="rId3" imgW="8715451" imgH="3971849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2017(факт)	2018(факт)	2019 (план)	2020(план)	2021(план)     2022 (план)</a:t>
            </a:r>
          </a:p>
          <a:p>
            <a:r>
              <a:rPr lang="ru-RU" sz="1200" dirty="0" smtClean="0"/>
              <a:t>Доходы, всего		277422,2	261594,2	295069,5	311937,3	316530,2         322003,8</a:t>
            </a:r>
          </a:p>
          <a:p>
            <a:r>
              <a:rPr lang="ru-RU" sz="1200" dirty="0" smtClean="0"/>
              <a:t>Расходы, всего		270343,9	267077,0	299733,8	314246,5	321148,8         326669,0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7078,3	-5482,8	-4664,3	-2309,2	-4618,6            -4665,2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2020	  2021	   2022</a:t>
            </a:r>
          </a:p>
          <a:p>
            <a:r>
              <a:rPr lang="ru-RU" sz="1600" dirty="0" smtClean="0"/>
              <a:t>Доходы, всего		311937,3  316530,2	   322003,8</a:t>
            </a:r>
          </a:p>
          <a:p>
            <a:r>
              <a:rPr lang="ru-RU" sz="1600" dirty="0" smtClean="0"/>
              <a:t>Расходы, всего		314246,5  321148,8    326669,0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-2309,2	 -4618,6      -4665,2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2" name="Диаграмма" r:id="rId3" imgW="7286549" imgH="337200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36563" y="1223963"/>
          <a:ext cx="8302625" cy="3132137"/>
        </p:xfrm>
        <a:graphic>
          <a:graphicData uri="http://schemas.openxmlformats.org/presentationml/2006/ole">
            <p:oleObj spid="_x0000_s71682" name="Лист" r:id="rId3" imgW="8962908" imgH="338124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265753,7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270344,5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275352,1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42493,7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42475,4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42807,8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3689,9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3710,3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3843,9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2020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08" name="Диаграмма" r:id="rId3" imgW="5953272" imgH="2638349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2020	2021	2022</a:t>
            </a:r>
          </a:p>
          <a:p>
            <a:r>
              <a:rPr lang="ru-RU" sz="1200" dirty="0" smtClean="0"/>
              <a:t>Налог на доходы физических лиц		30820,4	32045,3	33287,3</a:t>
            </a:r>
          </a:p>
          <a:p>
            <a:r>
              <a:rPr lang="ru-RU" sz="1200" dirty="0" smtClean="0"/>
              <a:t>Акцизы			 	6010,0	6367,9	6367,9</a:t>
            </a:r>
          </a:p>
          <a:p>
            <a:r>
              <a:rPr lang="ru-RU" sz="1200" dirty="0" smtClean="0"/>
              <a:t>Налоги на совокупный доход		4474,4	2825,7	1866,6</a:t>
            </a:r>
          </a:p>
          <a:p>
            <a:r>
              <a:rPr lang="ru-RU" sz="1200" dirty="0" smtClean="0"/>
              <a:t>Государственная пошлина		1188,9	1236,5	1286,0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1" name="Диаграмма" r:id="rId4" imgW="7286589" imgH="3371820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	2021	2022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 2246,2          2348,1         2449,4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 864,6           759,6            767,8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  334,6	 348,1	  362,1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  244,5	  254,5	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264,6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5" name="Диаграмма" r:id="rId3" imgW="7286549" imgH="3372002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2020	2021	2022</a:t>
            </a:r>
          </a:p>
          <a:p>
            <a:r>
              <a:rPr lang="ru-RU" sz="1400" dirty="0" smtClean="0"/>
              <a:t>Дотации бюджетам муниципальных образований 	108941,0	87069,0	87666,0</a:t>
            </a:r>
          </a:p>
          <a:p>
            <a:r>
              <a:rPr lang="ru-RU" sz="1400" dirty="0" smtClean="0"/>
              <a:t>Субвенции бюджетам муниципальных образований 	120889,0	129497,3	136949,3</a:t>
            </a:r>
          </a:p>
          <a:p>
            <a:r>
              <a:rPr lang="ru-RU" sz="1400" dirty="0" smtClean="0"/>
              <a:t>Субсидии бюджетам муниципальных образований 	25524,7	43376,7	45641,2</a:t>
            </a:r>
          </a:p>
          <a:p>
            <a:r>
              <a:rPr lang="ru-RU" sz="1400" dirty="0" smtClean="0"/>
              <a:t>Иные межбюджетные трансферты 		10399,0	10401,5	5095,6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78" name="Диаграмма" r:id="rId3" imgW="8286902" imgH="3162300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2020	  2021	    2022</a:t>
            </a:r>
          </a:p>
          <a:p>
            <a:r>
              <a:rPr lang="ru-RU" sz="1600" dirty="0" smtClean="0"/>
              <a:t>Образование 			155256,4	 155690,4    162956,9</a:t>
            </a:r>
          </a:p>
          <a:p>
            <a:r>
              <a:rPr lang="ru-RU" sz="1600" dirty="0" smtClean="0"/>
              <a:t>Культура и кинематография 		46886,1	 47314,9	    44150,7</a:t>
            </a:r>
          </a:p>
          <a:p>
            <a:r>
              <a:rPr lang="ru-RU" sz="1600" dirty="0" smtClean="0"/>
              <a:t>Общегосударственные вопросы	33865,7	 30549,7      30625,1</a:t>
            </a:r>
          </a:p>
          <a:p>
            <a:r>
              <a:rPr lang="ru-RU" sz="1600" dirty="0" smtClean="0"/>
              <a:t>Национальная экономика       	33368,0	 48647,9	    48727,9</a:t>
            </a:r>
          </a:p>
          <a:p>
            <a:r>
              <a:rPr lang="ru-RU" sz="1600" dirty="0" smtClean="0"/>
              <a:t>Межбюджетные трансферты  	23958,2	 16824,7	    14478,3</a:t>
            </a:r>
          </a:p>
          <a:p>
            <a:r>
              <a:rPr lang="ru-RU" sz="1600" dirty="0" smtClean="0"/>
              <a:t>Социальная политика             	20323,1	18664,4	    18771,0</a:t>
            </a:r>
          </a:p>
          <a:p>
            <a:r>
              <a:rPr lang="ru-RU" sz="1600" dirty="0" smtClean="0"/>
              <a:t>Физическая культура и спорт  	390,0	 0,0               0,0</a:t>
            </a:r>
          </a:p>
          <a:p>
            <a:r>
              <a:rPr lang="ru-RU" sz="1600" dirty="0" smtClean="0"/>
              <a:t>Жилищно-коммунальное хозяйство     149,0	 0,0	     0,0</a:t>
            </a:r>
          </a:p>
          <a:p>
            <a:r>
              <a:rPr lang="ru-RU" sz="1600" dirty="0" smtClean="0"/>
              <a:t>Обслуживание муниципального долга  50,0	10,0	    10,0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314246,5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321148,8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326669,0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33865,7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30549,7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30625,1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3232,3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21376,1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19358,0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19384,0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6157,6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5948,5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5951,9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583170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1266,9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741,4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778,6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33368,0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2760,0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30760,0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149,0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149,0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155256,4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155690,4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162956,9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32495,6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31074,3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31628,9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105756,9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108815,2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115537,5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9839,0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619,5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6545,4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5743,5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5733,5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46886,1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47314,9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44150,7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38193,0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39278,1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36143,9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8693,1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8036,8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20323,1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18664,4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18771,0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2849,1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11252,5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10783,6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10853,0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1080,7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995,2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1032,4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4454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307947,6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312263,0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314277,5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25375,8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21846,0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21918,0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33375,0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29199,3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21844,2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19497,8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171318,7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171863,2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179166,9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46891,1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47314,9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44150,7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1215,7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746,8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816,2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47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2309,2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46183,6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5905,8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10524,4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46651,7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15189,6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4534,8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9153,4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13818,6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</a:t>
            </a:r>
            <a:r>
              <a:rPr lang="ru-RU" altLang="ru-RU" sz="2100" b="1" i="1" smtClean="0">
                <a:solidFill>
                  <a:srgbClr val="580000"/>
                </a:solidFill>
                <a:cs typeface="Times New Roman" pitchFamily="18" charset="0"/>
              </a:rPr>
              <a:t>на 2020-2022  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383244,0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311937,3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95354,6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385553,2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314246,5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95354,6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-2309,2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-2309,2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4929198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449463,9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322003,8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454129,1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326669,0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364980,1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316530,2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369598,7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321148,8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0934223"/>
              </p:ext>
            </p:extLst>
          </p:nvPr>
        </p:nvGraphicFramePr>
        <p:xfrm>
          <a:off x="436563" y="712788"/>
          <a:ext cx="8048625" cy="6070600"/>
        </p:xfrm>
        <a:graphic>
          <a:graphicData uri="http://schemas.openxmlformats.org/presentationml/2006/ole">
            <p:oleObj spid="_x0000_s86018" name="Лист" r:id="rId4" imgW="7572370" imgH="572438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500063"/>
          <a:ext cx="8793163" cy="5464175"/>
        </p:xfrm>
        <a:graphic>
          <a:graphicData uri="http://schemas.openxmlformats.org/presentationml/2006/ole">
            <p:oleObj spid="_x0000_s87042" name="Worksheet" r:id="rId4" imgW="8382000" imgH="521025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361950"/>
          <a:ext cx="8634413" cy="5751513"/>
        </p:xfrm>
        <a:graphic>
          <a:graphicData uri="http://schemas.openxmlformats.org/presentationml/2006/ole">
            <p:oleObj spid="_x0000_s88066" name="Worksheet" r:id="rId4" imgW="8410651" imgH="56007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26,5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26,7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4,0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26,9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4,0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1,6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27,3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3,7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1,6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2017 – 2022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722,3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3481</Words>
  <Application>Microsoft Office PowerPoint</Application>
  <PresentationFormat>Экран (4:3)</PresentationFormat>
  <Paragraphs>815</Paragraphs>
  <Slides>42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Поток</vt:lpstr>
      <vt:lpstr>Диаграмма</vt:lpstr>
      <vt:lpstr>Лист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Основные характеристики бюджета муниципального района в 2017-2022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25</vt:lpstr>
      <vt:lpstr>Структура безвозмездных поступлений</vt:lpstr>
      <vt:lpstr>Слайд 27</vt:lpstr>
      <vt:lpstr>Расходы бюджета муниципального района</vt:lpstr>
      <vt:lpstr>Слайд 29</vt:lpstr>
      <vt:lpstr>Слайд 30</vt:lpstr>
      <vt:lpstr>Слайд 31</vt:lpstr>
      <vt:lpstr>Расходы бюджета муниципального района в разрезе муниципальных программ</vt:lpstr>
      <vt:lpstr>Слайд 33</vt:lpstr>
      <vt:lpstr>Слайд 34</vt:lpstr>
      <vt:lpstr>Слайд 35</vt:lpstr>
      <vt:lpstr>Слайд 36</vt:lpstr>
      <vt:lpstr>Слайд 37</vt:lpstr>
      <vt:lpstr>Слайд 38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Виноградова</cp:lastModifiedBy>
  <cp:revision>616</cp:revision>
  <dcterms:created xsi:type="dcterms:W3CDTF">2014-03-05T08:04:44Z</dcterms:created>
  <dcterms:modified xsi:type="dcterms:W3CDTF">2019-11-27T09:59:13Z</dcterms:modified>
</cp:coreProperties>
</file>