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20" r:id="rId11"/>
    <p:sldId id="305" r:id="rId12"/>
    <p:sldId id="308" r:id="rId13"/>
    <p:sldId id="307" r:id="rId14"/>
    <p:sldId id="306" r:id="rId15"/>
    <p:sldId id="311" r:id="rId16"/>
    <p:sldId id="310" r:id="rId17"/>
    <p:sldId id="309" r:id="rId18"/>
    <p:sldId id="312" r:id="rId19"/>
    <p:sldId id="324" r:id="rId20"/>
    <p:sldId id="277" r:id="rId21"/>
    <p:sldId id="281" r:id="rId22"/>
    <p:sldId id="283" r:id="rId23"/>
    <p:sldId id="284" r:id="rId24"/>
    <p:sldId id="285" r:id="rId25"/>
    <p:sldId id="278" r:id="rId26"/>
    <p:sldId id="286" r:id="rId27"/>
    <p:sldId id="279" r:id="rId28"/>
    <p:sldId id="287" r:id="rId29"/>
    <p:sldId id="315" r:id="rId30"/>
    <p:sldId id="314" r:id="rId31"/>
    <p:sldId id="313" r:id="rId32"/>
    <p:sldId id="300" r:id="rId33"/>
    <p:sldId id="321" r:id="rId34"/>
    <p:sldId id="322" r:id="rId35"/>
    <p:sldId id="323" r:id="rId36"/>
    <p:sldId id="316" r:id="rId37"/>
    <p:sldId id="291" r:id="rId38"/>
    <p:sldId id="293" r:id="rId39"/>
    <p:sldId id="295" r:id="rId40"/>
    <p:sldId id="296" r:id="rId41"/>
    <p:sldId id="297" r:id="rId42"/>
    <p:sldId id="299" r:id="rId43"/>
    <p:sldId id="301" r:id="rId44"/>
    <p:sldId id="302" r:id="rId45"/>
    <p:sldId id="318" r:id="rId4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58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4" autoAdjust="0"/>
    <p:restoredTop sz="99824" autoAdjust="0"/>
  </p:normalViewPr>
  <p:slideViewPr>
    <p:cSldViewPr>
      <p:cViewPr>
        <p:scale>
          <a:sx n="80" d="100"/>
          <a:sy n="80" d="100"/>
        </p:scale>
        <p:origin x="-260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93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37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smtClean="0">
                <a:latin typeface="Arial" charset="0"/>
              </a:rPr>
              <a:t>Данные сверить с МРР</a:t>
            </a:r>
          </a:p>
        </p:txBody>
      </p:sp>
    </p:spTree>
    <p:extLst>
      <p:ext uri="{BB962C8B-B14F-4D97-AF65-F5344CB8AC3E}">
        <p14:creationId xmlns:p14="http://schemas.microsoft.com/office/powerpoint/2010/main" xmlns="" val="365809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2495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3786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343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9F74-4628-4B7E-BFC3-44D6D0FF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F2C1-DA2B-4F89-93C5-9B589A66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D755-52E2-48C8-8047-5E17EF9C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91A-52A1-439C-B8E2-F8F6E4F1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E5EC-607E-4B16-83EC-FCD91383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D18-9DFF-4376-BABA-68CC4BA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062-6004-46C5-A86E-28463B47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62E-26A7-4E46-8921-359AAC1A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58D-91DB-413B-9541-9C491347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A9F-3EA5-466B-8DA1-A7892AA6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C3A-D316-4A2F-9C40-2C75E69D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7EA13-07BA-4015-A73D-C34233C5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3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4.xls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405187"/>
          </a:xfrm>
        </p:spPr>
        <p:txBody>
          <a:bodyPr>
            <a:normAutofit/>
          </a:bodyPr>
          <a:lstStyle/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на 2020 год </a:t>
            </a:r>
          </a:p>
          <a:p>
            <a:pPr marR="0" algn="ctr"/>
            <a:r>
              <a:rPr lang="ru-RU" sz="2400" b="1" i="1" dirty="0" smtClean="0">
                <a:solidFill>
                  <a:srgbClr val="0076A3"/>
                </a:solidFill>
                <a:latin typeface="Arial" charset="0"/>
              </a:rPr>
              <a:t>и на плановый период 2021 и 2022годов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R="0"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Краснинский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район»</a:t>
            </a:r>
            <a:r>
              <a:rPr lang="ru-RU" sz="2800" b="1" i="1" dirty="0" smtClean="0">
                <a:solidFill>
                  <a:srgbClr val="0076A3"/>
                </a:solidFill>
              </a:rPr>
              <a:t> 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Смоленской области</a:t>
            </a:r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714356"/>
          <a:ext cx="8429681" cy="5642365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занятных в экономике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Номинальная  начисленная  среднемесячная заработная плата  работников организаций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21258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24433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25923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27427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29292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2020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год и на плановый период 2021 и 2022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596" y="1533465"/>
            <a:ext cx="850112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Общие положения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Бюджетная и налоговая 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2020 год и на плановый период 2021 и 2022 годов  направлена на решение стратегических целей, сформулированных в послании Президента Российской Федерации Федеральному Собранию Российской Федерации от 20 февраля  2019 года, Указах Президента Российской Федерации от 7 мая 2012 года,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сохраняют преемственность в отношении определенных ранее приоритетов и скорректированы с учетом текущей экономической ситуации и необходимостью реализации первоочередных задач.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2020 год и на плановый период 2021 и 2022 годов 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2020 год и на плановый период 2021 и  2022 годов.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задачи бюджетной и налоговой политики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1.Обеспечение долгосрочной сбалансированности  бюджета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</a:p>
          <a:p>
            <a:pPr algn="just"/>
            <a:r>
              <a:rPr lang="ru-RU" sz="1400" dirty="0" smtClean="0"/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 Укрепление доходной базы консолидированного бюджета муниципального образования  за счет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42844" y="0"/>
            <a:ext cx="8715436" cy="707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3. 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4. Безусловное исполнение действующих расходных обязательств, недопущение принятия новых расходных обязательств, необеспеченных доходными источниками.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5. Повышение открытости и прозрачности управления муниципальными финансами.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Налоговая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среднесрочный период будет направлена на увеличение доходов бюджета муниципального образования за счет оптимизации налоговой нагрузки, повышения собираемости налогов и сборов, повышения эффективности системы налогового администрирования доходов, формирующих бюджет муниципального образования, 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Основными целями налоговой политики муниципального образования  на 2020 год и на плановый период 2021 и 2022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обеспечение сбалансированности и устойчивости бюджета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повышение собираемости налоговых и неналоговых доходов, зачисляемых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-дальнейшее повышение результативности деятельности главных администраторов доходов бюджета муниципального образования , направленной на безусловное исполнение всеми плательщиками своих обязательств перед бюджетом муниципального образования, сокращение задолженности и недоимки по платежам в бюджет муниципального образования.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создание условий для стимулирования деловой активности, роста экономики и инвестиций, упорядочение системы существующих налоговых льгот путем отмены неэффективных льгот и предоставления льгот, носящих адресный характер.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44" y="-142900"/>
            <a:ext cx="88583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среднесрочном периоде будут сохранены льготы по земельному налогу, предоставляемые инвесторам, реализующим одобренные и приоритетные инвестиционные проекты, в размере 50 процентов от суммы налога в отношении земельных участков предназначенных для строительства на срок не более 3-х лет.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Важной составляющей налоговой политики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Продолжится действие двухлетних «налоговых каникул», установленное с 1 января 2017 года, для впервые зарегистрированных индивидуальных предпринимателей,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Основными направлениями налоговой политики будут являться: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укрепление доходной базы бюджета за счет наращивания стабильных доходных источников и мобилизации в бюджет имеющихся резервов;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создание благоприятных условий для инвестиционной  привлекательности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-формирование устойчивой налоговой базы для обеспечения сбалансированности бюджета муниципального образования, обеспечение своевременности и полноты поступлений в бюджет муниципального образования по доходным источникам, укрепление платежной и налоговой дисциплины;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обеспечение постановки на налоговый учет обособленных подразделений предприятий, работающих на территории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-продолжение работы по инвентаризации и оптимизации имущества муниципальной собственности, вовлечению в хозяйственный оборот неиспользуемых объектов недвижимости и земельных участков;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образования, усиление мер воздействия на плательщиков, имеющих задолженность по платежам, поступающим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      муниципального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прожиточного минимума, снижения неформальной занятости населения, легализации  «теневой» заработной платы;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-обеспечение повышения уровня налоговой грамотности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целях мобилизации доходов бюджета муниципального образования планируется проведение следующих мероприятий: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объемов поступлений налога на доходы физических лиц, в частности: создание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усиление работы по погашению задолженности по налоговым платежам;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-проведение разъяснительной работы по побуждению к постановке на государственный кадастровый учет объектов недвижимости в соответствии с действующим законодательством;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142844" y="733246"/>
            <a:ext cx="878687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улучшение качества администрирования земельного налога и повышения уровня его собираемости для целей пополнения доходной базы  бюджетов поселений;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создание условий для развития малого и среднего предпринимательства.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создания условий для развития малых форм торговли, в целях формирования комфортной потребительской среды.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-изменение порядка оценки эффективности налоговых расходов (налоговых льгот), установленных на местном уровне, в соответствии с методикой и рекомендациями, разработанными Министерством финансов Российской Федерации, отмена неэффективных налоговых льгот;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целях совершенствования налогового администрирования предполагается: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 и рабочей группы по платежам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-продолжение работы  по легализации налоговой базы, легализации «теневой» заработной платы, взысканию задолженности по налоговым и неналоговым доходам, реализации мероприятий по повышению роли имущественных налогов в формировании доходов бюджета;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-проведение анализа по оптимизации ставок и налоговых льгот, установленных (предоставленных) решениями представительных органов местного самоуправления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-осуществление контроля за наличием задолженности  муниципальных унитарных предприятий, налогоплательщиков, финансируемых из бюджета муниципального образования, получающих субсидии из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Для увеличения доходов бюджета муниципального образования в целях повышения собираемости налогов будет продолжена работа по следующим направлениям: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  деятельности, в     отношении которого     применяется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-проведение мероприятий по вовлечению в налоговый оборот земельных участков посредством усиления муниципального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-проведение органами местного самоуправления муниципального образования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 о сотрудниках, имеющих задолженность по имущественным налогам.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Для увеличения доходной базы и собираемости земельного налога будет осуществляться активизация проведения муниципального земельного контроля и государственного земельного надзора с целью: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-выявления факта неиспользования земельных участков с целью применения повышенной налоговой ставки 1,5 % (вместо 0,3 %) в отношении земель сельскохозяйственного назначения в связи с неиспользованием в целях сельскохозяйственного производства;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</a:p>
          <a:p>
            <a:endParaRPr lang="ru-RU" sz="1400" b="1" dirty="0" smtClean="0"/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Основными направлениями бюджетной политики муниципального образования на среднесрочный период являются: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безусловного исполнения действующих расходных обязательств, осуществление взвешенного подхода  к принятию новых расходных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-концентрация расходов на первоочередных  и  приоритетных направлениях;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0"/>
            <a:ext cx="8786874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 1 октября 2020 года оплаты труда отдельных категорий работников муниципальных учреждений, на которых не распространяется действие указов Президента Российской Федерации;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-безусловное исполнение принятых муниципальным образованием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-недопущение просроченной задолженности по бюджетным и долговым    обязательствам муниципального образования;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-реализация мероприятий обеспечивающих выполнение условий соглашений заключенных Администрацией муниципального образования с Департаментом бюджета и финансов Смоленской области по реструктуризации задолженности по бюджетным кредитам, предоставленным бюджету муниципального образования из областного бюджета для частичного покрытия дефицита бюджета муниципального образования;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-соблюдение предельного уровня дефицита и муниципального долга муниципального образования, проведение взвешенной долговой политики, в том числе поэтапное снижение доли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-внедрение автоматизированной информационной системы в целях повышения прозрачности оценки выполнения муниципального задания оказания муниципальных услуг муниципальными учреждениями;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-расширение практики нормирования в сфере закупок   работ и муниципальных услуг;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эффективности муниципального  управления, в том числе за счет повышения качества финансового менеджмента в органах исполнительной власти и муниципальных бюджетных учреждениях;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-повышение качества финансового контроля в управлении бюджетным   процессом, в том числе внутреннего финансового контроля и внутреннего финансового аудита;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официальном сайте финансового управления, размещение основных  положений решения о бюджете в формате «Бюджет для граждан» в социальных сетях;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-формирование местного бюджета на 2020-2022 годы за счет сохранения программного принципа.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Продолжить проведение оценки эффективности действующих целевых программ,  принятие новых программ осуществлять после детального обсуждения на рабочих группах по рассмотрению расходных обязательств местного бюджета и с учетом их социальной и экономической эффективности;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42844" y="517803"/>
            <a:ext cx="88583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-повышение самостоятельности и ответственности органов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финансами. 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Долговая политика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1.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(далее - долговая политика) является неотъемлемой частью бюджетной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 - муниципальное образование) и определяет стратегию управления муниципальным  долгом муниципального образования (далее - муниципальный долг), направленную на эффективное управление муниципальным долгом.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2. Принципами долговой политики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1) соблюдение требований, установленных Бюджетным кодексом Российской Федерации;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2) сохранение объема долговых обязательств на экономически безопасном уровне;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3) полнота и своевременность исполнения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4) сокращение стоимости обслуживания муниципального долга;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5) прозрачность управления муниципальным долгом.</a:t>
            </a:r>
          </a:p>
          <a:p>
            <a:r>
              <a:rPr lang="ru-RU" sz="1400" dirty="0" smtClean="0"/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Целями долговой политики являются: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обеспечение сбалансированности бюджета муниципального района  при поддержании объема муниципального долга на экономически безопасном уровне, обеспечивающим возможность гарантированного выполнения муниципальным образованием обязательств по его погашению и обслуживанию;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 своевременное исполнение долговых обязательств муниципального образования.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Задачами долговой политики являются: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сокращение объема муниципального долга и расходов на его обслуживание;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снижение долговых рисков, гибкое реагирование на изменяющиеся условия рынка финансовых услуг и использование наиболее благоприятных видов муниципальных заимствований;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85725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использование механизмов оперативного управления долговыми обязательствами, а именно: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осуществление досрочного погашения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привлечение краткосрочных бюджетных кредитов на пополнение остатков средств на счете бюджета муниципального района.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обеспечение раскрытия информации о муниципальном долге</a:t>
            </a:r>
            <a:r>
              <a:rPr lang="ru-RU" sz="1400" dirty="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smtClean="0">
                <a:latin typeface="Arial" charset="0"/>
              </a:rPr>
              <a:t>»</a:t>
            </a:r>
            <a:r>
              <a:rPr lang="ru-RU" sz="220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2017-2022 годах</a:t>
            </a: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1040930"/>
              </p:ext>
            </p:extLst>
          </p:nvPr>
        </p:nvGraphicFramePr>
        <p:xfrm>
          <a:off x="142844" y="1285860"/>
          <a:ext cx="8686800" cy="3959225"/>
        </p:xfrm>
        <a:graphic>
          <a:graphicData uri="http://schemas.openxmlformats.org/presentationml/2006/ole">
            <p:oleObj spid="_x0000_s43014" name="Диаграмма" r:id="rId3" imgW="8715408" imgH="3971905" progId="MSGraph.Chart.8">
              <p:embed followColorScheme="full"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2017(факт)	2018(факт)	2019 (факт)	2020(план)	2021(план)     2022 (план)</a:t>
            </a:r>
          </a:p>
          <a:p>
            <a:r>
              <a:rPr lang="ru-RU" sz="1200" dirty="0" smtClean="0"/>
              <a:t>Доходы, всего		277422,2	261594,2	306004,5	316850,4	318031,2        323197,0</a:t>
            </a:r>
          </a:p>
          <a:p>
            <a:r>
              <a:rPr lang="ru-RU" sz="1200" dirty="0" smtClean="0"/>
              <a:t>Расходы, всего		270343,9	267077,0	300118,3	345505,0	322649,8        327862,2</a:t>
            </a:r>
          </a:p>
          <a:p>
            <a:r>
              <a:rPr lang="ru-RU" sz="1200" dirty="0" smtClean="0"/>
              <a:t>Дефицит, </a:t>
            </a:r>
            <a:r>
              <a:rPr lang="ru-RU" sz="1200" dirty="0" err="1" smtClean="0"/>
              <a:t>профицит</a:t>
            </a:r>
            <a:r>
              <a:rPr lang="ru-RU" sz="1200" dirty="0" smtClean="0"/>
              <a:t> (-;+)		7078,3	-5482,8	5886,2	-28654,6	-4618,6            -4665,2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	2020	  2021	   2022</a:t>
            </a:r>
          </a:p>
          <a:p>
            <a:r>
              <a:rPr lang="ru-RU" sz="1600" dirty="0" smtClean="0"/>
              <a:t>Доходы, всего		316850,4  318031,2	   323197,0</a:t>
            </a:r>
          </a:p>
          <a:p>
            <a:r>
              <a:rPr lang="ru-RU" sz="1600" dirty="0" smtClean="0"/>
              <a:t>Расходы, всего		345505,0  322649,8   327862,2</a:t>
            </a:r>
          </a:p>
          <a:p>
            <a:r>
              <a:rPr lang="ru-RU" sz="1600" dirty="0" smtClean="0"/>
              <a:t>Дефицит, </a:t>
            </a:r>
            <a:r>
              <a:rPr lang="ru-RU" sz="1600" dirty="0" err="1" smtClean="0"/>
              <a:t>профицит</a:t>
            </a:r>
            <a:r>
              <a:rPr lang="ru-RU" sz="1600" dirty="0" smtClean="0"/>
              <a:t> (-;+)	-28654,6	 -4618,6      -4665,2</a:t>
            </a:r>
          </a:p>
        </p:txBody>
      </p:sp>
      <p:graphicFrame>
        <p:nvGraphicFramePr>
          <p:cNvPr id="9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8800070"/>
              </p:ext>
            </p:extLst>
          </p:nvPr>
        </p:nvGraphicFramePr>
        <p:xfrm>
          <a:off x="500034" y="1857364"/>
          <a:ext cx="7402513" cy="3425825"/>
        </p:xfrm>
        <a:graphic>
          <a:graphicData uri="http://schemas.openxmlformats.org/presentationml/2006/ole">
            <p:oleObj spid="_x0000_s48134" name="Диаграмма" r:id="rId3" imgW="7286768" imgH="337188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27651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9650617"/>
              </p:ext>
            </p:extLst>
          </p:nvPr>
        </p:nvGraphicFramePr>
        <p:xfrm>
          <a:off x="439738" y="1258888"/>
          <a:ext cx="8158162" cy="2636837"/>
        </p:xfrm>
        <a:graphic>
          <a:graphicData uri="http://schemas.openxmlformats.org/presentationml/2006/ole">
            <p:oleObj spid="_x0000_s71684" name="Worksheet" r:id="rId3" imgW="6543664" imgH="2114628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4480" y="4357694"/>
          <a:ext cx="4929221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860373"/>
                <a:gridCol w="860373"/>
                <a:gridCol w="860373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2020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2022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270666,8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271845,5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276545,3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42493,7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42475,4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42807,8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3689,9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3710,3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3843,9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2020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8690418"/>
              </p:ext>
            </p:extLst>
          </p:nvPr>
        </p:nvGraphicFramePr>
        <p:xfrm>
          <a:off x="428596" y="1857364"/>
          <a:ext cx="8253412" cy="3143272"/>
        </p:xfrm>
        <a:graphic>
          <a:graphicData uri="http://schemas.openxmlformats.org/presentationml/2006/ole">
            <p:oleObj spid="_x0000_s72710" name="Диаграмма" r:id="rId3" imgW="5953041" imgH="2638335" progId="MSGraph.Chart.8">
              <p:embed followColorScheme="full"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5429264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2020	2021	2022</a:t>
            </a:r>
          </a:p>
          <a:p>
            <a:r>
              <a:rPr lang="ru-RU" sz="1200" dirty="0" smtClean="0"/>
              <a:t>Налог на доходы физических лиц		30820,4	32045,3	33287,3</a:t>
            </a:r>
          </a:p>
          <a:p>
            <a:r>
              <a:rPr lang="ru-RU" sz="1200" dirty="0" smtClean="0"/>
              <a:t>Акцизы			 	6010,0	6367,9	6367,9</a:t>
            </a:r>
          </a:p>
          <a:p>
            <a:r>
              <a:rPr lang="ru-RU" sz="1200" dirty="0" smtClean="0"/>
              <a:t>Налоги на совокупный доход		4474,4	2825,7	1866,6</a:t>
            </a:r>
          </a:p>
          <a:p>
            <a:r>
              <a:rPr lang="ru-RU" sz="1200" dirty="0" smtClean="0"/>
              <a:t>Государственная пошлина		1188,9	1236,5	1286,0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73731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6410689"/>
              </p:ext>
            </p:extLst>
          </p:nvPr>
        </p:nvGraphicFramePr>
        <p:xfrm>
          <a:off x="642910" y="1071546"/>
          <a:ext cx="7402513" cy="3425825"/>
        </p:xfrm>
        <a:graphic>
          <a:graphicData uri="http://schemas.openxmlformats.org/presentationml/2006/ole">
            <p:oleObj spid="_x0000_s73733" name="Диаграмма" r:id="rId4" imgW="7286608" imgH="3371882" progId="MSGraph.Chart.8">
              <p:embed followColorScheme="full"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						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	2021	2022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                                                     2246,2          2348,1         2449,4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                                                  864,6           759,6            767,8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  334,6	 348,1	  362,1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  	  244,5	  254,5	  264,6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74755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6541131"/>
              </p:ext>
            </p:extLst>
          </p:nvPr>
        </p:nvGraphicFramePr>
        <p:xfrm>
          <a:off x="642910" y="1714488"/>
          <a:ext cx="7402512" cy="3425825"/>
        </p:xfrm>
        <a:graphic>
          <a:graphicData uri="http://schemas.openxmlformats.org/presentationml/2006/ole">
            <p:oleObj spid="_x0000_s74757" name="Диаграмма" r:id="rId3" imgW="7286608" imgH="3371882" progId="MSGraph.Chart.8">
              <p:embed followColorScheme="full"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					2020	2021	2022</a:t>
            </a:r>
          </a:p>
          <a:p>
            <a:r>
              <a:rPr lang="ru-RU" sz="1400" dirty="0" smtClean="0"/>
              <a:t>Дотации бюджетам муниципальных образований 	108941,0	87069,0	 87666,0</a:t>
            </a:r>
          </a:p>
          <a:p>
            <a:r>
              <a:rPr lang="ru-RU" sz="1400" dirty="0" smtClean="0"/>
              <a:t>Субвенции бюджетам муниципальных образований 	118809,8	130839,1    135682,1</a:t>
            </a:r>
          </a:p>
          <a:p>
            <a:r>
              <a:rPr lang="ru-RU" sz="1400" dirty="0" smtClean="0"/>
              <a:t>Субсидии бюджетам муниципальных образований 	42826,3	53845,2	 53101,6</a:t>
            </a:r>
          </a:p>
          <a:p>
            <a:r>
              <a:rPr lang="ru-RU" sz="1400" dirty="0" smtClean="0"/>
              <a:t>Иные межбюджетные трансферты 		89,7	92,2	 95,6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16" y="2070"/>
                <a:ext cx="29" cy="9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 flipV="1">
                <a:off x="198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89"/>
              <p:cNvSpPr>
                <a:spLocks noChangeShapeType="1"/>
              </p:cNvSpPr>
              <p:nvPr/>
            </p:nvSpPr>
            <p:spPr bwMode="auto">
              <a:xfrm flipV="1">
                <a:off x="1305" y="3060"/>
                <a:ext cx="49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928662" y="5000636"/>
            <a:ext cx="1289817" cy="1296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05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</a:rPr>
              <a:t>Жилищно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-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коммунальное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хозяйство»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0486" y="57148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1843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5048106"/>
              </p:ext>
            </p:extLst>
          </p:nvPr>
        </p:nvGraphicFramePr>
        <p:xfrm>
          <a:off x="428596" y="1071546"/>
          <a:ext cx="8258175" cy="3151187"/>
        </p:xfrm>
        <a:graphic>
          <a:graphicData uri="http://schemas.openxmlformats.org/presentationml/2006/ole">
            <p:oleObj spid="_x0000_s75780" name="Диаграмма" r:id="rId3" imgW="8286784" imgH="3162220" progId="MSGraph.Chart.8">
              <p:embed followColorScheme="full"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dirty="0" smtClean="0"/>
              <a:t>2020	  2021	    2022</a:t>
            </a:r>
          </a:p>
          <a:p>
            <a:r>
              <a:rPr lang="ru-RU" sz="1600" dirty="0" smtClean="0"/>
              <a:t>Образование 			156330,2	 157195,6    164080,2</a:t>
            </a:r>
          </a:p>
          <a:p>
            <a:r>
              <a:rPr lang="ru-RU" sz="1600" dirty="0" smtClean="0"/>
              <a:t>Национальная экономика       	58051,0	 48647,9	    48727,9</a:t>
            </a:r>
          </a:p>
          <a:p>
            <a:r>
              <a:rPr lang="ru-RU" sz="1600" dirty="0" smtClean="0"/>
              <a:t>Культура и кинематография 		54438,4	 47310,8	    45246,7</a:t>
            </a:r>
          </a:p>
          <a:p>
            <a:r>
              <a:rPr lang="ru-RU" sz="1600" dirty="0" smtClean="0"/>
              <a:t>Общегосударственные вопросы	33957,8	 30262,4      30488,1</a:t>
            </a:r>
          </a:p>
          <a:p>
            <a:r>
              <a:rPr lang="ru-RU" sz="1600" dirty="0" smtClean="0"/>
              <a:t>Межбюджетные трансферты  	23958,2	 16824,7	    14478,3</a:t>
            </a:r>
          </a:p>
          <a:p>
            <a:r>
              <a:rPr lang="ru-RU" sz="1600" dirty="0" smtClean="0"/>
              <a:t>Социальная политика             	18159,3	18826,3	    17881,9</a:t>
            </a:r>
          </a:p>
          <a:p>
            <a:r>
              <a:rPr lang="ru-RU" sz="1600" dirty="0" smtClean="0"/>
              <a:t>Физическая культура и спорт  	390,0	 0,0               0,0</a:t>
            </a:r>
          </a:p>
          <a:p>
            <a:r>
              <a:rPr lang="ru-RU" sz="1600" dirty="0" smtClean="0"/>
              <a:t>Жилищно-коммунальное хозяйство     170,1	 0,0	     0,0</a:t>
            </a:r>
          </a:p>
          <a:p>
            <a:r>
              <a:rPr lang="ru-RU" sz="1600" dirty="0" smtClean="0"/>
              <a:t>Обслуживание муниципального долга  50,0</a:t>
            </a:r>
            <a:r>
              <a:rPr lang="ru-RU" sz="1600" smtClean="0"/>
              <a:t>	135,3</a:t>
            </a:r>
            <a:r>
              <a:rPr lang="ru-RU" sz="1600" dirty="0" smtClean="0"/>
              <a:t>	    10,0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2020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2021 и 2022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587565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2020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2022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345505,0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322649,8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327862,2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33957,8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30262,4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30488,1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3005,0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2858,9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2858,9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21577,2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19070,7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19247,0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6248,6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5948,5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5951,9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внебюджетных фондов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=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+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Федеральный бюджет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городских округов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поселений</a:t>
            </a:r>
            <a:r>
              <a:rPr lang="ru-RU" sz="1500" b="1">
                <a:latin typeface="Times New Roman" pitchFamily="18" charset="0"/>
              </a:rPr>
              <a:t> 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5831703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1294,2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741,4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778,6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58051,0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48647,9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48727,9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2680,0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2760,0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55443,0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45967,9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45967,9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170,1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170,1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156330,2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157195,6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164080,2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32665,6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31074,3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31628,9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106258,2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110320,4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116660,8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10150,4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9558,5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9558,5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619,5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498,9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498,5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6636,5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5743,5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5733,5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54438,4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47310,8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45246,7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45745,3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39274,0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37239,9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8693,1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8036,8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18159,3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18826,3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17881,9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2849,1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4714907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5140,8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5140,8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5140,8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9073,8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10945,6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9964,0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1095,6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995,1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1032,3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23958,2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16824,7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14478,3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23958,2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16824,7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14478,3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8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000108"/>
          <a:ext cx="8643997" cy="5311176"/>
        </p:xfrm>
        <a:graphic>
          <a:graphicData uri="http://schemas.openxmlformats.org/drawingml/2006/table">
            <a:tbl>
              <a:tblPr/>
              <a:tblGrid>
                <a:gridCol w="6254591"/>
                <a:gridCol w="843320"/>
                <a:gridCol w="773043"/>
                <a:gridCol w="773043"/>
              </a:tblGrid>
              <a:tr h="198866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339433,4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313764,0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315470,7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25596,2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21558,7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21781,0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58058,0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48647,9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48727,9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29290,3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21969,5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19497,8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170355,4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173368,3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179264,1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54443,4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47310,8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45246,7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1089,0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908,8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953,2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96,0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«Создание условий для обеспечения качественными услугами жилищно-коммунального хозяйства населения муниципального образования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Краснинский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Смоленской области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21,1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00034" y="285728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Национальный проект представляет собой часть платформы социально-экономического и стратегического развития страны, которая направлена на конкретную сферу общественных отношений и предусматривает достижение конкретных целей в этой сфере. Так, приоритетными сферами социально-экономического развития посредством реализации национальных проектов сегодня является здоровье населения, обеспечение населения жильем и прочее.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Кроме непосредственно задач социально-экономического развития национальные проекты выполняют интеграционную функцию объединения муниципалитетов и регионов федерации в решении задач, имеющих значение для отдельной личности и общества в целом.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Сегодня в качестве приоритетных направлений социально-экономического развития страны можно выделить следующие: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1.Сокращение уровня бедности населения;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2.Повышение уровня дохода населения, повышение уровня пенсионного обеспечения, которые бы превысили рост инфляции; Обеспечение роста продолжительности жизни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3.Обеспечение устойчивого увеличения численности населения;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4.Наиболее полное обеспечение прав всего населения на жилище;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5.Обеспечение инновационного развития и другое. Документальное оформление национального проекта предполагает составление паспорта проекта, а также разработку плана проекта.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3582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структуре федерального проекта выделяется региональный элемент, так называемая региональная составляющая. Региональная составляющая представляет собой часть национального проекта, за реализацию которой ответственен регион.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Муниципалитет участвует в национальных проектах посредством реализации региональной составляющей национальных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Муниципальное образование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участвует в реализации нескольких национальных и региональных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регионального проекта «Современная школа»  федерального проекта «Образование» на территории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школа»  планируется создать  центр образования цифрового и гуманитарного профилей «Точка роста», целью которого является обновление обучения  и совершенствование методов обучения предметов «Технология», «Информатика», «ОБЖ». Так в рамках реализации вышеуказанного федерального проекта  в бюджете муниципального района на 2020 год предусмотрено финансирование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1873,7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на 2021год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6992,7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на 2022 год в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9341,9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бюджете муниципального района на 2022 год в рамках регионального проекта «Успех каждого ребенка» национального проекта «Образование»  предусмотрены  расходы на создание в общеобразовательных организациях, расположенных в сельской местности, условий для занятий физической культурой и спортом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1154,4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реализации регионального проекта «Культурная среда» федерального проекта «Культура»  на 2020 год предусмотрено финансирование расходов на создание модельной муниципальной библиотеки на базе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центральной  районной библиотеки 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10413,5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 рублей, которая  благодаря успешному участию работников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центральной районной библиотеки в конкурсном отборе Министерства культуры России  - первая в Смоленской области сможет создать «Библиотеку Нового типа». Предусмотрен  текущий ремонт помещения библиотеки, приобретение мебели и книг.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Кроме того  в бюджете муниципального района на 2020 год предусмотрены расходы на капитальный ремонт Гусинского сельского дома культуры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4 438,8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 в рамках реализации регионального проекта «Культурная среда» федерального проекта «Культура».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285860"/>
          <a:ext cx="7072362" cy="3857654"/>
        </p:xfrm>
        <a:graphic>
          <a:graphicData uri="http://schemas.openxmlformats.org/drawingml/2006/table">
            <a:tbl>
              <a:tblPr/>
              <a:tblGrid>
                <a:gridCol w="3571900"/>
                <a:gridCol w="857256"/>
                <a:gridCol w="785818"/>
                <a:gridCol w="928694"/>
                <a:gridCol w="928694"/>
              </a:tblGrid>
              <a:tr h="771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Итого 2020-2022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16726,0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20327,8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21817,3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58871,1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1873,7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6992,7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10496,3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19362,7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«Современная школа»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1873,7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6992,7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9341,9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18208,3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ребенка»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1154,4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1154,4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14852,3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13335,1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11321,0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39508,4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«Культурная среда»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14852,3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13335,1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11321,0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39508,4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ОБЩЕГО ОБЪЕМА ФИНАНСОВОГО ОБЕСПЕЧЕНИЯ РЕАЛИЗАЦИИ НАЦИОНАЛЬНЫХ ПРОЕКТОВ НА ТЕРРИТОРИИ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 РАЙОН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ОБЛАСТИ,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тыс.рублей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Смоленской области» в динамике на 2020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2021 и 2022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28654,6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46183,6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3680,2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46185,7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8298,8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46651,7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12964,0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2309,2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6927,8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11593,0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err="1" smtClean="0">
                <a:solidFill>
                  <a:srgbClr val="580000"/>
                </a:solidFill>
                <a:cs typeface="Times New Roman" pitchFamily="18" charset="0"/>
              </a:rPr>
              <a:t>Краснинского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 района на 2020-2022  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</a:t>
            </a:r>
            <a:r>
              <a:rPr lang="ru-RU" altLang="ru-RU" sz="12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Росийской</a:t>
            </a:r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1500174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414843,5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316850,4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122041,0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451212,3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345505,0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129755,2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  <a:latin typeface="+mj-lt"/>
                        </a:rPr>
                        <a:t>-36368,8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-28654,6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-7714,2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4929198"/>
          <a:ext cx="7315746" cy="177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2022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+mj-lt"/>
                        </a:rPr>
                        <a:t>450447,1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322987,0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142034,0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455112,3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327652,2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142034,0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-4665,2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-4665,2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3214686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366317,8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317867,9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65366,8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370936,4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322486,5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65366,8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-4618,6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-4618,6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Правовой статус и наименование муниципального образования </a:t>
            </a:r>
            <a:endParaRPr lang="ru-RU" sz="1800" dirty="0" smtClean="0"/>
          </a:p>
          <a:p>
            <a:pPr>
              <a:buNone/>
            </a:pPr>
            <a:r>
              <a:rPr lang="ru-RU" sz="900" b="1" dirty="0" smtClean="0"/>
              <a:t> </a:t>
            </a:r>
            <a:endParaRPr lang="ru-RU" sz="900" dirty="0" smtClean="0"/>
          </a:p>
          <a:p>
            <a:pPr lvl="0" algn="just">
              <a:buNone/>
            </a:pPr>
            <a:r>
              <a:rPr lang="ru-RU" sz="1100" dirty="0" smtClean="0"/>
              <a:t>		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</a:t>
            </a:r>
            <a:r>
              <a:rPr lang="ru-RU" sz="1100" dirty="0" err="1" smtClean="0"/>
              <a:t>статусом</a:t>
            </a:r>
            <a:r>
              <a:rPr lang="ru-RU" sz="1100" dirty="0" smtClean="0"/>
              <a:t> муниципального района, в состав которого входят территории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100" dirty="0" smtClean="0"/>
              <a:t> </a:t>
            </a:r>
            <a:r>
              <a:rPr lang="ru-RU" sz="1100" dirty="0" smtClean="0"/>
              <a:t>сельских  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 smtClean="0"/>
              <a:t>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100" dirty="0" smtClean="0"/>
              <a:t>    </a:t>
            </a:r>
          </a:p>
          <a:p>
            <a:pPr lvl="0">
              <a:buNone/>
            </a:pPr>
            <a:r>
              <a:rPr lang="ru-RU" sz="1100" dirty="0" smtClean="0"/>
              <a:t>		Официальное наименование муниципального образования – 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области.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Территория муниципального образования «</a:t>
            </a:r>
            <a:r>
              <a:rPr lang="ru-RU" sz="1100" b="1" dirty="0" err="1" smtClean="0"/>
              <a:t>Краснинский</a:t>
            </a:r>
            <a:r>
              <a:rPr lang="ru-RU" sz="1100" b="1" dirty="0" smtClean="0"/>
              <a:t> район» Смоленской области и ее состав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100" dirty="0" smtClean="0"/>
              <a:t>2. Территория муниципального района</a:t>
            </a:r>
            <a:r>
              <a:rPr lang="ru-RU" sz="1100" b="1" dirty="0" smtClean="0"/>
              <a:t> </a:t>
            </a:r>
            <a:r>
              <a:rPr lang="ru-RU" sz="1100" dirty="0" smtClean="0"/>
              <a:t>составляет 1507,67 квадратных километров.</a:t>
            </a:r>
          </a:p>
          <a:p>
            <a:pPr>
              <a:buNone/>
            </a:pPr>
            <a:r>
              <a:rPr lang="ru-RU" sz="1100" dirty="0" smtClean="0"/>
              <a:t>3. Территорию муниципального района</a:t>
            </a:r>
            <a:r>
              <a:rPr lang="ru-RU" sz="1100" i="1" dirty="0" smtClean="0"/>
              <a:t> </a:t>
            </a:r>
            <a:r>
              <a:rPr lang="ru-RU" sz="1100" dirty="0" smtClean="0"/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en-US" sz="1100" dirty="0" smtClean="0"/>
              <a:t> </a:t>
            </a:r>
            <a:r>
              <a:rPr lang="ru-RU" sz="1100" dirty="0" smtClean="0"/>
              <a:t>- </a:t>
            </a:r>
            <a:r>
              <a:rPr lang="ru-RU" sz="1100" dirty="0" err="1" smtClean="0"/>
              <a:t>Краснинское</a:t>
            </a:r>
            <a:r>
              <a:rPr lang="ru-RU" sz="1100" dirty="0" smtClean="0"/>
              <a:t> городское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Гусинское</a:t>
            </a:r>
            <a:r>
              <a:rPr lang="ru-RU" sz="1100" dirty="0" smtClean="0"/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Малеевское</a:t>
            </a:r>
            <a:r>
              <a:rPr lang="ru-RU" sz="1100" dirty="0" smtClean="0"/>
              <a:t> сельское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Мерлинское</a:t>
            </a:r>
            <a:r>
              <a:rPr lang="ru-RU" sz="1100" dirty="0" smtClean="0"/>
              <a:t> сельское поселение; </a:t>
            </a:r>
          </a:p>
          <a:p>
            <a:pPr algn="just">
              <a:buNone/>
            </a:pPr>
            <a:r>
              <a:rPr lang="ru-RU" sz="1100" dirty="0" smtClean="0"/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100" dirty="0" smtClean="0"/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100" dirty="0" smtClean="0"/>
              <a:t>6. Административным центром муниципального района является поселок городского типа (</a:t>
            </a:r>
            <a:r>
              <a:rPr lang="ru-RU" sz="1100" dirty="0" err="1" smtClean="0"/>
              <a:t>пгт</a:t>
            </a:r>
            <a:r>
              <a:rPr lang="ru-RU" sz="1100" dirty="0" smtClean="0"/>
              <a:t>) Красный.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23627" name="Objec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10934223"/>
              </p:ext>
            </p:extLst>
          </p:nvPr>
        </p:nvGraphicFramePr>
        <p:xfrm>
          <a:off x="436563" y="712788"/>
          <a:ext cx="8048625" cy="6070600"/>
        </p:xfrm>
        <a:graphic>
          <a:graphicData uri="http://schemas.openxmlformats.org/presentationml/2006/ole">
            <p:oleObj spid="_x0000_s86020" name="Лист" r:id="rId4" imgW="7572370" imgH="5724388" progId="Excel.Sheet.8">
              <p:embed/>
            </p:oleObj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chemeClr val="bg2"/>
                </a:solidFill>
              </a:rPr>
              <a:t>Краснинского</a:t>
            </a:r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района </a:t>
            </a:r>
            <a:r>
              <a:rPr lang="ru-RU" sz="1600" b="1" dirty="0" smtClean="0">
                <a:solidFill>
                  <a:schemeClr val="bg2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188913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1612265"/>
              </p:ext>
            </p:extLst>
          </p:nvPr>
        </p:nvGraphicFramePr>
        <p:xfrm>
          <a:off x="371475" y="500063"/>
          <a:ext cx="8793163" cy="5464175"/>
        </p:xfrm>
        <a:graphic>
          <a:graphicData uri="http://schemas.openxmlformats.org/presentationml/2006/ole">
            <p:oleObj spid="_x0000_s87044" name="Worksheet" r:id="rId4" imgW="8382000" imgH="5210251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1612265"/>
              </p:ext>
            </p:extLst>
          </p:nvPr>
        </p:nvGraphicFramePr>
        <p:xfrm>
          <a:off x="371475" y="361950"/>
          <a:ext cx="8634413" cy="5751513"/>
        </p:xfrm>
        <a:graphic>
          <a:graphicData uri="http://schemas.openxmlformats.org/presentationml/2006/ole">
            <p:oleObj spid="_x0000_s88068" name="Worksheet" r:id="rId4" imgW="8410651" imgH="560070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2020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26,9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29,3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13,3</a:t>
            </a:r>
            <a:endParaRPr lang="ru-RU" sz="2400" dirty="0" smtClean="0"/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4,6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1,5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27,0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27,4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13,3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4,0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1,6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2022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27,4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27,8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13,9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3,8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</a:t>
            </a:r>
            <a:r>
              <a:rPr lang="ru-RU" sz="2400" i="1" smtClean="0"/>
              <a:t>– 1,5</a:t>
            </a:r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Нестеренкова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 Ивановна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48145) 4-19-44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>
                  <a:solidFill>
                    <a:srgbClr val="660033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algn="ctr"/>
            <a:r>
              <a:rPr lang="ru-RU" sz="1200" b="1" i="1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/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Превышение доходов над расходами образует положительный остаток – профицит.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2017 – 2022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4381443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 населения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448,5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565,5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605,8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722,3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809,8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903,8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490,0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524,2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547,2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569,6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5706</TotalTime>
  <Words>4178</Words>
  <Application>Microsoft Office PowerPoint</Application>
  <PresentationFormat>Экран (4:3)</PresentationFormat>
  <Paragraphs>886</Paragraphs>
  <Slides>45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Поток</vt:lpstr>
      <vt:lpstr>Диаграмма</vt:lpstr>
      <vt:lpstr>Диаграмма Microsoft Graph</vt:lpstr>
      <vt:lpstr>Лист Microsoft Office Excel 97-2003</vt:lpstr>
      <vt:lpstr>Лист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Основные характеристики бюджета муниципального района в 2017-2022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25</vt:lpstr>
      <vt:lpstr>Структура безвозмездных поступлений</vt:lpstr>
      <vt:lpstr>Слайд 27</vt:lpstr>
      <vt:lpstr>Расходы бюджета муниципального района</vt:lpstr>
      <vt:lpstr>Слайд 29</vt:lpstr>
      <vt:lpstr>Слайд 30</vt:lpstr>
      <vt:lpstr>Слайд 31</vt:lpstr>
      <vt:lpstr>Расходы бюджета муниципального района в разрезе муниципальных программ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Показатели бюджета  муниципального района  на 1 жителя в 2020 году</vt:lpstr>
      <vt:lpstr>Показатели бюджета  муниципального района  на 1 жителя в 2021 году</vt:lpstr>
      <vt:lpstr>Показатели бюджета  муниципального района  на 1 жителя в 2022 году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Han</cp:lastModifiedBy>
  <cp:revision>752</cp:revision>
  <dcterms:created xsi:type="dcterms:W3CDTF">2014-03-05T08:04:44Z</dcterms:created>
  <dcterms:modified xsi:type="dcterms:W3CDTF">2020-11-25T11:09:50Z</dcterms:modified>
</cp:coreProperties>
</file>