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277" r:id="rId20"/>
    <p:sldId id="281" r:id="rId21"/>
    <p:sldId id="283" r:id="rId22"/>
    <p:sldId id="284" r:id="rId23"/>
    <p:sldId id="285" r:id="rId24"/>
    <p:sldId id="278" r:id="rId25"/>
    <p:sldId id="286" r:id="rId26"/>
    <p:sldId id="279" r:id="rId27"/>
    <p:sldId id="287" r:id="rId28"/>
    <p:sldId id="315" r:id="rId29"/>
    <p:sldId id="314" r:id="rId30"/>
    <p:sldId id="313" r:id="rId31"/>
    <p:sldId id="300" r:id="rId32"/>
    <p:sldId id="321" r:id="rId33"/>
    <p:sldId id="322" r:id="rId34"/>
    <p:sldId id="323" r:id="rId35"/>
    <p:sldId id="316" r:id="rId36"/>
    <p:sldId id="291" r:id="rId37"/>
    <p:sldId id="293" r:id="rId38"/>
    <p:sldId id="295" r:id="rId39"/>
    <p:sldId id="296" r:id="rId40"/>
    <p:sldId id="297" r:id="rId41"/>
    <p:sldId id="299" r:id="rId42"/>
    <p:sldId id="301" r:id="rId43"/>
    <p:sldId id="302" r:id="rId44"/>
    <p:sldId id="318" r:id="rId4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58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5932" autoAdjust="0"/>
  </p:normalViewPr>
  <p:slideViewPr>
    <p:cSldViewPr>
      <p:cViewPr>
        <p:scale>
          <a:sx n="80" d="100"/>
          <a:sy n="80" d="100"/>
        </p:scale>
        <p:origin x="-87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36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="" xmlns:p14="http://schemas.microsoft.com/office/powerpoint/2010/main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652854"/>
          </a:xfrm>
        </p:spPr>
        <p:txBody>
          <a:bodyPr>
            <a:normAutofit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2021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2022 и 2023 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105,9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, 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24433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27716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29324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33447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35688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2022 и 2023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)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2021 год и плановый период 2022 и 2023 годов.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При подготовке основных направлений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на 2021 год и плановый период 2022 и 2023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15 января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Основные направления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инфекции, и принятием на федеральном, региональном и муниципальном  уровне мер по ее устранению.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сложившихся экономических условиях основными задачами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на 2021-2023 годы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  Укрепление доходной базы бюджета муниципального района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 Реализация приоритетных направлений и национальных проектов, в первую очередь  направленных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3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3. Сохранение социальной направленности  бюджета муниципального района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4.  Открытость и прозрачность управления общественными финансами.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среднесрочный период будет направлена на увеличение доходов бюджета муниципального района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района,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2021 год и на плановый период 2022 и 2023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сохранение сбалансированности и устойчивости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повышение собираемости налоговых и неналоговых доходов, зачисляемых в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дальнейшее повышение результативности деятельности главных администраторов доходов бюджета муниципального района, направленной на безусловное исполнение всеми плательщиками своих обязательств перед бюджетом муниципального района, сокращение задолженности и недоимки по платежам в бюджет муниципального района.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сохранение условий для стимулирования деловой активности, устойчивого роста экономики и инвестиций.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Продолжится действие «налоговых каникул» для впервые зарегистрированных индивидуальных предпринимателей, применяющих упрощенную систему налогообложения и (или)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 до 2024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 1 января 2021 года будет отменен единый налог на вмененный доход. До конца года хозяйствующие субъекты должны будут выбрать другие налоговые системы (патентную, упрощенную или общую). При этом в 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бюджет муниципального района еще поступит квартальный платеж налога за 4 квартал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обеспечения перехода на патентную систему максимального количества хозяйствующих субъектов, для минимизации потерь местных бюджетов, в текущем году будет актуализирована патентная система налогообложения. В рамках переданных федеральными законодателями полномочий размер налога на патенте будет приближен 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вмененке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При этом будут учтены особенности ведения деятельности в зависимости от численности населенного пункта, количества наемных работников и другие факторы. Перечень видов деятельности, на которых может применяться патентная система налогообложения, планируется значительно расширить.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будут являться: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укрепление доходной базы бюджета муниципального района за счет наращивания стабильных доходных источников и мобилизации в бюджет имеющихся резервов;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инвестиционной  привлекательности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устойчивой налоговой базы для обеспечения сбалансированности бюджета муниципального района, обеспечение своевременности и полноты поступлений в бюджет муниципального района по доходным источникам, укрепление платежной и налоговой дисциплины;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участков, находящихся в  муниципальной собственности;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</a:t>
            </a:r>
          </a:p>
          <a:p>
            <a:pPr indent="177800"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повышения уровня налоговой грамотности населения;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целях совершенствования налогового администрирования предполагается: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доходов бюджета муниципального района в целях повышения собираемости налогов будет продолжена работа по следующим направлениям: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  на среднесрочный период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 учетом сохранения безопасного уровня долговой нагрузки на бюджет муниципального района и реализации мероприятий, обеспечивающих выполнение условий соглашений, заключенных с Департаментом финансов Смоленской области, по реструктуризации задолженности по бюджетным кредитам, предоставленным бюджету муниципального района из областного бюджета для частичного покрытия дефицита бюджета муниципального района;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межбюджетных отношений: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"/>
            <a:ext cx="878687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2. Принципами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Итоги реализации долговой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образованием проводится взвешенная долговая политика. С 2014 года долговая политика реализуется с учетом мероприятий, предусмотренных подпрограммой  «Управление муниципальным долгом»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области», утвержденной постановлением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от 15.11.2013 г. № 520   «Об утверждении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».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Приоритетами муниципальной политики в сфере реализации подпрограммы «Управление муниципальным долгом» являлись соблюдение ограничений, устанавливаемых Бюджетным кодексом Российской Федерации: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предельному объему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верхнему пределу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-по расходам на обслуживание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установленному размеру дефицита местного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 целях снижения расходов бюджета муниципального района, предусмотренных на обслуживание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и обеспечение долговых обязательств на экономически безопасном уровне, проводились мероприятия по эффективному управлению муниципальными финансами: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направлялись остатки средств на едином счете бюджета муниципального района на начало текущего года   на покрытие временных кассовых разрывов;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 покрытие временных кассовых разрывов направлялись остатки средств муниципальных бюджетных учреждений, а также средства муниципальных казенных учреждений, находящиеся во временном распоряжении на едином счете бюджета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Проводимые мероприятия обеспечили своевременное и в полном объеме выполнение расходных обязательств по социально - значимым статьям бюджета муниципального района, сохранение объема муниципального долга на экономически безопасном уровне.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проводимая долговая политика позволила повысить сбалансированность и устойчивость бюджета муниципального района.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2019 год выполнены в полном объеме долговые  обязательства, принятые муниципальным образованием.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Цели и задачи долговой политики        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Целями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Задачами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indent="177800" algn="just"/>
            <a:r>
              <a:rPr lang="ru-RU" sz="1400" dirty="0" smtClean="0"/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обеспечение раскрытия информации о муниципальном долге.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2018-2023 годах</a:t>
            </a: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1040930"/>
              </p:ext>
            </p:extLst>
          </p:nvPr>
        </p:nvGraphicFramePr>
        <p:xfrm>
          <a:off x="142844" y="1214422"/>
          <a:ext cx="8686800" cy="3959225"/>
        </p:xfrm>
        <a:graphic>
          <a:graphicData uri="http://schemas.openxmlformats.org/presentationml/2006/ole">
            <p:oleObj spid="_x0000_s43014" name="Диаграмма" r:id="rId3" imgW="8715392" imgH="3971857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2018(факт)	2019(факт)	2020 (факт)	2021(план)	2022(план)     2023 (план)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всего		261594,2	306004,5	321299,6	273524,1       257798,9        256412,0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всего		267077,0	300118,3	321898,2	276130,2       262813,0        261684,1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(-;+)		-5482,8	5886,2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	-598,6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-2606,1          -5014,1           -5272,1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рублей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   2022	    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273524,1     257798,9	     256412,0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276130,2     262813,0      261684,1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(-;+)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-2606,1	 -5014,1         -5272,1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8800070"/>
              </p:ext>
            </p:extLst>
          </p:nvPr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4" name="Диаграмма" r:id="rId3" imgW="7286768" imgH="337188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9650617"/>
              </p:ext>
            </p:extLst>
          </p:nvPr>
        </p:nvGraphicFramePr>
        <p:xfrm>
          <a:off x="441325" y="1354138"/>
          <a:ext cx="8154988" cy="2243137"/>
        </p:xfrm>
        <a:graphic>
          <a:graphicData uri="http://schemas.openxmlformats.org/presentationml/2006/ole">
            <p:oleObj spid="_x0000_s71684" name="Worksheet" r:id="rId3" imgW="6543664" imgH="180040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357694"/>
          <a:ext cx="5143536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938046"/>
                <a:gridCol w="928694"/>
                <a:gridCol w="928694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224371,0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207657,1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203690,2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45977,8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47286,9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49752,8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3175,3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2021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8690418"/>
              </p:ext>
            </p:extLst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10" name="Диаграмма" r:id="rId3" imgW="5953253" imgH="2638458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2022	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1200" dirty="0" smtClean="0"/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33058,2	34736,9	36605,1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			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6832,1	7076,6	7340,4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4 851,0 	4 187,4	4469,9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1236,5	1286,0	1337,4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6410689"/>
              </p:ext>
            </p:extLst>
          </p:nvPr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3" name="Диаграмма" r:id="rId4" imgW="7286768" imgH="3371889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2021           2022             2023</a:t>
            </a:r>
          </a:p>
          <a:p>
            <a:pPr>
              <a:tabLst>
                <a:tab pos="62817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1 521,4       1582,2         1 645,6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681,2         261,0            271,4</a:t>
            </a:r>
          </a:p>
          <a:p>
            <a:pPr>
              <a:tabLst>
                <a:tab pos="5475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741,0         770,7            801,5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231,7         241,0            250,5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46541131"/>
              </p:ext>
            </p:extLst>
          </p:nvPr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7" name="Диаграмма" r:id="rId3" imgW="7286768" imgH="3371889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  2022	  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104010,2	95084,0	81913,0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118740,8	111142,8        116307,4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1531,2	1341,5	5381,0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88,8	 88,8 	 88,8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55048106"/>
              </p:ext>
            </p:extLst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80" name="Диаграмма" r:id="rId3" imgW="8286816" imgH="3162287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2022	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	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154249,2	 155837,4    154782,2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37560,3	 36190,0      39132,8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33798,0	 32729,0      30880,9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22736,6	 19219,1	  15793,3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политика      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17226,4	 4488,9        3293,2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9949,7	 9964,6	  10308,4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390,0	 390,0          290,0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170,0	 100,0	  50,0</a:t>
            </a:r>
          </a:p>
          <a:p>
            <a:pPr>
              <a:tabLst>
                <a:tab pos="35861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	 138,0	  158,0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2023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276130,2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262813,0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261684,1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33798,0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32729,0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30880,9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3244,0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3202,0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21253,5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20690,4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6110,1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15784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1371,3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9949,7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10308,4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6832,1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7340,4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154249,2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155837,4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154782,2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32365,2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32195,3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30850,3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104899,7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107739,3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108399,7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9983,6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9823,9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6379,9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6007,9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5762,7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37560,3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36190,0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39132,8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28643,7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27833,4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30956,7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8916,6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17226,4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4488,9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1744,8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7885,1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1114,1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8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57502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269850,0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252998,8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249184,4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25565,4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24422,8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22118,9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9647,1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10315,4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27968,0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24483,5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20929,7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167301,7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156699,3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155681,6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37565,3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36195,0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39137,8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920,9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 Смоленской области»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, МБОУ « Гусинская  школа» в 2020 году созданы  центры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В 2021 году  планируется создать центр   цифрового и гуманитарного профилей «Точка роста» на базе МБОУ «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школа».  Так в рамках реализации вышеуказанного федерального проекта  в бюджете муниципального района на 2021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171,9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2022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221,1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2023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221,1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712,5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реализации регионального проекта «Культурная среда» федерального проекта «Культура»  на 2023 год предусмотрено финансирование расходов </a:t>
            </a:r>
            <a:r>
              <a:rPr lang="ru-RU" sz="1400" dirty="0" smtClean="0"/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государственную поддержку отрасли культуры (обеспечение учреждений культуры специализированным автотранспортом)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4973,2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85860"/>
          <a:ext cx="7072362" cy="3857654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71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2021-2023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933,6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5194,3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6299,8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933,6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1326,6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614,1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712,5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712,5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ОЦЕНКА ОБЩЕГО ОБЪЕМА ФИНАНСОВОГО ОБЕСПЕЧЕНИЯ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ОБЛАСТИ,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тыс.рублей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6286,3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11300,4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16572,5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9929,4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15201,5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2021-2023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1357298"/>
          <a:ext cx="7358114" cy="17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8186"/>
                <a:gridCol w="1628627"/>
                <a:gridCol w="1939665"/>
              </a:tblGrid>
              <a:tr h="57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312938,0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273524,1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62239,3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315544,1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276130,2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62239,3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-2606,1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-2606,1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4857760"/>
          <a:ext cx="7358114" cy="17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056664"/>
                <a:gridCol w="1658112"/>
                <a:gridCol w="2071702"/>
              </a:tblGrid>
              <a:tr h="58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6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340362,3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256412,0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99832,4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345634,4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261684,1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99832,4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4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3143248"/>
          <a:ext cx="73581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324406,2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257798,9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85915,2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329420,3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262813,0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85915,2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0934223"/>
              </p:ext>
            </p:extLst>
          </p:nvPr>
        </p:nvGraphicFramePr>
        <p:xfrm>
          <a:off x="427038" y="712788"/>
          <a:ext cx="8099425" cy="6067425"/>
        </p:xfrm>
        <a:graphic>
          <a:graphicData uri="http://schemas.openxmlformats.org/presentationml/2006/ole">
            <p:oleObj spid="_x0000_s86020" name="Worksheet" r:id="rId4" imgW="7553190" imgH="5657850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68300" y="498475"/>
          <a:ext cx="9001125" cy="5059363"/>
        </p:xfrm>
        <a:graphic>
          <a:graphicData uri="http://schemas.openxmlformats.org/presentationml/2006/ole">
            <p:oleObj spid="_x0000_s87044" name="Worksheet" r:id="rId4" imgW="8220123" imgH="4286133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68300" y="355600"/>
          <a:ext cx="9001125" cy="5059363"/>
        </p:xfrm>
        <a:graphic>
          <a:graphicData uri="http://schemas.openxmlformats.org/presentationml/2006/ole">
            <p:oleObj spid="_x0000_s88068" name="Worksheet" r:id="rId4" imgW="8391419" imgH="4714816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23,2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23,5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13,1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3,2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22,3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–3,1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2023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21,8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22,2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0,3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Ирина Дмитриевна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4-13-04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2018 – 2023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497,0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538,6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562,2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586,5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614,8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Words>3931</Words>
  <Application>Microsoft Office PowerPoint</Application>
  <PresentationFormat>Экран (4:3)</PresentationFormat>
  <Paragraphs>897</Paragraphs>
  <Slides>44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Поток</vt:lpstr>
      <vt:lpstr>Диаграмма Microsoft Graph</vt:lpstr>
      <vt:lpstr>Диаграмма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муниципального района в 2018-2023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24</vt:lpstr>
      <vt:lpstr>Структура безвозмездных поступлений</vt:lpstr>
      <vt:lpstr>Слайд 26</vt:lpstr>
      <vt:lpstr>Расходы бюджета муниципального района</vt:lpstr>
      <vt:lpstr>Слайд 28</vt:lpstr>
      <vt:lpstr>Слайд 29</vt:lpstr>
      <vt:lpstr>Слайд 30</vt:lpstr>
      <vt:lpstr>Расходы бюджета муниципального района в разрезе муниципальных программ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Показатели бюджета  муниципального района  на 1 жителя в 2023 году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1</cp:lastModifiedBy>
  <cp:revision>887</cp:revision>
  <dcterms:created xsi:type="dcterms:W3CDTF">2014-03-05T08:04:44Z</dcterms:created>
  <dcterms:modified xsi:type="dcterms:W3CDTF">2021-01-21T18:30:15Z</dcterms:modified>
</cp:coreProperties>
</file>