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embeddings/oleObject2.bin" ContentType="application/vnd.openxmlformats-officedocument.oleObject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embeddings/oleObject1.bin" ContentType="application/vnd.openxmlformats-officedocument.oleObject"/>
  <Override PartName="/ppt/notesSlides/notesSlide6.xml" ContentType="application/vnd.openxmlformats-officedocument.presentationml.notesSlide+xml"/>
  <Override PartName="/ppt/legacyDocTextInfo.bin" ContentType="application/vnd.ms-office.legacyDocTextInfo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01" r:id="rId1"/>
  </p:sldMasterIdLst>
  <p:notesMasterIdLst>
    <p:notesMasterId r:id="rId50"/>
  </p:notesMasterIdLst>
  <p:handoutMasterIdLst>
    <p:handoutMasterId r:id="rId51"/>
  </p:handoutMasterIdLst>
  <p:sldIdLst>
    <p:sldId id="256" r:id="rId2"/>
    <p:sldId id="364" r:id="rId3"/>
    <p:sldId id="347" r:id="rId4"/>
    <p:sldId id="351" r:id="rId5"/>
    <p:sldId id="360" r:id="rId6"/>
    <p:sldId id="357" r:id="rId7"/>
    <p:sldId id="359" r:id="rId8"/>
    <p:sldId id="327" r:id="rId9"/>
    <p:sldId id="328" r:id="rId10"/>
    <p:sldId id="270" r:id="rId11"/>
    <p:sldId id="274" r:id="rId12"/>
    <p:sldId id="261" r:id="rId13"/>
    <p:sldId id="329" r:id="rId14"/>
    <p:sldId id="350" r:id="rId15"/>
    <p:sldId id="275" r:id="rId16"/>
    <p:sldId id="304" r:id="rId17"/>
    <p:sldId id="305" r:id="rId18"/>
    <p:sldId id="308" r:id="rId19"/>
    <p:sldId id="307" r:id="rId20"/>
    <p:sldId id="306" r:id="rId21"/>
    <p:sldId id="311" r:id="rId22"/>
    <p:sldId id="310" r:id="rId23"/>
    <p:sldId id="332" r:id="rId24"/>
    <p:sldId id="333" r:id="rId25"/>
    <p:sldId id="346" r:id="rId26"/>
    <p:sldId id="334" r:id="rId27"/>
    <p:sldId id="283" r:id="rId28"/>
    <p:sldId id="284" r:id="rId29"/>
    <p:sldId id="285" r:id="rId30"/>
    <p:sldId id="363" r:id="rId31"/>
    <p:sldId id="335" r:id="rId32"/>
    <p:sldId id="344" r:id="rId33"/>
    <p:sldId id="336" r:id="rId34"/>
    <p:sldId id="315" r:id="rId35"/>
    <p:sldId id="314" r:id="rId36"/>
    <p:sldId id="300" r:id="rId37"/>
    <p:sldId id="338" r:id="rId38"/>
    <p:sldId id="321" r:id="rId39"/>
    <p:sldId id="322" r:id="rId40"/>
    <p:sldId id="296" r:id="rId41"/>
    <p:sldId id="345" r:id="rId42"/>
    <p:sldId id="341" r:id="rId43"/>
    <p:sldId id="355" r:id="rId44"/>
    <p:sldId id="356" r:id="rId45"/>
    <p:sldId id="352" r:id="rId46"/>
    <p:sldId id="353" r:id="rId47"/>
    <p:sldId id="354" r:id="rId48"/>
    <p:sldId id="318" r:id="rId49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C0000"/>
    <a:srgbClr val="CC00CC"/>
    <a:srgbClr val="FF9900"/>
    <a:srgbClr val="9933FF"/>
    <a:srgbClr val="FFFF66"/>
    <a:srgbClr val="993366"/>
    <a:srgbClr val="333300"/>
    <a:srgbClr val="8000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304" autoAdjust="0"/>
    <p:restoredTop sz="97248" autoAdjust="0"/>
  </p:normalViewPr>
  <p:slideViewPr>
    <p:cSldViewPr>
      <p:cViewPr>
        <p:scale>
          <a:sx n="100" d="100"/>
          <a:sy n="100" d="100"/>
        </p:scale>
        <p:origin x="30" y="8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06/relationships/legacyDocTextInfo" Target="legacyDocTextInfo.bin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16"/>
      <c:hPercent val="51"/>
      <c:rotY val="41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30868071680943265"/>
          <c:y val="2.0703089976933178E-2"/>
          <c:w val="0.6546448087431701"/>
          <c:h val="0.77306532246604232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Дотации бюджетам бюджетной системы Российской Федерации</c:v>
                </c:pt>
              </c:strCache>
            </c:strRef>
          </c:tx>
          <c:spPr>
            <a:solidFill>
              <a:srgbClr val="33CCCC"/>
            </a:solidFill>
            <a:ln w="12353">
              <a:solidFill>
                <a:schemeClr val="tx1"/>
              </a:solidFill>
              <a:prstDash val="solid"/>
            </a:ln>
          </c:spPr>
          <c:cat>
            <c:strRef>
              <c:f>Sheet1!$B$1:$D$1</c:f>
              <c:strCache>
                <c:ptCount val="3"/>
                <c:pt idx="0">
                  <c:v>2022 г</c:v>
                </c:pt>
                <c:pt idx="1">
                  <c:v>2023 г</c:v>
                </c:pt>
                <c:pt idx="2">
                  <c:v>2024 г</c:v>
                </c:pt>
              </c:strCache>
            </c:strRef>
          </c:cat>
          <c:val>
            <c:numRef>
              <c:f>Sheet1!$B$2:$D$2</c:f>
              <c:numCache>
                <c:formatCode>0.0</c:formatCode>
                <c:ptCount val="3"/>
                <c:pt idx="0">
                  <c:v>110240</c:v>
                </c:pt>
                <c:pt idx="1">
                  <c:v>89298</c:v>
                </c:pt>
                <c:pt idx="2">
                  <c:v>86317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Субвенции бюджетам бюджетной системы Российской Федерации</c:v>
                </c:pt>
              </c:strCache>
            </c:strRef>
          </c:tx>
          <c:spPr>
            <a:solidFill>
              <a:schemeClr val="folHlink"/>
            </a:solidFill>
            <a:ln w="12353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rgbClr val="00B0F0"/>
              </a:solidFill>
              <a:ln w="12353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00B0F0"/>
              </a:solidFill>
              <a:ln w="12353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rgbClr val="00B0F0"/>
              </a:solidFill>
              <a:ln w="12353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Sheet1!$B$1:$D$1</c:f>
              <c:strCache>
                <c:ptCount val="3"/>
                <c:pt idx="0">
                  <c:v>2022 г</c:v>
                </c:pt>
                <c:pt idx="1">
                  <c:v>2023 г</c:v>
                </c:pt>
                <c:pt idx="2">
                  <c:v>2024 г</c:v>
                </c:pt>
              </c:strCache>
            </c:strRef>
          </c:cat>
          <c:val>
            <c:numRef>
              <c:f>Sheet1!$B$3:$D$3</c:f>
              <c:numCache>
                <c:formatCode>0.0</c:formatCode>
                <c:ptCount val="3"/>
                <c:pt idx="0">
                  <c:v>129593.1</c:v>
                </c:pt>
                <c:pt idx="1">
                  <c:v>134019</c:v>
                </c:pt>
                <c:pt idx="2">
                  <c:v>138947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0000FF"/>
            </a:solidFill>
            <a:ln w="12353">
              <a:solidFill>
                <a:schemeClr val="tx1"/>
              </a:solidFill>
              <a:prstDash val="solid"/>
            </a:ln>
          </c:spPr>
          <c:cat>
            <c:strRef>
              <c:f>Sheet1!$B$1:$D$1</c:f>
              <c:strCache>
                <c:ptCount val="3"/>
                <c:pt idx="0">
                  <c:v>2022 г</c:v>
                </c:pt>
                <c:pt idx="1">
                  <c:v>2023 г</c:v>
                </c:pt>
                <c:pt idx="2">
                  <c:v>2024 г</c:v>
                </c:pt>
              </c:strCache>
            </c:strRef>
          </c:cat>
          <c:val>
            <c:numRef>
              <c:f>Sheet1!$B$4:$D$4</c:f>
              <c:numCache>
                <c:formatCode>0.0</c:formatCode>
                <c:ptCount val="3"/>
                <c:pt idx="0">
                  <c:v>100.2</c:v>
                </c:pt>
                <c:pt idx="1">
                  <c:v>103.3</c:v>
                </c:pt>
                <c:pt idx="2">
                  <c:v>106</c:v>
                </c:pt>
              </c:numCache>
            </c:numRef>
          </c:val>
        </c:ser>
        <c:gapDepth val="0"/>
        <c:shape val="box"/>
        <c:axId val="206456320"/>
        <c:axId val="206457856"/>
        <c:axId val="0"/>
      </c:bar3DChart>
      <c:catAx>
        <c:axId val="206456320"/>
        <c:scaling>
          <c:orientation val="minMax"/>
        </c:scaling>
        <c:axPos val="b"/>
        <c:numFmt formatCode="General" sourceLinked="1"/>
        <c:tickLblPos val="low"/>
        <c:spPr>
          <a:ln w="308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7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06457856"/>
        <c:crosses val="autoZero"/>
        <c:auto val="1"/>
        <c:lblAlgn val="ctr"/>
        <c:lblOffset val="100"/>
        <c:tickLblSkip val="1"/>
        <c:tickMarkSkip val="1"/>
      </c:catAx>
      <c:valAx>
        <c:axId val="206457856"/>
        <c:scaling>
          <c:orientation val="minMax"/>
        </c:scaling>
        <c:axPos val="l"/>
        <c:majorGridlines>
          <c:spPr>
            <a:ln w="3088">
              <a:solidFill>
                <a:schemeClr val="tx1"/>
              </a:solidFill>
              <a:prstDash val="solid"/>
            </a:ln>
          </c:spPr>
        </c:majorGridlines>
        <c:numFmt formatCode="0.0" sourceLinked="1"/>
        <c:tickLblPos val="nextTo"/>
        <c:spPr>
          <a:ln w="308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ru-RU"/>
          </a:p>
        </c:txPr>
        <c:crossAx val="2064563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088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973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ru-RU"/>
          </a:p>
        </c:txPr>
      </c:dTable>
      <c:spPr>
        <a:noFill/>
        <a:ln w="24706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97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30F07D-748C-4474-81D0-903C4B60C5C8}" type="doc">
      <dgm:prSet loTypeId="urn:microsoft.com/office/officeart/2005/8/layout/hierarchy1" loCatId="hierarchy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7718B241-1E07-4095-BBD6-5FD0BF8B51DB}">
      <dgm:prSet phldrT="[Текст]" custT="1"/>
      <dgm:spPr/>
      <dgm:t>
        <a:bodyPr/>
        <a:lstStyle/>
        <a:p>
          <a:r>
            <a:rPr lang="ru-RU" sz="3200" b="1" dirty="0" smtClean="0"/>
            <a:t>Бюджет </a:t>
          </a:r>
        </a:p>
        <a:p>
          <a:r>
            <a:rPr lang="ru-RU" sz="1700" dirty="0" smtClean="0"/>
            <a:t>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a:t>
          </a:r>
        </a:p>
      </dgm:t>
    </dgm:pt>
    <dgm:pt modelId="{C878578E-BF3B-4687-8EDE-ADB8E37248D6}" type="parTrans" cxnId="{51E9EA7A-01E3-40E9-B4B3-D346406BCB86}">
      <dgm:prSet/>
      <dgm:spPr/>
      <dgm:t>
        <a:bodyPr/>
        <a:lstStyle/>
        <a:p>
          <a:endParaRPr lang="ru-RU"/>
        </a:p>
      </dgm:t>
    </dgm:pt>
    <dgm:pt modelId="{B0563F8E-E10C-4F7A-83BC-90B58E77A89D}" type="sibTrans" cxnId="{51E9EA7A-01E3-40E9-B4B3-D346406BCB86}">
      <dgm:prSet/>
      <dgm:spPr/>
      <dgm:t>
        <a:bodyPr/>
        <a:lstStyle/>
        <a:p>
          <a:endParaRPr lang="ru-RU"/>
        </a:p>
      </dgm:t>
    </dgm:pt>
    <dgm:pt modelId="{B642AC6B-2045-4C29-9A7B-0EB608129AC6}">
      <dgm:prSet phldrT="[Текст]" custT="1"/>
      <dgm:spPr/>
      <dgm:t>
        <a:bodyPr/>
        <a:lstStyle/>
        <a:p>
          <a:r>
            <a:rPr lang="ru-RU" sz="2400" b="1" dirty="0" smtClean="0"/>
            <a:t>Доходы</a:t>
          </a:r>
        </a:p>
        <a:p>
          <a:r>
            <a:rPr lang="ru-RU" sz="1700" dirty="0" smtClean="0"/>
            <a:t>Это поступающие в бюджет денежные средства (налоги юридических и физических лиц, штрафы, административные платежи и сборы, финансовая помощь)</a:t>
          </a:r>
          <a:endParaRPr lang="ru-RU" sz="1700" dirty="0"/>
        </a:p>
      </dgm:t>
    </dgm:pt>
    <dgm:pt modelId="{7BF1EE48-1C57-489E-92C1-7CC80454601C}" type="parTrans" cxnId="{6D0A286F-96C7-4124-A599-7F59A1172C47}">
      <dgm:prSet/>
      <dgm:spPr/>
      <dgm:t>
        <a:bodyPr/>
        <a:lstStyle/>
        <a:p>
          <a:endParaRPr lang="ru-RU"/>
        </a:p>
      </dgm:t>
    </dgm:pt>
    <dgm:pt modelId="{B21B9B29-FEA1-44F6-9264-D8ADE0181CD7}" type="sibTrans" cxnId="{6D0A286F-96C7-4124-A599-7F59A1172C47}">
      <dgm:prSet/>
      <dgm:spPr/>
      <dgm:t>
        <a:bodyPr/>
        <a:lstStyle/>
        <a:p>
          <a:endParaRPr lang="ru-RU"/>
        </a:p>
      </dgm:t>
    </dgm:pt>
    <dgm:pt modelId="{3A2CF65D-CA97-4A9F-8679-7526CDB944FC}">
      <dgm:prSet phldrT="[Текст]" custT="1"/>
      <dgm:spPr/>
      <dgm:t>
        <a:bodyPr/>
        <a:lstStyle/>
        <a:p>
          <a:r>
            <a:rPr lang="ru-RU" sz="2400" b="1" dirty="0" smtClean="0"/>
            <a:t>Расходы</a:t>
          </a:r>
        </a:p>
        <a:p>
          <a:r>
            <a:rPr lang="ru-RU" sz="1700" dirty="0" smtClean="0"/>
            <a:t>Это выплачиваемые из бюджета денежные средства (социальные выплаты , содержание муниципальных учреждений (образование, культура и другие),капитальное строительство и другие  )</a:t>
          </a:r>
          <a:endParaRPr lang="ru-RU" sz="1700" dirty="0"/>
        </a:p>
      </dgm:t>
    </dgm:pt>
    <dgm:pt modelId="{458E0F66-524F-4671-9358-8C62B7AD1B58}" type="parTrans" cxnId="{18F70F76-B009-43D6-A2AC-CDAF32232C61}">
      <dgm:prSet/>
      <dgm:spPr/>
      <dgm:t>
        <a:bodyPr/>
        <a:lstStyle/>
        <a:p>
          <a:endParaRPr lang="ru-RU"/>
        </a:p>
      </dgm:t>
    </dgm:pt>
    <dgm:pt modelId="{3F81C089-30A8-49DE-9B9A-63885846A9AF}" type="sibTrans" cxnId="{18F70F76-B009-43D6-A2AC-CDAF32232C61}">
      <dgm:prSet/>
      <dgm:spPr/>
      <dgm:t>
        <a:bodyPr/>
        <a:lstStyle/>
        <a:p>
          <a:endParaRPr lang="ru-RU"/>
        </a:p>
      </dgm:t>
    </dgm:pt>
    <dgm:pt modelId="{7FF43A50-8754-44BD-8916-2ECD61685B8E}" type="pres">
      <dgm:prSet presAssocID="{A430F07D-748C-4474-81D0-903C4B60C5C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DE618D4-BA6A-4B8F-9CBB-C984A70AC223}" type="pres">
      <dgm:prSet presAssocID="{7718B241-1E07-4095-BBD6-5FD0BF8B51DB}" presName="hierRoot1" presStyleCnt="0"/>
      <dgm:spPr/>
    </dgm:pt>
    <dgm:pt modelId="{DDB0EC11-DD18-4ADC-87A6-223C41858D56}" type="pres">
      <dgm:prSet presAssocID="{7718B241-1E07-4095-BBD6-5FD0BF8B51DB}" presName="composite" presStyleCnt="0"/>
      <dgm:spPr/>
    </dgm:pt>
    <dgm:pt modelId="{C9818B08-8B23-4761-815C-FF731424DDBA}" type="pres">
      <dgm:prSet presAssocID="{7718B241-1E07-4095-BBD6-5FD0BF8B51DB}" presName="background" presStyleLbl="node0" presStyleIdx="0" presStyleCnt="1"/>
      <dgm:spPr>
        <a:effectLst>
          <a:innerShdw blurRad="63500" dist="50800" dir="13500000">
            <a:prstClr val="black">
              <a:alpha val="50000"/>
            </a:prstClr>
          </a:innerShdw>
        </a:effectLst>
      </dgm:spPr>
    </dgm:pt>
    <dgm:pt modelId="{7979775B-9E88-4819-BF9E-79E431BC902F}" type="pres">
      <dgm:prSet presAssocID="{7718B241-1E07-4095-BBD6-5FD0BF8B51DB}" presName="text" presStyleLbl="fgAcc0" presStyleIdx="0" presStyleCnt="1" custScaleX="342832" custScaleY="114549" custLinFactNeighborX="-252" custLinFactNeighborY="-267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3A1FDC-563D-496F-8D2D-29B2E5AE0839}" type="pres">
      <dgm:prSet presAssocID="{7718B241-1E07-4095-BBD6-5FD0BF8B51DB}" presName="hierChild2" presStyleCnt="0"/>
      <dgm:spPr/>
    </dgm:pt>
    <dgm:pt modelId="{09F8F514-EEEE-4E61-B1C9-E9974041AC39}" type="pres">
      <dgm:prSet presAssocID="{7BF1EE48-1C57-489E-92C1-7CC80454601C}" presName="Name10" presStyleLbl="parChTrans1D2" presStyleIdx="0" presStyleCnt="2"/>
      <dgm:spPr/>
      <dgm:t>
        <a:bodyPr/>
        <a:lstStyle/>
        <a:p>
          <a:endParaRPr lang="ru-RU"/>
        </a:p>
      </dgm:t>
    </dgm:pt>
    <dgm:pt modelId="{EAF62E76-7918-462F-9974-D438447F9D11}" type="pres">
      <dgm:prSet presAssocID="{B642AC6B-2045-4C29-9A7B-0EB608129AC6}" presName="hierRoot2" presStyleCnt="0"/>
      <dgm:spPr/>
    </dgm:pt>
    <dgm:pt modelId="{F0C22E46-95EB-4325-838E-C0C6BD28B187}" type="pres">
      <dgm:prSet presAssocID="{B642AC6B-2045-4C29-9A7B-0EB608129AC6}" presName="composite2" presStyleCnt="0"/>
      <dgm:spPr/>
    </dgm:pt>
    <dgm:pt modelId="{21EF4F56-8165-45C1-A6D3-0E472D9D09B1}" type="pres">
      <dgm:prSet presAssocID="{B642AC6B-2045-4C29-9A7B-0EB608129AC6}" presName="background2" presStyleLbl="node2" presStyleIdx="0" presStyleCnt="2"/>
      <dgm:spPr/>
    </dgm:pt>
    <dgm:pt modelId="{83339887-C6C6-4859-8822-3D9D7B217568}" type="pres">
      <dgm:prSet presAssocID="{B642AC6B-2045-4C29-9A7B-0EB608129AC6}" presName="text2" presStyleLbl="fgAcc2" presStyleIdx="0" presStyleCnt="2" custScaleX="166161" custScaleY="174079" custLinFactNeighborX="-3480" custLinFactNeighborY="-11284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24AD6F58-5213-4CFA-813A-CCD2B2C08192}" type="pres">
      <dgm:prSet presAssocID="{B642AC6B-2045-4C29-9A7B-0EB608129AC6}" presName="hierChild3" presStyleCnt="0"/>
      <dgm:spPr/>
    </dgm:pt>
    <dgm:pt modelId="{945D733C-54B7-4C29-B08C-3747880F100B}" type="pres">
      <dgm:prSet presAssocID="{458E0F66-524F-4671-9358-8C62B7AD1B5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6CCE132B-CA5B-4E84-AFCC-3441A4EC2357}" type="pres">
      <dgm:prSet presAssocID="{3A2CF65D-CA97-4A9F-8679-7526CDB944FC}" presName="hierRoot2" presStyleCnt="0"/>
      <dgm:spPr/>
    </dgm:pt>
    <dgm:pt modelId="{94BBA74A-9825-4DF2-ABE2-C06EC1A9C79F}" type="pres">
      <dgm:prSet presAssocID="{3A2CF65D-CA97-4A9F-8679-7526CDB944FC}" presName="composite2" presStyleCnt="0"/>
      <dgm:spPr/>
    </dgm:pt>
    <dgm:pt modelId="{5AD82798-F568-4F0D-85FC-837CC49E197A}" type="pres">
      <dgm:prSet presAssocID="{3A2CF65D-CA97-4A9F-8679-7526CDB944FC}" presName="background2" presStyleLbl="node2" presStyleIdx="1" presStyleCnt="2"/>
      <dgm:spPr/>
    </dgm:pt>
    <dgm:pt modelId="{3A0167C8-9ACA-45CA-92CD-3535FE146F9E}" type="pres">
      <dgm:prSet presAssocID="{3A2CF65D-CA97-4A9F-8679-7526CDB944FC}" presName="text2" presStyleLbl="fgAcc2" presStyleIdx="1" presStyleCnt="2" custScaleX="168737" custScaleY="164030" custLinFactNeighborX="29903" custLinFactNeighborY="-110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5FDFA8-95A5-4BFF-8930-100263822BF2}" type="pres">
      <dgm:prSet presAssocID="{3A2CF65D-CA97-4A9F-8679-7526CDB944FC}" presName="hierChild3" presStyleCnt="0"/>
      <dgm:spPr/>
    </dgm:pt>
  </dgm:ptLst>
  <dgm:cxnLst>
    <dgm:cxn modelId="{74041F3C-7DAE-45A5-BB03-303FBB318A7F}" type="presOf" srcId="{7718B241-1E07-4095-BBD6-5FD0BF8B51DB}" destId="{7979775B-9E88-4819-BF9E-79E431BC902F}" srcOrd="0" destOrd="0" presId="urn:microsoft.com/office/officeart/2005/8/layout/hierarchy1"/>
    <dgm:cxn modelId="{18F70F76-B009-43D6-A2AC-CDAF32232C61}" srcId="{7718B241-1E07-4095-BBD6-5FD0BF8B51DB}" destId="{3A2CF65D-CA97-4A9F-8679-7526CDB944FC}" srcOrd="1" destOrd="0" parTransId="{458E0F66-524F-4671-9358-8C62B7AD1B58}" sibTransId="{3F81C089-30A8-49DE-9B9A-63885846A9AF}"/>
    <dgm:cxn modelId="{6D0A286F-96C7-4124-A599-7F59A1172C47}" srcId="{7718B241-1E07-4095-BBD6-5FD0BF8B51DB}" destId="{B642AC6B-2045-4C29-9A7B-0EB608129AC6}" srcOrd="0" destOrd="0" parTransId="{7BF1EE48-1C57-489E-92C1-7CC80454601C}" sibTransId="{B21B9B29-FEA1-44F6-9264-D8ADE0181CD7}"/>
    <dgm:cxn modelId="{83850383-3DD9-4060-B9D6-C94444391603}" type="presOf" srcId="{B642AC6B-2045-4C29-9A7B-0EB608129AC6}" destId="{83339887-C6C6-4859-8822-3D9D7B217568}" srcOrd="0" destOrd="0" presId="urn:microsoft.com/office/officeart/2005/8/layout/hierarchy1"/>
    <dgm:cxn modelId="{84272A49-C3E0-475E-9A47-8ABFEF2ADB2C}" type="presOf" srcId="{3A2CF65D-CA97-4A9F-8679-7526CDB944FC}" destId="{3A0167C8-9ACA-45CA-92CD-3535FE146F9E}" srcOrd="0" destOrd="0" presId="urn:microsoft.com/office/officeart/2005/8/layout/hierarchy1"/>
    <dgm:cxn modelId="{A3C801F8-B0D8-4C89-B67F-8BCF85D3B7A0}" type="presOf" srcId="{458E0F66-524F-4671-9358-8C62B7AD1B58}" destId="{945D733C-54B7-4C29-B08C-3747880F100B}" srcOrd="0" destOrd="0" presId="urn:microsoft.com/office/officeart/2005/8/layout/hierarchy1"/>
    <dgm:cxn modelId="{4C7DEC96-0C7C-470A-8796-CE2F0B0A6319}" type="presOf" srcId="{A430F07D-748C-4474-81D0-903C4B60C5C8}" destId="{7FF43A50-8754-44BD-8916-2ECD61685B8E}" srcOrd="0" destOrd="0" presId="urn:microsoft.com/office/officeart/2005/8/layout/hierarchy1"/>
    <dgm:cxn modelId="{51E9EA7A-01E3-40E9-B4B3-D346406BCB86}" srcId="{A430F07D-748C-4474-81D0-903C4B60C5C8}" destId="{7718B241-1E07-4095-BBD6-5FD0BF8B51DB}" srcOrd="0" destOrd="0" parTransId="{C878578E-BF3B-4687-8EDE-ADB8E37248D6}" sibTransId="{B0563F8E-E10C-4F7A-83BC-90B58E77A89D}"/>
    <dgm:cxn modelId="{3AECE82E-7715-4791-AA85-8580C42B2768}" type="presOf" srcId="{7BF1EE48-1C57-489E-92C1-7CC80454601C}" destId="{09F8F514-EEEE-4E61-B1C9-E9974041AC39}" srcOrd="0" destOrd="0" presId="urn:microsoft.com/office/officeart/2005/8/layout/hierarchy1"/>
    <dgm:cxn modelId="{A0871F9E-4FA3-432A-A557-BEAD1C8989D3}" type="presParOf" srcId="{7FF43A50-8754-44BD-8916-2ECD61685B8E}" destId="{1DE618D4-BA6A-4B8F-9CBB-C984A70AC223}" srcOrd="0" destOrd="0" presId="urn:microsoft.com/office/officeart/2005/8/layout/hierarchy1"/>
    <dgm:cxn modelId="{43DA9C3A-D2C9-4146-890D-C6109C77BB4E}" type="presParOf" srcId="{1DE618D4-BA6A-4B8F-9CBB-C984A70AC223}" destId="{DDB0EC11-DD18-4ADC-87A6-223C41858D56}" srcOrd="0" destOrd="0" presId="urn:microsoft.com/office/officeart/2005/8/layout/hierarchy1"/>
    <dgm:cxn modelId="{9AE204DC-3B56-4405-BCB1-0D238ED4CCF0}" type="presParOf" srcId="{DDB0EC11-DD18-4ADC-87A6-223C41858D56}" destId="{C9818B08-8B23-4761-815C-FF731424DDBA}" srcOrd="0" destOrd="0" presId="urn:microsoft.com/office/officeart/2005/8/layout/hierarchy1"/>
    <dgm:cxn modelId="{CCB7C0CC-539C-4F10-829E-8911E0EB341A}" type="presParOf" srcId="{DDB0EC11-DD18-4ADC-87A6-223C41858D56}" destId="{7979775B-9E88-4819-BF9E-79E431BC902F}" srcOrd="1" destOrd="0" presId="urn:microsoft.com/office/officeart/2005/8/layout/hierarchy1"/>
    <dgm:cxn modelId="{7BEC023A-0832-4000-B61D-43C082F497D4}" type="presParOf" srcId="{1DE618D4-BA6A-4B8F-9CBB-C984A70AC223}" destId="{163A1FDC-563D-496F-8D2D-29B2E5AE0839}" srcOrd="1" destOrd="0" presId="urn:microsoft.com/office/officeart/2005/8/layout/hierarchy1"/>
    <dgm:cxn modelId="{20AF80A4-EA89-4C17-B7D8-92387DECA65C}" type="presParOf" srcId="{163A1FDC-563D-496F-8D2D-29B2E5AE0839}" destId="{09F8F514-EEEE-4E61-B1C9-E9974041AC39}" srcOrd="0" destOrd="0" presId="urn:microsoft.com/office/officeart/2005/8/layout/hierarchy1"/>
    <dgm:cxn modelId="{11CAADD7-E2A8-4DC6-BE6A-48B44B764439}" type="presParOf" srcId="{163A1FDC-563D-496F-8D2D-29B2E5AE0839}" destId="{EAF62E76-7918-462F-9974-D438447F9D11}" srcOrd="1" destOrd="0" presId="urn:microsoft.com/office/officeart/2005/8/layout/hierarchy1"/>
    <dgm:cxn modelId="{3E5B9CE5-486E-46F4-9504-29D5B2C29E20}" type="presParOf" srcId="{EAF62E76-7918-462F-9974-D438447F9D11}" destId="{F0C22E46-95EB-4325-838E-C0C6BD28B187}" srcOrd="0" destOrd="0" presId="urn:microsoft.com/office/officeart/2005/8/layout/hierarchy1"/>
    <dgm:cxn modelId="{E976F749-D9DD-4E15-9422-5814C8B86B13}" type="presParOf" srcId="{F0C22E46-95EB-4325-838E-C0C6BD28B187}" destId="{21EF4F56-8165-45C1-A6D3-0E472D9D09B1}" srcOrd="0" destOrd="0" presId="urn:microsoft.com/office/officeart/2005/8/layout/hierarchy1"/>
    <dgm:cxn modelId="{DFC12C6A-ABD3-472C-B619-EA7EFAAF794A}" type="presParOf" srcId="{F0C22E46-95EB-4325-838E-C0C6BD28B187}" destId="{83339887-C6C6-4859-8822-3D9D7B217568}" srcOrd="1" destOrd="0" presId="urn:microsoft.com/office/officeart/2005/8/layout/hierarchy1"/>
    <dgm:cxn modelId="{C6249159-9C16-4956-9F51-8F3E29E7C829}" type="presParOf" srcId="{EAF62E76-7918-462F-9974-D438447F9D11}" destId="{24AD6F58-5213-4CFA-813A-CCD2B2C08192}" srcOrd="1" destOrd="0" presId="urn:microsoft.com/office/officeart/2005/8/layout/hierarchy1"/>
    <dgm:cxn modelId="{0C5D2D86-4A6B-4C95-B39A-B54FDD095B7F}" type="presParOf" srcId="{163A1FDC-563D-496F-8D2D-29B2E5AE0839}" destId="{945D733C-54B7-4C29-B08C-3747880F100B}" srcOrd="2" destOrd="0" presId="urn:microsoft.com/office/officeart/2005/8/layout/hierarchy1"/>
    <dgm:cxn modelId="{8AAC3326-BE43-4FF2-A023-73BC72EA1E07}" type="presParOf" srcId="{163A1FDC-563D-496F-8D2D-29B2E5AE0839}" destId="{6CCE132B-CA5B-4E84-AFCC-3441A4EC2357}" srcOrd="3" destOrd="0" presId="urn:microsoft.com/office/officeart/2005/8/layout/hierarchy1"/>
    <dgm:cxn modelId="{35E489BE-289A-4AC1-BC01-AE48B97DFE8D}" type="presParOf" srcId="{6CCE132B-CA5B-4E84-AFCC-3441A4EC2357}" destId="{94BBA74A-9825-4DF2-ABE2-C06EC1A9C79F}" srcOrd="0" destOrd="0" presId="urn:microsoft.com/office/officeart/2005/8/layout/hierarchy1"/>
    <dgm:cxn modelId="{BB4D7A59-AFAE-4CA0-BEE0-399957BFC97D}" type="presParOf" srcId="{94BBA74A-9825-4DF2-ABE2-C06EC1A9C79F}" destId="{5AD82798-F568-4F0D-85FC-837CC49E197A}" srcOrd="0" destOrd="0" presId="urn:microsoft.com/office/officeart/2005/8/layout/hierarchy1"/>
    <dgm:cxn modelId="{6378631B-03B7-4B86-A05F-8064F59590F1}" type="presParOf" srcId="{94BBA74A-9825-4DF2-ABE2-C06EC1A9C79F}" destId="{3A0167C8-9ACA-45CA-92CD-3535FE146F9E}" srcOrd="1" destOrd="0" presId="urn:microsoft.com/office/officeart/2005/8/layout/hierarchy1"/>
    <dgm:cxn modelId="{45C77D41-5955-49CA-B7D0-5CA298827C99}" type="presParOf" srcId="{6CCE132B-CA5B-4E84-AFCC-3441A4EC2357}" destId="{9F5FDFA8-95A5-4BFF-8930-100263822BF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ECA1E-14C0-423A-AB39-03DB0A4EB34F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1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46F39-94A7-4DA6-BFB9-8508DE242C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FF66AD0-5D2B-4257-B201-AB3FB10A63ED}" type="datetimeFigureOut">
              <a:rPr lang="ru-RU"/>
              <a:pPr>
                <a:defRPr/>
              </a:pPr>
              <a:t>21.01.2022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2AEEAD5-41D7-4122-A38D-2839C9262A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AEEAD5-41D7-4122-A38D-2839C9262A18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AEEAD5-41D7-4122-A38D-2839C9262A1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AEEAD5-41D7-4122-A38D-2839C9262A18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72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1CC788-FF77-4A22-A286-F9D589F8906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AEEAD5-41D7-4122-A38D-2839C9262A18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AEEAD5-41D7-4122-A38D-2839C9262A18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955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8050"/>
            <a:ext cx="5438775" cy="4464050"/>
          </a:xfrm>
          <a:noFill/>
        </p:spPr>
        <p:txBody>
          <a:bodyPr/>
          <a:lstStyle/>
          <a:p>
            <a:pPr eaLnBrk="1" hangingPunct="1"/>
            <a:r>
              <a:rPr lang="ru-RU" altLang="ru-RU" smtClean="0"/>
              <a:t> 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160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8050"/>
            <a:ext cx="5438775" cy="4464050"/>
          </a:xfrm>
          <a:noFill/>
        </p:spPr>
        <p:txBody>
          <a:bodyPr/>
          <a:lstStyle/>
          <a:p>
            <a:pPr eaLnBrk="1" hangingPunct="1"/>
            <a:r>
              <a:rPr lang="ru-RU" altLang="ru-RU" smtClean="0"/>
              <a:t> 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D42A01-74E4-4B7A-A6F7-3A03657091B9}" type="datetime1">
              <a:rPr lang="ru-RU" smtClean="0"/>
              <a:pPr>
                <a:defRPr/>
              </a:pPr>
              <a:t>21.01.2022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4C701C73-54E3-4F7B-BBED-7230E8537B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FFF43D-47D9-476C-ACCF-35BD0248F78A}" type="datetime1">
              <a:rPr lang="ru-RU" smtClean="0"/>
              <a:pPr>
                <a:defRPr/>
              </a:pPr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02B554-FD63-497E-98DF-95C8D2F25D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276DDF-656B-4333-9550-E41CD3E98298}" type="datetime1">
              <a:rPr lang="ru-RU" smtClean="0"/>
              <a:pPr>
                <a:defRPr/>
              </a:pPr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684E0-E7D6-4610-8FDD-7FCB68FB11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59E68D-624D-4FDF-8E8B-C9236A555AFE}" type="datetime1">
              <a:rPr lang="ru-RU" smtClean="0"/>
              <a:pPr>
                <a:defRPr/>
              </a:pPr>
              <a:t>21.01.2022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375C4740-1770-4FC9-8242-9C11A01942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D23D1E-031A-4DF1-B768-284941BC0764}" type="datetime1">
              <a:rPr lang="ru-RU" smtClean="0"/>
              <a:pPr>
                <a:defRPr/>
              </a:pPr>
              <a:t>21.01.2022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57315E-576B-4F31-A823-A33C14E4B1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8481E3-E719-4991-AE73-25F0438CB9CC}" type="datetime1">
              <a:rPr lang="ru-RU" smtClean="0"/>
              <a:pPr>
                <a:defRPr/>
              </a:pPr>
              <a:t>21.01.2022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DD18B2-7567-49B6-A7DF-EC7F2AE440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4CEE19-C69C-41DE-B664-D81C2CF60050}" type="datetime1">
              <a:rPr lang="ru-RU" smtClean="0"/>
              <a:pPr>
                <a:defRPr/>
              </a:pPr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0453EEE9-8A46-405B-A041-0BB62EC328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6318D6-A4EA-4D6F-A606-95CE8FB0DC03}" type="datetime1">
              <a:rPr lang="ru-RU" smtClean="0"/>
              <a:pPr>
                <a:defRPr/>
              </a:pPr>
              <a:t>21.01.2022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7DE74-B20A-4F1D-8232-4D1388C595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F41124-AE8D-42C7-B8F8-4D140260404F}" type="datetime1">
              <a:rPr lang="ru-RU" smtClean="0"/>
              <a:pPr>
                <a:defRPr/>
              </a:pPr>
              <a:t>21.01.2022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04679C-8669-412A-A891-690F39529CF9}" type="datetime1">
              <a:rPr lang="ru-RU" smtClean="0"/>
              <a:pPr>
                <a:defRPr/>
              </a:pPr>
              <a:t>21.01.2022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C7DA6-D03A-49A1-9BEE-AC1D166DB7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93DFB3-8D65-4A49-92A9-D153E1E59001}" type="datetime1">
              <a:rPr lang="ru-RU" smtClean="0"/>
              <a:pPr>
                <a:defRPr/>
              </a:pPr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34E62F-8755-466D-A13E-891446C654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795D88C-BE62-4806-8CFF-BBB4B44A95C8}" type="datetime1">
              <a:rPr lang="ru-RU" smtClean="0"/>
              <a:pPr>
                <a:defRPr/>
              </a:pPr>
              <a:t>21.01.2022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_____Microsoft_Office_Excel_97-20033.xls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_____Microsoft_Office_Excel_97-20035.xls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_____Microsoft_Office_Excel_97-20036.xls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mailto:rfo67@yandex.ru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94C0B4D-B51F-44D9-B518-8382BE6BB0B3}" type="slidenum">
              <a:rPr lang="ru-RU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ru-RU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361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1878013"/>
            <a:ext cx="7854950" cy="3770312"/>
          </a:xfrm>
        </p:spPr>
        <p:txBody>
          <a:bodyPr lIns="0" rIns="18288">
            <a:normAutofit fontScale="92500"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200" b="1" i="1">
                <a:solidFill>
                  <a:srgbClr val="0076A3"/>
                </a:solidFill>
                <a:latin typeface="Arial" charset="0"/>
              </a:rPr>
              <a:t>Бюджет для граждан 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200" b="1" i="1">
                <a:solidFill>
                  <a:srgbClr val="0076A3"/>
                </a:solidFill>
                <a:latin typeface="Arial" charset="0"/>
              </a:rPr>
              <a:t>на 2021 год 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000" b="1" i="1">
                <a:solidFill>
                  <a:srgbClr val="0076A3"/>
                </a:solidFill>
                <a:latin typeface="Arial" charset="0"/>
              </a:rPr>
              <a:t>и на плановый период 2022 и 2023 годов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300" b="1" i="1">
                <a:solidFill>
                  <a:srgbClr val="0076A3"/>
                </a:solidFill>
              </a:rPr>
              <a:t>Муниципального образования 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300" b="1" i="1">
                <a:solidFill>
                  <a:srgbClr val="FF0000"/>
                </a:solidFill>
              </a:rPr>
              <a:t>«Краснинский район»</a:t>
            </a:r>
            <a:r>
              <a:rPr lang="ru-RU" sz="3300" b="1" i="1">
                <a:solidFill>
                  <a:srgbClr val="0076A3"/>
                </a:solidFill>
              </a:rPr>
              <a:t> 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300" b="1" i="1">
                <a:solidFill>
                  <a:srgbClr val="0076A3"/>
                </a:solidFill>
              </a:rPr>
              <a:t>Смоленской области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700" b="1" i="1">
                <a:solidFill>
                  <a:srgbClr val="0076A3"/>
                </a:solidFill>
                <a:cs typeface="Times New Roman" pitchFamily="18" charset="0"/>
              </a:rPr>
              <a:t>(с учетом изменений от 26.02.2021 г, от 31.05.2021г, от 04.08.2021)</a:t>
            </a:r>
          </a:p>
        </p:txBody>
      </p:sp>
      <p:pic>
        <p:nvPicPr>
          <p:cNvPr id="17411" name="Рисунок 3" descr="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620713"/>
            <a:ext cx="12382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 descr="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3563938" y="0"/>
            <a:ext cx="5580062" cy="557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sz="3200" b="1" i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Бюджет для граждан </a:t>
            </a:r>
          </a:p>
          <a:p>
            <a:pPr>
              <a:defRPr/>
            </a:pP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на 2022 год </a:t>
            </a:r>
          </a:p>
          <a:p>
            <a:pPr>
              <a:defRPr/>
            </a:pP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 на плановый период 2023 и 2024 годов</a:t>
            </a:r>
          </a:p>
          <a:p>
            <a:pPr>
              <a:defRPr/>
            </a:pP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Муниципального образования </a:t>
            </a:r>
          </a:p>
          <a:p>
            <a:pPr>
              <a:defRPr/>
            </a:pP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«Краснинский район» </a:t>
            </a:r>
          </a:p>
          <a:p>
            <a:pPr>
              <a:defRPr/>
            </a:pP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Смоленской области</a:t>
            </a:r>
          </a:p>
          <a:p>
            <a:pPr>
              <a:defRPr/>
            </a:pPr>
            <a:endParaRPr lang="ru-RU" sz="2400" b="1" i="1" dirty="0">
              <a:solidFill>
                <a:srgbClr val="0099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endParaRPr lang="ru-RU" sz="2400" b="1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endParaRPr lang="ru-RU" sz="2400" b="1" i="1" dirty="0">
              <a:solidFill>
                <a:srgbClr val="0076A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7414" name="Picture 7" descr="i (2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530225"/>
            <a:ext cx="9144000" cy="738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179388" y="549275"/>
            <a:ext cx="882015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Бюджет </a:t>
            </a:r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для граждан </a:t>
            </a:r>
          </a:p>
          <a:p>
            <a:pPr>
              <a:defRPr/>
            </a:pPr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 проекту решения </a:t>
            </a:r>
          </a:p>
          <a:p>
            <a:pPr>
              <a:defRPr/>
            </a:pPr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Краснинской районной Думы </a:t>
            </a:r>
          </a:p>
          <a:p>
            <a:pPr>
              <a:defRPr/>
            </a:pPr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«О бюджете муниципального </a:t>
            </a:r>
          </a:p>
          <a:p>
            <a:pPr>
              <a:defRPr/>
            </a:pPr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района на 2022 год </a:t>
            </a:r>
          </a:p>
          <a:p>
            <a:pPr>
              <a:defRPr/>
            </a:pPr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 на плановый период </a:t>
            </a:r>
          </a:p>
          <a:p>
            <a:pPr>
              <a:defRPr/>
            </a:pPr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2023 и 2024 годов»</a:t>
            </a:r>
            <a:endParaRPr lang="ru-RU" sz="36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65"/>
          <p:cNvSpPr txBox="1">
            <a:spLocks noChangeArrowheads="1"/>
          </p:cNvSpPr>
          <p:nvPr/>
        </p:nvSpPr>
        <p:spPr bwMode="auto">
          <a:xfrm>
            <a:off x="5811838" y="0"/>
            <a:ext cx="1233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22530" name="Text Box 66"/>
          <p:cNvSpPr txBox="1">
            <a:spLocks noChangeArrowheads="1"/>
          </p:cNvSpPr>
          <p:nvPr/>
        </p:nvSpPr>
        <p:spPr bwMode="auto">
          <a:xfrm>
            <a:off x="1547813" y="260350"/>
            <a:ext cx="5995987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</a:rPr>
              <a:t>Бюджетная система Российской федерации</a:t>
            </a:r>
          </a:p>
        </p:txBody>
      </p:sp>
      <p:sp>
        <p:nvSpPr>
          <p:cNvPr id="22531" name="Text Box 72"/>
          <p:cNvSpPr txBox="1">
            <a:spLocks noChangeArrowheads="1"/>
          </p:cNvSpPr>
          <p:nvPr/>
        </p:nvSpPr>
        <p:spPr bwMode="auto">
          <a:xfrm>
            <a:off x="7019925" y="1268413"/>
            <a:ext cx="1800225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400">
              <a:latin typeface="Times New Roman" pitchFamily="18" charset="0"/>
            </a:endParaRPr>
          </a:p>
        </p:txBody>
      </p:sp>
      <p:sp>
        <p:nvSpPr>
          <p:cNvPr id="22532" name="AutoShape 74"/>
          <p:cNvSpPr>
            <a:spLocks noChangeArrowheads="1"/>
          </p:cNvSpPr>
          <p:nvPr/>
        </p:nvSpPr>
        <p:spPr bwMode="auto">
          <a:xfrm>
            <a:off x="2428861" y="1714488"/>
            <a:ext cx="2286016" cy="571504"/>
          </a:xfrm>
          <a:prstGeom prst="flowChartAlternateProcess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22533" name="Text Box 75"/>
          <p:cNvSpPr txBox="1">
            <a:spLocks noChangeArrowheads="1"/>
          </p:cNvSpPr>
          <p:nvPr/>
        </p:nvSpPr>
        <p:spPr bwMode="auto">
          <a:xfrm>
            <a:off x="2357422" y="1714488"/>
            <a:ext cx="24288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 dirty="0">
                <a:latin typeface="Times New Roman" pitchFamily="18" charset="0"/>
              </a:rPr>
              <a:t>Бюджетная система Российской Федерации</a:t>
            </a:r>
            <a:endParaRPr lang="ru-RU" sz="1400" dirty="0">
              <a:latin typeface="Times New Roman" pitchFamily="18" charset="0"/>
            </a:endParaRPr>
          </a:p>
        </p:txBody>
      </p:sp>
      <p:sp>
        <p:nvSpPr>
          <p:cNvPr id="22534" name="AutoShape 77"/>
          <p:cNvSpPr>
            <a:spLocks noChangeArrowheads="1"/>
          </p:cNvSpPr>
          <p:nvPr/>
        </p:nvSpPr>
        <p:spPr bwMode="auto">
          <a:xfrm>
            <a:off x="2500298" y="2500306"/>
            <a:ext cx="2286016" cy="750888"/>
          </a:xfrm>
          <a:prstGeom prst="flowChartAlternateProcess">
            <a:avLst/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22535" name="Text Box 78"/>
          <p:cNvSpPr txBox="1">
            <a:spLocks noChangeArrowheads="1"/>
          </p:cNvSpPr>
          <p:nvPr/>
        </p:nvSpPr>
        <p:spPr bwMode="auto">
          <a:xfrm>
            <a:off x="2571735" y="2565400"/>
            <a:ext cx="2071703" cy="661988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 dirty="0">
                <a:latin typeface="Times New Roman" pitchFamily="18" charset="0"/>
              </a:rPr>
              <a:t>Консолидированный Бюджет Российской Федерации</a:t>
            </a:r>
            <a:endParaRPr lang="ru-RU" sz="1400" dirty="0">
              <a:latin typeface="Times New Roman" pitchFamily="18" charset="0"/>
            </a:endParaRPr>
          </a:p>
        </p:txBody>
      </p:sp>
      <p:sp>
        <p:nvSpPr>
          <p:cNvPr id="22536" name="AutoShape 80"/>
          <p:cNvSpPr>
            <a:spLocks noChangeArrowheads="1"/>
          </p:cNvSpPr>
          <p:nvPr/>
        </p:nvSpPr>
        <p:spPr bwMode="auto">
          <a:xfrm>
            <a:off x="2428861" y="3573463"/>
            <a:ext cx="2357454" cy="1008062"/>
          </a:xfrm>
          <a:prstGeom prst="flowChartAlternateProcess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22537" name="Text Box 81"/>
          <p:cNvSpPr txBox="1">
            <a:spLocks noChangeArrowheads="1"/>
          </p:cNvSpPr>
          <p:nvPr/>
        </p:nvSpPr>
        <p:spPr bwMode="auto">
          <a:xfrm>
            <a:off x="2643175" y="3644900"/>
            <a:ext cx="2071702" cy="863600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 dirty="0">
                <a:latin typeface="Times New Roman" pitchFamily="18" charset="0"/>
              </a:rPr>
              <a:t>Бюджеты государственных</a:t>
            </a:r>
          </a:p>
          <a:p>
            <a:pPr algn="ctr"/>
            <a:r>
              <a:rPr lang="ru-RU" sz="1400" b="1" dirty="0">
                <a:latin typeface="Times New Roman" pitchFamily="18" charset="0"/>
              </a:rPr>
              <a:t>внебюджетных фондов</a:t>
            </a:r>
            <a:endParaRPr lang="ru-RU" sz="1400" dirty="0">
              <a:latin typeface="Times New Roman" pitchFamily="18" charset="0"/>
            </a:endParaRPr>
          </a:p>
        </p:txBody>
      </p:sp>
      <p:sp>
        <p:nvSpPr>
          <p:cNvPr id="22538" name="Oval 82"/>
          <p:cNvSpPr>
            <a:spLocks noChangeArrowheads="1"/>
          </p:cNvSpPr>
          <p:nvPr/>
        </p:nvSpPr>
        <p:spPr bwMode="auto">
          <a:xfrm flipV="1">
            <a:off x="3071802" y="2205036"/>
            <a:ext cx="1592273" cy="6365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3600" b="1" dirty="0">
                <a:latin typeface="Times New Roman" pitchFamily="18" charset="0"/>
              </a:rPr>
              <a:t>=</a:t>
            </a:r>
            <a:endParaRPr lang="ru-RU" sz="1400" dirty="0">
              <a:latin typeface="Times New Roman" pitchFamily="18" charset="0"/>
            </a:endParaRPr>
          </a:p>
        </p:txBody>
      </p:sp>
      <p:sp>
        <p:nvSpPr>
          <p:cNvPr id="22539" name="Oval 83"/>
          <p:cNvSpPr>
            <a:spLocks noChangeArrowheads="1"/>
          </p:cNvSpPr>
          <p:nvPr/>
        </p:nvSpPr>
        <p:spPr bwMode="auto">
          <a:xfrm flipV="1">
            <a:off x="3071802" y="3213100"/>
            <a:ext cx="1662123" cy="6365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3600" b="1" dirty="0">
                <a:latin typeface="Times New Roman" pitchFamily="18" charset="0"/>
              </a:rPr>
              <a:t>+</a:t>
            </a:r>
            <a:endParaRPr lang="ru-RU" sz="1400" dirty="0">
              <a:latin typeface="Times New Roman" pitchFamily="18" charset="0"/>
            </a:endParaRPr>
          </a:p>
        </p:txBody>
      </p:sp>
      <p:sp>
        <p:nvSpPr>
          <p:cNvPr id="22540" name="AutoShape 85"/>
          <p:cNvSpPr>
            <a:spLocks noChangeArrowheads="1"/>
          </p:cNvSpPr>
          <p:nvPr/>
        </p:nvSpPr>
        <p:spPr bwMode="auto">
          <a:xfrm>
            <a:off x="4000496" y="5157788"/>
            <a:ext cx="1778004" cy="1271608"/>
          </a:xfrm>
          <a:prstGeom prst="flowChartAlternateProcess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22541" name="Text Box 86"/>
          <p:cNvSpPr txBox="1">
            <a:spLocks noChangeArrowheads="1"/>
          </p:cNvSpPr>
          <p:nvPr/>
        </p:nvSpPr>
        <p:spPr bwMode="auto">
          <a:xfrm>
            <a:off x="4071934" y="5229225"/>
            <a:ext cx="1614491" cy="1057295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 dirty="0">
                <a:latin typeface="Times New Roman" pitchFamily="18" charset="0"/>
              </a:rPr>
              <a:t>Государственные</a:t>
            </a:r>
          </a:p>
          <a:p>
            <a:pPr algn="ctr"/>
            <a:r>
              <a:rPr lang="ru-RU" sz="1400" b="1" dirty="0">
                <a:latin typeface="Times New Roman" pitchFamily="18" charset="0"/>
              </a:rPr>
              <a:t>внебюджетные фонды</a:t>
            </a:r>
          </a:p>
          <a:p>
            <a:pPr algn="ctr"/>
            <a:r>
              <a:rPr lang="ru-RU" sz="1400" b="1" dirty="0">
                <a:latin typeface="Times New Roman" pitchFamily="18" charset="0"/>
              </a:rPr>
              <a:t>Российской Федерации</a:t>
            </a:r>
            <a:endParaRPr lang="ru-RU" sz="1400" dirty="0">
              <a:latin typeface="Times New Roman" pitchFamily="18" charset="0"/>
            </a:endParaRPr>
          </a:p>
        </p:txBody>
      </p:sp>
      <p:sp>
        <p:nvSpPr>
          <p:cNvPr id="22542" name="AutoShape 88"/>
          <p:cNvSpPr>
            <a:spLocks noChangeArrowheads="1"/>
          </p:cNvSpPr>
          <p:nvPr/>
        </p:nvSpPr>
        <p:spPr bwMode="auto">
          <a:xfrm>
            <a:off x="1643043" y="5157788"/>
            <a:ext cx="2214578" cy="1128732"/>
          </a:xfrm>
          <a:prstGeom prst="flowChartAlternateProcess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22543" name="Text Box 89"/>
          <p:cNvSpPr txBox="1">
            <a:spLocks noChangeArrowheads="1"/>
          </p:cNvSpPr>
          <p:nvPr/>
        </p:nvSpPr>
        <p:spPr bwMode="auto">
          <a:xfrm>
            <a:off x="1714481" y="5300663"/>
            <a:ext cx="1928825" cy="914419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 dirty="0">
                <a:latin typeface="Times New Roman" pitchFamily="18" charset="0"/>
              </a:rPr>
              <a:t>Территориальные фонды обязательного медицинского страхования</a:t>
            </a:r>
            <a:endParaRPr lang="ru-RU" sz="1400" dirty="0">
              <a:latin typeface="Times New Roman" pitchFamily="18" charset="0"/>
            </a:endParaRPr>
          </a:p>
        </p:txBody>
      </p:sp>
      <p:sp>
        <p:nvSpPr>
          <p:cNvPr id="22544" name="AutoShape 91"/>
          <p:cNvSpPr>
            <a:spLocks noChangeArrowheads="1"/>
          </p:cNvSpPr>
          <p:nvPr/>
        </p:nvSpPr>
        <p:spPr bwMode="auto">
          <a:xfrm>
            <a:off x="323851" y="2636838"/>
            <a:ext cx="1319192" cy="720725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22545" name="Text Box 92"/>
          <p:cNvSpPr txBox="1">
            <a:spLocks noChangeArrowheads="1"/>
          </p:cNvSpPr>
          <p:nvPr/>
        </p:nvSpPr>
        <p:spPr bwMode="auto">
          <a:xfrm>
            <a:off x="357158" y="2686050"/>
            <a:ext cx="1571636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400" b="1" dirty="0">
                <a:latin typeface="Times New Roman" pitchFamily="18" charset="0"/>
              </a:rPr>
              <a:t>Федеральный </a:t>
            </a:r>
          </a:p>
          <a:p>
            <a:r>
              <a:rPr lang="ru-RU" sz="1400" b="1" dirty="0">
                <a:latin typeface="Times New Roman" pitchFamily="18" charset="0"/>
              </a:rPr>
              <a:t>бюджет</a:t>
            </a:r>
            <a:endParaRPr lang="ru-RU" sz="1400" dirty="0">
              <a:latin typeface="Times New Roman" pitchFamily="18" charset="0"/>
            </a:endParaRPr>
          </a:p>
        </p:txBody>
      </p:sp>
      <p:sp>
        <p:nvSpPr>
          <p:cNvPr id="22546" name="AutoShape 94"/>
          <p:cNvSpPr>
            <a:spLocks noChangeArrowheads="1"/>
          </p:cNvSpPr>
          <p:nvPr/>
        </p:nvSpPr>
        <p:spPr bwMode="auto">
          <a:xfrm>
            <a:off x="5500694" y="2071678"/>
            <a:ext cx="2808287" cy="781059"/>
          </a:xfrm>
          <a:prstGeom prst="flowChartAlternateProcess">
            <a:avLst/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 dirty="0">
                <a:latin typeface="Times New Roman" pitchFamily="18" charset="0"/>
              </a:rPr>
              <a:t>Консолидированные бюджеты субъектов Российской Федерации</a:t>
            </a:r>
          </a:p>
        </p:txBody>
      </p:sp>
      <p:sp>
        <p:nvSpPr>
          <p:cNvPr id="22547" name="AutoShape 97"/>
          <p:cNvSpPr>
            <a:spLocks noChangeArrowheads="1"/>
          </p:cNvSpPr>
          <p:nvPr/>
        </p:nvSpPr>
        <p:spPr bwMode="auto">
          <a:xfrm>
            <a:off x="5357818" y="4429132"/>
            <a:ext cx="3168650" cy="576262"/>
          </a:xfrm>
          <a:prstGeom prst="flowChartAlternateProcess">
            <a:avLst/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22548" name="Text Box 98"/>
          <p:cNvSpPr txBox="1">
            <a:spLocks noChangeArrowheads="1"/>
          </p:cNvSpPr>
          <p:nvPr/>
        </p:nvSpPr>
        <p:spPr bwMode="auto">
          <a:xfrm>
            <a:off x="5429257" y="4500570"/>
            <a:ext cx="2928958" cy="500065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 dirty="0">
                <a:latin typeface="Times New Roman" pitchFamily="18" charset="0"/>
              </a:rPr>
              <a:t>Консолидированные бюджеты</a:t>
            </a:r>
          </a:p>
          <a:p>
            <a:pPr algn="ctr"/>
            <a:r>
              <a:rPr lang="ru-RU" sz="1400" b="1" dirty="0">
                <a:latin typeface="Times New Roman" pitchFamily="18" charset="0"/>
              </a:rPr>
              <a:t>муниципальных районов</a:t>
            </a:r>
            <a:endParaRPr lang="ru-RU" sz="1400" dirty="0">
              <a:latin typeface="Times New Roman" pitchFamily="18" charset="0"/>
            </a:endParaRPr>
          </a:p>
        </p:txBody>
      </p:sp>
      <p:sp>
        <p:nvSpPr>
          <p:cNvPr id="22549" name="AutoShape 99"/>
          <p:cNvSpPr>
            <a:spLocks noChangeArrowheads="1"/>
          </p:cNvSpPr>
          <p:nvPr/>
        </p:nvSpPr>
        <p:spPr bwMode="auto">
          <a:xfrm>
            <a:off x="2714612" y="4572008"/>
            <a:ext cx="138112" cy="577850"/>
          </a:xfrm>
          <a:prstGeom prst="upArrow">
            <a:avLst>
              <a:gd name="adj1" fmla="val 50000"/>
              <a:gd name="adj2" fmla="val 104598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22550" name="AutoShape 100"/>
          <p:cNvSpPr>
            <a:spLocks noChangeArrowheads="1"/>
          </p:cNvSpPr>
          <p:nvPr/>
        </p:nvSpPr>
        <p:spPr bwMode="auto">
          <a:xfrm>
            <a:off x="4357686" y="4572008"/>
            <a:ext cx="138113" cy="552450"/>
          </a:xfrm>
          <a:prstGeom prst="upArrow">
            <a:avLst>
              <a:gd name="adj1" fmla="val 50000"/>
              <a:gd name="adj2" fmla="val 100000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22551" name="AutoShape 101"/>
          <p:cNvSpPr>
            <a:spLocks noChangeArrowheads="1"/>
          </p:cNvSpPr>
          <p:nvPr/>
        </p:nvSpPr>
        <p:spPr bwMode="auto">
          <a:xfrm>
            <a:off x="1714480" y="3000372"/>
            <a:ext cx="576262" cy="76196"/>
          </a:xfrm>
          <a:prstGeom prst="rightArrow">
            <a:avLst>
              <a:gd name="adj1" fmla="val 50000"/>
              <a:gd name="adj2" fmla="val 99726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22552" name="AutoShape 102"/>
          <p:cNvSpPr>
            <a:spLocks noChangeArrowheads="1"/>
          </p:cNvSpPr>
          <p:nvPr/>
        </p:nvSpPr>
        <p:spPr bwMode="auto">
          <a:xfrm rot="9652206">
            <a:off x="4860939" y="2745760"/>
            <a:ext cx="647700" cy="128588"/>
          </a:xfrm>
          <a:prstGeom prst="rightArrow">
            <a:avLst>
              <a:gd name="adj1" fmla="val 50000"/>
              <a:gd name="adj2" fmla="val 125925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22553" name="AutoShape 103"/>
          <p:cNvSpPr>
            <a:spLocks noChangeArrowheads="1"/>
          </p:cNvSpPr>
          <p:nvPr/>
        </p:nvSpPr>
        <p:spPr bwMode="auto">
          <a:xfrm rot="-5400000">
            <a:off x="6430182" y="3499644"/>
            <a:ext cx="1428760" cy="144463"/>
          </a:xfrm>
          <a:prstGeom prst="rightArrow">
            <a:avLst>
              <a:gd name="adj1" fmla="val 50000"/>
              <a:gd name="adj2" fmla="val 311537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22554" name="AutoShape 105"/>
          <p:cNvSpPr>
            <a:spLocks noChangeArrowheads="1"/>
          </p:cNvSpPr>
          <p:nvPr/>
        </p:nvSpPr>
        <p:spPr bwMode="auto">
          <a:xfrm>
            <a:off x="5000628" y="3000373"/>
            <a:ext cx="2000264" cy="1071570"/>
          </a:xfrm>
          <a:prstGeom prst="flowChartAlternateProcess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22555" name="Text Box 106"/>
          <p:cNvSpPr txBox="1">
            <a:spLocks noChangeArrowheads="1"/>
          </p:cNvSpPr>
          <p:nvPr/>
        </p:nvSpPr>
        <p:spPr bwMode="auto">
          <a:xfrm>
            <a:off x="5286380" y="3143249"/>
            <a:ext cx="1531938" cy="857256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400">
              <a:latin typeface="Times New Roman" pitchFamily="18" charset="0"/>
            </a:endParaRPr>
          </a:p>
        </p:txBody>
      </p:sp>
      <p:sp>
        <p:nvSpPr>
          <p:cNvPr id="22556" name="AutoShape 108"/>
          <p:cNvSpPr>
            <a:spLocks noChangeArrowheads="1"/>
          </p:cNvSpPr>
          <p:nvPr/>
        </p:nvSpPr>
        <p:spPr bwMode="auto">
          <a:xfrm>
            <a:off x="7286644" y="3000373"/>
            <a:ext cx="1368425" cy="1000131"/>
          </a:xfrm>
          <a:prstGeom prst="flowChartAlternateProcess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22557" name="Text Box 109"/>
          <p:cNvSpPr txBox="1">
            <a:spLocks noChangeArrowheads="1"/>
          </p:cNvSpPr>
          <p:nvPr/>
        </p:nvSpPr>
        <p:spPr bwMode="auto">
          <a:xfrm>
            <a:off x="7358082" y="3143249"/>
            <a:ext cx="1227138" cy="857256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 dirty="0">
                <a:latin typeface="Times New Roman" pitchFamily="18" charset="0"/>
              </a:rPr>
              <a:t>Бюджеты</a:t>
            </a:r>
          </a:p>
          <a:p>
            <a:pPr algn="ctr"/>
            <a:r>
              <a:rPr lang="ru-RU" sz="1400" b="1" dirty="0">
                <a:latin typeface="Times New Roman" pitchFamily="18" charset="0"/>
              </a:rPr>
              <a:t>городских округов</a:t>
            </a:r>
            <a:endParaRPr lang="ru-RU" sz="1400" dirty="0">
              <a:latin typeface="Times New Roman" pitchFamily="18" charset="0"/>
            </a:endParaRPr>
          </a:p>
        </p:txBody>
      </p:sp>
      <p:sp>
        <p:nvSpPr>
          <p:cNvPr id="22558" name="AutoShape 110"/>
          <p:cNvSpPr>
            <a:spLocks noChangeArrowheads="1"/>
          </p:cNvSpPr>
          <p:nvPr/>
        </p:nvSpPr>
        <p:spPr bwMode="auto">
          <a:xfrm>
            <a:off x="6072198" y="2857496"/>
            <a:ext cx="142875" cy="217488"/>
          </a:xfrm>
          <a:prstGeom prst="upArrow">
            <a:avLst>
              <a:gd name="adj1" fmla="val 50000"/>
              <a:gd name="adj2" fmla="val 38056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22559" name="AutoShape 113"/>
          <p:cNvSpPr>
            <a:spLocks noChangeArrowheads="1"/>
          </p:cNvSpPr>
          <p:nvPr/>
        </p:nvSpPr>
        <p:spPr bwMode="auto">
          <a:xfrm>
            <a:off x="7715272" y="5286388"/>
            <a:ext cx="1295400" cy="647700"/>
          </a:xfrm>
          <a:prstGeom prst="flowChartAlternateProcess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22560" name="Text Box 114"/>
          <p:cNvSpPr txBox="1">
            <a:spLocks noChangeArrowheads="1"/>
          </p:cNvSpPr>
          <p:nvPr/>
        </p:nvSpPr>
        <p:spPr bwMode="auto">
          <a:xfrm>
            <a:off x="7812088" y="5357826"/>
            <a:ext cx="1152525" cy="57150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 dirty="0">
                <a:latin typeface="Times New Roman" pitchFamily="18" charset="0"/>
              </a:rPr>
              <a:t>Бюджеты поселений</a:t>
            </a:r>
            <a:r>
              <a:rPr lang="ru-RU" sz="1500" b="1" dirty="0">
                <a:latin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</a:endParaRPr>
          </a:p>
        </p:txBody>
      </p:sp>
      <p:sp>
        <p:nvSpPr>
          <p:cNvPr id="22561" name="AutoShape 116"/>
          <p:cNvSpPr>
            <a:spLocks noChangeArrowheads="1"/>
          </p:cNvSpPr>
          <p:nvPr/>
        </p:nvSpPr>
        <p:spPr bwMode="auto">
          <a:xfrm>
            <a:off x="5929322" y="5286388"/>
            <a:ext cx="1739900" cy="892175"/>
          </a:xfrm>
          <a:prstGeom prst="flowChartAlternateProcess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22562" name="Text Box 117"/>
          <p:cNvSpPr txBox="1">
            <a:spLocks noChangeArrowheads="1"/>
          </p:cNvSpPr>
          <p:nvPr/>
        </p:nvSpPr>
        <p:spPr bwMode="auto">
          <a:xfrm>
            <a:off x="6000760" y="5357826"/>
            <a:ext cx="1624003" cy="71438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 dirty="0">
                <a:latin typeface="Times New Roman" pitchFamily="18" charset="0"/>
              </a:rPr>
              <a:t>Бюджеты муниципальных районов</a:t>
            </a:r>
            <a:endParaRPr lang="ru-RU" sz="1400" dirty="0">
              <a:latin typeface="Times New Roman" pitchFamily="18" charset="0"/>
            </a:endParaRPr>
          </a:p>
        </p:txBody>
      </p:sp>
      <p:sp>
        <p:nvSpPr>
          <p:cNvPr id="22563" name="AutoShape 118"/>
          <p:cNvSpPr>
            <a:spLocks noChangeArrowheads="1"/>
          </p:cNvSpPr>
          <p:nvPr/>
        </p:nvSpPr>
        <p:spPr bwMode="auto">
          <a:xfrm>
            <a:off x="6500826" y="5000636"/>
            <a:ext cx="82550" cy="285752"/>
          </a:xfrm>
          <a:prstGeom prst="upArrow">
            <a:avLst>
              <a:gd name="adj1" fmla="val 50000"/>
              <a:gd name="adj2" fmla="val 178846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22564" name="AutoShape 119"/>
          <p:cNvSpPr>
            <a:spLocks noChangeArrowheads="1"/>
          </p:cNvSpPr>
          <p:nvPr/>
        </p:nvSpPr>
        <p:spPr bwMode="auto">
          <a:xfrm>
            <a:off x="8143900" y="5000636"/>
            <a:ext cx="82550" cy="285752"/>
          </a:xfrm>
          <a:prstGeom prst="upArrow">
            <a:avLst>
              <a:gd name="adj1" fmla="val 50000"/>
              <a:gd name="adj2" fmla="val 178846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22565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DA8B7893-446E-43C4-B753-845BBAD6CA75}" type="slidenum">
              <a:rPr lang="en-US" altLang="ru-RU" sz="1200">
                <a:latin typeface="Calibri" pitchFamily="34" charset="0"/>
              </a:rPr>
              <a:pPr algn="r"/>
              <a:t>10</a:t>
            </a:fld>
            <a:endParaRPr lang="en-US" altLang="ru-RU" sz="1200" dirty="0">
              <a:latin typeface="Calibri" pitchFamily="34" charset="0"/>
            </a:endParaRPr>
          </a:p>
        </p:txBody>
      </p:sp>
      <p:sp>
        <p:nvSpPr>
          <p:cNvPr id="22566" name="Rectangle 63"/>
          <p:cNvSpPr>
            <a:spLocks noChangeArrowheads="1"/>
          </p:cNvSpPr>
          <p:nvPr/>
        </p:nvSpPr>
        <p:spPr bwMode="auto">
          <a:xfrm>
            <a:off x="5072066" y="3071810"/>
            <a:ext cx="1871662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</a:rPr>
              <a:t>Бюджеты субъектов</a:t>
            </a:r>
          </a:p>
          <a:p>
            <a:pPr algn="ctr"/>
            <a:r>
              <a:rPr lang="ru-RU" sz="1200" b="1" dirty="0">
                <a:latin typeface="Times New Roman" pitchFamily="18" charset="0"/>
              </a:rPr>
              <a:t>Российской Федерации</a:t>
            </a:r>
          </a:p>
          <a:p>
            <a:pPr algn="ctr"/>
            <a:r>
              <a:rPr lang="ru-RU" sz="1200" b="1" dirty="0">
                <a:latin typeface="Times New Roman" pitchFamily="18" charset="0"/>
              </a:rPr>
              <a:t>(региональные бюджеты)</a:t>
            </a:r>
          </a:p>
        </p:txBody>
      </p:sp>
      <p:sp>
        <p:nvSpPr>
          <p:cNvPr id="22567" name="AutoShape 110"/>
          <p:cNvSpPr>
            <a:spLocks noChangeArrowheads="1"/>
          </p:cNvSpPr>
          <p:nvPr/>
        </p:nvSpPr>
        <p:spPr bwMode="auto">
          <a:xfrm>
            <a:off x="7929586" y="2857496"/>
            <a:ext cx="144462" cy="217488"/>
          </a:xfrm>
          <a:prstGeom prst="upArrow">
            <a:avLst>
              <a:gd name="adj1" fmla="val 50000"/>
              <a:gd name="adj2" fmla="val 37638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43" name="Нижний колонтитул 4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5"/>
          <p:cNvGrpSpPr>
            <a:grpSpLocks/>
          </p:cNvGrpSpPr>
          <p:nvPr/>
        </p:nvGrpSpPr>
        <p:grpSpPr bwMode="auto">
          <a:xfrm>
            <a:off x="323850" y="-387350"/>
            <a:ext cx="8964613" cy="6742113"/>
            <a:chOff x="1157" y="359"/>
            <a:chExt cx="15115" cy="11087"/>
          </a:xfrm>
        </p:grpSpPr>
        <p:sp>
          <p:nvSpPr>
            <p:cNvPr id="24579" name="Text Box 6"/>
            <p:cNvSpPr txBox="1">
              <a:spLocks noChangeArrowheads="1"/>
            </p:cNvSpPr>
            <p:nvPr/>
          </p:nvSpPr>
          <p:spPr bwMode="auto">
            <a:xfrm>
              <a:off x="1157" y="359"/>
              <a:ext cx="3515" cy="3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24580" name="AutoShape 7"/>
            <p:cNvSpPr>
              <a:spLocks noChangeArrowheads="1"/>
            </p:cNvSpPr>
            <p:nvPr/>
          </p:nvSpPr>
          <p:spPr bwMode="auto">
            <a:xfrm>
              <a:off x="1271" y="4798"/>
              <a:ext cx="14898" cy="960"/>
            </a:xfrm>
            <a:prstGeom prst="chevron">
              <a:avLst>
                <a:gd name="adj" fmla="val 387969"/>
              </a:avLst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24581" name="Text Box 8"/>
            <p:cNvSpPr txBox="1">
              <a:spLocks noChangeArrowheads="1"/>
            </p:cNvSpPr>
            <p:nvPr/>
          </p:nvSpPr>
          <p:spPr bwMode="auto">
            <a:xfrm>
              <a:off x="5699" y="4708"/>
              <a:ext cx="6690" cy="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>
                  <a:solidFill>
                    <a:srgbClr val="008000"/>
                  </a:solidFill>
                  <a:latin typeface="Times New Roman" pitchFamily="18" charset="0"/>
                </a:rPr>
                <a:t>ЭТАПЫ БЮДЖЕТНОГО ПРОЦЕССА</a:t>
              </a:r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24582" name="Group 9"/>
            <p:cNvGrpSpPr>
              <a:grpSpLocks/>
            </p:cNvGrpSpPr>
            <p:nvPr/>
          </p:nvGrpSpPr>
          <p:grpSpPr bwMode="auto">
            <a:xfrm>
              <a:off x="1157" y="6496"/>
              <a:ext cx="4296" cy="1890"/>
              <a:chOff x="1128" y="5207"/>
              <a:chExt cx="4296" cy="1890"/>
            </a:xfrm>
          </p:grpSpPr>
          <p:sp>
            <p:nvSpPr>
              <p:cNvPr id="24604" name="AutoShape 10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24605" name="Text Box 11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1. Составление проекта бюджета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24583" name="AutoShape 12"/>
            <p:cNvSpPr>
              <a:spLocks noChangeArrowheads="1"/>
            </p:cNvSpPr>
            <p:nvPr/>
          </p:nvSpPr>
          <p:spPr bwMode="auto">
            <a:xfrm>
              <a:off x="5951" y="6496"/>
              <a:ext cx="4296" cy="1890"/>
            </a:xfrm>
            <a:prstGeom prst="flowChartAlternate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24584" name="Text Box 13"/>
            <p:cNvSpPr txBox="1">
              <a:spLocks noChangeArrowheads="1"/>
            </p:cNvSpPr>
            <p:nvPr/>
          </p:nvSpPr>
          <p:spPr bwMode="auto">
            <a:xfrm>
              <a:off x="6203" y="6496"/>
              <a:ext cx="3930" cy="1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600" b="1">
                  <a:solidFill>
                    <a:srgbClr val="0000FF"/>
                  </a:solidFill>
                  <a:latin typeface="Times New Roman" pitchFamily="18" charset="0"/>
                </a:rPr>
                <a:t>2. Рассмотрение проекта бюджета</a:t>
              </a:r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24585" name="Group 14"/>
            <p:cNvGrpSpPr>
              <a:grpSpLocks/>
            </p:cNvGrpSpPr>
            <p:nvPr/>
          </p:nvGrpSpPr>
          <p:grpSpPr bwMode="auto">
            <a:xfrm>
              <a:off x="10643" y="6496"/>
              <a:ext cx="4296" cy="1890"/>
              <a:chOff x="1128" y="5207"/>
              <a:chExt cx="4296" cy="1890"/>
            </a:xfrm>
          </p:grpSpPr>
          <p:sp>
            <p:nvSpPr>
              <p:cNvPr id="24602" name="AutoShape 15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24603" name="Text Box 16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3. Утверждение бюджета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24586" name="AutoShape 17"/>
            <p:cNvSpPr>
              <a:spLocks noChangeArrowheads="1"/>
            </p:cNvSpPr>
            <p:nvPr/>
          </p:nvSpPr>
          <p:spPr bwMode="auto">
            <a:xfrm>
              <a:off x="4529" y="8386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24587" name="AutoShape 18"/>
            <p:cNvSpPr>
              <a:spLocks noChangeArrowheads="1"/>
            </p:cNvSpPr>
            <p:nvPr/>
          </p:nvSpPr>
          <p:spPr bwMode="auto">
            <a:xfrm>
              <a:off x="9557" y="8386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24588" name="Group 19"/>
            <p:cNvGrpSpPr>
              <a:grpSpLocks/>
            </p:cNvGrpSpPr>
            <p:nvPr/>
          </p:nvGrpSpPr>
          <p:grpSpPr bwMode="auto">
            <a:xfrm>
              <a:off x="10739" y="9556"/>
              <a:ext cx="4296" cy="1890"/>
              <a:chOff x="1128" y="5207"/>
              <a:chExt cx="4296" cy="1890"/>
            </a:xfrm>
          </p:grpSpPr>
          <p:sp>
            <p:nvSpPr>
              <p:cNvPr id="24600" name="AutoShape 20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24601" name="Text Box 21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4. Исполнение бюджета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24589" name="AutoShape 22"/>
            <p:cNvSpPr>
              <a:spLocks noChangeArrowheads="1"/>
            </p:cNvSpPr>
            <p:nvPr/>
          </p:nvSpPr>
          <p:spPr bwMode="auto">
            <a:xfrm>
              <a:off x="14939" y="7684"/>
              <a:ext cx="960" cy="2784"/>
            </a:xfrm>
            <a:prstGeom prst="curvedLeftArrow">
              <a:avLst>
                <a:gd name="adj1" fmla="val 58000"/>
                <a:gd name="adj2" fmla="val 116000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24590" name="Group 23"/>
            <p:cNvGrpSpPr>
              <a:grpSpLocks/>
            </p:cNvGrpSpPr>
            <p:nvPr/>
          </p:nvGrpSpPr>
          <p:grpSpPr bwMode="auto">
            <a:xfrm>
              <a:off x="5951" y="9556"/>
              <a:ext cx="4296" cy="1890"/>
              <a:chOff x="1128" y="5207"/>
              <a:chExt cx="4296" cy="1890"/>
            </a:xfrm>
          </p:grpSpPr>
          <p:sp>
            <p:nvSpPr>
              <p:cNvPr id="24598" name="AutoShape 24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24599" name="Text Box 25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5. Формирование отчета об исполнении бюджета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24591" name="AutoShape 26"/>
            <p:cNvSpPr>
              <a:spLocks noChangeArrowheads="1"/>
            </p:cNvSpPr>
            <p:nvPr/>
          </p:nvSpPr>
          <p:spPr bwMode="auto">
            <a:xfrm rot="10800000">
              <a:off x="9191" y="9118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24592" name="Group 27"/>
            <p:cNvGrpSpPr>
              <a:grpSpLocks/>
            </p:cNvGrpSpPr>
            <p:nvPr/>
          </p:nvGrpSpPr>
          <p:grpSpPr bwMode="auto">
            <a:xfrm>
              <a:off x="1157" y="9556"/>
              <a:ext cx="4296" cy="1890"/>
              <a:chOff x="1128" y="5207"/>
              <a:chExt cx="4296" cy="1890"/>
            </a:xfrm>
          </p:grpSpPr>
          <p:sp>
            <p:nvSpPr>
              <p:cNvPr id="24596" name="AutoShape 28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24597" name="Text Box 29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6. Муниципальный финансовый контроль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24593" name="AutoShape 30"/>
            <p:cNvSpPr>
              <a:spLocks noChangeArrowheads="1"/>
            </p:cNvSpPr>
            <p:nvPr/>
          </p:nvSpPr>
          <p:spPr bwMode="auto">
            <a:xfrm rot="10800000">
              <a:off x="4607" y="9118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24594" name="Text Box 31"/>
            <p:cNvSpPr txBox="1">
              <a:spLocks noChangeArrowheads="1"/>
            </p:cNvSpPr>
            <p:nvPr/>
          </p:nvSpPr>
          <p:spPr bwMode="auto">
            <a:xfrm>
              <a:off x="5188" y="689"/>
              <a:ext cx="7892" cy="3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3200" dirty="0">
                <a:latin typeface="Times New Roman" pitchFamily="18" charset="0"/>
              </a:endParaRPr>
            </a:p>
            <a:p>
              <a:endParaRPr lang="ru-RU" sz="3200" dirty="0">
                <a:latin typeface="Times New Roman" pitchFamily="18" charset="0"/>
              </a:endParaRPr>
            </a:p>
            <a:p>
              <a:r>
                <a:rPr lang="ru-RU" sz="2400" b="1" dirty="0" smtClean="0">
                  <a:latin typeface="Times New Roman" pitchFamily="18" charset="0"/>
                </a:rPr>
                <a:t>Бюджетный процесс</a:t>
              </a:r>
            </a:p>
            <a:p>
              <a:endParaRPr lang="ru-RU" sz="3200" dirty="0">
                <a:latin typeface="Times New Roman" pitchFamily="18" charset="0"/>
              </a:endParaRPr>
            </a:p>
          </p:txBody>
        </p:sp>
        <p:sp>
          <p:nvSpPr>
            <p:cNvPr id="24595" name="Text Box 32"/>
            <p:cNvSpPr txBox="1">
              <a:spLocks noChangeArrowheads="1"/>
            </p:cNvSpPr>
            <p:nvPr/>
          </p:nvSpPr>
          <p:spPr bwMode="auto">
            <a:xfrm>
              <a:off x="1530" y="4139"/>
              <a:ext cx="14742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b="1">
                  <a:solidFill>
                    <a:srgbClr val="0000FF"/>
                  </a:solidFill>
                  <a:latin typeface="Times New Roman" pitchFamily="18" charset="0"/>
                </a:rPr>
                <a:t>Бюджетный процесс - ежегодное формирование и исполнение бюджета</a:t>
              </a:r>
              <a:endParaRPr lang="ru-RU" sz="1400">
                <a:latin typeface="Times New Roman" pitchFamily="18" charset="0"/>
              </a:endParaRPr>
            </a:p>
          </p:txBody>
        </p:sp>
      </p:grpSp>
      <p:sp>
        <p:nvSpPr>
          <p:cNvPr id="24578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F999BAE4-AC5A-43D9-BC9B-3387C30D40D3}" type="slidenum">
              <a:rPr lang="en-US" altLang="ru-RU" sz="1200">
                <a:latin typeface="Calibri" pitchFamily="34" charset="0"/>
              </a:rPr>
              <a:pPr algn="r"/>
              <a:t>11</a:t>
            </a:fld>
            <a:endParaRPr lang="en-US" altLang="ru-RU" sz="1200" dirty="0">
              <a:latin typeface="Calibri" pitchFamily="34" charset="0"/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>
          <a:xfrm>
            <a:off x="8143900" y="6613525"/>
            <a:ext cx="762000" cy="244475"/>
          </a:xfrm>
        </p:spPr>
        <p:txBody>
          <a:bodyPr/>
          <a:lstStyle/>
          <a:p>
            <a:pPr>
              <a:defRPr/>
            </a:pPr>
            <a:fld id="{FAAAF679-3C44-4EF6-93D2-DD6D0CD78DE9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56AF07C-7D8E-40E0-8AF8-9CA8BFB5FA5D}" type="slidenum">
              <a:rPr lang="ru-RU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ru-RU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505" name="Rectangle 4"/>
          <p:cNvSpPr>
            <a:spLocks noGrp="1"/>
          </p:cNvSpPr>
          <p:nvPr>
            <p:ph type="title" idx="4294967295"/>
          </p:nvPr>
        </p:nvSpPr>
        <p:spPr>
          <a:xfrm>
            <a:off x="285720" y="5578475"/>
            <a:ext cx="8858280" cy="1143000"/>
          </a:xfrm>
        </p:spPr>
        <p:txBody>
          <a:bodyPr lIns="0" rIns="0" bIns="0" anchor="b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000" b="1" i="1" dirty="0"/>
              <a:t>Сбалансированность бюджета (равенство доходов и расходов) – один из основополагающих принципов при составлении бюджета, когда это равенство </a:t>
            </a:r>
            <a:r>
              <a:rPr lang="ru-RU" sz="1000" b="1" i="1" dirty="0" smtClean="0"/>
              <a:t>нарушается, </a:t>
            </a:r>
            <a:r>
              <a:rPr lang="ru-RU" sz="1000" b="1" i="1" dirty="0"/>
              <a:t>возникает дефицит, либо </a:t>
            </a:r>
            <a:r>
              <a:rPr lang="ru-RU" sz="1000" b="1" i="1" dirty="0" err="1"/>
              <a:t>профицит</a:t>
            </a:r>
            <a:r>
              <a:rPr lang="ru-RU" sz="1000" b="1" i="1" dirty="0"/>
              <a:t> бюджета.</a:t>
            </a:r>
            <a:br>
              <a:rPr lang="ru-RU" sz="1000" b="1" i="1" dirty="0"/>
            </a:br>
            <a:r>
              <a:rPr lang="ru-RU" sz="1000" b="1" i="1" dirty="0"/>
              <a:t/>
            </a:r>
            <a:br>
              <a:rPr lang="ru-RU" sz="1000" b="1" i="1" dirty="0"/>
            </a:br>
            <a:r>
              <a:rPr lang="ru-RU" sz="1000" b="1" i="1" dirty="0"/>
              <a:t>Если расходная часть превышает доходную, то бюджет формируется с дефицитом.</a:t>
            </a:r>
            <a:br>
              <a:rPr lang="ru-RU" sz="1000" b="1" i="1" dirty="0"/>
            </a:br>
            <a:r>
              <a:rPr lang="ru-RU" sz="1000" b="1" i="1" dirty="0"/>
              <a:t>Превышение доходов над расходами образует положительный остаток – </a:t>
            </a:r>
            <a:r>
              <a:rPr lang="ru-RU" sz="1000" b="1" i="1" dirty="0" err="1"/>
              <a:t>профицит</a:t>
            </a:r>
            <a:r>
              <a:rPr lang="ru-RU" sz="1000" b="1" i="1" dirty="0"/>
              <a:t>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885825" y="7938"/>
          <a:ext cx="8258175" cy="589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6" name="Text Box 4"/>
          <p:cNvSpPr txBox="1">
            <a:spLocks noChangeArrowheads="1"/>
          </p:cNvSpPr>
          <p:nvPr/>
        </p:nvSpPr>
        <p:spPr bwMode="auto">
          <a:xfrm>
            <a:off x="611188" y="620713"/>
            <a:ext cx="75803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</a:rPr>
              <a:t>ДОХДЫ БЮДЖЕТА – это безвозмездные и безвозвратные поступления денежных средств в бюджет</a:t>
            </a:r>
          </a:p>
        </p:txBody>
      </p:sp>
      <p:graphicFrame>
        <p:nvGraphicFramePr>
          <p:cNvPr id="143378" name="Organization Chart 18"/>
          <p:cNvGraphicFramePr>
            <a:graphicFrameLocks/>
          </p:cNvGraphicFramePr>
          <p:nvPr/>
        </p:nvGraphicFramePr>
        <p:xfrm>
          <a:off x="428596" y="1500174"/>
          <a:ext cx="8207375" cy="4751387"/>
        </p:xfrm>
        <a:graphic>
          <a:graphicData uri="http://schemas.openxmlformats.org/drawingml/2006/compatibility">
            <com:legacyDrawing xmlns:com="http://schemas.openxmlformats.org/drawingml/2006/compatibility" spid="_x0000_s143378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13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cap="none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  <a:endParaRPr lang="ru-RU" sz="2400" b="1" cap="none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14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214422"/>
            <a:ext cx="8643998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Денежные средства, выплачиваемые из бюджета, за исключением средств, являющихся в соответствии с Бюджетным кодексом Российской Федерации источниками финансирования дефицита бюджета, называют расходами бюджета.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Расходы бюджета направлены на финансовое обеспечение муниципальных программ и не включенных в муниципальные программы направлений деятельности органов власти.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Программные расходы – бюджетные средства, направленные на финансовое обеспечение муниципальных программ.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Муниципальная программа – это документ, определяющий: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    - цели и задачи муниципальной политики в определенной сфере; 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     - способы их достижения;     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- объемы используемых финансовых ресурсов;   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 - координаторов и участников государственной программы;   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    - непосредственные результаты. 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Расходные обязательства, не включенные в муниципальные программы, называют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непрограммными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расходами.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Кроме того, в составе бюджета на плановый период закладываются условно утвержденные расходы, которые не распределяются по муниципальным программам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непрограммным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направлениям. Объем условно утвержденных расходов должен составлять не менее 2,5% общего объема расходов бюджета на первый год планового периода и не менее 5% – на второй год планового периода.</a:t>
            </a:r>
          </a:p>
          <a:p>
            <a:endParaRPr lang="ru-RU" sz="1400" dirty="0" smtClean="0"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Text Box 8"/>
          <p:cNvSpPr txBox="1">
            <a:spLocks noChangeArrowheads="1"/>
          </p:cNvSpPr>
          <p:nvPr/>
        </p:nvSpPr>
        <p:spPr bwMode="auto">
          <a:xfrm>
            <a:off x="5957888" y="0"/>
            <a:ext cx="2611437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144386" name="Slide Number Placeholder 5"/>
          <p:cNvSpPr txBox="1">
            <a:spLocks noGrp="1"/>
          </p:cNvSpPr>
          <p:nvPr/>
        </p:nvSpPr>
        <p:spPr bwMode="auto">
          <a:xfrm>
            <a:off x="8604250" y="6492875"/>
            <a:ext cx="5397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BCB278B4-EE6E-4B77-9326-F5554D8D3275}" type="slidenum">
              <a:rPr lang="en-US" altLang="ru-RU" sz="1200">
                <a:latin typeface="Calibri" pitchFamily="34" charset="0"/>
              </a:rPr>
              <a:pPr algn="r"/>
              <a:t>15</a:t>
            </a:fld>
            <a:endParaRPr lang="en-US" altLang="ru-RU" sz="1200" dirty="0">
              <a:latin typeface="Calibri" pitchFamily="34" charset="0"/>
            </a:endParaRPr>
          </a:p>
        </p:txBody>
      </p:sp>
      <p:grpSp>
        <p:nvGrpSpPr>
          <p:cNvPr id="144387" name="Group 23"/>
          <p:cNvGrpSpPr>
            <a:grpSpLocks/>
          </p:cNvGrpSpPr>
          <p:nvPr/>
        </p:nvGrpSpPr>
        <p:grpSpPr bwMode="auto">
          <a:xfrm>
            <a:off x="539750" y="500043"/>
            <a:ext cx="8391525" cy="5386408"/>
            <a:chOff x="113" y="572"/>
            <a:chExt cx="5608" cy="3457"/>
          </a:xfrm>
        </p:grpSpPr>
        <p:sp>
          <p:nvSpPr>
            <p:cNvPr id="144388" name="Text Box 9"/>
            <p:cNvSpPr txBox="1">
              <a:spLocks noChangeArrowheads="1"/>
            </p:cNvSpPr>
            <p:nvPr/>
          </p:nvSpPr>
          <p:spPr bwMode="auto">
            <a:xfrm>
              <a:off x="930" y="572"/>
              <a:ext cx="3987" cy="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2000">
                <a:latin typeface="Times New Roman" pitchFamily="18" charset="0"/>
              </a:endParaRPr>
            </a:p>
          </p:txBody>
        </p:sp>
        <p:grpSp>
          <p:nvGrpSpPr>
            <p:cNvPr id="144389" name="Group 10"/>
            <p:cNvGrpSpPr>
              <a:grpSpLocks/>
            </p:cNvGrpSpPr>
            <p:nvPr/>
          </p:nvGrpSpPr>
          <p:grpSpPr bwMode="auto">
            <a:xfrm>
              <a:off x="795" y="1178"/>
              <a:ext cx="4333" cy="483"/>
              <a:chOff x="2460" y="3497"/>
              <a:chExt cx="12522" cy="1560"/>
            </a:xfrm>
          </p:grpSpPr>
          <p:sp>
            <p:nvSpPr>
              <p:cNvPr id="36875" name="AutoShape 11"/>
              <p:cNvSpPr>
                <a:spLocks noChangeArrowheads="1"/>
              </p:cNvSpPr>
              <p:nvPr/>
            </p:nvSpPr>
            <p:spPr bwMode="auto">
              <a:xfrm>
                <a:off x="2460" y="3498"/>
                <a:ext cx="12521" cy="1554"/>
              </a:xfrm>
              <a:prstGeom prst="flowChartProcess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rgbClr val="000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1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44403" name="Text Box 12"/>
              <p:cNvSpPr txBox="1">
                <a:spLocks noChangeArrowheads="1"/>
              </p:cNvSpPr>
              <p:nvPr/>
            </p:nvSpPr>
            <p:spPr bwMode="auto">
              <a:xfrm>
                <a:off x="2592" y="3632"/>
                <a:ext cx="12258" cy="1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b="1" dirty="0">
                    <a:solidFill>
                      <a:srgbClr val="000080"/>
                    </a:solidFill>
                    <a:latin typeface="Times New Roman" pitchFamily="18" charset="0"/>
                  </a:rPr>
                  <a:t>Составление местного бюджета </a:t>
                </a:r>
                <a:r>
                  <a:rPr lang="ru-RU" b="1" dirty="0" smtClean="0">
                    <a:solidFill>
                      <a:srgbClr val="000080"/>
                    </a:solidFill>
                    <a:latin typeface="Times New Roman" pitchFamily="18" charset="0"/>
                  </a:rPr>
                  <a:t>основывается </a:t>
                </a:r>
                <a:r>
                  <a:rPr lang="ru-RU" b="1" dirty="0">
                    <a:solidFill>
                      <a:srgbClr val="000080"/>
                    </a:solidFill>
                    <a:latin typeface="Times New Roman" pitchFamily="18" charset="0"/>
                  </a:rPr>
                  <a:t>на: </a:t>
                </a:r>
                <a:endParaRPr lang="ru-RU" dirty="0">
                  <a:latin typeface="Times New Roman" pitchFamily="18" charset="0"/>
                </a:endParaRPr>
              </a:p>
            </p:txBody>
          </p:sp>
        </p:grpSp>
        <p:sp>
          <p:nvSpPr>
            <p:cNvPr id="36881" name="AutoShape 17"/>
            <p:cNvSpPr>
              <a:spLocks noChangeArrowheads="1"/>
            </p:cNvSpPr>
            <p:nvPr/>
          </p:nvSpPr>
          <p:spPr bwMode="auto">
            <a:xfrm>
              <a:off x="113" y="2069"/>
              <a:ext cx="1316" cy="1960"/>
            </a:xfrm>
            <a:prstGeom prst="flowChart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44391" name="Text Box 18"/>
            <p:cNvSpPr txBox="1">
              <a:spLocks noChangeArrowheads="1"/>
            </p:cNvSpPr>
            <p:nvPr/>
          </p:nvSpPr>
          <p:spPr bwMode="auto">
            <a:xfrm>
              <a:off x="129" y="2251"/>
              <a:ext cx="1300" cy="165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>
                  <a:solidFill>
                    <a:srgbClr val="000080"/>
                  </a:solidFill>
                  <a:latin typeface="Times New Roman" pitchFamily="18" charset="0"/>
                </a:rPr>
                <a:t>Прогнозе</a:t>
              </a:r>
            </a:p>
            <a:p>
              <a:pPr algn="ctr"/>
              <a:r>
                <a:rPr lang="ru-RU" b="1">
                  <a:solidFill>
                    <a:srgbClr val="000080"/>
                  </a:solidFill>
                  <a:latin typeface="Times New Roman" pitchFamily="18" charset="0"/>
                </a:rPr>
                <a:t>социально –</a:t>
              </a:r>
            </a:p>
            <a:p>
              <a:pPr algn="ctr"/>
              <a:r>
                <a:rPr lang="ru-RU" b="1">
                  <a:solidFill>
                    <a:srgbClr val="000080"/>
                  </a:solidFill>
                  <a:latin typeface="Times New Roman" pitchFamily="18" charset="0"/>
                </a:rPr>
                <a:t>экономического</a:t>
              </a:r>
            </a:p>
            <a:p>
              <a:pPr algn="ctr"/>
              <a:r>
                <a:rPr lang="ru-RU" b="1">
                  <a:solidFill>
                    <a:srgbClr val="000080"/>
                  </a:solidFill>
                  <a:latin typeface="Times New Roman" pitchFamily="18" charset="0"/>
                </a:rPr>
                <a:t>развития</a:t>
              </a:r>
            </a:p>
            <a:p>
              <a:pPr algn="ctr"/>
              <a:r>
                <a:rPr lang="ru-RU" b="1">
                  <a:solidFill>
                    <a:srgbClr val="000080"/>
                  </a:solidFill>
                  <a:latin typeface="Times New Roman" pitchFamily="18" charset="0"/>
                </a:rPr>
                <a:t>муниципального района</a:t>
              </a:r>
              <a:endParaRPr lang="ru-RU">
                <a:latin typeface="Times New Roman" pitchFamily="18" charset="0"/>
              </a:endParaRPr>
            </a:p>
          </p:txBody>
        </p:sp>
        <p:sp>
          <p:nvSpPr>
            <p:cNvPr id="36884" name="AutoShape 20"/>
            <p:cNvSpPr>
              <a:spLocks noChangeArrowheads="1"/>
            </p:cNvSpPr>
            <p:nvPr/>
          </p:nvSpPr>
          <p:spPr bwMode="auto">
            <a:xfrm>
              <a:off x="1519" y="2069"/>
              <a:ext cx="1289" cy="1960"/>
            </a:xfrm>
            <a:prstGeom prst="flowChart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44393" name="Text Box 21"/>
            <p:cNvSpPr txBox="1">
              <a:spLocks noChangeArrowheads="1"/>
            </p:cNvSpPr>
            <p:nvPr/>
          </p:nvSpPr>
          <p:spPr bwMode="auto">
            <a:xfrm>
              <a:off x="1519" y="2251"/>
              <a:ext cx="1337" cy="1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>
                  <a:solidFill>
                    <a:srgbClr val="000080"/>
                  </a:solidFill>
                  <a:latin typeface="Times New Roman" pitchFamily="18" charset="0"/>
                </a:rPr>
                <a:t>Основных</a:t>
              </a:r>
            </a:p>
            <a:p>
              <a:pPr algn="ctr"/>
              <a:r>
                <a:rPr lang="ru-RU" b="1">
                  <a:solidFill>
                    <a:srgbClr val="000080"/>
                  </a:solidFill>
                  <a:latin typeface="Times New Roman" pitchFamily="18" charset="0"/>
                </a:rPr>
                <a:t>направлениях</a:t>
              </a:r>
            </a:p>
            <a:p>
              <a:pPr algn="ctr"/>
              <a:r>
                <a:rPr lang="ru-RU" b="1">
                  <a:solidFill>
                    <a:srgbClr val="000080"/>
                  </a:solidFill>
                  <a:latin typeface="Times New Roman" pitchFamily="18" charset="0"/>
                </a:rPr>
                <a:t>бюджетной</a:t>
              </a:r>
            </a:p>
            <a:p>
              <a:pPr algn="ctr"/>
              <a:r>
                <a:rPr lang="ru-RU" b="1">
                  <a:solidFill>
                    <a:srgbClr val="000080"/>
                  </a:solidFill>
                  <a:latin typeface="Times New Roman" pitchFamily="18" charset="0"/>
                </a:rPr>
                <a:t>политики  муниципального района</a:t>
              </a:r>
              <a:endParaRPr lang="ru-RU">
                <a:latin typeface="Times New Roman" pitchFamily="18" charset="0"/>
              </a:endParaRPr>
            </a:p>
          </p:txBody>
        </p:sp>
        <p:sp>
          <p:nvSpPr>
            <p:cNvPr id="36887" name="AutoShape 23"/>
            <p:cNvSpPr>
              <a:spLocks noChangeArrowheads="1"/>
            </p:cNvSpPr>
            <p:nvPr/>
          </p:nvSpPr>
          <p:spPr bwMode="auto">
            <a:xfrm>
              <a:off x="4337" y="2069"/>
              <a:ext cx="1384" cy="1950"/>
            </a:xfrm>
            <a:prstGeom prst="flowChart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44395" name="Text Box 24"/>
            <p:cNvSpPr txBox="1">
              <a:spLocks noChangeArrowheads="1"/>
            </p:cNvSpPr>
            <p:nvPr/>
          </p:nvSpPr>
          <p:spPr bwMode="auto">
            <a:xfrm>
              <a:off x="4377" y="2251"/>
              <a:ext cx="1343" cy="165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>
                  <a:solidFill>
                    <a:srgbClr val="000080"/>
                  </a:solidFill>
                  <a:latin typeface="Times New Roman" pitchFamily="18" charset="0"/>
                </a:rPr>
                <a:t>Муниципальных</a:t>
              </a:r>
            </a:p>
            <a:p>
              <a:pPr algn="ctr"/>
              <a:r>
                <a:rPr lang="ru-RU" b="1">
                  <a:solidFill>
                    <a:srgbClr val="000080"/>
                  </a:solidFill>
                  <a:latin typeface="Times New Roman" pitchFamily="18" charset="0"/>
                </a:rPr>
                <a:t>программах  муниципального района</a:t>
              </a:r>
              <a:endParaRPr lang="ru-RU">
                <a:latin typeface="Times New Roman" pitchFamily="18" charset="0"/>
              </a:endParaRPr>
            </a:p>
          </p:txBody>
        </p:sp>
        <p:sp>
          <p:nvSpPr>
            <p:cNvPr id="144396" name="AutoShape 26"/>
            <p:cNvSpPr>
              <a:spLocks noChangeArrowheads="1"/>
            </p:cNvSpPr>
            <p:nvPr/>
          </p:nvSpPr>
          <p:spPr bwMode="auto">
            <a:xfrm>
              <a:off x="582" y="1797"/>
              <a:ext cx="393" cy="350"/>
            </a:xfrm>
            <a:prstGeom prst="flowChartOffpageConnector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>
                  <a:solidFill>
                    <a:srgbClr val="000080"/>
                  </a:solidFill>
                  <a:latin typeface="Times New Roman" pitchFamily="18" charset="0"/>
                </a:rPr>
                <a:t>1</a:t>
              </a:r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144397" name="AutoShape 27"/>
            <p:cNvSpPr>
              <a:spLocks noChangeArrowheads="1"/>
            </p:cNvSpPr>
            <p:nvPr/>
          </p:nvSpPr>
          <p:spPr bwMode="auto">
            <a:xfrm>
              <a:off x="2018" y="1797"/>
              <a:ext cx="392" cy="350"/>
            </a:xfrm>
            <a:prstGeom prst="flowChartOffpageConnector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>
                  <a:solidFill>
                    <a:srgbClr val="000080"/>
                  </a:solidFill>
                  <a:latin typeface="Times New Roman" pitchFamily="18" charset="0"/>
                </a:rPr>
                <a:t>2</a:t>
              </a:r>
            </a:p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2" name="AutoShape 20"/>
            <p:cNvSpPr>
              <a:spLocks noChangeArrowheads="1"/>
            </p:cNvSpPr>
            <p:nvPr/>
          </p:nvSpPr>
          <p:spPr bwMode="auto">
            <a:xfrm>
              <a:off x="2971" y="2069"/>
              <a:ext cx="1223" cy="1960"/>
            </a:xfrm>
            <a:prstGeom prst="flowChart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44399" name="Text Box 21"/>
            <p:cNvSpPr txBox="1">
              <a:spLocks noChangeArrowheads="1"/>
            </p:cNvSpPr>
            <p:nvPr/>
          </p:nvSpPr>
          <p:spPr bwMode="auto">
            <a:xfrm>
              <a:off x="2903" y="2251"/>
              <a:ext cx="1337" cy="1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>
                  <a:solidFill>
                    <a:srgbClr val="000080"/>
                  </a:solidFill>
                  <a:latin typeface="Times New Roman" pitchFamily="18" charset="0"/>
                </a:rPr>
                <a:t>Основных</a:t>
              </a:r>
            </a:p>
            <a:p>
              <a:pPr algn="ctr"/>
              <a:r>
                <a:rPr lang="ru-RU" b="1">
                  <a:solidFill>
                    <a:srgbClr val="000080"/>
                  </a:solidFill>
                  <a:latin typeface="Times New Roman" pitchFamily="18" charset="0"/>
                </a:rPr>
                <a:t>направлениях</a:t>
              </a:r>
            </a:p>
            <a:p>
              <a:pPr algn="ctr"/>
              <a:r>
                <a:rPr lang="ru-RU" b="1">
                  <a:solidFill>
                    <a:srgbClr val="000080"/>
                  </a:solidFill>
                  <a:latin typeface="Times New Roman" pitchFamily="18" charset="0"/>
                </a:rPr>
                <a:t>налоговой</a:t>
              </a:r>
            </a:p>
            <a:p>
              <a:pPr algn="ctr"/>
              <a:r>
                <a:rPr lang="ru-RU" b="1">
                  <a:solidFill>
                    <a:srgbClr val="000080"/>
                  </a:solidFill>
                  <a:latin typeface="Times New Roman" pitchFamily="18" charset="0"/>
                </a:rPr>
                <a:t>политики муниципального района</a:t>
              </a:r>
              <a:endParaRPr lang="ru-RU">
                <a:latin typeface="Times New Roman" pitchFamily="18" charset="0"/>
              </a:endParaRPr>
            </a:p>
          </p:txBody>
        </p:sp>
        <p:sp>
          <p:nvSpPr>
            <p:cNvPr id="144400" name="AutoShape 27"/>
            <p:cNvSpPr>
              <a:spLocks noChangeArrowheads="1"/>
            </p:cNvSpPr>
            <p:nvPr/>
          </p:nvSpPr>
          <p:spPr bwMode="auto">
            <a:xfrm>
              <a:off x="3395" y="1842"/>
              <a:ext cx="392" cy="350"/>
            </a:xfrm>
            <a:prstGeom prst="flowChartOffpageConnector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>
                  <a:solidFill>
                    <a:srgbClr val="000080"/>
                  </a:solidFill>
                  <a:latin typeface="Times New Roman" pitchFamily="18" charset="0"/>
                </a:rPr>
                <a:t>3</a:t>
              </a:r>
            </a:p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144401" name="AutoShape 27"/>
            <p:cNvSpPr>
              <a:spLocks noChangeArrowheads="1"/>
            </p:cNvSpPr>
            <p:nvPr/>
          </p:nvSpPr>
          <p:spPr bwMode="auto">
            <a:xfrm>
              <a:off x="4847" y="1842"/>
              <a:ext cx="392" cy="350"/>
            </a:xfrm>
            <a:prstGeom prst="flowChartOffpageConnector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>
                  <a:solidFill>
                    <a:srgbClr val="000080"/>
                  </a:solidFill>
                  <a:latin typeface="Times New Roman" pitchFamily="18" charset="0"/>
                </a:rPr>
                <a:t>4</a:t>
              </a:r>
            </a:p>
            <a:p>
              <a:endParaRPr lang="ru-RU" sz="140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EB2DA0B-E303-465C-A003-EA341AFA01BA}" type="slidenum">
              <a:rPr lang="ru-RU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ru-RU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145514" name="Group 106"/>
          <p:cNvGraphicFramePr>
            <a:graphicFrameLocks noGrp="1"/>
          </p:cNvGraphicFramePr>
          <p:nvPr/>
        </p:nvGraphicFramePr>
        <p:xfrm>
          <a:off x="285750" y="1214438"/>
          <a:ext cx="8429625" cy="4846956"/>
        </p:xfrm>
        <a:graphic>
          <a:graphicData uri="http://schemas.openxmlformats.org/drawingml/2006/table">
            <a:tbl>
              <a:tblPr/>
              <a:tblGrid>
                <a:gridCol w="2000250"/>
                <a:gridCol w="773113"/>
                <a:gridCol w="792162"/>
                <a:gridCol w="792163"/>
                <a:gridCol w="865187"/>
                <a:gridCol w="814388"/>
                <a:gridCol w="796925"/>
                <a:gridCol w="798512"/>
                <a:gridCol w="796925"/>
              </a:tblGrid>
              <a:tr h="746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2018 г.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2019 г.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2020 г.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2021г.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2022 г.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2023 г.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2024 г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Численность  населения 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тыс.чел.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11,9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11,8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Объем промышленного производства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565,5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822,2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841,4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912,4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964,3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1057,3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1189,7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Темпы роста объема промышленного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производства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% к предыдущему году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140,4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145,4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102,3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108,4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105,7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109,6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112,5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Объем реализации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продукции сельского хозяйства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497,0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493,9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457,1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599,5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621,2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648,1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677,4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Темпы роста объема реализации продукции сельского хозяйства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% к предыдущему году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101,3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88,8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125,3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Численность занятных в экономике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тыс.чел.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Фонд заработной платы работников организаций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318,7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346,7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457,1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495,0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528,7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565,2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604,2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5512" name="Rectangle 106"/>
          <p:cNvSpPr>
            <a:spLocks noChangeArrowheads="1"/>
          </p:cNvSpPr>
          <p:nvPr/>
        </p:nvSpPr>
        <p:spPr bwMode="auto">
          <a:xfrm>
            <a:off x="179388" y="115888"/>
            <a:ext cx="87852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660033"/>
                </a:solidFill>
              </a:rPr>
              <a:t>        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параметры прогноза социально - экономического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развития Краснинского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района Смоленской области на долгосрочный период 2018 – 2024 год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5E8EC86-5367-40F1-9F7F-B98F6A192C3E}" type="slidenum">
              <a:rPr lang="ru-RU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ru-RU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46435" name="Rectangle 4"/>
          <p:cNvSpPr>
            <a:spLocks noChangeArrowheads="1"/>
          </p:cNvSpPr>
          <p:nvPr/>
        </p:nvSpPr>
        <p:spPr bwMode="auto">
          <a:xfrm>
            <a:off x="428597" y="1214422"/>
            <a:ext cx="850109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 Общие положения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Основные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направления бюджетной и налоговой политики муниципального  образования «Краснинский район»  Смоленской области (далее - Краснинский район) на 2022 год и на плановый период 2023 и 2024 годов разработаны в целях формирования задач бюджетной и налоговой политики на среднесрочный период, а также условий и подходов, принимаемых при составлении проекта   бюджета  муниципального района   на 2022 год и плановый период 2023 и 2024 годов.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 подготовке основных направлений бюджетной и налоговой политики Краснинского района   на 2022 год и плановый период 2023 и 2024 годов были учтены положения Указа Президента Российской Федерации от 7 мая 2018 года № 204 «О национальных целях и стратегических задачах развития Российской Федерации на период до 2024 года» и от 21 июля 2020 года № 474 «О национальных целях развития Российской Федерации на период до 2030 года», Послания Президента Российской Федерации Федеральному Собранию Российской Федерации от 21 апреля 2021 года.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 Основные задачи бюджетной и налоговой политики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Основные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направления бюджетной и налоговой политики  муниципального образования Краснинский район на 2022 -2024 годы определяют основные цели, задачи и направления бюджетной политики в области доходов и расходов бюджета, муниципального контроля в финансово - бюджетной сфере, ориентированы на преемственность базовых целей и задач и являются основой для составления проекта бюджета муниципального образования на 2022 год и плановый период 2023 и 2024 годов, а также для повышения качества бюджетного процесса, обеспечения рационального, эффективного и результативного расходования бюджетных средств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 smtClean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>Основной целью бюджетной и налоговой политики на 2022 - 2024 годы остается обеспечение сбалансированности и устойчивости бюджета муниципального образования с учетом текущей экономической ситуации.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14290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Основные направления бюджетной и налоговой политики муниципального образования «Краснинский район» Смоленской области на 2022 год и на плановый период 2023 и 2024 годов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4BC0EB6-2A55-4C7D-B848-C858B99A33AE}" type="slidenum">
              <a:rPr lang="ru-RU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ru-RU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47458" name="Rectangle 1"/>
          <p:cNvSpPr>
            <a:spLocks noChangeArrowheads="1"/>
          </p:cNvSpPr>
          <p:nvPr/>
        </p:nvSpPr>
        <p:spPr bwMode="auto">
          <a:xfrm>
            <a:off x="142875" y="142875"/>
            <a:ext cx="864393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buFontTx/>
              <a:buChar char="-"/>
            </a:pP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endParaRPr lang="ru-RU"/>
          </a:p>
        </p:txBody>
      </p:sp>
      <p:sp>
        <p:nvSpPr>
          <p:cNvPr id="147459" name="Rectangle 1"/>
          <p:cNvSpPr>
            <a:spLocks noChangeArrowheads="1"/>
          </p:cNvSpPr>
          <p:nvPr/>
        </p:nvSpPr>
        <p:spPr bwMode="auto">
          <a:xfrm>
            <a:off x="107950" y="385763"/>
            <a:ext cx="8893175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 eaLnBrk="0" hangingPunct="0">
              <a:tabLst>
                <a:tab pos="630238" algn="l"/>
              </a:tabLst>
            </a:pPr>
            <a:r>
              <a:rPr lang="ru-RU" sz="1400" dirty="0" smtClean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>- консервативное бюджетное планирование исходя из возможностей доходного потенциала муниципального образования;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>
              <a:tabLst>
                <a:tab pos="630238" algn="l"/>
              </a:tabLst>
            </a:pPr>
            <a:r>
              <a:rPr lang="ru-RU" sz="1400" dirty="0" smtClean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>- стимулирование развития налогового потенциала;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>
              <a:tabLst>
                <a:tab pos="630238" algn="l"/>
              </a:tabLst>
            </a:pPr>
            <a:r>
              <a:rPr lang="ru-RU" sz="1400" dirty="0" smtClean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>оптимизация расходных обязательств муниципального образования;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>
              <a:tabLst>
                <a:tab pos="630238" algn="l"/>
              </a:tabLst>
            </a:pPr>
            <a:r>
              <a:rPr lang="ru-RU" sz="1400" dirty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>- повышение эффективности бюджетных расходов.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>
              <a:tabLst>
                <a:tab pos="630238" algn="l"/>
              </a:tabLst>
            </a:pPr>
            <a:r>
              <a:rPr lang="ru-RU" sz="1400" dirty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dirty="0" smtClean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1400" dirty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>целей и задач бюджетной и налоговой политики должна основываться на усовершенствованной системе социально-экономического и бюджетного планирования, обеспечивающей в том числе и повышение качества прогноза социально-экономического развития муниципального образования.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>
              <a:tabLst>
                <a:tab pos="630238" algn="l"/>
              </a:tabLst>
            </a:pPr>
            <a:r>
              <a:rPr lang="en-US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Основные направления бюджетной политики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>
              <a:tabLst>
                <a:tab pos="630238" algn="l"/>
              </a:tabLs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Основными направлениями бюджетной политики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Краснинского района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на среднесрочный период являются:</a:t>
            </a:r>
          </a:p>
          <a:p>
            <a:pPr indent="450850" algn="just" eaLnBrk="0" hangingPunct="0">
              <a:tabLst>
                <a:tab pos="630238" algn="l"/>
              </a:tabLst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- формирование параметров бюджета муниципального образования «Краснинский район» Смоленской области исходя из консервативного сценария функционирования экономики и прогноза социально-экономического развития Краснинского района на 2022-2024 годы, а также обеспечения долгосрочной сбалансированности и устойчивости бюджета муниципального образования;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>
              <a:tabLst>
                <a:tab pos="630238" algn="l"/>
              </a:tabLst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-  планирование бюджетных ассигнований исходя из исполнения действующих расходных обязательств с сохранением социальной направленности бюджета муниципального образования;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>
              <a:tabLst>
                <a:tab pos="630238" algn="l"/>
              </a:tabLst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- осуществление перехода к построению бюджета муниципального образования «Краснинский район» на основе муниципальных программ, увязанных с действующими целевыми программами, с соблюдением принципа постановки целей в зависимости от имеющихся ресурсов, а также с установлением персональной ответственности заказчиков муниципальных программ за заявленные конечные результаты;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>
              <a:tabLst>
                <a:tab pos="630238" algn="l"/>
              </a:tabLst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>определение четких приоритетов использования бюджетных средств с учетом текущей экономической ситуации: при планировании бюджетных ассигнований следует детально </a:t>
            </a:r>
            <a:r>
              <a:rPr lang="ru-RU" sz="1400" dirty="0" smtClean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>оценить содержание муниципальных программ, соразмерив объемы их финансового обеспечения с реальными возможностями бюджета муниципального образования;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реализация приоритетных проектов, учитывающих объединение управленческих решений и бюджетных ассигнований на финансовое обеспечение программных мероприятий, обеспечивающих максимальный вклад в достижение ключевых показателей по соответствующим направлениям;</a:t>
            </a:r>
          </a:p>
          <a:p>
            <a:pPr indent="450850" algn="just" eaLnBrk="0" hangingPunct="0">
              <a:tabLst>
                <a:tab pos="630238" algn="l"/>
              </a:tabLst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9A746E5-32B2-4F45-8CC8-986A9B60589E}" type="slidenum">
              <a:rPr lang="ru-RU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ru-RU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0593" name="Rectangle 1"/>
          <p:cNvSpPr>
            <a:spLocks noChangeArrowheads="1"/>
          </p:cNvSpPr>
          <p:nvPr/>
        </p:nvSpPr>
        <p:spPr bwMode="auto">
          <a:xfrm>
            <a:off x="142875" y="0"/>
            <a:ext cx="8858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77800" algn="just">
              <a:buFontTx/>
              <a:buChar char="-"/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483" name="Прямоугольник 3"/>
          <p:cNvSpPr>
            <a:spLocks noChangeArrowheads="1"/>
          </p:cNvSpPr>
          <p:nvPr/>
        </p:nvSpPr>
        <p:spPr bwMode="auto">
          <a:xfrm>
            <a:off x="214313" y="285750"/>
            <a:ext cx="8929687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обеспечение повышения заработной платы, при этом рост заработной платы должен сопровождаться повышением производительности труда работников и улучшением качества предоставляемых муниципальных услуг;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принятие новых расходных обязательств на основе оценки эффективности и при наличии ресурсов для их гарантированного исполнения в пределах принятых бюджетных ограничений;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концентрация расходов на первоочередных и приоритетных направлениях, в том числе на достижении целей и результатов региональных проектов, направленных на реализацию национальных проектов;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сохранение достигнутых соотношений к среднемесячному доходу от трудовой деятельности средней заработной платы отдельных категорий работников бюджетной сферы, поименованных в указах Президента Российской Федерации;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обеспечение выплаты заработной платы работникам организаций бюджетной сферы не ниже минимального размера оплаты труда, устанавливаемого на федеральном уровне;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повышение реалистичности и минимизация рисков несбалансированности бюджета; - повышение реалистичности и минимизация рисков несбалансированности бюджета;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недопущение принятия новых расходных обязательств, не обеспеченных источниками финансирования;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обеспечение прозрачности (открытости) и публичности процесса управления общественными финансами, гарантирующих обществу право на доступ к открытым муниципальным данным, в том числе в рамках размещения финансовой и иной информации о бюджете и бюджетном процессе на едином портале бюджетной системы Российской Федерации, а также на официальном сайте  Администрации муниципального образования «Краснинский район»   Смоленской области, размещение основных положений   о бюджете в формате «Бюджет для граждан» в социальных сетях.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сфере межбюджетных отношений: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межбюджетных отношений между бюджетом муниципального образования и бюджетами сельских поседений района исходя из бюджетной обеспеченности муниципального образования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заключение с органами местного самоуправления   поселений, получающими дотации на выравнивание бюджетной обеспеченности, соглашений о мерах по социально-экономическому развитию и оздоровлению муниципальных финансов, а также осуществление контроля за исполнением органами местного самоуправления обязательств, предусмотренных указанными соглашениями;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обеспечение сбалансированности местных бюджетов;</a:t>
            </a:r>
          </a:p>
          <a:p>
            <a:pPr>
              <a:buFontTx/>
              <a:buChar char="-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14290"/>
            <a:ext cx="8643998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endParaRPr lang="ru-RU" sz="2000" b="1" dirty="0" smtClean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Правовой статус и наименование муниципального образования </a:t>
            </a:r>
            <a:endParaRPr lang="ru-RU" sz="2400" dirty="0" smtClean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342900" indent="-342900">
              <a:defRPr/>
            </a:pPr>
            <a:r>
              <a:rPr lang="ru-RU" sz="175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 </a:t>
            </a:r>
            <a:r>
              <a:rPr lang="ru-RU" sz="175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             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Территория муниципального района определена в границах, утвержденных областным законом «О наделении статусом муниципального района муниципального образования «Краснинский район» Смоленской области, об установлении границ муниципальных образований, территории которых входят в его состав, и наделении их соответствующим статусом». </a:t>
            </a:r>
          </a:p>
          <a:p>
            <a:pPr marL="342900" indent="-342900"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Территория муниципального района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составляет 1507,67 квадратных километров.</a:t>
            </a:r>
          </a:p>
          <a:p>
            <a:pPr marL="342900" indent="-342900"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Территорию муниципального района</a:t>
            </a:r>
            <a:r>
              <a:rPr lang="ru-RU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образуют территории следующих поселений, входящих в его состав:</a:t>
            </a:r>
          </a:p>
          <a:p>
            <a:pPr marL="342900" indent="-342900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Краснинское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городское поселение;</a:t>
            </a:r>
          </a:p>
          <a:p>
            <a:pPr marL="342900" indent="-342900"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Гусинское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сельское поселение;  </a:t>
            </a:r>
          </a:p>
          <a:p>
            <a:pPr marL="342900" indent="-342900"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Малеевское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сельское поселение;</a:t>
            </a:r>
          </a:p>
          <a:p>
            <a:pPr marL="342900" indent="-342900"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Мерлинское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сельское поселение; </a:t>
            </a:r>
          </a:p>
          <a:p>
            <a:pPr marL="342900" indent="-342900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Административный центр — посёлок городского типа Красный.</a:t>
            </a:r>
          </a:p>
          <a:p>
            <a:pPr marL="342900" indent="-342900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Территориально район граничит: на севере с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Руднянским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районом, на востоке со Смоленским районом, на юге с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Монастырщинским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районом, на западе с Белоруссией.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71802" y="6429396"/>
            <a:ext cx="5662642" cy="2889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D5B639E-C3D4-46F6-A35B-8B9E1F903E2D}" type="slidenum">
              <a:rPr lang="ru-RU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ru-RU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49506" name="Прямоугольник 3"/>
          <p:cNvSpPr>
            <a:spLocks noChangeArrowheads="1"/>
          </p:cNvSpPr>
          <p:nvPr/>
        </p:nvSpPr>
        <p:spPr bwMode="auto">
          <a:xfrm>
            <a:off x="142875" y="0"/>
            <a:ext cx="9001125" cy="683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стимулирование органов местного самоуправления в увеличении собственной доходной базы местных бюджетов;</a:t>
            </a:r>
          </a:p>
          <a:p>
            <a:pPr>
              <a:buFontTx/>
              <a:buChar char="-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реализация мер по укреплению финансовой дисциплины, соблюдению органами местного самоуправления требований бюджетного законодательства.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 Основные направления налоговой политики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2022-2024 годах будет продолжена реализация основных целей и задач налоговой политики, предусмотренных в предыдущие годы.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Налоговая политика муниципального образования «Краснинский район» Смоленской области в 2022 году и на плановый период до 2024 года ориентирована на мобилизацию собственных доходов на основе экономического роста и развития доходного потенциала.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Основными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направлениями налоговой политики муниципального образования «Краснинский район» Смоленской области в трехлетней перспективе являются: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повышение реалистичности прогнозирования и минимизация рисков несбалансированности при бюджетном планировании;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укрепление доходной базы бюджета района за счет наращивания стабильных доходных источников и мобилизации в бюджет имеющихся резервов;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обеспечение бюджетной, экономической и социальной эффективности налоговых расходов;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повышение эффективности управления муниципальным имуществом.    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Будет продолжена работа по укреплению доходной базы бюджета района за счет наращивания стабильных доходных источников и мобилизации в бюджет имеющихся резервов.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Рост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бюджетных поступлений планируется достичь за счет: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создания благоприятных условий для расширения производства, новых рабочих мест, инвестиционной и инновационной активности; 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осуществления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содействия среднему и малому бизнесу для развития предпринимательской деятельности;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выявления и пресечение схем минимизации налогов, совершенствование методов контроля легализации «теневой» заработной платы;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обеспечения постановки на налоговый учет обособленных подразделений предприятий, работающих на территории муниципального образования;</a:t>
            </a:r>
          </a:p>
          <a:p>
            <a:pPr>
              <a:buFontTx/>
              <a:buChar char="-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BD14E33-9A03-4B9E-A4D3-DDA9B0D3C5BF}" type="slidenum">
              <a:rPr lang="ru-RU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ru-RU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0530" name="Прямоугольник 3"/>
          <p:cNvSpPr>
            <a:spLocks noChangeArrowheads="1"/>
          </p:cNvSpPr>
          <p:nvPr/>
        </p:nvSpPr>
        <p:spPr bwMode="auto">
          <a:xfrm>
            <a:off x="179388" y="0"/>
            <a:ext cx="8964612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совершенствования методов налогового администрирования, повышение уровня ответственности главных администраторов доходов за выполнением плановых показателей поступления доходов в консолидированный бюджет района;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проведения оценки социальной и бюджетной эффективности установленных на местном уровне налоговых расходов;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совершенствования управления муниципальной собственностью, в том числе за счет повышения качества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претензионно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- исковой работы.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усиления контроля за полнотой и своевременностью перечислений в бюджет доходов от использования муниципальной собственности, осуществление продажи муниципального имущества с максимальной выгодой;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продолжения совместной работы с налоговыми и иными уполномоченными территориальными органами федеральных органов исполнительной власти и уполномоченными  исполнительными органами государственной власти Смоленской области по обеспечению полноты и своевременности поступлений доходов в бюджет муниципального района, усиление мер воздействия на плательщиков, имеющих задолженность по платежам, поступающим в бюджет муниципального района;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обеспечения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повышения уровня налоговой грамотности населения; Координация работы органов местного самоуправления по мобилизации доходов в бюджет  муниципального района будет осуществляться в рамках деятельности    Межведомственной комиссии  по налоговой политике и рабочей группы  по выявлению неформальных трудовых отношений созданных при Администрации муниципального образования «Краснинский район» Смоленской области в целях сокращения недоимки по налогам, снижения роста задолженности по выплате заработной платы и недопущения выплаты заработной платы ниже установленного минимального размера оплаты труда, снижения неформальной занятости населения, легализации  «теневой» заработной платы; При формировании основных направлений налоговой политики района учтены изменения в налоговое и бюджетное законодательство, вносимые и планируемые к принятию на региональном уровне, вступающие в силу с 1 января 2022 года.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целях увеличения доходной части бюджета муниципального района, с</a:t>
            </a:r>
          </a:p>
          <a:p>
            <a:pPr indent="457200" algn="just" eaLnBrk="0" hangingPunct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 января 2022 года областным законом «О межбюджетных отношениях в Смоленской области»  установлены дополнительные нормативы отчислений в бюджет муниципального района от мобилизованных с территории муниципального образования платежей:</a:t>
            </a:r>
          </a:p>
          <a:p>
            <a:pPr>
              <a:buFontTx/>
              <a:buChar char="-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C0B7EA1-C944-46EA-A7F3-294986281F96}" type="slidenum">
              <a:rPr lang="ru-RU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ru-RU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1554" name="Rectangle 1"/>
          <p:cNvSpPr>
            <a:spLocks noChangeArrowheads="1"/>
          </p:cNvSpPr>
          <p:nvPr/>
        </p:nvSpPr>
        <p:spPr bwMode="auto">
          <a:xfrm>
            <a:off x="179388" y="52388"/>
            <a:ext cx="8964612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just" eaLnBrk="0" hangingPunct="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 eaLnBrk="0" hangingPunct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платы за негативное воздействие на окружающую среду  по единому нормативу 15 процентов;</a:t>
            </a:r>
          </a:p>
          <a:p>
            <a:pPr indent="457200" algn="just" eaLnBrk="0" hangingPunct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административных штрафов, установленных главой 8 Кодекса Российской Федерации об административных правонарушениях, за административные правонарушения в области охраны окружающей среды и природопользования, налагаемые должностными лицами органов исполнительной власти субъектов Российской Федерации, учреждениями субъектов Российской Федерации (штрафы за нарушение правил пожарной безопасности в лесах) по единому нормативу 100 процентов.</a:t>
            </a:r>
          </a:p>
          <a:p>
            <a:pPr indent="457200" algn="just" eaLnBrk="0" hangingPunct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Важной составляющей налоговой политики на территории муниципального образования останется стимулирование развития малого и среднего предпринимательства, повышения конкурентоспособности субъектов малого предпринимательства.</a:t>
            </a:r>
          </a:p>
          <a:p>
            <a:pPr indent="457200" algn="just" eaLnBrk="0" hangingPunct="0"/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Ожидается снижение  нагрузки на малый бизнес за счет обеспечения уплаты налога и страховых взносов без деклараций, для плательщиков применяющих УСН, при условии, что численность сотрудников не более пяти человек, а годовой доход ― не более 60 млн. руб.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 eaLnBrk="0" hangingPunct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 1 января 2021 года  отменен единый налог на вмененный доход. При этом в 2022 году в бюджет муниципального района еще поступят платежи в счет погашения имеющейся недоимки. </a:t>
            </a:r>
          </a:p>
          <a:p>
            <a:pPr indent="457200" algn="just" eaLnBrk="0" hangingPunct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текущем году будет продолжена работа по актуализации  патентной системы налогообложения. </a:t>
            </a:r>
          </a:p>
          <a:p>
            <a:pPr indent="457200" algn="just" eaLnBrk="0" hangingPunct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целях мобилизации доходов бюджета муниципального района планируется проведение следующих мероприятий:</a:t>
            </a:r>
          </a:p>
          <a:p>
            <a:pPr indent="457200" algn="just" eaLnBrk="0" hangingPunct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продолжение работы, направленной на повышение объемов поступлений налога на доходы физических лиц за счет создания условий для роста общего объема фонда оплаты труда в муниципальном образовании, легализация «теневой» заработной платы, доведение ее до среднеотраслевого уровня, а также проведение мероприятий по сокращению задолженности по налогу на доходы физических лиц;</a:t>
            </a:r>
          </a:p>
          <a:p>
            <a:pPr indent="457200" algn="just" eaLnBrk="0" hangingPunct="0"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собираемости единого сельскохозяйственного налога за счет расширения деятельности сельскохозяйственных товаропроизводителей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457200" algn="just" eaLnBrk="0" hangingPunct="0"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повышение объемов поступления налога, взимаемого в связи с применением патентной системы налогообложения путем ежегодной индексации размера потенциально возможного к получению индивидуальным предпринимателем годового дохода по каждому виду предпринимательской деятельности, в отношении которого применяется патентная система налогообложения, на коэффициент-дефлятор.</a:t>
            </a:r>
          </a:p>
          <a:p>
            <a:pPr indent="457200" algn="just" eaLnBrk="0" hangingPunct="0">
              <a:buFontTx/>
              <a:buChar char="-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3ABC8-37C0-410C-8D7A-163D282379C1}" type="slidenum">
              <a:rPr lang="ru-RU">
                <a:solidFill>
                  <a:schemeClr val="tx1"/>
                </a:solidFill>
              </a:rPr>
              <a:pPr>
                <a:defRPr/>
              </a:pPr>
              <a:t>23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2578" name="Прямоугольник 2"/>
          <p:cNvSpPr>
            <a:spLocks noChangeArrowheads="1"/>
          </p:cNvSpPr>
          <p:nvPr/>
        </p:nvSpPr>
        <p:spPr bwMode="auto">
          <a:xfrm>
            <a:off x="179388" y="0"/>
            <a:ext cx="896461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 eaLnBrk="0" hangingPunct="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 eaLnBrk="0" hangingPunct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усиление работы по погашению задолженности по налоговым платежам;</a:t>
            </a:r>
          </a:p>
          <a:p>
            <a:pPr indent="457200" algn="just" eaLnBrk="0" hangingPunct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для увеличения сбора арендных платежей будет продолжена работа по заключению новых договоров на обоюдно выгодных условиях, не допущении недоимки по данным видам доходов;</a:t>
            </a:r>
          </a:p>
          <a:p>
            <a:pPr indent="457200" algn="just" eaLnBrk="0" hangingPunct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создание условий для развития малого и среднего предпринимательства.</a:t>
            </a:r>
          </a:p>
          <a:p>
            <a:pPr indent="457200" algn="just" eaLnBrk="0" hangingPunct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создания условий для развития малых форм торговли, в целях формирования комфортной потребительской среды.</a:t>
            </a:r>
          </a:p>
          <a:p>
            <a:pPr indent="457200" algn="just" eaLnBrk="0" hangingPunct="0"/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целях совершенствования налогового администрирования предполагается:</a:t>
            </a:r>
          </a:p>
          <a:p>
            <a:pPr indent="457200" algn="just" eaLnBrk="0" hangingPunct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повышение ответственности администраторов доходов за эффективное прогнозирование, своевременность, полноту поступления и сокращение задолженности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администрируемых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платежей;</a:t>
            </a:r>
          </a:p>
          <a:p>
            <a:pPr indent="457200" algn="just" eaLnBrk="0" hangingPunct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повышение качества и эффективности совместной работы органов власти всех уровней по усилению администрирования доходов в рамках деятельности межведомственной комиссии  и рабочей группы по платежам в бюджет муниципального района;</a:t>
            </a:r>
          </a:p>
          <a:p>
            <a:pPr indent="457200" algn="just" eaLnBrk="0" hangingPunct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продолжение работы  по легализации налоговой базы, легализации «теневой» заработной платы, взысканию задолженности по налоговым и неналоговым доходам;</a:t>
            </a:r>
          </a:p>
          <a:p>
            <a:pPr indent="457200" algn="just" eaLnBrk="0" hangingPunct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осуществление контроля за наличием задолженности  муниципальных унитарных предприятий, налогоплательщиков, финансируемых из бюджета муниципального района, получающих субсидии из бюджета.</a:t>
            </a:r>
          </a:p>
          <a:p>
            <a:pPr indent="457200" algn="just" eaLnBrk="0" hangingPunct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Для увеличения доходной базы бюджета муниципального района будет осуществляться активизация проведения муниципального земельного контроля и государственного земельного надзора с целью выявления факта самовольного занятия земельных участков и использования земельных участков без оформленных в установленном порядке правоустанавливающих документов.</a:t>
            </a:r>
          </a:p>
          <a:p>
            <a:pPr indent="457200" algn="just" eaLnBrk="0" hangingPunct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Реализация налоговой политики будет способствовать повышению доходного потенциала муниципального района, повышению финансовой самостоятельности и, как следствие стабильному социально-экономическому развитию района.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215338" y="6500834"/>
            <a:ext cx="762000" cy="244475"/>
          </a:xfrm>
        </p:spPr>
        <p:txBody>
          <a:bodyPr/>
          <a:lstStyle/>
          <a:p>
            <a:pPr>
              <a:defRPr/>
            </a:pPr>
            <a:fld id="{DCE52E92-A8D0-43F9-A72A-AFF64D2CD154}" type="slidenum">
              <a:rPr lang="ru-RU">
                <a:solidFill>
                  <a:schemeClr val="tx1"/>
                </a:solidFill>
              </a:rPr>
              <a:pPr>
                <a:defRPr/>
              </a:pPr>
              <a:t>24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54661" name="Group 37"/>
          <p:cNvGraphicFramePr>
            <a:graphicFrameLocks noGrp="1"/>
          </p:cNvGraphicFramePr>
          <p:nvPr/>
        </p:nvGraphicFramePr>
        <p:xfrm>
          <a:off x="500034" y="500063"/>
          <a:ext cx="8215341" cy="4437063"/>
        </p:xfrm>
        <a:graphic>
          <a:graphicData uri="http://schemas.openxmlformats.org/drawingml/2006/table">
            <a:tbl>
              <a:tblPr/>
              <a:tblGrid>
                <a:gridCol w="2486578"/>
                <a:gridCol w="2048764"/>
                <a:gridCol w="1959172"/>
                <a:gridCol w="1720827"/>
              </a:tblGrid>
              <a:tr h="12827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Прогноз основных характеристик (общий объем доходов, общий объем расходов, дефицит (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профицит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) бюджета) консолидированного бюджета муниципального образования "Краснинский район" Смоленской области на 2022 год и на плановый период 2023 и 2024</a:t>
                      </a:r>
                    </a:p>
                  </a:txBody>
                  <a:tcPr marL="8709" marR="8709" marT="87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8709" marR="8709" marT="87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8709" marR="8709" marT="87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709" marR="8709" marT="870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тыс.рублей</a:t>
                      </a:r>
                    </a:p>
                  </a:txBody>
                  <a:tcPr marL="8709" marR="8709" marT="87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8709" marR="8709" marT="87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прогноз</a:t>
                      </a:r>
                    </a:p>
                  </a:txBody>
                  <a:tcPr marL="8709" marR="8709" marT="870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25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L="8709" marR="8709" marT="87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marL="8709" marR="8709" marT="87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marL="8709" marR="8709" marT="87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</a:t>
                      </a:r>
                    </a:p>
                  </a:txBody>
                  <a:tcPr marL="8709" marR="8709" marT="87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324 948,5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306 106,2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307 878,1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80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</a:t>
                      </a:r>
                    </a:p>
                  </a:txBody>
                  <a:tcPr marL="8709" marR="8709" marT="87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324 948,5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306 106,2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307 878,1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</a:p>
                  </a:txBody>
                  <a:tcPr marL="8709" marR="8709" marT="87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8709" marR="8709" marT="87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8709" marR="8709" marT="87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8709" marR="8709" marT="87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457200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2400" cap="none" dirty="0" smtClean="0">
                <a:effectLst/>
                <a:latin typeface="Times New Roman" pitchFamily="18" charset="0"/>
              </a:rPr>
              <a:t>      </a:t>
            </a:r>
            <a:r>
              <a:rPr lang="ru-RU" sz="2700" b="1" cap="none" dirty="0" smtClean="0">
                <a:solidFill>
                  <a:srgbClr val="800080"/>
                </a:solidFill>
                <a:effectLst/>
                <a:latin typeface="Times New Roman" pitchFamily="18" charset="0"/>
              </a:rPr>
              <a:t>Основные характеристики бюджета муниципального района в 2019-2024 годах,</a:t>
            </a:r>
            <a:r>
              <a:rPr lang="ru-RU" sz="2400" b="1" cap="none" dirty="0" smtClean="0">
                <a:solidFill>
                  <a:srgbClr val="800080"/>
                </a:solidFill>
                <a:effectLst/>
                <a:latin typeface="Times New Roman" pitchFamily="18" charset="0"/>
              </a:rPr>
              <a:t/>
            </a:r>
            <a:br>
              <a:rPr lang="ru-RU" sz="2400" b="1" cap="none" dirty="0" smtClean="0">
                <a:solidFill>
                  <a:srgbClr val="800080"/>
                </a:solidFill>
                <a:effectLst/>
                <a:latin typeface="Times New Roman" pitchFamily="18" charset="0"/>
              </a:rPr>
            </a:br>
            <a:r>
              <a:rPr lang="ru-RU" sz="2400" b="1" cap="none" dirty="0" smtClean="0">
                <a:solidFill>
                  <a:srgbClr val="800080"/>
                </a:solidFill>
                <a:effectLst/>
                <a:latin typeface="Times New Roman" pitchFamily="18" charset="0"/>
              </a:rPr>
              <a:t>в тыс. рублей</a:t>
            </a:r>
          </a:p>
        </p:txBody>
      </p:sp>
      <p:graphicFrame>
        <p:nvGraphicFramePr>
          <p:cNvPr id="262148" name="Object 4"/>
          <p:cNvGraphicFramePr>
            <a:graphicFrameLocks noChangeAspect="1"/>
          </p:cNvGraphicFramePr>
          <p:nvPr>
            <p:ph idx="4294967295"/>
          </p:nvPr>
        </p:nvGraphicFramePr>
        <p:xfrm>
          <a:off x="928662" y="1500174"/>
          <a:ext cx="7786742" cy="4433706"/>
        </p:xfrm>
        <a:graphic>
          <a:graphicData uri="http://schemas.openxmlformats.org/presentationml/2006/ole">
            <p:oleObj spid="_x0000_s262148" name="Диаграмма" r:id="rId3" imgW="6848541" imgH="4067041" progId="MSGraph.Chart.8">
              <p:embed followColorScheme="full"/>
            </p:oleObj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25</a:t>
            </a:fld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7636" name="Object 4"/>
          <p:cNvGraphicFramePr>
            <a:graphicFrameLocks noChangeAspect="1"/>
          </p:cNvGraphicFramePr>
          <p:nvPr/>
        </p:nvGraphicFramePr>
        <p:xfrm>
          <a:off x="0" y="1557338"/>
          <a:ext cx="9096375" cy="4868862"/>
        </p:xfrm>
        <a:graphic>
          <a:graphicData uri="http://schemas.openxmlformats.org/presentationml/2006/ole">
            <p:oleObj spid="_x0000_s197636" name="Диаграмма" r:id="rId3" imgW="7600961" imgH="4067041" progId="MSGraph.Chart.8">
              <p:embed followColorScheme="full"/>
            </p:oleObj>
          </a:graphicData>
        </a:graphic>
      </p:graphicFrame>
      <p:sp>
        <p:nvSpPr>
          <p:cNvPr id="197637" name="Rectangle 9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57159" y="260350"/>
            <a:ext cx="8643997" cy="792163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ru-RU" sz="2700" b="1" cap="none" dirty="0" smtClean="0">
                <a:solidFill>
                  <a:srgbClr val="660066"/>
                </a:solidFill>
                <a:effectLst/>
                <a:latin typeface="Times New Roman" pitchFamily="18" charset="0"/>
              </a:rPr>
              <a:t>Общие характеристики бюджета муниципального района</a:t>
            </a:r>
            <a:r>
              <a:rPr lang="ru-RU" sz="2400" b="1" cap="none" dirty="0" smtClean="0">
                <a:solidFill>
                  <a:srgbClr val="660066"/>
                </a:solidFill>
                <a:effectLst/>
                <a:latin typeface="Times New Roman" pitchFamily="18" charset="0"/>
              </a:rPr>
              <a:t/>
            </a:r>
            <a:br>
              <a:rPr lang="ru-RU" sz="2400" b="1" cap="none" dirty="0" smtClean="0">
                <a:solidFill>
                  <a:srgbClr val="660066"/>
                </a:solidFill>
                <a:effectLst/>
                <a:latin typeface="Times New Roman" pitchFamily="18" charset="0"/>
              </a:rPr>
            </a:br>
            <a:r>
              <a:rPr lang="ru-RU" sz="2200" b="1" cap="none" dirty="0" smtClean="0">
                <a:solidFill>
                  <a:srgbClr val="660066"/>
                </a:solidFill>
                <a:effectLst/>
                <a:latin typeface="Times New Roman" pitchFamily="18" charset="0"/>
              </a:rPr>
              <a:t>в тыс. рублей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676C73-8BFB-4727-9519-0F3FCB284EE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26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FAA3EA3-C231-4913-A681-07FF883B2047}" type="slidenum">
              <a:rPr lang="ru-RU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ru-RU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35843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628650" y="1219200"/>
          <a:ext cx="8534400" cy="4886325"/>
        </p:xfrm>
        <a:graphic>
          <a:graphicData uri="http://schemas.openxmlformats.org/presentationml/2006/ole">
            <p:oleObj spid="_x0000_s35843" name="Worksheet" r:id="rId3" imgW="8534460" imgH="4886224" progId="Excel.Sheet.8">
              <p:embed/>
            </p:oleObj>
          </a:graphicData>
        </a:graphic>
      </p:graphicFrame>
      <p:sp>
        <p:nvSpPr>
          <p:cNvPr id="35846" name="Rectangle 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85750"/>
            <a:ext cx="8686800" cy="100965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ru-RU" sz="2700" b="1" cap="none" dirty="0" smtClean="0"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  <a:t>Доходы бюджета по группам </a:t>
            </a:r>
            <a:br>
              <a:rPr lang="ru-RU" sz="2700" b="1" cap="none" dirty="0" smtClean="0"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1" cap="none" dirty="0" smtClean="0"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  <a:t>в тыс. рублей</a:t>
            </a:r>
            <a:r>
              <a:rPr lang="ru-RU" sz="2200" cap="none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cap="none" dirty="0" smtClean="0">
                <a:effectLst/>
              </a:rPr>
              <a:t/>
            </a:r>
            <a:br>
              <a:rPr lang="ru-RU" sz="2400" cap="none" dirty="0" smtClean="0">
                <a:effectLst/>
              </a:rPr>
            </a:br>
            <a:endParaRPr lang="ru-RU" sz="2400" cap="none" dirty="0" smtClean="0">
              <a:effectLst/>
            </a:endParaRPr>
          </a:p>
        </p:txBody>
      </p:sp>
      <p:sp>
        <p:nvSpPr>
          <p:cNvPr id="35845" name="Прямоугольник 8"/>
          <p:cNvSpPr>
            <a:spLocks noChangeArrowheads="1"/>
          </p:cNvSpPr>
          <p:nvPr/>
        </p:nvSpPr>
        <p:spPr bwMode="auto">
          <a:xfrm>
            <a:off x="142875" y="5572125"/>
            <a:ext cx="8858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0850" algn="just"/>
            <a:endParaRPr lang="ru-RU" sz="16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5847" name="Прямоугольник 7"/>
          <p:cNvSpPr>
            <a:spLocks noChangeArrowheads="1"/>
          </p:cNvSpPr>
          <p:nvPr/>
        </p:nvSpPr>
        <p:spPr bwMode="auto">
          <a:xfrm>
            <a:off x="500063" y="5715000"/>
            <a:ext cx="83581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0850" algn="just"/>
            <a:endParaRPr lang="ru-RU" sz="1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850" algn="just"/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Сведения </a:t>
            </a:r>
            <a:r>
              <a:rPr 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налоговых льготах и объеме выпадающих доходов в связи с предоставлением таких льгот отсутствует, в связи с тем, налоговые льготы по налогам, зачисляемым в бюджет муниципального района, не предоставлялись.</a:t>
            </a:r>
            <a:endParaRPr lang="ru-RU" sz="1400" dirty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06BBA42-813F-440E-9CDC-248893170A71}" type="slidenum">
              <a:rPr lang="ru-RU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endParaRPr lang="ru-RU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36868" name="Object 6"/>
          <p:cNvGraphicFramePr>
            <a:graphicFrameLocks noGrp="1" noChangeAspect="1"/>
          </p:cNvGraphicFramePr>
          <p:nvPr>
            <p:ph idx="4294967295"/>
          </p:nvPr>
        </p:nvGraphicFramePr>
        <p:xfrm>
          <a:off x="476250" y="1071563"/>
          <a:ext cx="8667750" cy="4581525"/>
        </p:xfrm>
        <a:graphic>
          <a:graphicData uri="http://schemas.openxmlformats.org/presentationml/2006/ole">
            <p:oleObj spid="_x0000_s36868" name="Worksheet" r:id="rId3" imgW="8667701" imgH="4581594" progId="Excel.Sheet.8">
              <p:embed/>
            </p:oleObj>
          </a:graphicData>
        </a:graphic>
      </p:graphicFrame>
      <p:sp>
        <p:nvSpPr>
          <p:cNvPr id="36871" name="Rectangle 1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457200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ru-RU" sz="2700" b="1" cap="none" dirty="0" smtClean="0">
                <a:solidFill>
                  <a:srgbClr val="660066"/>
                </a:solidFill>
                <a:effectLst/>
                <a:latin typeface="Times New Roman" pitchFamily="18" charset="0"/>
              </a:rPr>
              <a:t>Структура налоговых доходов </a:t>
            </a:r>
            <a:br>
              <a:rPr lang="ru-RU" sz="2700" b="1" cap="none" dirty="0" smtClean="0">
                <a:solidFill>
                  <a:srgbClr val="660066"/>
                </a:solidFill>
                <a:effectLst/>
                <a:latin typeface="Times New Roman" pitchFamily="18" charset="0"/>
              </a:rPr>
            </a:br>
            <a:r>
              <a:rPr lang="ru-RU" sz="2400" b="1" cap="none" dirty="0" smtClean="0">
                <a:solidFill>
                  <a:srgbClr val="660066"/>
                </a:solidFill>
                <a:effectLst/>
                <a:latin typeface="Times New Roman" pitchFamily="18" charset="0"/>
              </a:rPr>
              <a:t> </a:t>
            </a:r>
            <a:r>
              <a:rPr lang="ru-RU" sz="2200" b="1" cap="none" dirty="0" smtClean="0">
                <a:solidFill>
                  <a:srgbClr val="660066"/>
                </a:solidFill>
                <a:effectLst/>
                <a:latin typeface="Times New Roman" pitchFamily="18" charset="0"/>
              </a:rPr>
              <a:t>в тыс. рублей </a:t>
            </a:r>
            <a:r>
              <a:rPr lang="ru-RU" sz="2400" b="1" cap="none" dirty="0" smtClean="0">
                <a:solidFill>
                  <a:srgbClr val="660066"/>
                </a:solidFill>
                <a:effectLst/>
                <a:latin typeface="Times New Roman" pitchFamily="18" charset="0"/>
              </a:rPr>
              <a:t/>
            </a:r>
            <a:br>
              <a:rPr lang="ru-RU" sz="2400" b="1" cap="none" dirty="0" smtClean="0">
                <a:solidFill>
                  <a:srgbClr val="660066"/>
                </a:solidFill>
                <a:effectLst/>
                <a:latin typeface="Times New Roman" pitchFamily="18" charset="0"/>
              </a:rPr>
            </a:br>
            <a:endParaRPr lang="ru-RU" sz="2400" b="1" cap="none" dirty="0" smtClean="0">
              <a:solidFill>
                <a:srgbClr val="660066"/>
              </a:solidFill>
              <a:effectLst/>
              <a:latin typeface="Times New Roman" pitchFamily="18" charset="0"/>
            </a:endParaRPr>
          </a:p>
        </p:txBody>
      </p:sp>
      <p:sp>
        <p:nvSpPr>
          <p:cNvPr id="36870" name="Прямоугольник 11"/>
          <p:cNvSpPr>
            <a:spLocks noChangeArrowheads="1"/>
          </p:cNvSpPr>
          <p:nvPr/>
        </p:nvSpPr>
        <p:spPr bwMode="auto">
          <a:xfrm>
            <a:off x="1058863" y="5638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		</a:t>
            </a:r>
            <a:endParaRPr lang="ru-RU" sz="14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398FFA9-6E0E-4988-9436-4E2A636D76A4}" type="slidenum">
              <a:rPr lang="ru-RU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lang="ru-RU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7894" name="Rectangle 1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457200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400" b="1" cap="none" dirty="0" smtClean="0">
                <a:solidFill>
                  <a:srgbClr val="660066"/>
                </a:solidFill>
                <a:effectLst/>
                <a:latin typeface="Times New Roman" pitchFamily="18" charset="0"/>
              </a:rPr>
              <a:t>                Структура неналоговых доходов</a:t>
            </a:r>
            <a:br>
              <a:rPr lang="ru-RU" sz="2400" b="1" cap="none" dirty="0" smtClean="0">
                <a:solidFill>
                  <a:srgbClr val="660066"/>
                </a:solidFill>
                <a:effectLst/>
                <a:latin typeface="Times New Roman" pitchFamily="18" charset="0"/>
              </a:rPr>
            </a:br>
            <a:r>
              <a:rPr lang="ru-RU" sz="2400" b="1" cap="none" dirty="0" smtClean="0">
                <a:solidFill>
                  <a:srgbClr val="660066"/>
                </a:solidFill>
                <a:effectLst/>
                <a:latin typeface="Times New Roman" pitchFamily="18" charset="0"/>
              </a:rPr>
              <a:t> </a:t>
            </a:r>
            <a:r>
              <a:rPr lang="ru-RU" sz="2000" b="1" cap="none" dirty="0" smtClean="0">
                <a:solidFill>
                  <a:srgbClr val="660066"/>
                </a:solidFill>
                <a:effectLst/>
                <a:latin typeface="Times New Roman" pitchFamily="18" charset="0"/>
              </a:rPr>
              <a:t>в тыс. рублей</a:t>
            </a:r>
          </a:p>
        </p:txBody>
      </p:sp>
      <p:graphicFrame>
        <p:nvGraphicFramePr>
          <p:cNvPr id="37892" name="Object 5"/>
          <p:cNvGraphicFramePr>
            <a:graphicFrameLocks noChangeAspect="1"/>
          </p:cNvGraphicFramePr>
          <p:nvPr/>
        </p:nvGraphicFramePr>
        <p:xfrm>
          <a:off x="-219075" y="1428750"/>
          <a:ext cx="8677275" cy="4267200"/>
        </p:xfrm>
        <a:graphic>
          <a:graphicData uri="http://schemas.openxmlformats.org/presentationml/2006/ole">
            <p:oleObj spid="_x0000_s37892" name="Worksheet" r:id="rId4" imgW="8505812" imgH="4181446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785794"/>
            <a:ext cx="7715304" cy="4236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Уважаемые жители Краснинского района!</a:t>
            </a:r>
          </a:p>
          <a:p>
            <a:pPr algn="just" eaLnBrk="1" hangingPunct="1">
              <a:lnSpc>
                <a:spcPct val="70000"/>
              </a:lnSpc>
              <a:buFont typeface="Wingdings" pitchFamily="2" charset="2"/>
              <a:buNone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Финансовым управлением Краснинского района разработана эта брошюра «Бюджет для граждан», в которой мы постарались в доступной и понятной форме изложить основные положения местного бюджета на 2022 год и на плановый период 2023 и 2024 годов, познакомить с основными понятиями, используемые в бюджетном процессе. Надеемся, что представленная информация поможет гражданам составить представление об источниках формирования доходов и направлениях расходования бюджетных средств.</a:t>
            </a:r>
          </a:p>
          <a:p>
            <a:pPr algn="just" eaLnBrk="1" hangingPunct="1">
              <a:lnSpc>
                <a:spcPct val="70000"/>
              </a:lnSpc>
              <a:buFont typeface="Wingdings" pitchFamily="2" charset="2"/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И.о начальника финансового управления</a:t>
            </a:r>
          </a:p>
          <a:p>
            <a:pPr algn="just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Н.В. Новикова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500694" y="6286520"/>
            <a:ext cx="3352800" cy="2889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30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785794"/>
            <a:ext cx="72152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Перечень крупных налогоплательщиков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1643050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ООО «РЕНУС ТЕРМИНАЛ</a:t>
            </a:r>
            <a:endParaRPr lang="ru-RU" sz="11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ПАО «РН- Москва»</a:t>
            </a:r>
            <a:endParaRPr lang="ru-RU" sz="11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ООО «Альфа Транс </a:t>
            </a:r>
            <a:r>
              <a:rPr lang="ru-RU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Инвест</a:t>
            </a: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lang="ru-RU" sz="11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ПАО </a:t>
            </a:r>
            <a:r>
              <a:rPr lang="ru-RU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Россети</a:t>
            </a: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Центр</a:t>
            </a:r>
            <a:endParaRPr lang="ru-RU" sz="11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ООО </a:t>
            </a:r>
            <a:r>
              <a:rPr lang="ru-RU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АВТранс</a:t>
            </a:r>
            <a:endParaRPr lang="ru-RU" sz="11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ООО «Омега»</a:t>
            </a:r>
            <a:endParaRPr lang="ru-RU" sz="11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АО МТТС</a:t>
            </a:r>
            <a:endParaRPr lang="ru-RU" sz="11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К/3 Серп и Молот</a:t>
            </a:r>
            <a:endParaRPr lang="ru-RU" sz="11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ПАО «НК Роснефть «</a:t>
            </a:r>
            <a:r>
              <a:rPr lang="ru-RU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Смоленскнефтепродукт</a:t>
            </a: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lang="ru-RU" sz="11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ООО ПКФ «СФ»</a:t>
            </a:r>
            <a:endParaRPr lang="ru-RU" sz="11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ООО </a:t>
            </a:r>
            <a:r>
              <a:rPr lang="ru-RU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АльфаТрансТерминал</a:t>
            </a:r>
            <a:endParaRPr lang="ru-RU" sz="11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ООО </a:t>
            </a:r>
            <a:r>
              <a:rPr lang="ru-RU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КрасТекс</a:t>
            </a:r>
            <a:endParaRPr lang="ru-RU" sz="11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07" name="Rectangle 1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457200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400" b="1" cap="none" dirty="0" smtClean="0">
                <a:solidFill>
                  <a:srgbClr val="660066"/>
                </a:solidFill>
                <a:effectLst/>
                <a:latin typeface="Times New Roman" pitchFamily="18" charset="0"/>
              </a:rPr>
              <a:t>                      Структура безвозмездных поступлений</a:t>
            </a:r>
            <a:br>
              <a:rPr lang="ru-RU" sz="2400" b="1" cap="none" dirty="0" smtClean="0">
                <a:solidFill>
                  <a:srgbClr val="660066"/>
                </a:solidFill>
                <a:effectLst/>
                <a:latin typeface="Times New Roman" pitchFamily="18" charset="0"/>
              </a:rPr>
            </a:br>
            <a:r>
              <a:rPr lang="ru-RU" sz="2000" b="1" cap="none" dirty="0" smtClean="0">
                <a:solidFill>
                  <a:srgbClr val="660066"/>
                </a:solidFill>
                <a:effectLst/>
                <a:latin typeface="Times New Roman" pitchFamily="18" charset="0"/>
              </a:rPr>
              <a:t>в тыс. рублей</a:t>
            </a:r>
          </a:p>
        </p:txBody>
      </p:sp>
      <p:graphicFrame>
        <p:nvGraphicFramePr>
          <p:cNvPr id="4" name="Object 10"/>
          <p:cNvGraphicFramePr>
            <a:graphicFrameLocks noGrp="1" noChangeAspect="1"/>
          </p:cNvGraphicFramePr>
          <p:nvPr>
            <p:ph idx="4294967295"/>
          </p:nvPr>
        </p:nvGraphicFramePr>
        <p:xfrm>
          <a:off x="214282" y="2000240"/>
          <a:ext cx="8748713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31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cap="none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района, </a:t>
            </a:r>
            <a:br>
              <a:rPr lang="ru-RU" sz="2700" b="1" cap="none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cap="none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тыс. рублей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84F014-4DCC-4CDD-BB48-C9B300C3118E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32</a:t>
            </a:fld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209922" name="Диаграмма 2"/>
          <p:cNvGraphicFramePr>
            <a:graphicFrameLocks/>
          </p:cNvGraphicFramePr>
          <p:nvPr/>
        </p:nvGraphicFramePr>
        <p:xfrm>
          <a:off x="500034" y="1214422"/>
          <a:ext cx="8358246" cy="5500726"/>
        </p:xfrm>
        <a:graphic>
          <a:graphicData uri="http://schemas.openxmlformats.org/presentationml/2006/ole">
            <p:oleObj spid="_x0000_s209922" name="Worksheet" r:id="rId3" imgW="8334463" imgH="5162523" progId="Excel.Sheet.8">
              <p:embed/>
            </p:oleObj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7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476250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400" b="1" cap="none" dirty="0" smtClean="0">
                <a:solidFill>
                  <a:srgbClr val="7030A0"/>
                </a:solidFill>
                <a:effectLst/>
                <a:latin typeface="Times New Roman" pitchFamily="18" charset="0"/>
              </a:rPr>
              <a:t>Расходы бюджета</a:t>
            </a:r>
          </a:p>
        </p:txBody>
      </p:sp>
      <p:sp>
        <p:nvSpPr>
          <p:cNvPr id="270338" name="Rectangle 5"/>
          <p:cNvSpPr>
            <a:spLocks noGrp="1"/>
          </p:cNvSpPr>
          <p:nvPr>
            <p:ph type="body" idx="4294967295"/>
          </p:nvPr>
        </p:nvSpPr>
        <p:spPr>
          <a:xfrm>
            <a:off x="457200" y="1554163"/>
            <a:ext cx="8686800" cy="487521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dirty="0" smtClean="0">
                <a:solidFill>
                  <a:srgbClr val="660066"/>
                </a:solidFill>
              </a:rPr>
              <a:t>      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расходов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и плановом периоде за счет средств соответствующих бюджетов.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Расходы бюджета сформированы и утверждены: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-по разделам и подразделам;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-по ведомственной структуре;</a:t>
            </a:r>
          </a:p>
          <a:p>
            <a:pPr marL="0" indent="0" eaLnBrk="1" hangingPunct="1">
              <a:lnSpc>
                <a:spcPct val="80000"/>
              </a:lnSpc>
              <a:buFontTx/>
              <a:buChar char="-"/>
            </a:pP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 целевым статьям (муниципальным программам и </a:t>
            </a:r>
            <a:r>
              <a:rPr lang="ru-RU" sz="2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непрограммным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направлениям деятельности), группам (</a:t>
            </a:r>
            <a:r>
              <a:rPr lang="ru-RU" sz="2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группам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подгруппам) видов расходов классификации расходов бюджетов</a:t>
            </a:r>
            <a:endParaRPr lang="ru-RU" sz="22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-по муниципальным программам и </a:t>
            </a:r>
            <a:r>
              <a:rPr lang="ru-RU" sz="2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непрограммным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направлениям деятельности.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ru-RU" sz="2400" b="1" i="1" dirty="0" smtClean="0">
              <a:solidFill>
                <a:srgbClr val="66006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33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FF4EA2F-8B2F-4C24-B7FA-84396155B80D}" type="slidenum">
              <a:rPr lang="ru-RU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34</a:t>
            </a:fld>
            <a:endParaRPr lang="ru-RU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212085" name="Group 117"/>
          <p:cNvGraphicFramePr>
            <a:graphicFrameLocks noGrp="1"/>
          </p:cNvGraphicFramePr>
          <p:nvPr/>
        </p:nvGraphicFramePr>
        <p:xfrm>
          <a:off x="285750" y="1571625"/>
          <a:ext cx="8462963" cy="5147709"/>
        </p:xfrm>
        <a:graphic>
          <a:graphicData uri="http://schemas.openxmlformats.org/drawingml/2006/table">
            <a:tbl>
              <a:tblPr/>
              <a:tblGrid>
                <a:gridCol w="614363"/>
                <a:gridCol w="576262"/>
                <a:gridCol w="4838700"/>
                <a:gridCol w="849313"/>
                <a:gridCol w="792162"/>
                <a:gridCol w="792163"/>
              </a:tblGrid>
              <a:tr h="2286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Подраздел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2022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Плановый период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8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2023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2024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293101,8</a:t>
                      </a: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273624,4</a:t>
                      </a: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274295,9</a:t>
                      </a: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 том числе;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018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35645,1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33972,2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33184,5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02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1684,3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1751,5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1821,6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3145,9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3154,3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3066,0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04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22430,4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21232,2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20391,1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05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Судебная система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14,6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0,8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06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 надзора)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6794,7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6921,2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7107,9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Резервные фонды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Другие  общегосударственные вопросы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1375,2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837,1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747,1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6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Национальная  экономика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10064,1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7911,9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7762,6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08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Транспорт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2800,0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09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Дорожное хозяйство (дорожные фонды)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7256,1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7411,9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7562,6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1475" name="Rectangle 118"/>
          <p:cNvSpPr>
            <a:spLocks noChangeArrowheads="1"/>
          </p:cNvSpPr>
          <p:nvPr/>
        </p:nvSpPr>
        <p:spPr bwMode="auto">
          <a:xfrm>
            <a:off x="395288" y="404813"/>
            <a:ext cx="85693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660066"/>
                </a:solidFill>
                <a:latin typeface="Times New Roman" pitchFamily="18" charset="0"/>
              </a:rPr>
              <a:t>Структура расходов бюджета по разделам и подразделам функциональной классификации на 2022 год и на плановый период 2023 и 2024 годов </a:t>
            </a:r>
            <a:endParaRPr lang="ru-RU" b="1" dirty="0" smtClean="0">
              <a:solidFill>
                <a:srgbClr val="660066"/>
              </a:solidFill>
              <a:latin typeface="Times New Roman" pitchFamily="18" charset="0"/>
            </a:endParaRPr>
          </a:p>
          <a:p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</a:rPr>
              <a:t>в </a:t>
            </a:r>
            <a:r>
              <a:rPr lang="ru-RU" b="1" dirty="0">
                <a:solidFill>
                  <a:srgbClr val="660066"/>
                </a:solidFill>
                <a:latin typeface="Times New Roman" pitchFamily="18" charset="0"/>
              </a:rPr>
              <a:t>тыс. рублей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E83A533-128B-4726-852E-0B2AA72EA6C3}" type="slidenum">
              <a:rPr lang="ru-RU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35</a:t>
            </a:fld>
            <a:endParaRPr lang="ru-RU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166335" name="Group 447"/>
          <p:cNvGraphicFramePr>
            <a:graphicFrameLocks noGrp="1"/>
          </p:cNvGraphicFramePr>
          <p:nvPr/>
        </p:nvGraphicFramePr>
        <p:xfrm>
          <a:off x="250825" y="142875"/>
          <a:ext cx="8569325" cy="6505198"/>
        </p:xfrm>
        <a:graphic>
          <a:graphicData uri="http://schemas.openxmlformats.org/drawingml/2006/table">
            <a:tbl>
              <a:tblPr/>
              <a:tblGrid>
                <a:gridCol w="649288"/>
                <a:gridCol w="576262"/>
                <a:gridCol w="4895850"/>
                <a:gridCol w="863600"/>
                <a:gridCol w="773113"/>
                <a:gridCol w="811212"/>
              </a:tblGrid>
              <a:tr h="2714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170,0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Жилищное хозяйство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170,0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168266,6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158666,7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160743,0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34251,6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30667,6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30027,6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114509,0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108962,7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111021,1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03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Дополнительное образование детей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11897,4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11941,4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12381,7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07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Молодежная политика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620,8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499,8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499,8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09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6987,8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6595,2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6812,8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40756,2</a:t>
                      </a:r>
                    </a:p>
                  </a:txBody>
                  <a:tcPr marL="44245" marR="4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35524,4</a:t>
                      </a:r>
                    </a:p>
                  </a:txBody>
                  <a:tcPr marL="44245" marR="4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35195,0</a:t>
                      </a:r>
                    </a:p>
                  </a:txBody>
                  <a:tcPr marL="44245" marR="4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31410,2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27005,9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26507,6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9346,0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8518,5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8687,4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16688,0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16405,5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16444,6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Пенсионное обеспечение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3506,2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3506,2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3506,2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населения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5171,0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5171,0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5171,0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6887,3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6687,3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6687,3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Другие вопросы в области социальной политики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1123,5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1041,0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1080,1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390,0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390,0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внутреннего и муниципального  долга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 бюджетам  бюджетной системы Российской Федерации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21120,4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21067,3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20954,8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21120,4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21067,3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20954,8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64AE260-6CFB-434E-B32A-455A2F546EBA}" type="slidenum">
              <a:rPr lang="ru-RU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36</a:t>
            </a:fld>
            <a:endParaRPr lang="ru-RU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168042" name="Group 106"/>
          <p:cNvGraphicFramePr>
            <a:graphicFrameLocks noGrp="1"/>
          </p:cNvGraphicFramePr>
          <p:nvPr>
            <p:ph idx="4294967295"/>
          </p:nvPr>
        </p:nvGraphicFramePr>
        <p:xfrm>
          <a:off x="457200" y="836613"/>
          <a:ext cx="8686800" cy="5668015"/>
        </p:xfrm>
        <a:graphic>
          <a:graphicData uri="http://schemas.openxmlformats.org/drawingml/2006/table">
            <a:tbl>
              <a:tblPr/>
              <a:tblGrid>
                <a:gridCol w="6286500"/>
                <a:gridCol w="846138"/>
                <a:gridCol w="777875"/>
                <a:gridCol w="776287"/>
              </a:tblGrid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52" marR="396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kumimoji="0" 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52" marR="396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52" marR="396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8" marR="0" lvl="0" indent="-1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52" marR="396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52" marR="396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52" marR="396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52" marR="396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52" marR="396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7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Муниципальные программы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52" marR="396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286378,4</a:t>
                      </a:r>
                    </a:p>
                  </a:txBody>
                  <a:tcPr marL="39652" marR="396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267144,3</a:t>
                      </a:r>
                    </a:p>
                  </a:txBody>
                  <a:tcPr marL="39652" marR="396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067850,5</a:t>
                      </a:r>
                    </a:p>
                  </a:txBody>
                  <a:tcPr marL="39652" marR="396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условий для эффективного управления муниципальным образованием «Краснинский район» Смоленской области»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52" marR="396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27208,4</a:t>
                      </a:r>
                    </a:p>
                  </a:txBody>
                  <a:tcPr marL="39652" marR="396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25576,4</a:t>
                      </a:r>
                    </a:p>
                  </a:txBody>
                  <a:tcPr marL="39652" marR="396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24645,2</a:t>
                      </a:r>
                    </a:p>
                  </a:txBody>
                  <a:tcPr marL="39652" marR="396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58850" algn="l"/>
                          <a:tab pos="26289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дорожно-транспортного комплекса муниципального образования «Краснинский район» Смоленской области»</a:t>
                      </a:r>
                    </a:p>
                  </a:txBody>
                  <a:tcPr marL="39652" marR="396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10071,1</a:t>
                      </a:r>
                    </a:p>
                  </a:txBody>
                  <a:tcPr marL="39652" marR="396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7911,9</a:t>
                      </a:r>
                    </a:p>
                  </a:txBody>
                  <a:tcPr marL="39652" marR="396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7762,6</a:t>
                      </a:r>
                    </a:p>
                  </a:txBody>
                  <a:tcPr marL="39652" marR="396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«Доступная среда на территории муниципального образования «Краснинский район» Смоленской области»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52" marR="396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25,0</a:t>
                      </a:r>
                    </a:p>
                  </a:txBody>
                  <a:tcPr marL="39652" marR="396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52" marR="396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52" marR="396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37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58850" algn="l"/>
                          <a:tab pos="26289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благоприятного предпринимательского климата на территории муниципального образования «Краснинский район» Смоленской области»</a:t>
                      </a:r>
                    </a:p>
                  </a:txBody>
                  <a:tcPr marL="39652" marR="396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marL="39652" marR="396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52" marR="396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52" marR="396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37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«Создание условий для обеспечения безопасности жизнедеятельности населения муниципального образования «Краснинский район» Смоленской области»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52" marR="396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36,0</a:t>
                      </a:r>
                    </a:p>
                  </a:txBody>
                  <a:tcPr marL="39652" marR="396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52" marR="396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52" marR="396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физической культуры и спорта в муниципальном образовании «Краснинский район» Смоленской области»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52" marR="396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390,0</a:t>
                      </a:r>
                    </a:p>
                  </a:txBody>
                  <a:tcPr marL="39652" marR="396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52" marR="396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52" marR="396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37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«Создание условий для эффективного управления муниципальными финансами в муниципальном образовании «Краснинский район» Смоленской области»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52" marR="396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26513,3</a:t>
                      </a:r>
                    </a:p>
                  </a:txBody>
                  <a:tcPr marL="39652" marR="396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26565,6</a:t>
                      </a:r>
                    </a:p>
                  </a:txBody>
                  <a:tcPr marL="39652" marR="396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26566,3</a:t>
                      </a:r>
                    </a:p>
                  </a:txBody>
                  <a:tcPr marL="39652" marR="396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образования и молодежной политики в муниципальном образовании «Краснинский район» Смоленской области»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52" marR="396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181052,4</a:t>
                      </a:r>
                    </a:p>
                  </a:txBody>
                  <a:tcPr marL="39652" marR="396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171566,0</a:t>
                      </a:r>
                    </a:p>
                  </a:txBody>
                  <a:tcPr marL="39652" marR="396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173681,4</a:t>
                      </a:r>
                    </a:p>
                  </a:txBody>
                  <a:tcPr marL="39652" marR="396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культуры и туризма на территории муниципального образования  «Краснинский район» Смоленской области»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52" marR="396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40761,2</a:t>
                      </a:r>
                    </a:p>
                  </a:txBody>
                  <a:tcPr marL="39652" marR="396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35524,4</a:t>
                      </a:r>
                    </a:p>
                  </a:txBody>
                  <a:tcPr marL="39652" marR="396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35195,0</a:t>
                      </a:r>
                    </a:p>
                  </a:txBody>
                  <a:tcPr marL="39652" marR="396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4085" name="Rectangle 9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188913"/>
            <a:ext cx="8686800" cy="47625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ru-RU" sz="2000" b="1" cap="none" dirty="0" smtClean="0">
                <a:solidFill>
                  <a:srgbClr val="7030A0"/>
                </a:solidFill>
                <a:effectLst/>
                <a:latin typeface="Times New Roman" pitchFamily="18" charset="0"/>
              </a:rPr>
              <a:t>Расходы бюджета по муниципальным программам и </a:t>
            </a:r>
            <a:r>
              <a:rPr lang="ru-RU" sz="2000" b="1" cap="none" dirty="0" err="1" smtClean="0">
                <a:solidFill>
                  <a:srgbClr val="7030A0"/>
                </a:solidFill>
                <a:effectLst/>
                <a:latin typeface="Times New Roman" pitchFamily="18" charset="0"/>
              </a:rPr>
              <a:t>непрогамным</a:t>
            </a:r>
            <a:r>
              <a:rPr lang="ru-RU" sz="2000" b="1" cap="none" dirty="0" smtClean="0">
                <a:solidFill>
                  <a:srgbClr val="7030A0"/>
                </a:solidFill>
                <a:effectLst/>
                <a:latin typeface="Times New Roman" pitchFamily="18" charset="0"/>
              </a:rPr>
              <a:t> направлениям деятельности, в тыс. рублей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99" name="Group 59"/>
          <p:cNvGraphicFramePr>
            <a:graphicFrameLocks noGrp="1"/>
          </p:cNvGraphicFramePr>
          <p:nvPr/>
        </p:nvGraphicFramePr>
        <p:xfrm>
          <a:off x="468313" y="260350"/>
          <a:ext cx="8567737" cy="5320666"/>
        </p:xfrm>
        <a:graphic>
          <a:graphicData uri="http://schemas.openxmlformats.org/drawingml/2006/table">
            <a:tbl>
              <a:tblPr/>
              <a:tblGrid>
                <a:gridCol w="6264275"/>
                <a:gridCol w="719137"/>
                <a:gridCol w="787400"/>
                <a:gridCol w="796925"/>
              </a:tblGrid>
              <a:tr h="3381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жильем молодых семей в муниципальном образовании «Краснинский район» Смоленской области»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условий для осуществления градостроительной деятельности на территории муниципального образования «Краснинский район» Смоленской области»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«Гражданско-патриотическое воспитание граждан» в муниципальном образовании «Краснинский район» Смоленской области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«Охрана окружающей среды и рациональное использование природных ресурсов на территории  муниципального образования «Краснинский район»  Смоленской области»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Противодействие экстремизму и профилактика терроризма на территории муниципального образования «Краснинский район» Смоленской области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88,0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Непрограмные расходы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6723,4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6480,1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6445,4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представительных и иных органов власти муниципального образования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4448,9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4475,3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4457,8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высшего должностного лица муниципального образования «Краснинский район» Смоленской области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1684,3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1751,5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1821,6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Резервный фонд Администрации муниципального образования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Непрограммные расходы органов исполнительной власти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37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40C7CDC-5361-4E02-9222-A14319012CEF}" type="slidenum">
              <a:rPr lang="ru-RU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38</a:t>
            </a:fld>
            <a:endParaRPr lang="ru-RU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75458" name="Rectangle 2"/>
          <p:cNvSpPr>
            <a:spLocks noChangeArrowheads="1"/>
          </p:cNvSpPr>
          <p:nvPr/>
        </p:nvSpPr>
        <p:spPr bwMode="auto">
          <a:xfrm>
            <a:off x="250825" y="500063"/>
            <a:ext cx="8569325" cy="603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/>
            <a:endParaRPr lang="ru-RU" sz="14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850" algn="ctr"/>
            <a:r>
              <a:rPr lang="ru-RU" b="1" dirty="0">
                <a:solidFill>
                  <a:srgbClr val="66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Реализация национальных проектов в муниципальном образовании</a:t>
            </a:r>
          </a:p>
          <a:p>
            <a:pPr indent="450850" algn="ctr"/>
            <a:r>
              <a:rPr lang="ru-RU" b="1" dirty="0">
                <a:solidFill>
                  <a:srgbClr val="66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66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rgbClr val="66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Краснинский район</a:t>
            </a:r>
            <a:r>
              <a:rPr lang="ru-RU" b="1" dirty="0">
                <a:solidFill>
                  <a:srgbClr val="66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b="1" dirty="0">
                <a:solidFill>
                  <a:srgbClr val="66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Смоленской области</a:t>
            </a:r>
          </a:p>
          <a:p>
            <a:pPr indent="450850"/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Национальные проекты – это предлагаемые и разрабатываемые Президентом и Правительством стратегические планы по развитию конкретной сферы общественных отношений. Стратегические приоритеты социальной политики государства определены Указом Президента Российской Федерации от 07.05.2018 № 204 «О национальных целях и стратегических задачах развития Российской Федерации на период до 2024 года».</a:t>
            </a:r>
          </a:p>
          <a:p>
            <a:pPr indent="450850"/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структуре федерального проекта выделяется региональный элемент, так называемая региональная оставляющая. Региональная составляющая представляет собой часть национального проекта, за реализацию которой </a:t>
            </a:r>
            <a:r>
              <a:rPr lang="ru-RU" sz="1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тветственен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регион. </a:t>
            </a:r>
          </a:p>
          <a:p>
            <a:pPr indent="450850"/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Региональная составляющая содержит показатели, достижение которых обеспечивается региональными органами управления, и показатели, достижение которых в рамках национального проекта обеспечивается муниципалитетами. </a:t>
            </a:r>
          </a:p>
          <a:p>
            <a:pPr indent="450850"/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Муниципалитет 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участвует в национальных проектах посредством реализации региональной составляющей национальных проектов.</a:t>
            </a:r>
          </a:p>
          <a:p>
            <a:pPr indent="450850"/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образование «Краснинский район» Смоленской области участвует в реализации нескольких национальных и региональных проектов.</a:t>
            </a:r>
          </a:p>
          <a:p>
            <a:pPr indent="450850"/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рамках регионального проекта «Современная школа»  федерального проекта «Образование» на территории муниципального образования «Краснинский район» Смоленской области на базе МБОУ «Краснинская школа», МБОУ «Гусинская  школа» «</a:t>
            </a:r>
            <a:r>
              <a:rPr lang="ru-RU" sz="1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Краснооктябрьская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1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школа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были открыты центры образования  цифрового и гуманитарного профилей «Точка роста», целью которых является обновление обучения  и совершенствование методов обучения предметов «Технология», «Информатика», «ОБЖ».   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Предусмотрено  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финансирование на создание и обеспечение функционирования центров образования </a:t>
            </a:r>
            <a:r>
              <a:rPr lang="ru-RU" sz="1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естественно-научной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технологической направленностей в общеобразовательных организациях, расположенных в сельской местности и малых городах.</a:t>
            </a:r>
          </a:p>
          <a:p>
            <a:pPr indent="450850" algn="just"/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8EF040A-2EEC-4359-8F11-D0C2ECDDA784}" type="slidenum">
              <a:rPr lang="ru-RU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39</a:t>
            </a:fld>
            <a:endParaRPr lang="ru-RU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76483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476250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ru-RU" sz="2400" b="1" cap="none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    Финансовое обеспечение на реализацию национальных проектов, в тыс. рублей</a:t>
            </a:r>
          </a:p>
        </p:txBody>
      </p:sp>
      <p:graphicFrame>
        <p:nvGraphicFramePr>
          <p:cNvPr id="217220" name="Group 132"/>
          <p:cNvGraphicFramePr>
            <a:graphicFrameLocks noGrp="1"/>
          </p:cNvGraphicFramePr>
          <p:nvPr>
            <p:ph idx="4294967295"/>
          </p:nvPr>
        </p:nvGraphicFramePr>
        <p:xfrm>
          <a:off x="357158" y="1571612"/>
          <a:ext cx="8370888" cy="4226563"/>
        </p:xfrm>
        <a:graphic>
          <a:graphicData uri="http://schemas.openxmlformats.org/drawingml/2006/table">
            <a:tbl>
              <a:tblPr/>
              <a:tblGrid>
                <a:gridCol w="5195894"/>
                <a:gridCol w="642942"/>
                <a:gridCol w="642942"/>
                <a:gridCol w="642942"/>
                <a:gridCol w="642942"/>
                <a:gridCol w="603226"/>
              </a:tblGrid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 (факт)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 (план)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Национальный проект</a:t>
                      </a:r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«Культура»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14852,2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8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Региональный проект «Культурная среда»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14852,2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на поддержку отрасли культуры (реконструкция и (или) капитальный ремонт </a:t>
                      </a:r>
                      <a:r>
                        <a:rPr kumimoji="0"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культурно-досуговых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учреждений в сельской местности)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4438,8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на создание модельных муниципальных библиотек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10413,4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Национальный проекта</a:t>
                      </a:r>
                      <a:r>
                        <a:rPr kumimoji="0" lang="ru-RU" sz="12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«Образование»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8375,2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Региональный проект «Современная школа»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8375,2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i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на обеспечение государственных гарантий реализации прав на получение общедоступного и бесплатного начального общего, основного общего, среднего общего образования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6472,7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i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на обеспечения условий для функционирования центров цифрового и гуманитарного профилей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171,9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i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на создание и обеспечение функционирования центров образования </a:t>
                      </a:r>
                      <a:r>
                        <a:rPr kumimoji="0" lang="ru-RU" sz="1200" i="0" u="none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естественно-научной</a:t>
                      </a:r>
                      <a:r>
                        <a:rPr kumimoji="0" lang="ru-RU" sz="1200" i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технологической направленностей в общеобразовательных организациях, расположенных в сельской местности и малых городах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1730,6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482" name="Прямоугольник 2"/>
          <p:cNvSpPr>
            <a:spLocks noChangeArrowheads="1"/>
          </p:cNvSpPr>
          <p:nvPr/>
        </p:nvSpPr>
        <p:spPr bwMode="auto">
          <a:xfrm>
            <a:off x="500063" y="357188"/>
            <a:ext cx="835818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400" b="1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752" y="428604"/>
            <a:ext cx="8342214" cy="428628"/>
          </a:xfrm>
        </p:spPr>
        <p:txBody>
          <a:bodyPr>
            <a:noAutofit/>
          </a:bodyPr>
          <a:lstStyle/>
          <a:p>
            <a:r>
              <a:rPr lang="ru-RU" sz="2400" b="1" cap="none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sz="2400" b="1" cap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1071530"/>
          <a:ext cx="8286808" cy="5022423"/>
        </p:xfrm>
        <a:graphic>
          <a:graphicData uri="http://schemas.openxmlformats.org/drawingml/2006/table">
            <a:tbl>
              <a:tblPr/>
              <a:tblGrid>
                <a:gridCol w="7481253"/>
                <a:gridCol w="805555"/>
              </a:tblGrid>
              <a:tr h="2391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Введение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Глоссарий</a:t>
                      </a: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Что такое бюджет </a:t>
                      </a: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Бюджетная система Российской федерации </a:t>
                      </a: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Бюджетный процесс </a:t>
                      </a: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Основные характеристики бюджета </a:t>
                      </a: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Доходы бюджета</a:t>
                      </a: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13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Расходы бюджета </a:t>
                      </a: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14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Составление бюджета </a:t>
                      </a: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Основные параметры прогноза социально - экономического развития </a:t>
                      </a: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16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Основные направления бюджетной и налоговой политики </a:t>
                      </a: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17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Раздел 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</a:rPr>
                        <a:t>I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. Общие характеристики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Прогноз основных характеристик консолидированного бюджета </a:t>
                      </a: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24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Основные характеристики бюджета муниципального района в 2019-2024 годах</a:t>
                      </a: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25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Общие характеристики бюджета муниципального района</a:t>
                      </a: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26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</a:rPr>
                        <a:t>II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. Доходы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Доходы бюджета по группам</a:t>
                      </a: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27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Структура налоговых доходов</a:t>
                      </a: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28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Структура неналоговых доходов</a:t>
                      </a: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29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79600" algn="l"/>
                        </a:tabLst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Перечень крупных налогоплательщиков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30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Структура безвозмездных поступлений</a:t>
                      </a: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31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357818" y="6429396"/>
            <a:ext cx="3352800" cy="2889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4" name="Text Box 4"/>
          <p:cNvSpPr txBox="1">
            <a:spLocks noChangeArrowheads="1"/>
          </p:cNvSpPr>
          <p:nvPr/>
        </p:nvSpPr>
        <p:spPr bwMode="auto">
          <a:xfrm>
            <a:off x="8316913" y="0"/>
            <a:ext cx="827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 altLang="ru-RU" b="1" i="1"/>
          </a:p>
        </p:txBody>
      </p:sp>
      <p:sp>
        <p:nvSpPr>
          <p:cNvPr id="58375" name="Text Box 6"/>
          <p:cNvSpPr txBox="1">
            <a:spLocks noChangeArrowheads="1"/>
          </p:cNvSpPr>
          <p:nvPr/>
        </p:nvSpPr>
        <p:spPr bwMode="auto">
          <a:xfrm>
            <a:off x="8675688" y="0"/>
            <a:ext cx="46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b="1"/>
          </a:p>
        </p:txBody>
      </p:sp>
      <p:sp>
        <p:nvSpPr>
          <p:cNvPr id="58376" name="Text Box 7"/>
          <p:cNvSpPr txBox="1">
            <a:spLocks noChangeArrowheads="1"/>
          </p:cNvSpPr>
          <p:nvPr/>
        </p:nvSpPr>
        <p:spPr bwMode="auto">
          <a:xfrm>
            <a:off x="304800" y="790575"/>
            <a:ext cx="3165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58377" name="Text Box 1379"/>
          <p:cNvSpPr txBox="1">
            <a:spLocks noChangeArrowheads="1"/>
          </p:cNvSpPr>
          <p:nvPr/>
        </p:nvSpPr>
        <p:spPr bwMode="auto">
          <a:xfrm>
            <a:off x="2286000" y="7667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/>
          </a:p>
        </p:txBody>
      </p:sp>
      <p:graphicFrame>
        <p:nvGraphicFramePr>
          <p:cNvPr id="58373" name="Object 4"/>
          <p:cNvGraphicFramePr>
            <a:graphicFrameLocks/>
          </p:cNvGraphicFramePr>
          <p:nvPr/>
        </p:nvGraphicFramePr>
        <p:xfrm>
          <a:off x="323850" y="476250"/>
          <a:ext cx="8640763" cy="5113338"/>
        </p:xfrm>
        <a:graphic>
          <a:graphicData uri="http://schemas.openxmlformats.org/presentationml/2006/ole">
            <p:oleObj spid="_x0000_s58373" name="Worksheet" r:id="rId4" imgW="8658242" imgH="4486346" progId="Excel.Sheet.8">
              <p:embed/>
            </p:oleObj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69774FA-51E8-45F4-9A04-7247F508ECE1}" type="slidenum">
              <a:rPr lang="ru-RU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40</a:t>
            </a:fld>
            <a:endParaRPr lang="ru-RU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5" name="Text Box 4"/>
          <p:cNvSpPr txBox="1">
            <a:spLocks noChangeArrowheads="1"/>
          </p:cNvSpPr>
          <p:nvPr/>
        </p:nvSpPr>
        <p:spPr bwMode="auto">
          <a:xfrm>
            <a:off x="8316913" y="0"/>
            <a:ext cx="827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 altLang="ru-RU" b="1" i="1"/>
          </a:p>
        </p:txBody>
      </p:sp>
      <p:sp>
        <p:nvSpPr>
          <p:cNvPr id="247816" name="Text Box 6"/>
          <p:cNvSpPr txBox="1">
            <a:spLocks noChangeArrowheads="1"/>
          </p:cNvSpPr>
          <p:nvPr/>
        </p:nvSpPr>
        <p:spPr bwMode="auto">
          <a:xfrm>
            <a:off x="8675688" y="0"/>
            <a:ext cx="46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b="1"/>
          </a:p>
        </p:txBody>
      </p:sp>
      <p:sp>
        <p:nvSpPr>
          <p:cNvPr id="247817" name="Text Box 7"/>
          <p:cNvSpPr txBox="1">
            <a:spLocks noChangeArrowheads="1"/>
          </p:cNvSpPr>
          <p:nvPr/>
        </p:nvSpPr>
        <p:spPr bwMode="auto">
          <a:xfrm>
            <a:off x="304800" y="790575"/>
            <a:ext cx="3165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247818" name="Text Box 1379"/>
          <p:cNvSpPr txBox="1">
            <a:spLocks noChangeArrowheads="1"/>
          </p:cNvSpPr>
          <p:nvPr/>
        </p:nvSpPr>
        <p:spPr bwMode="auto">
          <a:xfrm>
            <a:off x="2286000" y="7667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/>
          </a:p>
        </p:txBody>
      </p:sp>
      <p:sp>
        <p:nvSpPr>
          <p:cNvPr id="7" name="Номер слайда 6"/>
          <p:cNvSpPr txBox="1">
            <a:spLocks noGrp="1"/>
          </p:cNvSpPr>
          <p:nvPr/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5E78454-839C-474B-9BFD-74F043C12F95}" type="slidenum">
              <a:rPr lang="ru-RU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41</a:t>
            </a:fld>
            <a:endParaRPr lang="ru-RU" sz="1200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247814" name="Object 4"/>
          <p:cNvGraphicFramePr>
            <a:graphicFrameLocks/>
          </p:cNvGraphicFramePr>
          <p:nvPr/>
        </p:nvGraphicFramePr>
        <p:xfrm>
          <a:off x="323850" y="1643050"/>
          <a:ext cx="8048625" cy="4286280"/>
        </p:xfrm>
        <a:graphic>
          <a:graphicData uri="http://schemas.openxmlformats.org/presentationml/2006/ole">
            <p:oleObj spid="_x0000_s247814" name="Worksheet" r:id="rId4" imgW="8048522" imgH="4105356" progId="Excel.Sheet.8">
              <p:embed/>
            </p:oleObj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2200" b="1" i="0" u="none" strike="noStrike" kern="1200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2400" cap="none" dirty="0" smtClean="0">
                <a:solidFill>
                  <a:srgbClr val="7030A0"/>
                </a:solidFill>
              </a:rPr>
              <a:t>Численность занятых в экономике, </a:t>
            </a:r>
            <a:r>
              <a:rPr lang="ru-RU" sz="2000" cap="none" dirty="0" smtClean="0">
                <a:solidFill>
                  <a:srgbClr val="7030A0"/>
                </a:solidFill>
              </a:rPr>
              <a:t>тыс. человек</a:t>
            </a:r>
            <a:endParaRPr lang="ru-RU" sz="2000" cap="none" dirty="0">
              <a:solidFill>
                <a:srgbClr val="7030A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7DE74-B20A-4F1D-8232-4D1388C59578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9934" name="Group 78"/>
          <p:cNvGraphicFramePr>
            <a:graphicFrameLocks noGrp="1"/>
          </p:cNvGraphicFramePr>
          <p:nvPr/>
        </p:nvGraphicFramePr>
        <p:xfrm>
          <a:off x="539750" y="692150"/>
          <a:ext cx="7956550" cy="6072189"/>
        </p:xfrm>
        <a:graphic>
          <a:graphicData uri="http://schemas.openxmlformats.org/drawingml/2006/table">
            <a:tbl>
              <a:tblPr/>
              <a:tblGrid>
                <a:gridCol w="7056438"/>
                <a:gridCol w="900112"/>
              </a:tblGrid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57950" algn="l"/>
                        </a:tabLst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тыс.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Доходов муниципального бюджета приходиться на одного гражданина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муниципального бюджета приходиться на одного гражданина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образование муниципального бюджета приходиться на одного гражданина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культуру и кинематографию муниципального бюджета приходиться на одного гражданина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социальную политику муниципального бюджета приходиться на одного гражданина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Доходов муниципального бюджета приходиться на одного гражданина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муниципального бюджета приходиться на одного гражданина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образование муниципального бюджета приходиться на одного гражданина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культуру и кинематографию муниципального бюджета приходиться на одного гражданина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социальную политику муниципального бюджета приходиться на одного гражданина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Доходов муниципального бюджета приходиться на одного гражданина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муниципального бюджета приходиться на одного гражданина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образование муниципального бюджета приходиться на одного гражданина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культуру и кинематографию муниципального бюджета приходиться на одного гражданина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социальную политику муниципального бюджета приходиться на одного гражданина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2684" name="Rectangle 417"/>
          <p:cNvSpPr>
            <a:spLocks noChangeArrowheads="1"/>
          </p:cNvSpPr>
          <p:nvPr/>
        </p:nvSpPr>
        <p:spPr bwMode="auto">
          <a:xfrm>
            <a:off x="0" y="7529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2685" name="Rectangle 433"/>
          <p:cNvSpPr>
            <a:spLocks noChangeArrowheads="1"/>
          </p:cNvSpPr>
          <p:nvPr/>
        </p:nvSpPr>
        <p:spPr bwMode="auto">
          <a:xfrm>
            <a:off x="539750" y="0"/>
            <a:ext cx="7777163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 dirty="0">
              <a:solidFill>
                <a:srgbClr val="660066"/>
              </a:solidFill>
              <a:latin typeface="Times New Roman" pitchFamily="18" charset="0"/>
            </a:endParaRPr>
          </a:p>
          <a:p>
            <a:r>
              <a:rPr lang="ru-RU" sz="1600" b="1" dirty="0">
                <a:solidFill>
                  <a:srgbClr val="660066"/>
                </a:solidFill>
                <a:latin typeface="Times New Roman" pitchFamily="18" charset="0"/>
              </a:rPr>
              <a:t>Расходы в расчете на душу населения в 2022-2024 годах в тыс. рублей</a:t>
            </a:r>
            <a:endParaRPr lang="ru-RU" sz="1600" dirty="0">
              <a:solidFill>
                <a:srgbClr val="660066"/>
              </a:solidFill>
              <a:latin typeface="Times New Roman" pitchFamily="18" charset="0"/>
            </a:endParaRPr>
          </a:p>
          <a:p>
            <a:r>
              <a:rPr lang="ru-RU" b="1" dirty="0"/>
              <a:t>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42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57166"/>
            <a:ext cx="8686800" cy="1500198"/>
          </a:xfrm>
        </p:spPr>
        <p:txBody>
          <a:bodyPr>
            <a:noAutofit/>
          </a:bodyPr>
          <a:lstStyle/>
          <a:p>
            <a:r>
              <a:rPr lang="ru-RU" sz="2400" b="1" cap="none" dirty="0" smtClean="0">
                <a:solidFill>
                  <a:srgbClr val="7030A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   </a:t>
            </a:r>
            <a:r>
              <a:rPr lang="ru-RU" sz="2400" b="1" cap="none" dirty="0" smtClean="0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Распределение дотации на выравнивание  бюджетной обеспеченности поселений из бюджета муниципального района на 2022 год, </a:t>
            </a:r>
            <a:r>
              <a:rPr lang="ru-RU" sz="2000" b="1" cap="none" dirty="0" smtClean="0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тыс. рублей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7DE74-B20A-4F1D-8232-4D1388C59578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43</a:t>
            </a:fld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1785927"/>
          <a:ext cx="7858179" cy="3571900"/>
        </p:xfrm>
        <a:graphic>
          <a:graphicData uri="http://schemas.openxmlformats.org/drawingml/2006/table">
            <a:tbl>
              <a:tblPr/>
              <a:tblGrid>
                <a:gridCol w="1562405"/>
                <a:gridCol w="1943165"/>
                <a:gridCol w="1562405"/>
                <a:gridCol w="1442952"/>
                <a:gridCol w="1347252"/>
              </a:tblGrid>
              <a:tr h="63033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/п.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Дотация на выравнивание бюджетной обеспеченности поселений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4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За счет собственных доходов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За счет субвенции из областного бюджета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2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Краснинское г/п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3475,8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438,4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3914,2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Гусинское с/п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2910,6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422,8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3333,4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Малеевское с/п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7893,1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163,3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8056,4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4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Мерлинское с/п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5610,4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206,0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5816,4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0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19889,9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1230,5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21120,4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0817" name="Rectangle 1"/>
          <p:cNvSpPr>
            <a:spLocks noChangeArrowheads="1"/>
          </p:cNvSpPr>
          <p:nvPr/>
        </p:nvSpPr>
        <p:spPr bwMode="auto">
          <a:xfrm>
            <a:off x="0" y="0"/>
            <a:ext cx="1484252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           (тыс. руб.)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185850"/>
          </a:xfrm>
          <a:effectLst/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+mn-lt"/>
              </a:rPr>
              <a:t>     </a:t>
            </a:r>
            <a:r>
              <a:rPr lang="ru-RU" sz="2400" b="1" cap="none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Распределение  дотации на выравнивание  бюджетной обеспеченности поселений из бюджета муниципального района на плановый период 2023 и 2024 годов, в тыс. рублей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7DE74-B20A-4F1D-8232-4D1388C59578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44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2" y="2071678"/>
          <a:ext cx="7929618" cy="4000528"/>
        </p:xfrm>
        <a:graphic>
          <a:graphicData uri="http://schemas.openxmlformats.org/drawingml/2006/table">
            <a:tbl>
              <a:tblPr/>
              <a:tblGrid>
                <a:gridCol w="815888"/>
                <a:gridCol w="2038594"/>
                <a:gridCol w="908041"/>
                <a:gridCol w="908041"/>
                <a:gridCol w="854098"/>
                <a:gridCol w="801652"/>
                <a:gridCol w="801652"/>
                <a:gridCol w="801652"/>
              </a:tblGrid>
              <a:tr h="464854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№№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пп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05" marR="65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</a:p>
                  </a:txBody>
                  <a:tcPr marL="65705" marR="65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Дотация на выравнивание бюджетной обеспеченности поселений</a:t>
                      </a: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</a:p>
                  </a:txBody>
                  <a:tcPr marL="65705" marR="65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74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За счет собственных доходов</a:t>
                      </a: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За счет субвенции из областного бюджета</a:t>
                      </a: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82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2023 год</a:t>
                      </a: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2023 год</a:t>
                      </a: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2023 год</a:t>
                      </a: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6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Краснинское г/п</a:t>
                      </a: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3475,8</a:t>
                      </a: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3475,8</a:t>
                      </a: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419,5</a:t>
                      </a: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379,4</a:t>
                      </a: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3895,3</a:t>
                      </a: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3855,2</a:t>
                      </a: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8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Гусинское с/п</a:t>
                      </a: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2910,6</a:t>
                      </a: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2910,6</a:t>
                      </a: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404,6</a:t>
                      </a: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365,9</a:t>
                      </a: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3315,2</a:t>
                      </a: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3276,5</a:t>
                      </a: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2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Малеевское с/п</a:t>
                      </a: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7893,1</a:t>
                      </a: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7893,1</a:t>
                      </a: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156,3</a:t>
                      </a: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141,4</a:t>
                      </a: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8049,4</a:t>
                      </a: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8034,5</a:t>
                      </a: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8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Мерлинское с/п</a:t>
                      </a: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5610,4</a:t>
                      </a: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5610,4</a:t>
                      </a: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197,0</a:t>
                      </a: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178,2</a:t>
                      </a: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5807,4</a:t>
                      </a: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5788,6</a:t>
                      </a: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4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19889,9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19889,9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1177,4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1064,9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21067,3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20954,8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042974"/>
          </a:xfrm>
        </p:spPr>
        <p:txBody>
          <a:bodyPr>
            <a:normAutofit/>
          </a:bodyPr>
          <a:lstStyle/>
          <a:p>
            <a:r>
              <a:rPr lang="ru-RU" sz="2400" b="1" cap="none" dirty="0" smtClean="0">
                <a:solidFill>
                  <a:srgbClr val="7030A0"/>
                </a:solidFill>
                <a:effectLst/>
                <a:latin typeface="Times New Roman" pitchFamily="18" charset="0"/>
              </a:rPr>
              <a:t>Источники  финансирования дефицита бюджета</a:t>
            </a:r>
            <a:br>
              <a:rPr lang="ru-RU" sz="2400" b="1" cap="none" dirty="0" smtClean="0">
                <a:solidFill>
                  <a:srgbClr val="7030A0"/>
                </a:solidFill>
                <a:effectLst/>
                <a:latin typeface="Times New Roman" pitchFamily="18" charset="0"/>
              </a:rPr>
            </a:br>
            <a:r>
              <a:rPr lang="ru-RU" sz="2400" b="1" cap="none" dirty="0" smtClean="0">
                <a:solidFill>
                  <a:srgbClr val="7030A0"/>
                </a:solidFill>
                <a:effectLst/>
                <a:latin typeface="Times New Roman" pitchFamily="18" charset="0"/>
              </a:rPr>
              <a:t>муниципального района,</a:t>
            </a:r>
            <a:r>
              <a:rPr lang="ru-RU" sz="2400" cap="none" dirty="0" smtClean="0">
                <a:solidFill>
                  <a:srgbClr val="7030A0"/>
                </a:solidFill>
                <a:effectLst/>
                <a:latin typeface="Times New Roman" pitchFamily="18" charset="0"/>
              </a:rPr>
              <a:t> в тыс. рублей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45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1785927"/>
          <a:ext cx="8280400" cy="4480246"/>
        </p:xfrm>
        <a:graphic>
          <a:graphicData uri="http://schemas.openxmlformats.org/drawingml/2006/table">
            <a:tbl>
              <a:tblPr/>
              <a:tblGrid>
                <a:gridCol w="3690938"/>
                <a:gridCol w="1133475"/>
                <a:gridCol w="1152525"/>
                <a:gridCol w="1079500"/>
                <a:gridCol w="1223962"/>
              </a:tblGrid>
              <a:tr h="5468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2021 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2022 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2023 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2024 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48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ИСТОЧНИКИ ВНУТРЕННЕГО ФИНАНСИРОВАНИЯ ДЕФИЦИТОВ БЮДЖЕТОВ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7891,0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Кредиты кредитных организаций в валюте Российской Федерации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2606,1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Получение кредитов от кредитных организаций в валюте Российской Федерации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2606,1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0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Изменение остатков средств на счетах по учету средств бюджетов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5284,9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6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Увеличение остатков средств бюджетов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-321150,9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-293101,8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-277201,4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-281414,0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4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Уменьшение остатков средств бюджетов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326435,8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293101,8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277201,4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281414,0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86808" cy="1357322"/>
          </a:xfrm>
        </p:spPr>
        <p:txBody>
          <a:bodyPr>
            <a:normAutofit/>
          </a:bodyPr>
          <a:lstStyle/>
          <a:p>
            <a:r>
              <a:rPr lang="ru-RU" sz="1800" b="1" cap="none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ВЕРХНИЙ ПРЕДЕЛ  МУНИЦИПАЛЬНОГО ВНУТРЕННЕГО ДОЛГА МУНИЦИПАЛЬНОГО ОБРАЗОВАНИЯ  «КРАСНИНСКИЙ РАЙОН» СМОЛЕНСКОЙ ОБЛАСТИ  </a:t>
            </a:r>
            <a:br>
              <a:rPr lang="ru-RU" sz="1800" b="1" cap="none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cap="none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cap="none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Обязательства, действующие на 1 января 2022 года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46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00034" y="1857364"/>
          <a:ext cx="8358246" cy="1857387"/>
        </p:xfrm>
        <a:graphic>
          <a:graphicData uri="http://schemas.openxmlformats.org/drawingml/2006/table">
            <a:tbl>
              <a:tblPr/>
              <a:tblGrid>
                <a:gridCol w="656962"/>
                <a:gridCol w="3880371"/>
                <a:gridCol w="1432843"/>
                <a:gridCol w="1273638"/>
                <a:gridCol w="1114432"/>
              </a:tblGrid>
              <a:tr h="7858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Вид долгового обязательства</a:t>
                      </a: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Сумма по состоянию на 1 января 2022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года</a:t>
                      </a: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Сумма погашения в 2022 году</a:t>
                      </a: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Сумма по состоянию на 1 января 2023 года</a:t>
                      </a: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Бюджетные кредиты, полученные бюджетом  муниципального района от областного бюджета</a:t>
                      </a: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Кредиты, полученные бюджетом муниципального района от кредитных организаций  </a:t>
                      </a: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Итого:</a:t>
                      </a: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4674" name="Rectangle 2"/>
          <p:cNvSpPr>
            <a:spLocks noChangeArrowheads="1"/>
          </p:cNvSpPr>
          <p:nvPr/>
        </p:nvSpPr>
        <p:spPr bwMode="auto">
          <a:xfrm>
            <a:off x="714348" y="385762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Муниципальные внутренние заимствования 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00035" y="4286256"/>
          <a:ext cx="8358246" cy="1961439"/>
        </p:xfrm>
        <a:graphic>
          <a:graphicData uri="http://schemas.openxmlformats.org/drawingml/2006/table">
            <a:tbl>
              <a:tblPr/>
              <a:tblGrid>
                <a:gridCol w="675108"/>
                <a:gridCol w="3362349"/>
                <a:gridCol w="1558317"/>
                <a:gridCol w="1274987"/>
                <a:gridCol w="1487485"/>
              </a:tblGrid>
              <a:tr h="5754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41" marR="6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Вид заимствований</a:t>
                      </a:r>
                    </a:p>
                  </a:txBody>
                  <a:tcPr marL="66141" marR="6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Сумма,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привлечения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 2022 году</a:t>
                      </a:r>
                    </a:p>
                  </a:txBody>
                  <a:tcPr marL="66141" marR="6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Сумма погашения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 2022 году</a:t>
                      </a:r>
                    </a:p>
                  </a:txBody>
                  <a:tcPr marL="66141" marR="6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Сумма по состоянию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 1 января 2023 года</a:t>
                      </a:r>
                    </a:p>
                  </a:txBody>
                  <a:tcPr marL="66141" marR="6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41" marR="6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Бюджетные кредиты, полученные бюджетом  муниципального района от областного бюджета</a:t>
                      </a:r>
                    </a:p>
                  </a:txBody>
                  <a:tcPr marL="66141" marR="6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6141" marR="661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6141" marR="661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6141" marR="661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41" marR="6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Кредиты, полученные бюджетом муниципального района  от кредитных организаций</a:t>
                      </a:r>
                    </a:p>
                  </a:txBody>
                  <a:tcPr marL="66141" marR="6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6141" marR="661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6141" marR="661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6141" marR="661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41" marR="6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Итого:</a:t>
                      </a:r>
                    </a:p>
                  </a:txBody>
                  <a:tcPr marL="66141" marR="6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41" marR="661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41" marR="661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41" marR="661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cap="none" dirty="0" smtClean="0">
                <a:latin typeface="+mn-lt"/>
              </a:rPr>
              <a:t/>
            </a:r>
            <a:br>
              <a:rPr lang="ru-RU" sz="2700" cap="none" dirty="0" smtClean="0">
                <a:latin typeface="+mn-lt"/>
              </a:rPr>
            </a:br>
            <a:r>
              <a:rPr lang="ru-RU" sz="2700" b="1" cap="none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Расходы на обслуживание долговых обязательств</a:t>
            </a:r>
            <a:r>
              <a:rPr lang="ru-RU" sz="27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cap="none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7DE74-B20A-4F1D-8232-4D1388C59578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47</a:t>
            </a:fld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1785927"/>
          <a:ext cx="7429551" cy="2205030"/>
        </p:xfrm>
        <a:graphic>
          <a:graphicData uri="http://schemas.openxmlformats.org/drawingml/2006/table">
            <a:tbl>
              <a:tblPr/>
              <a:tblGrid>
                <a:gridCol w="2656925"/>
                <a:gridCol w="1192210"/>
                <a:gridCol w="1192968"/>
                <a:gridCol w="1193724"/>
                <a:gridCol w="1193724"/>
              </a:tblGrid>
              <a:tr h="2049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endParaRPr lang="ru-RU" sz="14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2021 г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2022 г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2023 г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2024 г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3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объем бюджетных ассигнований (тыс. руб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.)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1,4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1,4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1,4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1,4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96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процент от объёма расходов бюджета, за исключением объема расходов, осуществляемых за счет субвенций, предоставляемых из областного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бюджета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(%)</a:t>
                      </a: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0,001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0,001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0,001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0,001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EBA0A35-3DF4-4400-B6F0-7A55305109F9}" type="slidenum">
              <a:rPr lang="ru-RU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48</a:t>
            </a:fld>
            <a:endParaRPr lang="ru-RU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3650" name="Rectangle 1"/>
          <p:cNvSpPr>
            <a:spLocks noChangeArrowheads="1"/>
          </p:cNvSpPr>
          <p:nvPr/>
        </p:nvSpPr>
        <p:spPr bwMode="auto">
          <a:xfrm>
            <a:off x="0" y="1236663"/>
            <a:ext cx="91440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Контактная информация:</a:t>
            </a:r>
          </a:p>
          <a:p>
            <a:pPr algn="ctr" eaLnBrk="0" hangingPunct="0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Исполняющий обязанности начальника Финансового управления Администрации</a:t>
            </a:r>
          </a:p>
          <a:p>
            <a:pPr algn="ctr" eaLnBrk="0" hangingPunct="0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муниципального образования «Краснинский район» Смоленской области</a:t>
            </a:r>
          </a:p>
          <a:p>
            <a:pPr algn="ctr" eaLnBrk="0" hangingPunct="0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Новикова Наталья Владимировна</a:t>
            </a:r>
          </a:p>
          <a:p>
            <a:pPr algn="ctr" eaLnBrk="0" hangingPunct="0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График работы с 9-00 до 18-00, перерыв с 13-00 до 14-00.</a:t>
            </a:r>
          </a:p>
          <a:p>
            <a:pPr algn="ctr" eaLnBrk="0" hangingPunct="0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Адрес:  216100, Смоленская область, п.г.т Красный, ул. Карла Маркса д.16</a:t>
            </a:r>
          </a:p>
          <a:p>
            <a:pPr algn="ctr" eaLnBrk="0" hangingPunct="0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Телефоны  (8 48145) 4-13-04</a:t>
            </a:r>
          </a:p>
          <a:p>
            <a:pPr algn="ctr" eaLnBrk="0" hangingPunct="0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Электронная почта: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en-US" sz="2000" dirty="0" err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rfo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67@</a:t>
            </a:r>
            <a:r>
              <a:rPr lang="en-US" sz="2000" dirty="0" err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yandex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.</a:t>
            </a:r>
            <a:r>
              <a:rPr lang="en-US" sz="2000" dirty="0" err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ru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229600" y="6429396"/>
            <a:ext cx="762000" cy="292079"/>
          </a:xfrm>
        </p:spPr>
        <p:txBody>
          <a:bodyPr/>
          <a:lstStyle/>
          <a:p>
            <a:pPr>
              <a:defRPr/>
            </a:pPr>
            <a:fld id="{1467DE74-B20A-4F1D-8232-4D1388C59578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428604"/>
          <a:ext cx="8286808" cy="3702170"/>
        </p:xfrm>
        <a:graphic>
          <a:graphicData uri="http://schemas.openxmlformats.org/drawingml/2006/table">
            <a:tbl>
              <a:tblPr/>
              <a:tblGrid>
                <a:gridCol w="7481252"/>
                <a:gridCol w="805556"/>
              </a:tblGrid>
              <a:tr h="2311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</a:rPr>
                        <a:t>III.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Расходы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endParaRPr lang="ru-RU" sz="700" dirty="0">
                        <a:latin typeface="Times New Roman"/>
                        <a:ea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1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Расходы бюджета муниципального района</a:t>
                      </a: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32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1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Структура расходов бюджета по разделам и подразделам </a:t>
                      </a: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34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3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Расходы бюджета по муниципальным программам и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</a:rPr>
                        <a:t>непрогамным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направлениям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деятельности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36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1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Реализация национальных проектов в муниципальном образовании</a:t>
                      </a: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38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1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Численность населения</a:t>
                      </a: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40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1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Численность занятых в экономике человек</a:t>
                      </a: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41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1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Расходы в расчете на душу населения в 2022-2024 годах </a:t>
                      </a: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42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1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Раздел 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</a:rPr>
                        <a:t>IV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. Межбюджетные трансферты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2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Распределение дотации на выравнивание  бюджетной обеспеченности поселений из бюджета муниципального района</a:t>
                      </a: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43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1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Раздел 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</a:rPr>
                        <a:t>V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. Муниципальный долг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1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Источники  финансирования дефицита бюджета</a:t>
                      </a: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45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1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Верхний предел  муниципального внутреннего </a:t>
                      </a: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46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1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Расходы на обслуживание долговых обязательств</a:t>
                      </a: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47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1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Контактная информация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48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429256" y="6357958"/>
            <a:ext cx="3352800" cy="2889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85728"/>
            <a:ext cx="8686800" cy="642942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7030A0"/>
                </a:solidFill>
              </a:rPr>
              <a:t/>
            </a:r>
            <a:br>
              <a:rPr lang="ru-RU" sz="2700" dirty="0" smtClean="0">
                <a:solidFill>
                  <a:srgbClr val="7030A0"/>
                </a:solidFill>
              </a:rPr>
            </a:br>
            <a:r>
              <a:rPr lang="ru-RU" sz="2700" dirty="0" smtClean="0">
                <a:solidFill>
                  <a:srgbClr val="7030A0"/>
                </a:solidFill>
              </a:rPr>
              <a:t/>
            </a:r>
            <a:br>
              <a:rPr lang="ru-RU" sz="2700" dirty="0" smtClean="0">
                <a:solidFill>
                  <a:srgbClr val="7030A0"/>
                </a:solidFill>
              </a:rPr>
            </a:br>
            <a:r>
              <a:rPr lang="ru-RU" sz="2700" dirty="0" smtClean="0">
                <a:solidFill>
                  <a:srgbClr val="7030A0"/>
                </a:solidFill>
              </a:rPr>
              <a:t>   </a:t>
            </a:r>
            <a:r>
              <a:rPr lang="ru-RU" sz="2700" b="1" cap="none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Глоссарий</a:t>
            </a:r>
            <a:r>
              <a:rPr lang="ru-RU" sz="27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cap="none" dirty="0" smtClean="0">
                <a:latin typeface="Times New Roman" pitchFamily="18" charset="0"/>
                <a:cs typeface="Times New Roman" pitchFamily="18" charset="0"/>
              </a:rPr>
            </a:br>
            <a:endParaRPr lang="ru-RU" sz="2700" cap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7DE74-B20A-4F1D-8232-4D1388C5957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164134"/>
            <a:ext cx="857256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 консолидированный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свод бюджетов бюджетной системы Российской Федерации на соответствующей территории (за исключением бюджетов государственных внебюджетных фондов).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 муниципального образования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фонд денежных средств, предназначенный для финансирования функций, отнесенных к предметам ведения местного самоуправления.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Бюджетная классификация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группировка доходов и расходов бюджетов всех уровней бюджетной системы РФ, а также источников финансирования дефицитов этих бюджетов, используемая для составления и исполнения бюджетов.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совокупность всех бюджетов в РФ: федерального, региональных, местных, государственных внебюджетных фондов.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Бюджетное обязательство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расходные обязательства, подлежащие исполнению в соответствующем финансовом году.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Бюджетные ассигнования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предельные объемы денежных средств, предусмотренные в соответствующем финансовом году для исполнения бюджетных обязательств.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Бюджетный процесс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деятельность по подготовке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Ведомственная структура расходов бюджета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распределение бюджетных средств по главным распорядителям бюджетных средств, по разделам, подразделам, целевым статьям и видам расходов бюджетной классификации РФ.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Внутренний долг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долг, выраженный в валюте РФ (рублях), а также долг субъектов РФ и муниципальных образований перед Российской Федерацией, выраженный в иностранной валюте.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Главный распорядитель бюджетных средств (ГРБС)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орган государственной власти (местного самоуправления), орган управления государственным внебюджетным фондом, или наиболее значимое учреждение науки, образования, культуры и здравоохранения, напрямую получающий(ее) средства из бюджета и наделенный правом распределять их между подведомственными распорядителями и получателями бюджетных средств.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572132" y="6500834"/>
            <a:ext cx="3352800" cy="357166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6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7DE74-B20A-4F1D-8232-4D1388C59578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357167"/>
            <a:ext cx="900115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система мероприятий и инструментов политики, обеспечивающих в рамках реализации ключевых функций достижение приоритетов и целей государственной политики в сфере социально-экономического развития и безопасности.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Дефицит бюджета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превышение расходов бюджета над его доходами.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Дотации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средства, предоставляемые одним бюджетом бюджетной системы РФ другому бюджету на безвозмездной и безвозвратной основе без указания конкретных целей использования.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Доходы бюджета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поступающие от населения, организаций, учреждений в бюджет денежные средства в виде налогов, неналоговых поступлений, безвозмездных поступлений, доходов от предпринимательской деятельности бюджетных организаций.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Межбюджетные отношения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взаимоотношения между публично-правовыми образованиями по вопросам осуществления бюджетного процесса.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Межбюджетные трансферты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средства, предоставляемые одним бюджетом бюджетной системы РФ другому бюджету.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Местный бюджет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 муниципального образования, предназначенный для исполнения расходных обязательств муниципального образования.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Национальные проекты 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это предлагаемые и разрабатываемые Президентом и Правительством стратегические планы по развитию конкретной сферы общественных отношений.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расходы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расходные обязательства, не включенные в государственные программы.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Обслуживание государственного (муниципального) долга - 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перации по выплате доходов по государственным и муниципальным долговым обязательствам в виде процентов по ним и (или) дисконта, осуществляемые за счет средств соответствующего бюджета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Отчетный финансовый 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год, предшествующий текущему финансовому году.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Очередной финансовый год –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это год, следующий за текущим финансовым годом.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Плановый период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два финансовых года, следующие за очередным финансовым годом.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Расходы бюджета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500694" y="6429396"/>
            <a:ext cx="3352800" cy="2889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7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6"/>
          <p:cNvSpPr txBox="1">
            <a:spLocks noChangeArrowheads="1"/>
          </p:cNvSpPr>
          <p:nvPr/>
        </p:nvSpPr>
        <p:spPr bwMode="auto">
          <a:xfrm>
            <a:off x="539750" y="642918"/>
            <a:ext cx="796134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</a:rPr>
              <a:t>Что такое бюджет</a:t>
            </a:r>
          </a:p>
          <a:p>
            <a:endParaRPr lang="ru-RU" sz="2400" b="1" dirty="0">
              <a:latin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</a:rPr>
              <a:t>Бюджет- это план доходов и расходов </a:t>
            </a:r>
            <a:r>
              <a:rPr lang="ru-RU" sz="2000" b="1" dirty="0" smtClean="0">
                <a:latin typeface="Times New Roman" pitchFamily="18" charset="0"/>
              </a:rPr>
              <a:t>на </a:t>
            </a:r>
            <a:r>
              <a:rPr lang="ru-RU" sz="2000" b="1" dirty="0">
                <a:latin typeface="Times New Roman" pitchFamily="18" charset="0"/>
              </a:rPr>
              <a:t>определенный период</a:t>
            </a:r>
          </a:p>
          <a:p>
            <a:endParaRPr lang="ru-RU" sz="2800" b="1" dirty="0">
              <a:latin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</a:rPr>
              <a:t>       </a:t>
            </a:r>
            <a:r>
              <a:rPr lang="ru-RU" sz="2000" i="1" dirty="0">
                <a:latin typeface="Times New Roman" pitchFamily="18" charset="0"/>
              </a:rPr>
              <a:t>Каждый житель Краснинского района является, с одной стороны участником формирования бюджета, где он уплачивает налоги, наполняет доходы бюджета, с другой стороны участником исполнения бюджета, где он получает часть расходов как потребитель муниципальных услуг в сфере образования, здравоохранения, культуры и спорта, социального обеспечения и др.</a:t>
            </a:r>
          </a:p>
          <a:p>
            <a:endParaRPr lang="ru-RU" sz="2400" dirty="0">
              <a:latin typeface="Times New Roman" pitchFamily="18" charset="0"/>
            </a:endParaRPr>
          </a:p>
        </p:txBody>
      </p:sp>
      <p:pic>
        <p:nvPicPr>
          <p:cNvPr id="20482" name="Picture 1" descr="C:\Users\Смирнова\Documents\islands-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4572008"/>
            <a:ext cx="2428875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500694" y="6429396"/>
            <a:ext cx="3352800" cy="2889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8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8996</TotalTime>
  <Words>5195</Words>
  <Application>Microsoft Office PowerPoint</Application>
  <PresentationFormat>Экран (4:3)</PresentationFormat>
  <Paragraphs>1038</Paragraphs>
  <Slides>48</Slides>
  <Notes>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48</vt:i4>
      </vt:variant>
    </vt:vector>
  </HeadingPairs>
  <TitlesOfParts>
    <vt:vector size="59" baseType="lpstr">
      <vt:lpstr>Arial</vt:lpstr>
      <vt:lpstr>Wingdings 2</vt:lpstr>
      <vt:lpstr>Calibri</vt:lpstr>
      <vt:lpstr>Times New Roman</vt:lpstr>
      <vt:lpstr>Wingdings</vt:lpstr>
      <vt:lpstr>Courier New</vt:lpstr>
      <vt:lpstr>Tahoma</vt:lpstr>
      <vt:lpstr>Cambria</vt:lpstr>
      <vt:lpstr>Трек</vt:lpstr>
      <vt:lpstr>Диаграмма</vt:lpstr>
      <vt:lpstr>Worksheet</vt:lpstr>
      <vt:lpstr>Слайд 1</vt:lpstr>
      <vt:lpstr>Слайд 2</vt:lpstr>
      <vt:lpstr>Слайд 3</vt:lpstr>
      <vt:lpstr>Содержание</vt:lpstr>
      <vt:lpstr>Слайд 5</vt:lpstr>
      <vt:lpstr>     Глоссарий </vt:lpstr>
      <vt:lpstr>Слайд 7</vt:lpstr>
      <vt:lpstr>Слайд 8</vt:lpstr>
      <vt:lpstr>Слайд 9</vt:lpstr>
      <vt:lpstr>Слайд 10</vt:lpstr>
      <vt:lpstr>Слайд 11</vt:lpstr>
      <vt:lpstr>Сбалансированность бюджета (равенство доходов и расходов) – один из основополагающих принципов при составлении бюджета, когда это равенство нарушается, возникает дефицит, либо профицит бюджета.  Если расходная часть превышает доходную, то бюджет формируется с дефицитом. Превышение доходов над расходами образует положительный остаток – профицит.</vt:lpstr>
      <vt:lpstr>Слайд 13</vt:lpstr>
      <vt:lpstr>Расходы бюджета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      Основные характеристики бюджета муниципального района в 2019-2024 годах, в тыс. рублей</vt:lpstr>
      <vt:lpstr>Общие характеристики бюджета муниципального района в тыс. рублей</vt:lpstr>
      <vt:lpstr>Доходы бюджета по группам  в тыс. рублей  </vt:lpstr>
      <vt:lpstr>Структура налоговых доходов   в тыс. рублей  </vt:lpstr>
      <vt:lpstr>                Структура неналоговых доходов  в тыс. рублей</vt:lpstr>
      <vt:lpstr>Слайд 30</vt:lpstr>
      <vt:lpstr>                      Структура безвозмездных поступлений в тыс. рублей</vt:lpstr>
      <vt:lpstr>Расходы бюджета муниципального района,  в тыс. рублей </vt:lpstr>
      <vt:lpstr>Расходы бюджета</vt:lpstr>
      <vt:lpstr>Слайд 34</vt:lpstr>
      <vt:lpstr>Слайд 35</vt:lpstr>
      <vt:lpstr>Расходы бюджета по муниципальным программам и непрогамным направлениям деятельности, в тыс. рублей</vt:lpstr>
      <vt:lpstr>Слайд 37</vt:lpstr>
      <vt:lpstr>Слайд 38</vt:lpstr>
      <vt:lpstr>     Финансовое обеспечение на реализацию национальных проектов, в тыс. рублей</vt:lpstr>
      <vt:lpstr>Слайд 40</vt:lpstr>
      <vt:lpstr>Численность занятых в экономике, тыс. человек</vt:lpstr>
      <vt:lpstr>Слайд 42</vt:lpstr>
      <vt:lpstr>    Распределение дотации на выравнивание  бюджетной обеспеченности поселений из бюджета муниципального района на 2022 год, в тыс. рублей</vt:lpstr>
      <vt:lpstr>     Распределение  дотации на выравнивание  бюджетной обеспеченности поселений из бюджета муниципального района на плановый период 2023 и 2024 годов, в тыс. рублей</vt:lpstr>
      <vt:lpstr>Источники  финансирования дефицита бюджета муниципального района, в тыс. рублей</vt:lpstr>
      <vt:lpstr>ВЕРХНИЙ ПРЕДЕЛ  МУНИЦИПАЛЬНОГО ВНУТРЕННЕГО ДОЛГА МУНИЦИПАЛЬНОГО ОБРАЗОВАНИЯ  «КРАСНИНСКИЙ РАЙОН» СМОЛЕНСКОЙ ОБЛАСТИ     Обязательства, действующие на 1 января 2022 года</vt:lpstr>
      <vt:lpstr> Расходы на обслуживание долговых обязательств   </vt:lpstr>
      <vt:lpstr>Слайд 48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Смирнова</cp:lastModifiedBy>
  <cp:revision>1164</cp:revision>
  <dcterms:created xsi:type="dcterms:W3CDTF">2014-03-05T08:04:44Z</dcterms:created>
  <dcterms:modified xsi:type="dcterms:W3CDTF">2022-01-21T14:08:54Z</dcterms:modified>
</cp:coreProperties>
</file>