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embeddings/oleObject2.bin" ContentType="application/vnd.openxmlformats-officedocument.oleObject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4" r:id="rId3"/>
    <p:sldId id="347" r:id="rId4"/>
    <p:sldId id="351" r:id="rId5"/>
    <p:sldId id="360" r:id="rId6"/>
    <p:sldId id="357" r:id="rId7"/>
    <p:sldId id="359" r:id="rId8"/>
    <p:sldId id="327" r:id="rId9"/>
    <p:sldId id="328" r:id="rId10"/>
    <p:sldId id="270" r:id="rId11"/>
    <p:sldId id="274" r:id="rId12"/>
    <p:sldId id="261" r:id="rId13"/>
    <p:sldId id="329" r:id="rId14"/>
    <p:sldId id="350" r:id="rId15"/>
    <p:sldId id="275" r:id="rId16"/>
    <p:sldId id="304" r:id="rId17"/>
    <p:sldId id="305" r:id="rId18"/>
    <p:sldId id="308" r:id="rId19"/>
    <p:sldId id="307" r:id="rId20"/>
    <p:sldId id="306" r:id="rId21"/>
    <p:sldId id="311" r:id="rId22"/>
    <p:sldId id="310" r:id="rId23"/>
    <p:sldId id="332" r:id="rId24"/>
    <p:sldId id="333" r:id="rId25"/>
    <p:sldId id="346" r:id="rId26"/>
    <p:sldId id="334" r:id="rId27"/>
    <p:sldId id="283" r:id="rId28"/>
    <p:sldId id="284" r:id="rId29"/>
    <p:sldId id="285" r:id="rId30"/>
    <p:sldId id="363" r:id="rId31"/>
    <p:sldId id="335" r:id="rId32"/>
    <p:sldId id="344" r:id="rId33"/>
    <p:sldId id="336" r:id="rId34"/>
    <p:sldId id="315" r:id="rId35"/>
    <p:sldId id="314" r:id="rId36"/>
    <p:sldId id="300" r:id="rId37"/>
    <p:sldId id="338" r:id="rId38"/>
    <p:sldId id="321" r:id="rId39"/>
    <p:sldId id="322" r:id="rId40"/>
    <p:sldId id="296" r:id="rId41"/>
    <p:sldId id="345" r:id="rId42"/>
    <p:sldId id="341" r:id="rId43"/>
    <p:sldId id="355" r:id="rId44"/>
    <p:sldId id="356" r:id="rId45"/>
    <p:sldId id="352" r:id="rId46"/>
    <p:sldId id="353" r:id="rId47"/>
    <p:sldId id="354" r:id="rId48"/>
    <p:sldId id="318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CC00CC"/>
    <a:srgbClr val="FF9900"/>
    <a:srgbClr val="9933FF"/>
    <a:srgbClr val="FFFF66"/>
    <a:srgbClr val="993366"/>
    <a:srgbClr val="3333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4" autoAdjust="0"/>
    <p:restoredTop sz="97248" autoAdjust="0"/>
  </p:normalViewPr>
  <p:slideViewPr>
    <p:cSldViewPr>
      <p:cViewPr>
        <p:scale>
          <a:sx n="100" d="100"/>
          <a:sy n="100" d="100"/>
        </p:scale>
        <p:origin x="30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0868071680943254"/>
          <c:y val="2.0703089976933174E-2"/>
          <c:w val="0.65464480874316988"/>
          <c:h val="0.773065322466042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110240</c:v>
                </c:pt>
                <c:pt idx="1">
                  <c:v>89298</c:v>
                </c:pt>
                <c:pt idx="2">
                  <c:v>86317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chemeClr val="folHlink"/>
            </a:solidFill>
            <a:ln w="1235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F0"/>
              </a:solidFill>
              <a:ln w="1235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B0F0"/>
              </a:solidFill>
              <a:ln w="1235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B0F0"/>
              </a:solidFill>
              <a:ln w="1235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129593.1</c:v>
                </c:pt>
                <c:pt idx="1">
                  <c:v>134019</c:v>
                </c:pt>
                <c:pt idx="2">
                  <c:v>138947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100.2</c:v>
                </c:pt>
                <c:pt idx="1">
                  <c:v>103.3</c:v>
                </c:pt>
                <c:pt idx="2">
                  <c:v>106</c:v>
                </c:pt>
              </c:numCache>
            </c:numRef>
          </c:val>
        </c:ser>
        <c:gapDepth val="0"/>
        <c:shape val="box"/>
        <c:axId val="318390272"/>
        <c:axId val="318391808"/>
        <c:axId val="0"/>
      </c:bar3DChart>
      <c:catAx>
        <c:axId val="318390272"/>
        <c:scaling>
          <c:orientation val="minMax"/>
        </c:scaling>
        <c:axPos val="b"/>
        <c:numFmt formatCode="General" sourceLinked="1"/>
        <c:tickLblPos val="low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8391808"/>
        <c:crosses val="autoZero"/>
        <c:auto val="1"/>
        <c:lblAlgn val="ctr"/>
        <c:lblOffset val="100"/>
        <c:tickLblSkip val="1"/>
        <c:tickMarkSkip val="1"/>
      </c:catAx>
      <c:valAx>
        <c:axId val="318391808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318390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7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CC788-FF77-4A22-A286-F9D589F890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42A01-74E4-4B7A-A6F7-3A03657091B9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C701C73-54E3-4F7B-BBED-7230E8537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FF43D-47D9-476C-ACCF-35BD0248F78A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2B554-FD63-497E-98DF-95C8D2F25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76DDF-656B-4333-9550-E41CD3E98298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84E0-E7D6-4610-8FDD-7FCB68FB11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9E68D-624D-4FDF-8E8B-C9236A555AFE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75C4740-1770-4FC9-8242-9C11A0194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3D1E-031A-4DF1-B768-284941BC0764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7315E-576B-4F31-A823-A33C14E4B1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481E3-E719-4991-AE73-25F0438CB9CC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D18B2-7567-49B6-A7DF-EC7F2AE440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CEE19-C69C-41DE-B664-D81C2CF60050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453EEE9-8A46-405B-A041-0BB62EC32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318D6-A4EA-4D6F-A606-95CE8FB0DC03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41124-AE8D-42C7-B8F8-4D140260404F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4679C-8669-412A-A891-690F39529CF9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C7DA6-D03A-49A1-9BEE-AC1D166DB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3DFB3-8D65-4A49-92A9-D153E1E59001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4E62F-8755-466D-A13E-891446C65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95D88C-BE62-4806-8CFF-BBB4B44A95C8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3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5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6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78013"/>
            <a:ext cx="7854950" cy="3770312"/>
          </a:xfrm>
        </p:spPr>
        <p:txBody>
          <a:bodyPr lIns="0" rIns="18288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200" b="1" i="1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200" b="1" i="1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i="1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i="1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i="1">
                <a:solidFill>
                  <a:srgbClr val="FF0000"/>
                </a:solidFill>
              </a:rPr>
              <a:t>«Краснинский район»</a:t>
            </a:r>
            <a:r>
              <a:rPr lang="ru-RU" sz="3300" b="1" i="1">
                <a:solidFill>
                  <a:srgbClr val="0076A3"/>
                </a:solidFill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i="1">
                <a:solidFill>
                  <a:srgbClr val="0076A3"/>
                </a:solidFill>
              </a:rPr>
              <a:t>Смоленской области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b="1" i="1">
                <a:solidFill>
                  <a:srgbClr val="0076A3"/>
                </a:solidFill>
                <a:cs typeface="Times New Roman" pitchFamily="18" charset="0"/>
              </a:rPr>
              <a:t>(с учетом изменений от 26.02.2021 г, от 31.05.2021г, от 04.08.2021)</a:t>
            </a:r>
          </a:p>
        </p:txBody>
      </p:sp>
      <p:pic>
        <p:nvPicPr>
          <p:cNvPr id="17411" name="Рисунок 3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620713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563938" y="0"/>
            <a:ext cx="5580062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b="1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для граждан </a:t>
            </a:r>
          </a:p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2022 год </a:t>
            </a:r>
          </a:p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на плановый период 2023 и 2024 годов</a:t>
            </a:r>
          </a:p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образования </a:t>
            </a:r>
          </a:p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«Краснинский район» </a:t>
            </a:r>
          </a:p>
          <a:p>
            <a:pPr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Смоленской области</a:t>
            </a:r>
          </a:p>
          <a:p>
            <a:pPr>
              <a:defRPr/>
            </a:pPr>
            <a:endParaRPr lang="ru-RU" sz="2400" b="1" i="1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400" b="1" i="1">
              <a:solidFill>
                <a:srgbClr val="0076A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4" name="Picture 7" descr="i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30225"/>
            <a:ext cx="9144000" cy="73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79388" y="549275"/>
            <a:ext cx="88201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для граждан </a:t>
            </a:r>
            <a:endPara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 решению №56 от 20.12.2021 Краснинской районной Думы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бюджете муниципального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района на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 год </a:t>
            </a:r>
            <a:endPara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плановый период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2023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2024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годов»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2" name="AutoShape 74"/>
          <p:cNvSpPr>
            <a:spLocks noChangeArrowheads="1"/>
          </p:cNvSpPr>
          <p:nvPr/>
        </p:nvSpPr>
        <p:spPr bwMode="auto">
          <a:xfrm>
            <a:off x="2428861" y="1714488"/>
            <a:ext cx="2286016" cy="571504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Бюджетная система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2500298" y="2500306"/>
            <a:ext cx="2286016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5" name="Text Box 78"/>
          <p:cNvSpPr txBox="1">
            <a:spLocks noChangeArrowheads="1"/>
          </p:cNvSpPr>
          <p:nvPr/>
        </p:nvSpPr>
        <p:spPr bwMode="auto">
          <a:xfrm>
            <a:off x="2571735" y="2565400"/>
            <a:ext cx="2071703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2428861" y="3573463"/>
            <a:ext cx="2357454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7" name="Text Box 81"/>
          <p:cNvSpPr txBox="1">
            <a:spLocks noChangeArrowheads="1"/>
          </p:cNvSpPr>
          <p:nvPr/>
        </p:nvSpPr>
        <p:spPr bwMode="auto">
          <a:xfrm>
            <a:off x="2643175" y="3644900"/>
            <a:ext cx="2071702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внебюджетных фондов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8" name="Oval 82"/>
          <p:cNvSpPr>
            <a:spLocks noChangeArrowheads="1"/>
          </p:cNvSpPr>
          <p:nvPr/>
        </p:nvSpPr>
        <p:spPr bwMode="auto">
          <a:xfrm flipV="1">
            <a:off x="3071802" y="2205036"/>
            <a:ext cx="1592273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=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9" name="Oval 83"/>
          <p:cNvSpPr>
            <a:spLocks noChangeArrowheads="1"/>
          </p:cNvSpPr>
          <p:nvPr/>
        </p:nvSpPr>
        <p:spPr bwMode="auto">
          <a:xfrm flipV="1">
            <a:off x="3071802" y="3213100"/>
            <a:ext cx="1662123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+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4000496" y="5157788"/>
            <a:ext cx="1778004" cy="1271608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1" name="Text Box 86"/>
          <p:cNvSpPr txBox="1">
            <a:spLocks noChangeArrowheads="1"/>
          </p:cNvSpPr>
          <p:nvPr/>
        </p:nvSpPr>
        <p:spPr bwMode="auto">
          <a:xfrm>
            <a:off x="4071934" y="5229225"/>
            <a:ext cx="1614491" cy="105729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1643043" y="5157788"/>
            <a:ext cx="2214578" cy="112873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3" name="Text Box 89"/>
          <p:cNvSpPr txBox="1">
            <a:spLocks noChangeArrowheads="1"/>
          </p:cNvSpPr>
          <p:nvPr/>
        </p:nvSpPr>
        <p:spPr bwMode="auto">
          <a:xfrm>
            <a:off x="1714481" y="5300663"/>
            <a:ext cx="1928825" cy="914419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4" name="AutoShape 91"/>
          <p:cNvSpPr>
            <a:spLocks noChangeArrowheads="1"/>
          </p:cNvSpPr>
          <p:nvPr/>
        </p:nvSpPr>
        <p:spPr bwMode="auto">
          <a:xfrm>
            <a:off x="323851" y="2636838"/>
            <a:ext cx="1319192" cy="7207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Федеральный </a:t>
            </a:r>
          </a:p>
          <a:p>
            <a:r>
              <a:rPr lang="ru-RU" sz="1400" b="1" dirty="0">
                <a:latin typeface="Times New Roman" pitchFamily="18" charset="0"/>
              </a:rPr>
              <a:t>бюджет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6" name="AutoShape 94"/>
          <p:cNvSpPr>
            <a:spLocks noChangeArrowheads="1"/>
          </p:cNvSpPr>
          <p:nvPr/>
        </p:nvSpPr>
        <p:spPr bwMode="auto">
          <a:xfrm>
            <a:off x="5500694" y="2071678"/>
            <a:ext cx="2808287" cy="781059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5357818" y="4429132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8" name="Text Box 98"/>
          <p:cNvSpPr txBox="1">
            <a:spLocks noChangeArrowheads="1"/>
          </p:cNvSpPr>
          <p:nvPr/>
        </p:nvSpPr>
        <p:spPr bwMode="auto">
          <a:xfrm>
            <a:off x="5429257" y="4500570"/>
            <a:ext cx="2928958" cy="50006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9" name="AutoShape 99"/>
          <p:cNvSpPr>
            <a:spLocks noChangeArrowheads="1"/>
          </p:cNvSpPr>
          <p:nvPr/>
        </p:nvSpPr>
        <p:spPr bwMode="auto">
          <a:xfrm>
            <a:off x="2714612" y="4572008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0" name="AutoShape 100"/>
          <p:cNvSpPr>
            <a:spLocks noChangeArrowheads="1"/>
          </p:cNvSpPr>
          <p:nvPr/>
        </p:nvSpPr>
        <p:spPr bwMode="auto">
          <a:xfrm>
            <a:off x="4357686" y="4572008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1" name="AutoShape 101"/>
          <p:cNvSpPr>
            <a:spLocks noChangeArrowheads="1"/>
          </p:cNvSpPr>
          <p:nvPr/>
        </p:nvSpPr>
        <p:spPr bwMode="auto">
          <a:xfrm>
            <a:off x="1714480" y="3000372"/>
            <a:ext cx="576262" cy="76196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2" name="AutoShape 102"/>
          <p:cNvSpPr>
            <a:spLocks noChangeArrowheads="1"/>
          </p:cNvSpPr>
          <p:nvPr/>
        </p:nvSpPr>
        <p:spPr bwMode="auto">
          <a:xfrm rot="9652206">
            <a:off x="4860939" y="274576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3" name="AutoShape 103"/>
          <p:cNvSpPr>
            <a:spLocks noChangeArrowheads="1"/>
          </p:cNvSpPr>
          <p:nvPr/>
        </p:nvSpPr>
        <p:spPr bwMode="auto">
          <a:xfrm rot="-5400000">
            <a:off x="6430182" y="3499644"/>
            <a:ext cx="1428760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000628" y="3000373"/>
            <a:ext cx="2000264" cy="107157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5" name="Text Box 106"/>
          <p:cNvSpPr txBox="1">
            <a:spLocks noChangeArrowheads="1"/>
          </p:cNvSpPr>
          <p:nvPr/>
        </p:nvSpPr>
        <p:spPr bwMode="auto">
          <a:xfrm>
            <a:off x="5286380" y="3143249"/>
            <a:ext cx="1531938" cy="85725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56" name="AutoShape 108"/>
          <p:cNvSpPr>
            <a:spLocks noChangeArrowheads="1"/>
          </p:cNvSpPr>
          <p:nvPr/>
        </p:nvSpPr>
        <p:spPr bwMode="auto">
          <a:xfrm>
            <a:off x="7286644" y="3000373"/>
            <a:ext cx="1368425" cy="1000131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7" name="Text Box 109"/>
          <p:cNvSpPr txBox="1">
            <a:spLocks noChangeArrowheads="1"/>
          </p:cNvSpPr>
          <p:nvPr/>
        </p:nvSpPr>
        <p:spPr bwMode="auto">
          <a:xfrm>
            <a:off x="7358082" y="3143249"/>
            <a:ext cx="1227138" cy="85725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городских округов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58" name="AutoShape 110"/>
          <p:cNvSpPr>
            <a:spLocks noChangeArrowheads="1"/>
          </p:cNvSpPr>
          <p:nvPr/>
        </p:nvSpPr>
        <p:spPr bwMode="auto">
          <a:xfrm>
            <a:off x="6072198" y="2857496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715272" y="52863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0" name="Text Box 114"/>
          <p:cNvSpPr txBox="1">
            <a:spLocks noChangeArrowheads="1"/>
          </p:cNvSpPr>
          <p:nvPr/>
        </p:nvSpPr>
        <p:spPr bwMode="auto">
          <a:xfrm>
            <a:off x="7812088" y="5357826"/>
            <a:ext cx="1152525" cy="57150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поселений</a:t>
            </a:r>
            <a:r>
              <a:rPr lang="ru-RU" sz="1500" b="1" dirty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61" name="AutoShape 116"/>
          <p:cNvSpPr>
            <a:spLocks noChangeArrowheads="1"/>
          </p:cNvSpPr>
          <p:nvPr/>
        </p:nvSpPr>
        <p:spPr bwMode="auto">
          <a:xfrm>
            <a:off x="5929322" y="52863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2" name="Text Box 117"/>
          <p:cNvSpPr txBox="1">
            <a:spLocks noChangeArrowheads="1"/>
          </p:cNvSpPr>
          <p:nvPr/>
        </p:nvSpPr>
        <p:spPr bwMode="auto">
          <a:xfrm>
            <a:off x="6000760" y="5357826"/>
            <a:ext cx="1624003" cy="71438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63" name="AutoShape 118"/>
          <p:cNvSpPr>
            <a:spLocks noChangeArrowheads="1"/>
          </p:cNvSpPr>
          <p:nvPr/>
        </p:nvSpPr>
        <p:spPr bwMode="auto">
          <a:xfrm>
            <a:off x="6500826" y="5000636"/>
            <a:ext cx="82550" cy="285752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4" name="AutoShape 119"/>
          <p:cNvSpPr>
            <a:spLocks noChangeArrowheads="1"/>
          </p:cNvSpPr>
          <p:nvPr/>
        </p:nvSpPr>
        <p:spPr bwMode="auto">
          <a:xfrm>
            <a:off x="8143900" y="5000636"/>
            <a:ext cx="82550" cy="285752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A8B7893-446E-43C4-B753-845BBAD6CA75}" type="slidenum">
              <a:rPr lang="en-US" altLang="ru-RU" sz="1200">
                <a:latin typeface="Calibri" pitchFamily="34" charset="0"/>
              </a:rPr>
              <a:pPr algn="r"/>
              <a:t>10</a:t>
            </a:fld>
            <a:endParaRPr lang="en-US" altLang="ru-RU" sz="1200" dirty="0">
              <a:latin typeface="Calibri" pitchFamily="34" charset="0"/>
            </a:endParaRPr>
          </a:p>
        </p:txBody>
      </p:sp>
      <p:sp>
        <p:nvSpPr>
          <p:cNvPr id="22566" name="Rectangle 63"/>
          <p:cNvSpPr>
            <a:spLocks noChangeArrowheads="1"/>
          </p:cNvSpPr>
          <p:nvPr/>
        </p:nvSpPr>
        <p:spPr bwMode="auto">
          <a:xfrm>
            <a:off x="5072066" y="3071810"/>
            <a:ext cx="18716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200" b="1" dirty="0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200" b="1" dirty="0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22567" name="AutoShape 110"/>
          <p:cNvSpPr>
            <a:spLocks noChangeArrowheads="1"/>
          </p:cNvSpPr>
          <p:nvPr/>
        </p:nvSpPr>
        <p:spPr bwMode="auto">
          <a:xfrm>
            <a:off x="7929586" y="2857496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0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latin typeface="Times New Roman" pitchFamily="18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99BAE4-AC5A-43D9-BC9B-3387C30D40D3}" type="slidenum">
              <a:rPr lang="en-US" altLang="ru-RU" sz="1200">
                <a:latin typeface="Calibri" pitchFamily="34" charset="0"/>
              </a:rPr>
              <a:pPr algn="r"/>
              <a:t>11</a:t>
            </a:fld>
            <a:endParaRPr lang="en-US" altLang="ru-RU" sz="1200" dirty="0">
              <a:latin typeface="Calibri" pitchFamily="34" charset="0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578475"/>
            <a:ext cx="8858280" cy="1143000"/>
          </a:xfrm>
        </p:spPr>
        <p:txBody>
          <a:bodyPr lIns="0" rIns="0"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0" b="1" i="1" dirty="0"/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</a:t>
            </a:r>
            <a:r>
              <a:rPr lang="ru-RU" sz="1000" b="1" i="1" dirty="0" smtClean="0"/>
              <a:t>нарушается, </a:t>
            </a:r>
            <a:r>
              <a:rPr lang="ru-RU" sz="1000" b="1" i="1" dirty="0"/>
              <a:t>возникает дефицит, либо </a:t>
            </a:r>
            <a:r>
              <a:rPr lang="ru-RU" sz="1000" b="1" i="1" dirty="0" err="1"/>
              <a:t>профицит</a:t>
            </a:r>
            <a:r>
              <a:rPr lang="ru-RU" sz="1000" b="1" i="1" dirty="0"/>
              <a:t> бюджета.</a:t>
            </a:r>
            <a:br>
              <a:rPr lang="ru-RU" sz="1000" b="1" i="1" dirty="0"/>
            </a:br>
            <a:r>
              <a:rPr lang="ru-RU" sz="1000" b="1" i="1" dirty="0"/>
              <a:t/>
            </a:r>
            <a:br>
              <a:rPr lang="ru-RU" sz="1000" b="1" i="1" dirty="0"/>
            </a:br>
            <a:r>
              <a:rPr lang="ru-RU" sz="1000" b="1" i="1" dirty="0"/>
              <a:t>Если расходная часть превышает доходную, то бюджет формируется с дефицитом.</a:t>
            </a:r>
            <a:br>
              <a:rPr lang="ru-RU" sz="1000" b="1" i="1" dirty="0"/>
            </a:br>
            <a:r>
              <a:rPr lang="ru-RU" sz="1000" b="1" i="1" dirty="0"/>
              <a:t>Превышение доходов над расходами образует положительный остаток – </a:t>
            </a:r>
            <a:r>
              <a:rPr lang="ru-RU" sz="1000" b="1" i="1" dirty="0" err="1"/>
              <a:t>профицит</a:t>
            </a:r>
            <a:r>
              <a:rPr lang="ru-RU" sz="1000" b="1" i="1" dirty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885825" y="7938"/>
          <a:ext cx="8258175" cy="58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428596" y="1500174"/>
          <a:ext cx="8207375" cy="4751387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непрограммными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CB278B4-EE6E-4B77-9326-F5554D8D3275}" type="slidenum">
              <a:rPr lang="en-US" altLang="ru-RU" sz="1200">
                <a:latin typeface="Calibri" pitchFamily="34" charset="0"/>
              </a:rPr>
              <a:pPr algn="r"/>
              <a:t>15</a:t>
            </a:fld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539750" y="500043"/>
            <a:ext cx="8391525" cy="5386408"/>
            <a:chOff x="113" y="572"/>
            <a:chExt cx="5608" cy="3457"/>
          </a:xfrm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0" y="3498"/>
                <a:ext cx="12521" cy="1554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местного бюджета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основывается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7" y="2069"/>
              <a:ext cx="1384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285750" y="1214438"/>
          <a:ext cx="8429625" cy="4846956"/>
        </p:xfrm>
        <a:graphic>
          <a:graphicData uri="http://schemas.openxmlformats.org/drawingml/2006/table">
            <a:tbl>
              <a:tblPr/>
              <a:tblGrid>
                <a:gridCol w="2000250"/>
                <a:gridCol w="773113"/>
                <a:gridCol w="792162"/>
                <a:gridCol w="792163"/>
                <a:gridCol w="865187"/>
                <a:gridCol w="814388"/>
                <a:gridCol w="796925"/>
                <a:gridCol w="798512"/>
                <a:gridCol w="796925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промышленного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1057,3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Темпы роста объема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реализации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599,5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Темпы роста объема реализации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179388" y="11588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Краснинского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Смоленской области на долгосрочный период 2018 – 2024 год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E8EC86-5367-40F1-9F7F-B98F6A192C3E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428597" y="1214422"/>
            <a:ext cx="85010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муниципального  образования «Краснинский район»  Смоленской области (далее - Краснинский район)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2022 год и плановый период 2023 и 2024 годов.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подготовке основных направлений бюджетной и налоговой политики Краснинского района   на 2022 год и плановый период 2023 и 2024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 муниципального образования Краснинский район на 2022 -2024 годы определяют основные цели, задачи и направления бюджетной политики в области доходов и расходов бюджета, муниципального контроля в финансово - бюджетной сфере, ориентированы на преемственность базовых целей и задач и являются основой для составления проекта бюджета муниципального образования на 2022 год и плановый период 2023 и 2024 годов, а также для повышения качества бюджетного процесса, обеспечения рационального, эффективного и результативного расходования бюджетных средств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Основной целью бюджетной и налоговой политики на 2022 - 2024 годы остается обеспечение сбалансированности и устойчивости бюджета муниципального образования с учетом текущей экономической ситуации.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Основные направления бюджетной и налоговой политики муниципального образования «Краснинский район» Смоленской области на 2022 год и на плановый период 2023 и 2024 годов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142875" y="142875"/>
            <a:ext cx="86439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-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47459" name="Rectangle 1"/>
          <p:cNvSpPr>
            <a:spLocks noChangeArrowheads="1"/>
          </p:cNvSpPr>
          <p:nvPr/>
        </p:nvSpPr>
        <p:spPr bwMode="auto">
          <a:xfrm>
            <a:off x="107950" y="385763"/>
            <a:ext cx="88931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консервативное бюджетное планирование исходя из возможностей доходного потенциала муниципального образования;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стимулирование развития налогового потенциала;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оптимизация расходных обязательств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повышение эффективности бюджетных расходов.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целей и задач бюджетной и налоговой политики должна основываться на усовершенствованной системе социально-экономического и бюджетного планирования, обеспечивающей в том числе и повышение качества прогноза социально-экономического развития муниципального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Краснинского 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на среднесрочный период являются:</a:t>
            </a: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формирование параметров бюджета муниципального образования «Краснинский район» Смоленской области исходя из консервативного сценария функционирования экономики и прогноза социально-экономического развития Краснинского района на 2022-2024 годы, а также обеспечения долгосрочной сбалансированности и устойчивости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 планирование бюджетных ассигнований исходя из исполнения действующих расходных обязательств с сохранением социальной направленности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осуществление перехода к построению бюджета муниципального образования «Краснинский район» на основе муниципальных программ, увязанных с действующими целевыми программами, с соблюдением принципа постановки целей в зависимости от имеющихся ресурсов, а также с установлением персональной ответственности заказчиков муниципальных программ за заявленные конечные результаты;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</a:t>
            </a: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оценить содержание муниципальных программ, соразмерив объемы их финансового обеспечения с реальными возможностями бюджета муниципального образования;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реализация приоритетных проектов, учитывающих объединение управленческих решений и бюджетных ассигнований на финансовое обеспечение программных мероприятий, обеспечивающих максимальный вклад в достижение ключевых показателей по соответствующим направлениям;</a:t>
            </a:r>
          </a:p>
          <a:p>
            <a:pPr indent="450850" algn="just" eaLnBrk="0" hangingPunct="0">
              <a:tabLst>
                <a:tab pos="63023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A746E5-32B2-4F45-8CC8-986A9B60589E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75" y="0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7800" algn="just"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3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892968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повышения заработной платы, при этом рост заработной платы должен сопровождаться повышением производительности труда работников и улучшением качества предоставляемых муниципальных услуг;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принятие новых расходных обязательств на основе оценки эффективности и при наличии ресурсов для их гарантированного исполнения в пределах принятых бюджетных ограничений;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 - повышение реалистичности и минимизация рисков несбалансированности бюджета;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«Краснинский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сфере межбюджетных отношений: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межбюджетных отношений между бюджетом муниципального образования и бюджетами сельских поседений района исходя из бюджетной обеспеченности муниципального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6439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Правовой статус и наименование муниципального образования 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sz="175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7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   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Территория муниципального района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составляет 1507,67 квадратных километров.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Территорию муниципального района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образуют территории следующих поселений, входящих в его состав:</a:t>
            </a:r>
          </a:p>
          <a:p>
            <a:pPr marL="342900" indent="-34290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Краснинское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Гусинское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поселение; 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Малеевское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Мерлинское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поселение; 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Территориально район граничит: на севере с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Руднянским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районом, на востоке со Смоленским районом, на юге с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Монастырщинским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районом, на западе с Белоруссией.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29396"/>
            <a:ext cx="5662642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5B639E-C3D4-46F6-A35B-8B9E1F903E2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9506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9001125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стимулирование органов местного самоуправления в увеличении собственной доходной базы местных бюджетов;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Основные направления налоговой политики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2022-2024 годах будет продолжена реализация основных целей и задач налоговой политики, предусмотренных в предыдущие годы.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Налоговая политика муниципального образования «Краснинский район» Смоленской области в 2022 году и на плановый период до 2024 года ориентирована на мобилизацию собственных доходов на основе экономического роста и развития доходного потенциала.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Основными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направлениями налоговой политики муниципального образования «Краснинский район» Смоленской области в трехлетней перспективе являются: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реалистичности прогнозирования и минимизация рисков несбалансированности при бюджетном планировании;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укрепление доходной базы бюджета района за счет наращивания стабильных доходных источников и мобилизации в бюджет имеющихся резервов;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бюджетной, экономической и социальной эффективности налоговых расходов;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муниципальным имуществом.  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Будет продолжена работа по укреплению доходной базы бюджета района за счет наращивания стабильных доходных источников и мобилизации в бюджет имеющихся резервов.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Рост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бюджетных поступлений планируется достичь за счет: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создания благоприятных условий для расширения производства, новых рабочих мест, инвестиционной и инновационной активности;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содействия среднему и малому бизнесу для развития предпринимательской деятельности;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выявления и пресечение схем минимизации налогов, совершенствование методов контроля легализации «теневой» заработной платы;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обеспечения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D14E33-9A03-4B9E-A4D3-DDA9B0D3C5BF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0530" name="Прямоугольник 3"/>
          <p:cNvSpPr>
            <a:spLocks noChangeArrowheads="1"/>
          </p:cNvSpPr>
          <p:nvPr/>
        </p:nvSpPr>
        <p:spPr bwMode="auto">
          <a:xfrm>
            <a:off x="179388" y="0"/>
            <a:ext cx="89646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совершенствования методов налогового администрирования, повышение уровня ответственности главных администраторов доходов за выполнением плановых показателей поступления доходов в консолидированный бюджет района;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оценки социальной и бюджетной эффективности установленных на местном уровне налоговых расходов;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совершенствования управления муниципальной собственностью, в том числе за счет повышения качества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усиления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продолжения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повышения уровня налоговой грамотности населения; Координация работы органов местного самоуправления по мобилизации доходов в бюджет  муниципального района будет осуществляться в рамках деятельности   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 образования «Краснинский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 При формировании основных направлений налоговой политики района учтены изменения в налоговое и бюджетное законодательство, вносимые и планируемые к принятию на региональном уровне, вступающие в силу с 1 января 2022 года.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увеличения доходной части бюджета муниципального района, с</a:t>
            </a:r>
          </a:p>
          <a:p>
            <a:pPr indent="4572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января 2022 года областным законом «О межбюджетных отношениях в Смоленской области»  установлены дополнительные нормативы отчислений в бюджет муниципального района от мобилизованных с территории муниципального образования платежей: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0B7EA1-C944-46EA-A7F3-294986281F96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1554" name="Rectangle 1"/>
          <p:cNvSpPr>
            <a:spLocks noChangeArrowheads="1"/>
          </p:cNvSpPr>
          <p:nvPr/>
        </p:nvSpPr>
        <p:spPr bwMode="auto">
          <a:xfrm>
            <a:off x="179388" y="52388"/>
            <a:ext cx="89646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платы за негативное воздействие на окружающую среду  по единому нормативу 15 процентов;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административных штрафов, установленных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должностными лицами органов исполнительной власти субъектов Российской Федерации, учреждениями субъектов Российской Федерации (штрафы за нарушение правил пожарной безопасности в лесах) по единому нормативу 100 процентов.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предпринимательства, повышения конкурентоспособности субъектов малого предпринимательства.</a:t>
            </a:r>
          </a:p>
          <a:p>
            <a:pPr indent="457200" algn="just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Ожидается снижение  нагрузки на малый бизнес за счет обеспечения уплаты налога и страховых взносов без деклараций, для плательщиков применяющих УСН, при условии, что численность сотрудников не более пяти человек, а годовой доход ― не более 60 млн. 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1 января 2021 года  отменен единый налог на вмененный доход. При этом в 2022 году в бюджет муниципального района еще поступят платежи в счет погашения имеющейся недоимки. 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текущем году будет продолжена работа по актуализации  патентной системы налогообложения. 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457200" algn="just" eaLnBrk="0" hangingPunct="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 eaLnBrk="0" hangingPunct="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457200" algn="just" eaLnBrk="0" hangingPunct="0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ABC8-37C0-410C-8D7A-163D282379C1}" type="slidenum">
              <a:rPr lang="ru-RU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2578" name="Прямоугольник 2"/>
          <p:cNvSpPr>
            <a:spLocks noChangeArrowheads="1"/>
          </p:cNvSpPr>
          <p:nvPr/>
        </p:nvSpPr>
        <p:spPr bwMode="auto">
          <a:xfrm>
            <a:off x="179388" y="0"/>
            <a:ext cx="89646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457200" algn="just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предполагается: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500063"/>
          <a:ext cx="8215341" cy="4437063"/>
        </p:xfrm>
        <a:graphic>
          <a:graphicData uri="http://schemas.openxmlformats.org/drawingml/2006/table">
            <a:tbl>
              <a:tblPr/>
              <a:tblGrid>
                <a:gridCol w="2486578"/>
                <a:gridCol w="2048764"/>
                <a:gridCol w="1959172"/>
                <a:gridCol w="1720827"/>
              </a:tblGrid>
              <a:tr h="1282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бюджета) консолидированного бюджета муниципального образования "Краснинский район" Смоленской области на 2022 год и на плановый период 2023 и 2024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8709" marR="8709" marT="8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324 948,5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306 106,2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307 878,1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324 948,5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306 106,2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307 878,1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  <a:t>Основные характеристики бюджета муниципального района в 2019-2024 годах,</a:t>
            </a:r>
            <a:r>
              <a:rPr lang="ru-RU" sz="24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928662" y="1500174"/>
          <a:ext cx="7786742" cy="4433706"/>
        </p:xfrm>
        <a:graphic>
          <a:graphicData uri="http://schemas.openxmlformats.org/presentationml/2006/ole">
            <p:oleObj spid="_x0000_s262148" name="Диаграмма" r:id="rId3" imgW="6848541" imgH="4067041" progId="MSGraph.Chart.8">
              <p:embed followColorScheme="full"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0" y="1557338"/>
          <a:ext cx="9096375" cy="4868862"/>
        </p:xfrm>
        <a:graphic>
          <a:graphicData uri="http://schemas.openxmlformats.org/presentationml/2006/ole">
            <p:oleObj spid="_x0000_s197636" name="Диаграмма" r:id="rId3" imgW="7600961" imgH="4067041" progId="MSGraph.Chart.8">
              <p:embed followColorScheme="full"/>
            </p:oleObj>
          </a:graphicData>
        </a:graphic>
      </p:graphicFrame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7159" y="260350"/>
            <a:ext cx="864399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2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AA3EA3-C231-4913-A681-07FF883B2047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28650" y="1219200"/>
          <a:ext cx="8534400" cy="4886325"/>
        </p:xfrm>
        <a:graphic>
          <a:graphicData uri="http://schemas.openxmlformats.org/presentationml/2006/ole">
            <p:oleObj spid="_x0000_s35843" name="Worksheet" r:id="rId3" imgW="8534460" imgH="4886224" progId="Excel.Sheet.8">
              <p:embed/>
            </p:oleObj>
          </a:graphicData>
        </a:graphic>
      </p:graphicFrame>
      <p:sp>
        <p:nvSpPr>
          <p:cNvPr id="3584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5750"/>
            <a:ext cx="8686800" cy="10096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по группам </a:t>
            </a:r>
            <a:b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sz="2200" cap="none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none" dirty="0" smtClean="0">
                <a:effectLst/>
              </a:rPr>
              <a:t/>
            </a:r>
            <a:br>
              <a:rPr lang="ru-RU" sz="2400" cap="none" dirty="0" smtClean="0">
                <a:effectLst/>
              </a:rPr>
            </a:br>
            <a:endParaRPr lang="ru-RU" sz="2400" cap="none" dirty="0" smtClean="0">
              <a:effectLst/>
            </a:endParaRPr>
          </a:p>
        </p:txBody>
      </p:sp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142875" y="5572125"/>
            <a:ext cx="885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500063" y="5715000"/>
            <a:ext cx="8358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налоговых льготах и объеме выпадающих доходов в связи с предоставлением таких льгот отсутствует, в связи с тем, налоговые льготы по налогам, зачисляемым в бюджет муниципального района, не предоставлялись.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686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476250" y="1071563"/>
          <a:ext cx="8667750" cy="4581525"/>
        </p:xfrm>
        <a:graphic>
          <a:graphicData uri="http://schemas.openxmlformats.org/presentationml/2006/ole">
            <p:oleObj spid="_x0000_s36868" name="Worksheet" r:id="rId3" imgW="8667701" imgH="4581594" progId="Excel.Sheet.8">
              <p:embed/>
            </p:oleObj>
          </a:graphicData>
        </a:graphic>
      </p:graphicFrame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</a:t>
            </a:r>
            <a:r>
              <a:rPr lang="ru-RU" sz="22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 </a:t>
            </a: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98FFA9-6E0E-4988-9436-4E2A636D76A4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Структура неналоговых доходов</a:t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-219075" y="1428750"/>
          <a:ext cx="8677275" cy="4267200"/>
        </p:xfrm>
        <a:graphic>
          <a:graphicData uri="http://schemas.openxmlformats.org/presentationml/2006/ole">
            <p:oleObj spid="_x0000_s37892" name="Worksheet" r:id="rId4" imgW="8505812" imgH="418144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715304" cy="42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2022 год и на плановый период 2023 и 2024 годов, познакомить с основными понятиями, используемые в бюджетном процессе. 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И.о начальника финансового управления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Н.В. Новикова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Перечень крупных налогоплательщиков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К/3 Серп и Молот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АльфаТрансТерминал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Структура безвозмездных поступлений</a:t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0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14282" y="2000240"/>
          <a:ext cx="8748713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9922" name="Диаграмма 2"/>
          <p:cNvGraphicFramePr>
            <a:graphicFrameLocks/>
          </p:cNvGraphicFramePr>
          <p:nvPr/>
        </p:nvGraphicFramePr>
        <p:xfrm>
          <a:off x="500034" y="1214422"/>
          <a:ext cx="8358246" cy="5500726"/>
        </p:xfrm>
        <a:graphic>
          <a:graphicData uri="http://schemas.openxmlformats.org/presentationml/2006/ole">
            <p:oleObj spid="_x0000_s209922" name="Worksheet" r:id="rId3" imgW="8334463" imgH="516252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762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70338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554163"/>
            <a:ext cx="8686800" cy="48752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0066"/>
                </a:solidFill>
              </a:rPr>
              <a:t>     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деятельности), группам (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подгруппам) видов расходов классификации расходов бюджетов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 муниципальным программам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400" b="1" i="1" dirty="0" smtClean="0">
              <a:solidFill>
                <a:srgbClr val="66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167330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293101,8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273624,4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274295,9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35645,1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33972,2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33184,5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1684,3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3145,9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3154,3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3066,0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22430,4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21232,2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20391,1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6794,7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6921,2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7107,9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1375,2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837,1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747,1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10064,1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7762,6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7256,1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7411,9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7562,6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</a:rPr>
              <a:t>Структура расходов бюджета по разделам и подразделам функциональной классификации на 2022 год и на плановый период 2023 и 2024 годов 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</a:rPr>
              <a:t>в 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590921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168266,6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158666,7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160743,0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34251,6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30667,6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30027,6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114509,0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108962,7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111021,1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11897,4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11941,4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12381,7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620,8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6987,8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6595,2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6812,8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40756,2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35524,4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35195,0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31410,2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27005,9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8518,5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8687,4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16688,0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16405,5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16444,6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6887,3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6687,3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6687,3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1123,5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21120,4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20954,8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21120,4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20954,8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8042" name="Group 106"/>
          <p:cNvGraphicFramePr>
            <a:graphicFrameLocks noGrp="1"/>
          </p:cNvGraphicFramePr>
          <p:nvPr>
            <p:ph idx="4294967295"/>
          </p:nvPr>
        </p:nvGraphicFramePr>
        <p:xfrm>
          <a:off x="457200" y="836613"/>
          <a:ext cx="8686800" cy="5668015"/>
        </p:xfrm>
        <a:graphic>
          <a:graphicData uri="http://schemas.openxmlformats.org/drawingml/2006/table">
            <a:tbl>
              <a:tblPr/>
              <a:tblGrid>
                <a:gridCol w="6286500"/>
                <a:gridCol w="846138"/>
                <a:gridCol w="777875"/>
                <a:gridCol w="776287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-1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286378,4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267144,3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067850,5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27208,4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25576,4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24645,2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8850" algn="l"/>
                          <a:tab pos="26289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10071,1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7911,9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7762,6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8850" algn="l"/>
                          <a:tab pos="26289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26513,3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26565,6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26566,3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181052,4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171566,0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173681,4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40761,2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35524,4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35195,0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Расходы бюджета по муниципальным программам и </a:t>
            </a:r>
            <a:r>
              <a:rPr lang="ru-RU" sz="2000" b="1" cap="none" dirty="0" err="1" smtClean="0">
                <a:solidFill>
                  <a:srgbClr val="7030A0"/>
                </a:solidFill>
                <a:effectLst/>
                <a:latin typeface="Times New Roman" pitchFamily="18" charset="0"/>
              </a:rPr>
              <a:t>непрогамным</a:t>
            </a:r>
            <a:r>
              <a:rPr lang="ru-RU" sz="20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 направлениям деятельности, в тыс. рублей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9" name="Group 59"/>
          <p:cNvGraphicFramePr>
            <a:graphicFrameLocks noGrp="1"/>
          </p:cNvGraphicFramePr>
          <p:nvPr/>
        </p:nvGraphicFramePr>
        <p:xfrm>
          <a:off x="468313" y="260350"/>
          <a:ext cx="8567737" cy="5320666"/>
        </p:xfrm>
        <a:graphic>
          <a:graphicData uri="http://schemas.openxmlformats.org/drawingml/2006/table">
            <a:tbl>
              <a:tblPr/>
              <a:tblGrid>
                <a:gridCol w="6264275"/>
                <a:gridCol w="719137"/>
                <a:gridCol w="787400"/>
                <a:gridCol w="79692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на территории муниципального образования «Краснинский район» Смоленской области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Непрограмные расходы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6445,4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представительных и иных органов власти муниципального образования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муниципального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Непрограммные расходы органов исполнительной власти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lang="ru-RU" b="1" dirty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тветственен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«Краснинский район» Смоленской области участвует в реализации нескольких национальных и региональных проектов.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рамках регионального проекта «Современная школа»  федерального проекта «Образование» на территории муниципального образования «Краснинский район» Смоленской области на базе МБОУ «Краснинская школа», МБОУ «Гусинская  школа» «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Краснооктябрьская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 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Предусмотрено 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на создание и обеспечение функционирования центров образования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естественно-научной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городах.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762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357158" y="1571612"/>
          <a:ext cx="8370888" cy="4226563"/>
        </p:xfrm>
        <a:graphic>
          <a:graphicData uri="http://schemas.openxmlformats.org/drawingml/2006/table">
            <a:tbl>
              <a:tblPr/>
              <a:tblGrid>
                <a:gridCol w="5195894"/>
                <a:gridCol w="642942"/>
                <a:gridCol w="642942"/>
                <a:gridCol w="642942"/>
                <a:gridCol w="642942"/>
                <a:gridCol w="603226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проект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учреждений в сельской местности)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проекта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«Современная школа»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6472,7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центров цифрового и гуманитарного профилей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</a:t>
                      </a:r>
                      <a:r>
                        <a:rPr kumimoji="0" lang="ru-RU" sz="1200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естественно-научной</a:t>
                      </a: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28604"/>
            <a:ext cx="8342214" cy="42862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71530"/>
          <a:ext cx="8286808" cy="5022423"/>
        </p:xfrm>
        <a:graphic>
          <a:graphicData uri="http://schemas.openxmlformats.org/drawingml/2006/table">
            <a:tbl>
              <a:tblPr/>
              <a:tblGrid>
                <a:gridCol w="7481253"/>
                <a:gridCol w="805555"/>
              </a:tblGrid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Введение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Глоссарий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Что такое бюджет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Бюджетная система Российской федерации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Бюджетный процесс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характеристики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Доходы бюджета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Составление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параметры прогноза социально - экономического развития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направления бюджетной и налоговой политики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Общие характеристики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Прогноз основных характеристик консолидированного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характеристики бюджета муниципального района в 2019-2024 годах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Общие характеристики бюджета муниципального района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Доходы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Доходы бюджета по группам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налоговых доходов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неналоговых доходов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79600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крупных налогоплательщиков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безвозмездных поступлений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57818" y="6429396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323850" y="476250"/>
          <a:ext cx="8640763" cy="5113338"/>
        </p:xfrm>
        <a:graphic>
          <a:graphicData uri="http://schemas.openxmlformats.org/presentationml/2006/ole">
            <p:oleObj spid="_x0000_s58373" name="Worksheet" r:id="rId4" imgW="8658242" imgH="4486346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E78454-839C-474B-9BFD-74F043C12F9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323850" y="1643050"/>
          <a:ext cx="8048625" cy="4286280"/>
        </p:xfrm>
        <a:graphic>
          <a:graphicData uri="http://schemas.openxmlformats.org/presentationml/2006/ole">
            <p:oleObj spid="_x0000_s247814" name="Worksheet" r:id="rId4" imgW="8048522" imgH="41053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7030A0"/>
                </a:solidFill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7030A0"/>
                </a:solidFill>
              </a:rPr>
              <a:t>тыс. человек</a:t>
            </a:r>
            <a:endParaRPr lang="ru-RU" sz="2000" cap="none" dirty="0">
              <a:solidFill>
                <a:srgbClr val="7030A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39750" y="692150"/>
          <a:ext cx="7956550" cy="6072189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</a:rPr>
              <a:t>Расходы в расчете на душу населения в 2022-2024 годах в тыс. рублей</a:t>
            </a:r>
            <a:endParaRPr lang="ru-RU" sz="1600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2022 год, </a:t>
            </a:r>
            <a:r>
              <a:rPr lang="ru-RU" sz="20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тыс. рублей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7"/>
          <a:ext cx="7858179" cy="3571900"/>
        </p:xfrm>
        <a:graphic>
          <a:graphicData uri="http://schemas.openxmlformats.org/drawingml/2006/table">
            <a:tbl>
              <a:tblPr/>
              <a:tblGrid>
                <a:gridCol w="1562405"/>
                <a:gridCol w="1943165"/>
                <a:gridCol w="1562405"/>
                <a:gridCol w="1442952"/>
                <a:gridCol w="1347252"/>
              </a:tblGrid>
              <a:tr h="630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/п.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Дотация на выравнивание бюджетной обеспеченности поселений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счет собственных доходов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счет субвенции из 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Краснинское г/п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3475,8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438,4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3914,2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Гусинское с/п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2910,6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422,8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3333,4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Малеевское с/п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7893,1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8056,4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Мерлинское с/п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5610,4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5816,4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19889,9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1230,5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21120,4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0817" name="Rectangle 1"/>
          <p:cNvSpPr>
            <a:spLocks noChangeArrowheads="1"/>
          </p:cNvSpPr>
          <p:nvPr/>
        </p:nvSpPr>
        <p:spPr bwMode="auto">
          <a:xfrm>
            <a:off x="0" y="0"/>
            <a:ext cx="14842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(тыс. руб.)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  <a:effectLst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     </a:t>
            </a:r>
            <a:r>
              <a:rPr lang="ru-RU" sz="24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 дотации на выравнивание  бюджетной обеспеченности поселений из бюджета муниципального района на плановый период 2023 и 2024 годов, в тыс. 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071678"/>
          <a:ext cx="7929618" cy="4000528"/>
        </p:xfrm>
        <a:graphic>
          <a:graphicData uri="http://schemas.openxmlformats.org/drawingml/2006/table">
            <a:tbl>
              <a:tblPr/>
              <a:tblGrid>
                <a:gridCol w="815888"/>
                <a:gridCol w="2038594"/>
                <a:gridCol w="908041"/>
                <a:gridCol w="908041"/>
                <a:gridCol w="854098"/>
                <a:gridCol w="801652"/>
                <a:gridCol w="801652"/>
                <a:gridCol w="801652"/>
              </a:tblGrid>
              <a:tr h="46485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Дотация на выравнивание бюджетной обеспеченности поселений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счет собственных доходов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счет субвенции из областного бюджета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Краснинское г/п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3475,8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3475,8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419,5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379,4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3895,3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3855,2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Гусинское с/п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2910,6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2910,6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404,6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365,9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3315,2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3276,5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Малеевское с/п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7893,1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7893,1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156,3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141,4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8049,4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8034,5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Мерлинское с/п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5610,4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5610,4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178,2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5807,4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5788,6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19889,9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19889,9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1177,4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1064,9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21067,3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20954,8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 в тыс. рублей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85927"/>
          <a:ext cx="8280400" cy="4480246"/>
        </p:xfrm>
        <a:graphic>
          <a:graphicData uri="http://schemas.openxmlformats.org/drawingml/2006/table">
            <a:tbl>
              <a:tblPr/>
              <a:tblGrid>
                <a:gridCol w="3690938"/>
                <a:gridCol w="1133475"/>
                <a:gridCol w="1152525"/>
                <a:gridCol w="1079500"/>
                <a:gridCol w="1223962"/>
              </a:tblGrid>
              <a:tr h="546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-321150,9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-293101,8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-277201,4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-281414,0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326435,8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293101,8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277201,4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281414,0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ВЕРХНИЙ ПРЕДЕЛ  МУНИЦИПАЛЬНОГО ВНУТРЕННЕГО ДОЛГА МУНИЦИПАЛЬНОГО ОБРАЗОВАНИЯ  «КРАСНИНСКИЙ РАЙОН» СМОЛЕНСКОЙ ОБЛАСТИ  </a:t>
            </a:r>
            <a:br>
              <a:rPr lang="ru-RU" sz="18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действующие на 1 января 2022 года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1857364"/>
          <a:ext cx="8358246" cy="1857387"/>
        </p:xfrm>
        <a:graphic>
          <a:graphicData uri="http://schemas.openxmlformats.org/drawingml/2006/table">
            <a:tbl>
              <a:tblPr/>
              <a:tblGrid>
                <a:gridCol w="656962"/>
                <a:gridCol w="3880371"/>
                <a:gridCol w="1432843"/>
                <a:gridCol w="1273638"/>
                <a:gridCol w="1114432"/>
              </a:tblGrid>
              <a:tr h="785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 состоянию на 1 января 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погашения в 2022 году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 состоянию на 1 января 2023 года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полученные бюджетом  муниципального района от областного бюджета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полученные бюджетом муниципального района от кредитных организаций  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714348" y="385762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5" y="4286256"/>
          <a:ext cx="8358246" cy="1961439"/>
        </p:xfrm>
        <a:graphic>
          <a:graphicData uri="http://schemas.openxmlformats.org/drawingml/2006/table">
            <a:tbl>
              <a:tblPr/>
              <a:tblGrid>
                <a:gridCol w="675108"/>
                <a:gridCol w="3362349"/>
                <a:gridCol w="1558317"/>
                <a:gridCol w="1274987"/>
                <a:gridCol w="1487485"/>
              </a:tblGrid>
              <a:tr h="575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заимствований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2022 году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погашения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2022 году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 состоянию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января 2023 года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полученные бюджетом  муниципального района от областного бюджета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полученные бюджетом муниципального района  от кредитных организаций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долговых обязательств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7"/>
          <a:ext cx="7429551" cy="2205030"/>
        </p:xfrm>
        <a:graphic>
          <a:graphicData uri="http://schemas.openxmlformats.org/drawingml/2006/table">
            <a:tbl>
              <a:tblPr/>
              <a:tblGrid>
                <a:gridCol w="2656925"/>
                <a:gridCol w="1192210"/>
                <a:gridCol w="1192968"/>
                <a:gridCol w="1193724"/>
                <a:gridCol w="1193724"/>
              </a:tblGrid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2021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2022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3650" name="Rectangle 1"/>
          <p:cNvSpPr>
            <a:spLocks noChangeArrowheads="1"/>
          </p:cNvSpPr>
          <p:nvPr/>
        </p:nvSpPr>
        <p:spPr bwMode="auto">
          <a:xfrm>
            <a:off x="0" y="1236663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 Смоленской области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4-13-04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29600" y="6429396"/>
            <a:ext cx="762000" cy="292079"/>
          </a:xfrm>
        </p:spPr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28604"/>
          <a:ext cx="8286808" cy="3702170"/>
        </p:xfrm>
        <a:graphic>
          <a:graphicData uri="http://schemas.openxmlformats.org/drawingml/2006/table">
            <a:tbl>
              <a:tblPr/>
              <a:tblGrid>
                <a:gridCol w="7481252"/>
                <a:gridCol w="805556"/>
              </a:tblGrid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III.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бюджета муниципального района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расходов бюджета по разделам и подразделам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бюджета по муниципальным программам 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непрогамным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направлениям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Реализация национальных проектов в муниципальном образовании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Численность населения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Численность занятых в экономике человек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в расчете на душу населения в 2022-2024 годах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Межбюджетные трансферты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Распределение дотации на выравнивание  бюджетной обеспеченности поселений из бюджета муниципального района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Муниципальный долг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Источники  финансирования дефицита бюджета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Верхний предел  муниципального внутреннего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на обслуживание долговых обязательств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Контактная информация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  </a:t>
            </a: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64134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72132" y="6500834"/>
            <a:ext cx="3352800" cy="35716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Что такое бюджет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latin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</a:rPr>
              <a:t>определенный период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</a:rPr>
              <a:t>       </a:t>
            </a:r>
            <a:r>
              <a:rPr lang="ru-RU" sz="2000" i="1" dirty="0">
                <a:latin typeface="Times New Roman" pitchFamily="18" charset="0"/>
              </a:rPr>
              <a:t>Каждый житель Краснинского района является, с одной стороны участником формирования бюджета, где он уплачивает налоги, наполняет доходы 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0482" name="Picture 1" descr="C:\Users\Смирнова\Documents\islands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428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8976</TotalTime>
  <Words>5198</Words>
  <Application>Microsoft Office PowerPoint</Application>
  <PresentationFormat>Экран (4:3)</PresentationFormat>
  <Paragraphs>1037</Paragraphs>
  <Slides>48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Трек</vt:lpstr>
      <vt:lpstr>Диаграмма</vt:lpstr>
      <vt:lpstr>Worksheet</vt:lpstr>
      <vt:lpstr>Слайд 1</vt:lpstr>
      <vt:lpstr>Слайд 2</vt:lpstr>
      <vt:lpstr>Слайд 3</vt:lpstr>
      <vt:lpstr>Содержание</vt:lpstr>
      <vt:lpstr>Слайд 5</vt:lpstr>
      <vt:lpstr>     Глоссарий </vt:lpstr>
      <vt:lpstr>Слайд 7</vt:lpstr>
      <vt:lpstr>Слайд 8</vt:lpstr>
      <vt:lpstr>Слайд 9</vt:lpstr>
      <vt:lpstr>Слайд 10</vt:lpstr>
      <vt:lpstr>Слайд 11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13</vt:lpstr>
      <vt:lpstr>Расходы бюджета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Основные характеристики бюджета муниципального района в 2019-2024 годах, в тыс. рублей</vt:lpstr>
      <vt:lpstr>Общие характеристики бюджета муниципального района в тыс. рублей</vt:lpstr>
      <vt:lpstr>Доходы бюджета по группам  в тыс. рублей  </vt:lpstr>
      <vt:lpstr>Структура налоговых доходов   в тыс. рублей  </vt:lpstr>
      <vt:lpstr>                Структура неналоговых доходов  в тыс. рублей</vt:lpstr>
      <vt:lpstr>Слайд 30</vt:lpstr>
      <vt:lpstr>                      Структура безвозмездных поступлений в тыс. рублей</vt:lpstr>
      <vt:lpstr>Расходы бюджета муниципального района,  в тыс. рублей </vt:lpstr>
      <vt:lpstr>Расходы бюджета</vt:lpstr>
      <vt:lpstr>Слайд 34</vt:lpstr>
      <vt:lpstr>Слайд 35</vt:lpstr>
      <vt:lpstr>Расходы бюджета по муниципальным программам и непрогамным направлениям деятельности, в тыс. рублей</vt:lpstr>
      <vt:lpstr>Слайд 37</vt:lpstr>
      <vt:lpstr>Слайд 38</vt:lpstr>
      <vt:lpstr>     Финансовое обеспечение на реализацию национальных проектов, в тыс. рублей</vt:lpstr>
      <vt:lpstr>Слайд 40</vt:lpstr>
      <vt:lpstr>Численность занятых в экономике, тыс. человек</vt:lpstr>
      <vt:lpstr>Слайд 42</vt:lpstr>
      <vt:lpstr>    Распределение дотации на выравнивание  бюджетной обеспеченности поселений из бюджета муниципального района на 2022 год, в тыс. рублей</vt:lpstr>
      <vt:lpstr>     Распределение  дотации на выравнивание  бюджетной обеспеченности поселений из бюджета муниципального района на плановый период 2023 и 2024 годов, в тыс. рублей</vt:lpstr>
      <vt:lpstr>Источники  финансирования дефицита бюджета муниципального района, в тыс. рублей</vt:lpstr>
      <vt:lpstr>ВЕРХНИЙ ПРЕДЕЛ  МУНИЦИПАЛЬНОГО ВНУТРЕННЕГО ДОЛГА МУНИЦИПАЛЬНОГО ОБРАЗОВАНИЯ  «КРАСНИНСКИЙ РАЙОН» СМОЛЕНСКОЙ ОБЛАСТИ     Обязательства, действующие на 1 января 2022 года</vt:lpstr>
      <vt:lpstr> Расходы на обслуживание долговых обязательств   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1162</cp:revision>
  <dcterms:created xsi:type="dcterms:W3CDTF">2014-03-05T08:04:44Z</dcterms:created>
  <dcterms:modified xsi:type="dcterms:W3CDTF">2022-01-21T14:08:27Z</dcterms:modified>
</cp:coreProperties>
</file>