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257" r:id="rId3"/>
    <p:sldId id="270" r:id="rId4"/>
    <p:sldId id="272" r:id="rId5"/>
    <p:sldId id="274" r:id="rId6"/>
    <p:sldId id="303" r:id="rId7"/>
    <p:sldId id="261" r:id="rId8"/>
    <p:sldId id="275" r:id="rId9"/>
    <p:sldId id="304" r:id="rId10"/>
    <p:sldId id="320" r:id="rId11"/>
    <p:sldId id="305" r:id="rId12"/>
    <p:sldId id="308" r:id="rId13"/>
    <p:sldId id="307" r:id="rId14"/>
    <p:sldId id="306" r:id="rId15"/>
    <p:sldId id="311" r:id="rId16"/>
    <p:sldId id="310" r:id="rId17"/>
    <p:sldId id="309" r:id="rId18"/>
    <p:sldId id="312" r:id="rId19"/>
    <p:sldId id="277" r:id="rId20"/>
    <p:sldId id="281" r:id="rId21"/>
    <p:sldId id="283" r:id="rId22"/>
    <p:sldId id="284" r:id="rId23"/>
    <p:sldId id="285" r:id="rId24"/>
    <p:sldId id="278" r:id="rId25"/>
    <p:sldId id="286" r:id="rId26"/>
    <p:sldId id="279" r:id="rId27"/>
    <p:sldId id="287" r:id="rId28"/>
    <p:sldId id="315" r:id="rId29"/>
    <p:sldId id="314" r:id="rId30"/>
    <p:sldId id="313" r:id="rId31"/>
    <p:sldId id="300" r:id="rId32"/>
    <p:sldId id="321" r:id="rId33"/>
    <p:sldId id="322" r:id="rId34"/>
    <p:sldId id="324" r:id="rId35"/>
    <p:sldId id="323" r:id="rId36"/>
    <p:sldId id="316" r:id="rId37"/>
    <p:sldId id="291" r:id="rId38"/>
    <p:sldId id="293" r:id="rId39"/>
    <p:sldId id="295" r:id="rId40"/>
    <p:sldId id="296" r:id="rId41"/>
    <p:sldId id="297" r:id="rId42"/>
    <p:sldId id="299" r:id="rId43"/>
    <p:sldId id="301" r:id="rId44"/>
    <p:sldId id="302" r:id="rId45"/>
    <p:sldId id="318" r:id="rId4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660033"/>
    <a:srgbClr val="58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44" autoAdjust="0"/>
    <p:restoredTop sz="95932" autoAdjust="0"/>
  </p:normalViewPr>
  <p:slideViewPr>
    <p:cSldViewPr>
      <p:cViewPr>
        <p:scale>
          <a:sx n="80" d="100"/>
          <a:sy n="80" d="100"/>
        </p:scale>
        <p:origin x="-870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270718232044202"/>
          <c:y val="7.6167076167076173E-2"/>
          <c:w val="0.56243093922651932"/>
          <c:h val="0.71007371007371178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1"/>
            </a:solidFill>
            <a:ln w="12658">
              <a:solidFill>
                <a:schemeClr val="tx1"/>
              </a:solidFill>
              <a:prstDash val="solid"/>
            </a:ln>
          </c:spPr>
          <c:cat>
            <c:strRef>
              <c:f>Sheet1!$B$1:$G$1</c:f>
              <c:strCache>
                <c:ptCount val="6"/>
                <c:pt idx="0">
                  <c:v>2018(факт)</c:v>
                </c:pt>
                <c:pt idx="1">
                  <c:v>2019(факт)</c:v>
                </c:pt>
                <c:pt idx="2">
                  <c:v>2020(факт)</c:v>
                </c:pt>
                <c:pt idx="3">
                  <c:v>2021(план)</c:v>
                </c:pt>
                <c:pt idx="4">
                  <c:v>2022(план)</c:v>
                </c:pt>
                <c:pt idx="5">
                  <c:v>2023(план)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261594.2</c:v>
                </c:pt>
                <c:pt idx="1">
                  <c:v>306004.5</c:v>
                </c:pt>
                <c:pt idx="2">
                  <c:v>321299.59999999998</c:v>
                </c:pt>
                <c:pt idx="3">
                  <c:v>318427.90000000002</c:v>
                </c:pt>
                <c:pt idx="4">
                  <c:v>273716.7</c:v>
                </c:pt>
                <c:pt idx="5">
                  <c:v>368459.2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rgbClr val="FF0000"/>
            </a:solidFill>
            <a:ln w="12658">
              <a:solidFill>
                <a:schemeClr val="tx1"/>
              </a:solidFill>
              <a:prstDash val="solid"/>
            </a:ln>
          </c:spPr>
          <c:cat>
            <c:strRef>
              <c:f>Sheet1!$B$1:$G$1</c:f>
              <c:strCache>
                <c:ptCount val="6"/>
                <c:pt idx="0">
                  <c:v>2018(факт)</c:v>
                </c:pt>
                <c:pt idx="1">
                  <c:v>2019(факт)</c:v>
                </c:pt>
                <c:pt idx="2">
                  <c:v>2020(факт)</c:v>
                </c:pt>
                <c:pt idx="3">
                  <c:v>2021(план)</c:v>
                </c:pt>
                <c:pt idx="4">
                  <c:v>2022(план)</c:v>
                </c:pt>
                <c:pt idx="5">
                  <c:v>2023(план)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267077</c:v>
                </c:pt>
                <c:pt idx="1">
                  <c:v>300118.3</c:v>
                </c:pt>
                <c:pt idx="2">
                  <c:v>321898.2</c:v>
                </c:pt>
                <c:pt idx="3">
                  <c:v>325987.59999999998</c:v>
                </c:pt>
                <c:pt idx="4">
                  <c:v>278730.8</c:v>
                </c:pt>
                <c:pt idx="5">
                  <c:v>373731.3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Дефицит, профицит (-;+)</c:v>
                </c:pt>
              </c:strCache>
            </c:strRef>
          </c:tx>
          <c:spPr>
            <a:solidFill>
              <a:schemeClr val="hlink"/>
            </a:solidFill>
            <a:ln w="12658">
              <a:solidFill>
                <a:schemeClr val="tx1"/>
              </a:solidFill>
              <a:prstDash val="solid"/>
            </a:ln>
          </c:spPr>
          <c:cat>
            <c:strRef>
              <c:f>Sheet1!$B$1:$G$1</c:f>
              <c:strCache>
                <c:ptCount val="6"/>
                <c:pt idx="0">
                  <c:v>2018(факт)</c:v>
                </c:pt>
                <c:pt idx="1">
                  <c:v>2019(факт)</c:v>
                </c:pt>
                <c:pt idx="2">
                  <c:v>2020(факт)</c:v>
                </c:pt>
                <c:pt idx="3">
                  <c:v>2021(план)</c:v>
                </c:pt>
                <c:pt idx="4">
                  <c:v>2022(план)</c:v>
                </c:pt>
                <c:pt idx="5">
                  <c:v>2023(план)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-5482.8</c:v>
                </c:pt>
                <c:pt idx="1">
                  <c:v>5886.2</c:v>
                </c:pt>
                <c:pt idx="2">
                  <c:v>-598.6</c:v>
                </c:pt>
                <c:pt idx="3">
                  <c:v>-7559.7</c:v>
                </c:pt>
                <c:pt idx="4">
                  <c:v>-5014.1000000000004</c:v>
                </c:pt>
                <c:pt idx="5">
                  <c:v>-5272.1</c:v>
                </c:pt>
              </c:numCache>
            </c:numRef>
          </c:val>
        </c:ser>
        <c:axId val="84779392"/>
        <c:axId val="84780928"/>
      </c:barChart>
      <c:catAx>
        <c:axId val="84779392"/>
        <c:scaling>
          <c:orientation val="minMax"/>
        </c:scaling>
        <c:axPos val="b"/>
        <c:numFmt formatCode="General" sourceLinked="1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744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4780928"/>
        <c:crosses val="autoZero"/>
        <c:auto val="1"/>
        <c:lblAlgn val="ctr"/>
        <c:lblOffset val="100"/>
        <c:tickLblSkip val="1"/>
        <c:tickMarkSkip val="1"/>
      </c:catAx>
      <c:valAx>
        <c:axId val="84780928"/>
        <c:scaling>
          <c:orientation val="minMax"/>
        </c:scaling>
        <c:axPos val="l"/>
        <c:majorGridlines>
          <c:spPr>
            <a:ln w="316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4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4779392"/>
        <c:crosses val="autoZero"/>
        <c:crossBetween val="between"/>
      </c:valAx>
      <c:spPr>
        <a:noFill/>
        <a:ln w="1265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8729281767956174"/>
          <c:y val="0.3046683046683048"/>
          <c:w val="0.30828729281768058"/>
          <c:h val="0.25307125307125306"/>
        </c:manualLayout>
      </c:layout>
      <c:spPr>
        <a:noFill/>
        <a:ln w="3165">
          <a:solidFill>
            <a:schemeClr val="tx1"/>
          </a:solidFill>
          <a:prstDash val="solid"/>
        </a:ln>
      </c:spPr>
      <c:txPr>
        <a:bodyPr/>
        <a:lstStyle/>
        <a:p>
          <a:pPr>
            <a:defRPr sz="1605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44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47" b="1" i="0" u="none" strike="noStrike" baseline="0">
                <a:solidFill>
                  <a:srgbClr val="00008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Среднемесячная номинальная начисленная заработная плата работников организаций </a:t>
            </a:r>
          </a:p>
        </c:rich>
      </c:tx>
      <c:layout>
        <c:manualLayout>
          <c:xMode val="edge"/>
          <c:yMode val="edge"/>
          <c:x val="0.20226140725675679"/>
          <c:y val="1.9784460534651761E-2"/>
        </c:manualLayout>
      </c:layout>
      <c:spPr>
        <a:noFill/>
        <a:ln w="27246">
          <a:noFill/>
        </a:ln>
      </c:spPr>
    </c:title>
    <c:plotArea>
      <c:layout>
        <c:manualLayout>
          <c:layoutTarget val="inner"/>
          <c:xMode val="edge"/>
          <c:yMode val="edge"/>
          <c:x val="4.7486033519553134E-2"/>
          <c:y val="0.16545012165450118"/>
          <c:w val="0.89944134078212257"/>
          <c:h val="0.65936739659367583"/>
        </c:manualLayout>
      </c:layout>
      <c:barChart>
        <c:barDir val="col"/>
        <c:grouping val="clustered"/>
        <c:ser>
          <c:idx val="1"/>
          <c:order val="0"/>
          <c:tx>
            <c:strRef>
              <c:f>Лист1!$B$1</c:f>
              <c:strCache>
                <c:ptCount val="1"/>
                <c:pt idx="0">
                  <c:v>2018г. Факт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3.3812341504649321E-3"/>
                  <c:y val="1.1232800768854283E-2"/>
                </c:manualLayout>
              </c:layout>
              <c:dLblPos val="outEnd"/>
              <c:showVal val="1"/>
            </c:dLbl>
            <c:spPr>
              <a:noFill/>
              <a:ln w="27246">
                <a:noFill/>
              </a:ln>
            </c:spPr>
            <c:txPr>
              <a:bodyPr/>
              <a:lstStyle/>
              <a:p>
                <a:pPr>
                  <a:defRPr sz="1314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24.43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2019г. Факт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246">
                <a:noFill/>
              </a:ln>
            </c:spPr>
            <c:txPr>
              <a:bodyPr/>
              <a:lstStyle/>
              <a:p>
                <a:pPr>
                  <a:defRPr sz="1314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27.72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2020 г. Оценка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246">
                <a:noFill/>
              </a:ln>
            </c:spPr>
            <c:txPr>
              <a:bodyPr/>
              <a:lstStyle/>
              <a:p>
                <a:pPr>
                  <a:defRPr sz="1314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29.32</c:v>
                </c:pt>
              </c:numCache>
            </c:numRef>
          </c:val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2021 г.план</c:v>
                </c:pt>
              </c:strCache>
            </c:strRef>
          </c:tx>
          <c:dLbls>
            <c:spPr>
              <a:noFill/>
              <a:ln w="27246">
                <a:noFill/>
              </a:ln>
            </c:spPr>
            <c:txPr>
              <a:bodyPr/>
              <a:lstStyle/>
              <a:p>
                <a:pPr>
                  <a:defRPr sz="131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31.32</c:v>
                </c:pt>
              </c:numCache>
            </c:numRef>
          </c:val>
        </c:ser>
        <c:ser>
          <c:idx val="0"/>
          <c:order val="4"/>
          <c:tx>
            <c:strRef>
              <c:f>Лист1!$F$1</c:f>
              <c:strCache>
                <c:ptCount val="1"/>
                <c:pt idx="0">
                  <c:v>2022 г.план</c:v>
                </c:pt>
              </c:strCache>
            </c:strRef>
          </c:tx>
          <c:dLbls>
            <c:spPr>
              <a:noFill/>
              <a:ln w="27246">
                <a:noFill/>
              </a:ln>
            </c:spPr>
            <c:txPr>
              <a:bodyPr/>
              <a:lstStyle/>
              <a:p>
                <a:pPr>
                  <a:defRPr sz="1314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33.449999999999996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 г.план</c:v>
                </c:pt>
              </c:strCache>
            </c:strRef>
          </c:tx>
          <c:dLbls>
            <c:spPr>
              <a:noFill/>
              <a:ln w="27246">
                <a:noFill/>
              </a:ln>
            </c:sp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35.690000000000012</c:v>
                </c:pt>
              </c:numCache>
            </c:numRef>
          </c:val>
        </c:ser>
        <c:gapWidth val="100"/>
        <c:overlap val="-24"/>
        <c:axId val="105783680"/>
        <c:axId val="105785216"/>
      </c:barChart>
      <c:catAx>
        <c:axId val="105783680"/>
        <c:scaling>
          <c:orientation val="minMax"/>
        </c:scaling>
        <c:delete val="1"/>
        <c:axPos val="b"/>
        <c:tickLblPos val="nextTo"/>
        <c:crossAx val="105785216"/>
        <c:crosses val="autoZero"/>
        <c:auto val="1"/>
        <c:lblAlgn val="ctr"/>
        <c:lblOffset val="100"/>
      </c:catAx>
      <c:valAx>
        <c:axId val="105785216"/>
        <c:scaling>
          <c:orientation val="minMax"/>
        </c:scaling>
        <c:axPos val="l"/>
        <c:majorGridlines>
          <c:spPr>
            <a:ln w="348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6980">
            <a:noFill/>
          </a:ln>
        </c:spPr>
        <c:txPr>
          <a:bodyPr rot="0" vert="horz"/>
          <a:lstStyle/>
          <a:p>
            <a:pPr>
              <a:defRPr sz="1314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5783680"/>
        <c:crosses val="autoZero"/>
        <c:crossBetween val="between"/>
      </c:valAx>
      <c:spPr>
        <a:noFill/>
        <a:ln w="27246">
          <a:noFill/>
        </a:ln>
      </c:spPr>
    </c:plotArea>
    <c:legend>
      <c:legendPos val="r"/>
      <c:layout>
        <c:manualLayout>
          <c:xMode val="edge"/>
          <c:yMode val="edge"/>
          <c:x val="7.518762596780487E-3"/>
          <c:y val="0.79472687987907464"/>
          <c:w val="0.89599004946136152"/>
          <c:h val="0.11676080381147989"/>
        </c:manualLayout>
      </c:layout>
      <c:spPr>
        <a:noFill/>
        <a:ln w="27921">
          <a:noFill/>
        </a:ln>
      </c:spPr>
      <c:txPr>
        <a:bodyPr/>
        <a:lstStyle/>
        <a:p>
          <a:pPr>
            <a:defRPr sz="1207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7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46357615894042"/>
          <c:y val="6.1046511627906974E-2"/>
          <c:w val="0.58145695364238359"/>
          <c:h val="0.7936046511627921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1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318427.90000000002</c:v>
                </c:pt>
                <c:pt idx="1">
                  <c:v>273716.7</c:v>
                </c:pt>
                <c:pt idx="2">
                  <c:v>368459.2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rgbClr val="FF6600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325987.59999999998</c:v>
                </c:pt>
                <c:pt idx="1">
                  <c:v>278730.8</c:v>
                </c:pt>
                <c:pt idx="2">
                  <c:v>373731.3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Дефицит, профицит (-;+)</c:v>
                </c:pt>
              </c:strCache>
            </c:strRef>
          </c:tx>
          <c:spPr>
            <a:solidFill>
              <a:schemeClr val="hlink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-7559.7</c:v>
                </c:pt>
                <c:pt idx="1">
                  <c:v>-5014.1000000000004</c:v>
                </c:pt>
                <c:pt idx="2">
                  <c:v>-5272.1</c:v>
                </c:pt>
              </c:numCache>
            </c:numRef>
          </c:val>
        </c:ser>
        <c:gapDepth val="0"/>
        <c:shape val="box"/>
        <c:axId val="87204992"/>
        <c:axId val="87206528"/>
        <c:axId val="0"/>
      </c:bar3DChart>
      <c:catAx>
        <c:axId val="87204992"/>
        <c:scaling>
          <c:orientation val="minMax"/>
        </c:scaling>
        <c:axPos val="b"/>
        <c:numFmt formatCode="General" sourceLinked="1"/>
        <c:tickLblPos val="low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7206528"/>
        <c:crosses val="autoZero"/>
        <c:auto val="1"/>
        <c:lblAlgn val="ctr"/>
        <c:lblOffset val="100"/>
        <c:tickLblSkip val="1"/>
        <c:tickMarkSkip val="1"/>
      </c:catAx>
      <c:valAx>
        <c:axId val="87206528"/>
        <c:scaling>
          <c:orientation val="minMax"/>
        </c:scaling>
        <c:axPos val="l"/>
        <c:majorGridlines>
          <c:spPr>
            <a:ln w="321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7204992"/>
        <c:crosses val="autoZero"/>
        <c:crossBetween val="between"/>
      </c:valAx>
      <c:spPr>
        <a:noFill/>
        <a:ln w="25735">
          <a:noFill/>
        </a:ln>
      </c:spPr>
    </c:plotArea>
    <c:legend>
      <c:legendPos val="r"/>
      <c:layout>
        <c:manualLayout>
          <c:xMode val="edge"/>
          <c:yMode val="edge"/>
          <c:x val="0.68609271523178805"/>
          <c:y val="0.23837209302325582"/>
          <c:w val="0.31390728476821267"/>
          <c:h val="0.46511627906976877"/>
        </c:manualLayout>
      </c:layout>
      <c:spPr>
        <a:noFill/>
        <a:ln w="25735">
          <a:noFill/>
        </a:ln>
      </c:spPr>
      <c:txPr>
        <a:bodyPr/>
        <a:lstStyle/>
        <a:p>
          <a:pPr>
            <a:defRPr sz="1302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2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>
        <c:manualLayout>
          <c:layoutTarget val="inner"/>
          <c:xMode val="edge"/>
          <c:yMode val="edge"/>
          <c:x val="0.13547646383467279"/>
          <c:y val="0.11578947368421059"/>
          <c:w val="0.65901262916188363"/>
          <c:h val="0.536842105263157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808080"/>
            </a:solidFill>
            <a:ln w="15830">
              <a:solidFill>
                <a:srgbClr val="000000"/>
              </a:solidFill>
              <a:prstDash val="solid"/>
            </a:ln>
          </c:spPr>
          <c:dLbls>
            <c:spPr>
              <a:noFill/>
              <a:ln w="31661">
                <a:noFill/>
              </a:ln>
            </c:spPr>
            <c:txPr>
              <a:bodyPr/>
              <a:lstStyle/>
              <a:p>
                <a:pPr>
                  <a:defRPr sz="99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SerName val="1"/>
          </c:dLbls>
          <c:cat>
            <c:strRef>
              <c:f>Sheet1!$A$2:$A$4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269274.8</c:v>
                </c:pt>
                <c:pt idx="1">
                  <c:v>45977.8</c:v>
                </c:pt>
                <c:pt idx="2">
                  <c:v>3175.3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9DD9"/>
            </a:solidFill>
            <a:ln w="15830">
              <a:solidFill>
                <a:srgbClr val="000000"/>
              </a:solidFill>
              <a:prstDash val="solid"/>
            </a:ln>
          </c:spPr>
          <c:dLbls>
            <c:spPr>
              <a:noFill/>
              <a:ln w="31661">
                <a:noFill/>
              </a:ln>
            </c:spPr>
            <c:txPr>
              <a:bodyPr/>
              <a:lstStyle/>
              <a:p>
                <a:pPr>
                  <a:defRPr sz="99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SerName val="1"/>
          </c:dLbls>
          <c:cat>
            <c:strRef>
              <c:f>Sheet1!$A$2:$A$4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223574.9</c:v>
                </c:pt>
                <c:pt idx="1">
                  <c:v>47286.9</c:v>
                </c:pt>
                <c:pt idx="2">
                  <c:v>2854.9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0000"/>
            </a:solidFill>
            <a:ln w="15830">
              <a:solidFill>
                <a:srgbClr val="000000"/>
              </a:solidFill>
              <a:prstDash val="solid"/>
            </a:ln>
          </c:spPr>
          <c:dLbls>
            <c:spPr>
              <a:noFill/>
              <a:ln w="31661">
                <a:noFill/>
              </a:ln>
            </c:spPr>
            <c:txPr>
              <a:bodyPr/>
              <a:lstStyle/>
              <a:p>
                <a:pPr>
                  <a:defRPr sz="99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SerName val="1"/>
          </c:dLbls>
          <c:cat>
            <c:strRef>
              <c:f>Sheet1!$A$2:$A$4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315737.40000000002</c:v>
                </c:pt>
                <c:pt idx="1">
                  <c:v>49752.800000000003</c:v>
                </c:pt>
                <c:pt idx="2">
                  <c:v>2969</c:v>
                </c:pt>
              </c:numCache>
            </c:numRef>
          </c:val>
        </c:ser>
        <c:axId val="92320128"/>
        <c:axId val="92321664"/>
      </c:barChart>
      <c:catAx>
        <c:axId val="92320128"/>
        <c:scaling>
          <c:orientation val="minMax"/>
        </c:scaling>
        <c:axPos val="b"/>
        <c:numFmt formatCode="General" sourceLinked="1"/>
        <c:tickLblPos val="nextTo"/>
        <c:spPr>
          <a:ln w="39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97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2321664"/>
        <c:crosses val="autoZero"/>
        <c:auto val="1"/>
        <c:lblAlgn val="ctr"/>
        <c:lblOffset val="100"/>
        <c:tickLblSkip val="1"/>
        <c:tickMarkSkip val="1"/>
      </c:catAx>
      <c:valAx>
        <c:axId val="92321664"/>
        <c:scaling>
          <c:orientation val="minMax"/>
        </c:scaling>
        <c:axPos val="l"/>
        <c:numFmt formatCode="General" sourceLinked="1"/>
        <c:tickLblPos val="nextTo"/>
        <c:spPr>
          <a:ln w="39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244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2320128"/>
        <c:crosses val="autoZero"/>
        <c:crossBetween val="between"/>
      </c:valAx>
      <c:spPr>
        <a:noFill/>
        <a:ln w="31661">
          <a:noFill/>
        </a:ln>
      </c:spPr>
    </c:plotArea>
    <c:legend>
      <c:legendPos val="r"/>
      <c:layout>
        <c:manualLayout>
          <c:xMode val="edge"/>
          <c:yMode val="edge"/>
          <c:x val="0.86322846276416365"/>
          <c:y val="2.2913222803671366E-2"/>
          <c:w val="0.10562222558221622"/>
          <c:h val="0.52491286415284921"/>
        </c:manualLayout>
      </c:layout>
      <c:spPr>
        <a:noFill/>
        <a:ln w="31661">
          <a:noFill/>
        </a:ln>
      </c:spPr>
      <c:txPr>
        <a:bodyPr/>
        <a:lstStyle/>
        <a:p>
          <a:pPr>
            <a:defRPr sz="2063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244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9430894308943243E-2"/>
          <c:y val="6.3670411985018813E-2"/>
          <c:w val="0.60325203252032666"/>
          <c:h val="0.7827715355805262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1"/>
            </a:solidFill>
            <a:ln w="1509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33058.199999999997</c:v>
                </c:pt>
                <c:pt idx="1">
                  <c:v>34736.9</c:v>
                </c:pt>
                <c:pt idx="2">
                  <c:v>36605.1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Акцизы </c:v>
                </c:pt>
              </c:strCache>
            </c:strRef>
          </c:tx>
          <c:spPr>
            <a:solidFill>
              <a:srgbClr val="00FF00"/>
            </a:solidFill>
            <a:ln w="1509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6832.1</c:v>
                </c:pt>
                <c:pt idx="1">
                  <c:v>7076.6</c:v>
                </c:pt>
                <c:pt idx="2">
                  <c:v>7340.4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hlink"/>
            </a:solidFill>
            <a:ln w="1509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4851</c:v>
                </c:pt>
                <c:pt idx="1">
                  <c:v>4187.4000000000005</c:v>
                </c:pt>
                <c:pt idx="2">
                  <c:v>4469.9000000000005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rgbClr val="00FFFF"/>
            </a:solidFill>
            <a:ln w="1509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1236.5</c:v>
                </c:pt>
                <c:pt idx="1">
                  <c:v>1286</c:v>
                </c:pt>
                <c:pt idx="2">
                  <c:v>1337.4</c:v>
                </c:pt>
              </c:numCache>
            </c:numRef>
          </c:val>
        </c:ser>
        <c:gapDepth val="0"/>
        <c:shape val="box"/>
        <c:axId val="93685248"/>
        <c:axId val="93686784"/>
        <c:axId val="0"/>
      </c:bar3DChart>
      <c:catAx>
        <c:axId val="93685248"/>
        <c:scaling>
          <c:orientation val="minMax"/>
        </c:scaling>
        <c:axPos val="b"/>
        <c:numFmt formatCode="General" sourceLinked="1"/>
        <c:tickLblPos val="low"/>
        <c:spPr>
          <a:ln w="37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3686784"/>
        <c:crosses val="autoZero"/>
        <c:auto val="1"/>
        <c:lblAlgn val="ctr"/>
        <c:lblOffset val="100"/>
        <c:tickLblSkip val="1"/>
        <c:tickMarkSkip val="1"/>
      </c:catAx>
      <c:valAx>
        <c:axId val="93686784"/>
        <c:scaling>
          <c:orientation val="minMax"/>
        </c:scaling>
        <c:axPos val="l"/>
        <c:majorGridlines>
          <c:spPr>
            <a:ln w="37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7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3685248"/>
        <c:crosses val="autoZero"/>
        <c:crossBetween val="between"/>
      </c:valAx>
      <c:spPr>
        <a:noFill/>
        <a:ln w="30198">
          <a:noFill/>
        </a:ln>
      </c:spPr>
    </c:plotArea>
    <c:legend>
      <c:legendPos val="r"/>
      <c:layout>
        <c:manualLayout>
          <c:xMode val="edge"/>
          <c:yMode val="edge"/>
          <c:x val="0.70894308943089601"/>
          <c:y val="3.3707865168539401E-2"/>
          <c:w val="0.28617886178861951"/>
          <c:h val="0.86891385767790263"/>
        </c:manualLayout>
      </c:layout>
      <c:spPr>
        <a:noFill/>
        <a:ln w="3775">
          <a:solidFill>
            <a:schemeClr val="tx1"/>
          </a:solidFill>
          <a:prstDash val="solid"/>
        </a:ln>
      </c:spPr>
      <c:txPr>
        <a:bodyPr/>
        <a:lstStyle/>
        <a:p>
          <a:pPr>
            <a:defRPr sz="874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39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8145695364238404E-2"/>
          <c:y val="6.3953488372093026E-2"/>
          <c:w val="0.60794701986754962"/>
          <c:h val="0.7906976744186067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от продажи материальных и нематериальных активов </c:v>
                </c:pt>
              </c:strCache>
            </c:strRef>
          </c:tx>
          <c:spPr>
            <a:solidFill>
              <a:schemeClr val="accent1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741</c:v>
                </c:pt>
                <c:pt idx="1">
                  <c:v>770.7</c:v>
                </c:pt>
                <c:pt idx="2">
                  <c:v>801.5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Платежи при пользовании природными ресурсами </c:v>
                </c:pt>
              </c:strCache>
            </c:strRef>
          </c:tx>
          <c:spPr>
            <a:solidFill>
              <a:srgbClr val="FF6600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231.7</c:v>
                </c:pt>
                <c:pt idx="1">
                  <c:v>241</c:v>
                </c:pt>
                <c:pt idx="2">
                  <c:v>250.5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Штрафы, санкции, возмещение ущерба </c:v>
                </c:pt>
              </c:strCache>
            </c:strRef>
          </c:tx>
          <c:spPr>
            <a:solidFill>
              <a:schemeClr val="folHlink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681.2</c:v>
                </c:pt>
                <c:pt idx="1">
                  <c:v>261</c:v>
                </c:pt>
                <c:pt idx="2">
                  <c:v>271.39999999999969</c:v>
                </c:pt>
              </c:numCache>
            </c:numRef>
          </c:val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Доходы от использования имущества </c:v>
                </c:pt>
              </c:strCache>
            </c:strRef>
          </c:tx>
          <c:spPr>
            <a:solidFill>
              <a:schemeClr val="bg2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1521.4</c:v>
                </c:pt>
                <c:pt idx="1">
                  <c:v>1582.2</c:v>
                </c:pt>
                <c:pt idx="2">
                  <c:v>1645.6</c:v>
                </c:pt>
              </c:numCache>
            </c:numRef>
          </c:val>
        </c:ser>
        <c:gapDepth val="0"/>
        <c:shape val="box"/>
        <c:axId val="93514368"/>
        <c:axId val="93585792"/>
        <c:axId val="0"/>
      </c:bar3DChart>
      <c:catAx>
        <c:axId val="93514368"/>
        <c:scaling>
          <c:orientation val="minMax"/>
        </c:scaling>
        <c:axPos val="b"/>
        <c:numFmt formatCode="General" sourceLinked="1"/>
        <c:tickLblPos val="low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3585792"/>
        <c:crosses val="autoZero"/>
        <c:auto val="1"/>
        <c:lblAlgn val="ctr"/>
        <c:lblOffset val="100"/>
        <c:tickLblSkip val="1"/>
        <c:tickMarkSkip val="1"/>
      </c:catAx>
      <c:valAx>
        <c:axId val="93585792"/>
        <c:scaling>
          <c:orientation val="minMax"/>
        </c:scaling>
        <c:axPos val="l"/>
        <c:majorGridlines>
          <c:spPr>
            <a:ln w="321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3514368"/>
        <c:crosses val="autoZero"/>
        <c:crossBetween val="between"/>
      </c:valAx>
      <c:spPr>
        <a:noFill/>
        <a:ln w="25735">
          <a:noFill/>
        </a:ln>
      </c:spPr>
    </c:plotArea>
    <c:legend>
      <c:legendPos val="r"/>
      <c:layout>
        <c:manualLayout>
          <c:xMode val="edge"/>
          <c:yMode val="edge"/>
          <c:x val="0.68476821192052983"/>
          <c:y val="2.9069767441860492E-2"/>
          <c:w val="0.31390728476821267"/>
          <c:h val="0.89825581395349086"/>
        </c:manualLayout>
      </c:layout>
      <c:spPr>
        <a:noFill/>
        <a:ln w="25735">
          <a:noFill/>
        </a:ln>
      </c:spPr>
      <c:txPr>
        <a:bodyPr/>
        <a:lstStyle/>
        <a:p>
          <a:pPr>
            <a:defRPr sz="1211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2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46357615894042"/>
          <c:y val="6.3953488372093026E-2"/>
          <c:w val="0.58145695364238359"/>
          <c:h val="0.7906976744186067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 бюджетам муниципальных образований </c:v>
                </c:pt>
              </c:strCache>
            </c:strRef>
          </c:tx>
          <c:spPr>
            <a:solidFill>
              <a:schemeClr val="accent1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104010.2</c:v>
                </c:pt>
                <c:pt idx="1">
                  <c:v>95084</c:v>
                </c:pt>
                <c:pt idx="2">
                  <c:v>81913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Субвенции бюджетам муниципальных образований </c:v>
                </c:pt>
              </c:strCache>
            </c:strRef>
          </c:tx>
          <c:spPr>
            <a:solidFill>
              <a:srgbClr val="FF6600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125497.2</c:v>
                </c:pt>
                <c:pt idx="1">
                  <c:v>118407.9</c:v>
                </c:pt>
                <c:pt idx="2">
                  <c:v>123572.5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Субсидии бюджетам муниципальных образований </c:v>
                </c:pt>
              </c:strCache>
            </c:strRef>
          </c:tx>
          <c:spPr>
            <a:solidFill>
              <a:schemeClr val="hlink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39676.1</c:v>
                </c:pt>
                <c:pt idx="1">
                  <c:v>9994.2000000000007</c:v>
                </c:pt>
                <c:pt idx="2">
                  <c:v>110163.1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 </c:v>
                </c:pt>
              </c:strCache>
            </c:strRef>
          </c:tx>
          <c:spPr>
            <a:solidFill>
              <a:schemeClr val="folHlink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91.3</c:v>
                </c:pt>
                <c:pt idx="1">
                  <c:v>88.8</c:v>
                </c:pt>
                <c:pt idx="2">
                  <c:v>88.8</c:v>
                </c:pt>
              </c:numCache>
            </c:numRef>
          </c:val>
        </c:ser>
        <c:gapDepth val="0"/>
        <c:shape val="box"/>
        <c:axId val="93777280"/>
        <c:axId val="93799552"/>
        <c:axId val="0"/>
      </c:bar3DChart>
      <c:catAx>
        <c:axId val="93777280"/>
        <c:scaling>
          <c:orientation val="minMax"/>
        </c:scaling>
        <c:axPos val="b"/>
        <c:numFmt formatCode="General" sourceLinked="1"/>
        <c:tickLblPos val="low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3799552"/>
        <c:crosses val="autoZero"/>
        <c:auto val="1"/>
        <c:lblAlgn val="ctr"/>
        <c:lblOffset val="100"/>
        <c:tickLblSkip val="1"/>
        <c:tickMarkSkip val="1"/>
      </c:catAx>
      <c:valAx>
        <c:axId val="93799552"/>
        <c:scaling>
          <c:orientation val="minMax"/>
        </c:scaling>
        <c:axPos val="l"/>
        <c:majorGridlines>
          <c:spPr>
            <a:ln w="321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3777280"/>
        <c:crosses val="autoZero"/>
        <c:crossBetween val="between"/>
      </c:valAx>
      <c:spPr>
        <a:noFill/>
        <a:ln w="25735">
          <a:noFill/>
        </a:ln>
      </c:spPr>
    </c:plotArea>
    <c:legend>
      <c:legendPos val="r"/>
      <c:layout>
        <c:manualLayout>
          <c:xMode val="edge"/>
          <c:yMode val="edge"/>
          <c:x val="0.68609271523178805"/>
          <c:y val="2.9069767441860492E-2"/>
          <c:w val="0.31390728476821267"/>
          <c:h val="0.89825581395349086"/>
        </c:manualLayout>
      </c:layout>
      <c:spPr>
        <a:noFill/>
        <a:ln w="25735">
          <a:noFill/>
        </a:ln>
      </c:spPr>
      <c:txPr>
        <a:bodyPr/>
        <a:lstStyle/>
        <a:p>
          <a:pPr>
            <a:defRPr sz="1211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2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0697674418604657E-2"/>
          <c:y val="6.8322981366459631E-2"/>
          <c:w val="0.55930232558139537"/>
          <c:h val="0.7826086956521760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Образование </c:v>
                </c:pt>
              </c:strCache>
            </c:strRef>
          </c:tx>
          <c:spPr>
            <a:solidFill>
              <a:schemeClr val="accent1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171838.3</c:v>
                </c:pt>
                <c:pt idx="1">
                  <c:v>167722.9</c:v>
                </c:pt>
                <c:pt idx="2">
                  <c:v>166747.5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Культура и кинематография </c:v>
                </c:pt>
              </c:strCache>
            </c:strRef>
          </c:tx>
          <c:spPr>
            <a:solidFill>
              <a:srgbClr val="FF6600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40095.4</c:v>
                </c:pt>
                <c:pt idx="1">
                  <c:v>40222.300000000003</c:v>
                </c:pt>
                <c:pt idx="2">
                  <c:v>39214.699999999997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Общегосударственные вопросы </c:v>
                </c:pt>
              </c:strCache>
            </c:strRef>
          </c:tx>
          <c:spPr>
            <a:solidFill>
              <a:schemeClr val="hlink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34619.599999999999</c:v>
                </c:pt>
                <c:pt idx="1">
                  <c:v>32629</c:v>
                </c:pt>
                <c:pt idx="2">
                  <c:v>30880.9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Межбюджетные трансферты </c:v>
                </c:pt>
              </c:strCache>
            </c:strRef>
          </c:tx>
          <c:spPr>
            <a:solidFill>
              <a:schemeClr val="folHlink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22736.6</c:v>
                </c:pt>
                <c:pt idx="1">
                  <c:v>19219.099999999999</c:v>
                </c:pt>
                <c:pt idx="2">
                  <c:v>15793.3</c:v>
                </c:pt>
              </c:numCache>
            </c:numRef>
          </c:val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Социальная политика </c:v>
                </c:pt>
              </c:strCache>
            </c:strRef>
          </c:tx>
          <c:spPr>
            <a:solidFill>
              <a:schemeClr val="bg2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Sheet1!$B$7:$D$7</c:f>
              <c:numCache>
                <c:formatCode>General</c:formatCode>
                <c:ptCount val="3"/>
                <c:pt idx="0">
                  <c:v>17210.3</c:v>
                </c:pt>
                <c:pt idx="1">
                  <c:v>4488.8999999999996</c:v>
                </c:pt>
                <c:pt idx="2">
                  <c:v>3293.2</c:v>
                </c:pt>
              </c:numCache>
            </c:numRef>
          </c:val>
        </c:ser>
        <c:ser>
          <c:idx val="5"/>
          <c:order val="5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tx2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7"/>
          <c:order val="6"/>
          <c:tx>
            <c:strRef>
              <c:f>Sheet1!$A$8</c:f>
              <c:strCache>
                <c:ptCount val="1"/>
                <c:pt idx="0">
                  <c:v>Физическая культура и спорт </c:v>
                </c:pt>
              </c:strCache>
            </c:strRef>
          </c:tx>
          <c:spPr>
            <a:solidFill>
              <a:srgbClr val="CCCCFF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Sheet1!$B$8:$D$8</c:f>
              <c:numCache>
                <c:formatCode>General</c:formatCode>
                <c:ptCount val="3"/>
                <c:pt idx="0">
                  <c:v>390</c:v>
                </c:pt>
                <c:pt idx="1">
                  <c:v>390</c:v>
                </c:pt>
                <c:pt idx="2">
                  <c:v>290</c:v>
                </c:pt>
              </c:numCache>
            </c:numRef>
          </c:val>
        </c:ser>
        <c:ser>
          <c:idx val="8"/>
          <c:order val="7"/>
          <c:tx>
            <c:strRef>
              <c:f>Sheet1!$A$9</c:f>
              <c:strCache>
                <c:ptCount val="1"/>
                <c:pt idx="0">
                  <c:v>Обслуживание муниципального долга </c:v>
                </c:pt>
              </c:strCache>
            </c:strRef>
          </c:tx>
          <c:spPr>
            <a:solidFill>
              <a:srgbClr val="FF0000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Sheet1!$B$9:$D$9</c:f>
              <c:numCache>
                <c:formatCode>General</c:formatCode>
                <c:ptCount val="3"/>
                <c:pt idx="0">
                  <c:v>50</c:v>
                </c:pt>
                <c:pt idx="1">
                  <c:v>100</c:v>
                </c:pt>
                <c:pt idx="2">
                  <c:v>50</c:v>
                </c:pt>
              </c:numCache>
            </c:numRef>
          </c:val>
        </c:ser>
        <c:ser>
          <c:idx val="6"/>
          <c:order val="8"/>
          <c:tx>
            <c:strRef>
              <c:f>Sheet1!$A$10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0066CC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Sheet1!$B$10:$D$10</c:f>
              <c:numCache>
                <c:formatCode>General</c:formatCode>
                <c:ptCount val="3"/>
                <c:pt idx="0">
                  <c:v>206.6</c:v>
                </c:pt>
                <c:pt idx="1">
                  <c:v>238</c:v>
                </c:pt>
                <c:pt idx="2">
                  <c:v>158</c:v>
                </c:pt>
              </c:numCache>
            </c:numRef>
          </c:val>
        </c:ser>
        <c:gapDepth val="0"/>
        <c:shape val="box"/>
        <c:axId val="97402240"/>
        <c:axId val="97416320"/>
        <c:axId val="0"/>
      </c:bar3DChart>
      <c:catAx>
        <c:axId val="97402240"/>
        <c:scaling>
          <c:orientation val="minMax"/>
        </c:scaling>
        <c:axPos val="b"/>
        <c:numFmt formatCode="General" sourceLinked="1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9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7416320"/>
        <c:crosses val="autoZero"/>
        <c:auto val="1"/>
        <c:lblAlgn val="ctr"/>
        <c:lblOffset val="100"/>
        <c:tickLblSkip val="1"/>
        <c:tickMarkSkip val="1"/>
      </c:catAx>
      <c:valAx>
        <c:axId val="97416320"/>
        <c:scaling>
          <c:orientation val="minMax"/>
        </c:scaling>
        <c:axPos val="l"/>
        <c:majorGridlines>
          <c:spPr>
            <a:ln w="316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9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7402240"/>
        <c:crosses val="autoZero"/>
        <c:crossBetween val="between"/>
      </c:valAx>
      <c:spPr>
        <a:noFill/>
        <a:ln w="25298">
          <a:noFill/>
        </a:ln>
      </c:spPr>
    </c:plotArea>
    <c:legend>
      <c:legendPos val="r"/>
      <c:layout>
        <c:manualLayout>
          <c:xMode val="edge"/>
          <c:yMode val="edge"/>
          <c:x val="0.66511627906976745"/>
          <c:y val="5.590062111801259E-2"/>
          <c:w val="0.33372093023255961"/>
          <c:h val="0.87577639751552983"/>
        </c:manualLayout>
      </c:layout>
      <c:spPr>
        <a:noFill/>
        <a:ln w="3162">
          <a:solidFill>
            <a:schemeClr val="tx1"/>
          </a:solidFill>
          <a:prstDash val="solid"/>
        </a:ln>
      </c:spPr>
      <c:txPr>
        <a:bodyPr/>
        <a:lstStyle/>
        <a:p>
          <a:pPr>
            <a:defRPr sz="1096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419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4270557029177717E-2"/>
          <c:y val="4.0998217468805713E-2"/>
          <c:w val="0.86206896551723988"/>
          <c:h val="0.860962566844919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 Факт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237">
                <a:noFill/>
              </a:ln>
            </c:spPr>
            <c:txPr>
              <a:bodyPr/>
              <a:lstStyle/>
              <a:p>
                <a:pPr>
                  <a:defRPr sz="1281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г. 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237">
                <a:noFill/>
              </a:ln>
            </c:spPr>
            <c:txPr>
              <a:bodyPr/>
              <a:lstStyle/>
              <a:p>
                <a:pPr>
                  <a:defRPr sz="1287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г. Оценка</c:v>
                </c:pt>
              </c:strCache>
            </c:strRef>
          </c:tx>
          <c:dLbls>
            <c:spPr>
              <a:noFill/>
              <a:ln w="27237">
                <a:noFill/>
              </a:ln>
            </c:spPr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 г. План</c:v>
                </c:pt>
              </c:strCache>
            </c:strRef>
          </c:tx>
          <c:dLbls>
            <c:spPr>
              <a:noFill/>
              <a:ln w="27237">
                <a:noFill/>
              </a:ln>
            </c:spPr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11.6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2022г. План</c:v>
                </c:pt>
              </c:strCache>
            </c:strRef>
          </c:tx>
          <c:dLbls>
            <c:spPr>
              <a:noFill/>
              <a:ln w="27237">
                <a:noFill/>
              </a:ln>
            </c:spPr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11.5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2023г. План</c:v>
                </c:pt>
              </c:strCache>
            </c:strRef>
          </c:tx>
          <c:dLbls>
            <c:spPr>
              <a:noFill/>
              <a:ln w="27237">
                <a:noFill/>
              </a:ln>
            </c:spPr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11.4</c:v>
                </c:pt>
              </c:numCache>
            </c:numRef>
          </c:val>
        </c:ser>
        <c:gapWidth val="100"/>
        <c:overlap val="-24"/>
        <c:axId val="105306752"/>
        <c:axId val="105357696"/>
      </c:barChart>
      <c:catAx>
        <c:axId val="1053067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3623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vert="horz"/>
          <a:lstStyle/>
          <a:p>
            <a:pPr>
              <a:defRPr sz="1281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5357696"/>
        <c:crosses val="autoZero"/>
        <c:auto val="1"/>
        <c:lblAlgn val="ctr"/>
        <c:lblOffset val="100"/>
      </c:catAx>
      <c:valAx>
        <c:axId val="105357696"/>
        <c:scaling>
          <c:orientation val="minMax"/>
        </c:scaling>
        <c:axPos val="l"/>
        <c:majorGridlines>
          <c:spPr>
            <a:ln w="3406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10214">
            <a:noFill/>
          </a:ln>
        </c:spPr>
        <c:txPr>
          <a:bodyPr rot="0" vert="horz"/>
          <a:lstStyle/>
          <a:p>
            <a:pPr>
              <a:defRPr sz="1281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5306752"/>
        <c:crosses val="autoZero"/>
        <c:crossBetween val="between"/>
      </c:valAx>
      <c:spPr>
        <a:noFill/>
        <a:ln w="27237">
          <a:noFill/>
        </a:ln>
      </c:spPr>
    </c:plotArea>
    <c:legend>
      <c:legendPos val="r"/>
      <c:layout>
        <c:manualLayout>
          <c:xMode val="edge"/>
          <c:yMode val="edge"/>
          <c:x val="0.52496630248433251"/>
          <c:y val="6.4285748903656195E-2"/>
          <c:w val="0.27395417137869393"/>
          <c:h val="0.78750002019379961"/>
        </c:manualLayout>
      </c:layout>
      <c:spPr>
        <a:noFill/>
        <a:ln w="27237">
          <a:noFill/>
        </a:ln>
      </c:spPr>
      <c:txPr>
        <a:bodyPr/>
        <a:lstStyle/>
        <a:p>
          <a:pPr>
            <a:defRPr sz="118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72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81" b="1" i="0" u="none" strike="noStrike" baseline="0">
                <a:solidFill>
                  <a:srgbClr val="00008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Численность занятых в экономике, тыс. человек</a:t>
            </a:r>
          </a:p>
        </c:rich>
      </c:tx>
      <c:layout>
        <c:manualLayout>
          <c:xMode val="edge"/>
          <c:yMode val="edge"/>
          <c:x val="0.20226135088395025"/>
          <c:y val="1.9784188515227071E-2"/>
        </c:manualLayout>
      </c:layout>
      <c:spPr>
        <a:noFill/>
        <a:ln w="27813">
          <a:noFill/>
        </a:ln>
      </c:spPr>
    </c:title>
    <c:view3D>
      <c:rotX val="22"/>
      <c:hPercent val="100"/>
      <c:rotY val="29"/>
      <c:depthPercent val="100"/>
      <c:perspective val="30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2349726775956283E-2"/>
          <c:y val="9.0185676392573008E-2"/>
          <c:w val="0.78688524590163789"/>
          <c:h val="0.78249336870026209"/>
        </c:manualLayout>
      </c:layout>
      <c:bar3DChart>
        <c:barDir val="col"/>
        <c:grouping val="standard"/>
        <c:ser>
          <c:idx val="1"/>
          <c:order val="0"/>
          <c:tx>
            <c:strRef>
              <c:f>Лист1!$B$1</c:f>
              <c:strCache>
                <c:ptCount val="1"/>
                <c:pt idx="0">
                  <c:v>2018г. Факт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3.3812341504649321E-3"/>
                  <c:y val="1.1232800768854283E-2"/>
                </c:manualLayout>
              </c:layout>
              <c:showVal val="1"/>
            </c:dLbl>
            <c:spPr>
              <a:noFill/>
              <a:ln w="2781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4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SerName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2019г Факт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81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4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2020 г.Оценка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81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4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2021 г.План</c:v>
                </c:pt>
              </c:strCache>
            </c:strRef>
          </c:tx>
          <c:dLbls>
            <c:dLbl>
              <c:idx val="0"/>
              <c:layout>
                <c:manualLayout>
                  <c:x val="9.373173698627872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  <a:r>
                      <a:rPr lang="ru-RU"/>
                      <a:t>,</a:t>
                    </a:r>
                    <a:r>
                      <a:rPr lang="en-US"/>
                      <a:t>1</a:t>
                    </a:r>
                  </a:p>
                </c:rich>
              </c:tx>
            </c:dLbl>
            <c:spPr>
              <a:noFill/>
              <a:ln w="2781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47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ser>
          <c:idx val="0"/>
          <c:order val="4"/>
          <c:tx>
            <c:strRef>
              <c:f>Лист1!$F$1</c:f>
              <c:strCache>
                <c:ptCount val="1"/>
                <c:pt idx="0">
                  <c:v>2022 г.План</c:v>
                </c:pt>
              </c:strCache>
            </c:strRef>
          </c:tx>
          <c:dLbls>
            <c:spPr>
              <a:noFill/>
              <a:ln w="2781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44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 г.План</c:v>
                </c:pt>
              </c:strCache>
            </c:strRef>
          </c:tx>
          <c:dLbls>
            <c:dLbl>
              <c:idx val="0"/>
              <c:layout>
                <c:manualLayout>
                  <c:x val="1.2497728943694652E-2"/>
                  <c:y val="3.0255059682274339E-3"/>
                </c:manualLayout>
              </c:layout>
              <c:spPr>
                <a:noFill/>
                <a:ln w="27813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pPr>
              <a:noFill/>
              <a:ln w="27813">
                <a:noFill/>
              </a:ln>
            </c:sp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gapWidth val="100"/>
        <c:shape val="box"/>
        <c:axId val="105675776"/>
        <c:axId val="105693952"/>
        <c:axId val="104518976"/>
      </c:bar3DChart>
      <c:catAx>
        <c:axId val="105675776"/>
        <c:scaling>
          <c:orientation val="minMax"/>
        </c:scaling>
        <c:delete val="1"/>
        <c:axPos val="b"/>
        <c:tickLblPos val="nextTo"/>
        <c:crossAx val="105693952"/>
        <c:crosses val="autoZero"/>
        <c:auto val="1"/>
        <c:lblAlgn val="ctr"/>
        <c:lblOffset val="100"/>
      </c:catAx>
      <c:valAx>
        <c:axId val="105693952"/>
        <c:scaling>
          <c:orientation val="minMax"/>
        </c:scaling>
        <c:axPos val="l"/>
        <c:majorGridlines>
          <c:spPr>
            <a:ln w="356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ln w="71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4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675776"/>
        <c:crosses val="autoZero"/>
        <c:crossBetween val="between"/>
      </c:valAx>
      <c:serAx>
        <c:axId val="104518976"/>
        <c:scaling>
          <c:orientation val="minMax"/>
        </c:scaling>
        <c:axPos val="b"/>
        <c:numFmt formatCode="General" sourceLinked="1"/>
        <c:tickLblPos val="low"/>
        <c:spPr>
          <a:ln w="347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95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5693952"/>
        <c:crosses val="autoZero"/>
        <c:tickLblSkip val="1"/>
        <c:tickMarkSkip val="1"/>
      </c:serAx>
      <c:spPr>
        <a:noFill/>
        <a:ln w="27813">
          <a:noFill/>
        </a:ln>
      </c:spPr>
    </c:plotArea>
    <c:legend>
      <c:legendPos val="b"/>
      <c:layout/>
      <c:spPr>
        <a:noFill/>
        <a:ln w="28503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4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/>
            <a:t>Бюджет </a:t>
          </a:r>
        </a:p>
        <a:p>
          <a:r>
            <a:rPr lang="ru-RU" sz="1700" dirty="0" smtClean="0"/>
            <a:t>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/>
            <a:t>Доходы</a:t>
          </a:r>
        </a:p>
        <a:p>
          <a:r>
            <a:rPr lang="ru-RU" sz="1700" dirty="0" smtClean="0"/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/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/>
            <a:t>Расходы</a:t>
          </a:r>
        </a:p>
        <a:p>
          <a:r>
            <a:rPr lang="ru-RU" sz="1700" dirty="0" smtClean="0"/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/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7979775B-9E88-4819-BF9E-79E431BC902F}" type="pres">
      <dgm:prSet presAssocID="{7718B241-1E07-4095-BBD6-5FD0BF8B51DB}" presName="text" presStyleLbl="fgAcc0" presStyleIdx="0" presStyleCnt="1" custScaleX="342832" custScaleY="114549" custLinFactNeighborX="-252" custLinFactNeighborY="-2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/>
    </dgm:pt>
    <dgm:pt modelId="{83339887-C6C6-4859-8822-3D9D7B217568}" type="pres">
      <dgm:prSet presAssocID="{B642AC6B-2045-4C29-9A7B-0EB608129AC6}" presName="text2" presStyleLbl="fgAcc2" presStyleIdx="0" presStyleCnt="2" custScaleX="166161" custScaleY="174079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/>
    </dgm:pt>
    <dgm:pt modelId="{3A0167C8-9ACA-45CA-92CD-3535FE146F9E}" type="pres">
      <dgm:prSet presAssocID="{3A2CF65D-CA97-4A9F-8679-7526CDB944FC}" presName="text2" presStyleLbl="fgAcc2" presStyleIdx="1" presStyleCnt="2" custScaleX="168737" custScaleY="164030" custLinFactNeighborX="29903" custLinFactNeighborY="-110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C2C974-3C1E-4AF6-9BCF-F2CBBC00121F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E8C7F1-0990-4080-A911-0FBC55A1B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804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33FFE7-70E5-4541-BDC1-7A53B10F5C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93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 txBox="1">
            <a:spLocks noGrp="1" noChangeArrowheads="1"/>
          </p:cNvSpPr>
          <p:nvPr/>
        </p:nvSpPr>
        <p:spPr bwMode="auto">
          <a:xfrm>
            <a:off x="3851276" y="9428244"/>
            <a:ext cx="2944813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defTabSz="915988"/>
            <a:fld id="{D13431D4-E791-4921-946D-0F7FD02F9621}" type="slidenum">
              <a:rPr lang="ru-RU" altLang="ru-RU" sz="1200">
                <a:latin typeface="Arial" charset="0"/>
                <a:cs typeface="Arial" charset="0"/>
              </a:rPr>
              <a:pPr defTabSz="915988"/>
              <a:t>37</a:t>
            </a:fld>
            <a:endParaRPr lang="ru-RU" altLang="ru-RU" sz="1200">
              <a:latin typeface="Arial" charset="0"/>
              <a:cs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161925"/>
            <a:ext cx="4960938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974465"/>
            <a:ext cx="6797675" cy="5952173"/>
          </a:xfrm>
          <a:noFill/>
        </p:spPr>
        <p:txBody>
          <a:bodyPr lIns="91522" tIns="45762" rIns="91522" bIns="45762"/>
          <a:lstStyle/>
          <a:p>
            <a:pPr eaLnBrk="1" hangingPunct="1"/>
            <a:r>
              <a:rPr lang="ru-RU" altLang="ru-RU" sz="900" smtClean="0">
                <a:latin typeface="Arial" charset="0"/>
              </a:rPr>
              <a:t>Данные сверить с МРР</a:t>
            </a:r>
          </a:p>
        </p:txBody>
      </p:sp>
    </p:spTree>
    <p:extLst>
      <p:ext uri="{BB962C8B-B14F-4D97-AF65-F5344CB8AC3E}">
        <p14:creationId xmlns:p14="http://schemas.microsoft.com/office/powerpoint/2010/main" xmlns="" val="3658091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 lIns="91413" tIns="45707" rIns="91413" bIns="45707"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24951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37866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3433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0C6B-6BB8-46D2-B96F-311CF87CEBE0}" type="datetime1">
              <a:rPr lang="ru-RU" smtClean="0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79F74-4628-4B7E-BFC3-44D6D0FF0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66BF9-8108-4CED-B940-9F791D18D2F8}" type="datetime1">
              <a:rPr lang="ru-RU" smtClean="0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F2C1-DA2B-4F89-93C5-9B589A66F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685D-7301-49DA-B1B2-DDE2F5E83B1B}" type="datetime1">
              <a:rPr lang="ru-RU" smtClean="0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BD755-52E2-48C8-8047-5E17EF9C7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513B-3D84-42C5-835B-27EAC5D2FE18}" type="datetime1">
              <a:rPr lang="ru-RU" smtClean="0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29777-EBF9-488C-B60A-0E3DC933D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5862-F51C-4C03-83A0-14B43614CEC0}" type="datetime1">
              <a:rPr lang="ru-RU" smtClean="0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A91A-52A1-439C-B8E2-F8F6E4F14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FB01-E9A1-4E27-813E-7DC69E0FF1F2}" type="datetime1">
              <a:rPr lang="ru-RU" smtClean="0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E5EC-607E-4B16-83EC-FCD913830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AF40-F416-4C91-8100-4B336B4006B4}" type="datetime1">
              <a:rPr lang="ru-RU" smtClean="0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1D18-9DFF-4376-BABA-68CC4BA11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97F3A-3C2A-462C-BB6D-3D8412AE0FEE}" type="datetime1">
              <a:rPr lang="ru-RU" smtClean="0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3C062-6004-46C5-A86E-28463B472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8483-EE39-493C-8634-315F44019463}" type="datetime1">
              <a:rPr lang="ru-RU" smtClean="0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9E62E-26A7-4E46-8921-359AAC1A5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B5FB-1278-4F80-914E-B4F2AEB31747}" type="datetime1">
              <a:rPr lang="ru-RU" smtClean="0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B858D-91DB-413B-9541-9C4913476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391AB-3C1E-44E2-965E-08896EA8B336}" type="datetime1">
              <a:rPr lang="ru-RU" smtClean="0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5A9F-3EA5-466B-8DA1-A7892AA65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F6DF-3BE9-4D51-B54E-0D7D41F69633}" type="datetime1">
              <a:rPr lang="ru-RU" smtClean="0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5CC3A-D316-4A2F-9C40-2C75E69DC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60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EDB8D-9F16-40C3-A86C-ACFFA68FB99E}" type="datetime1">
              <a:rPr lang="ru-RU" smtClean="0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D7EA13-07BA-4015-A73D-C34233C5D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560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86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7" r:id="rId9"/>
    <p:sldLayoutId id="2147483677" r:id="rId10"/>
    <p:sldLayoutId id="2147483676" r:id="rId11"/>
    <p:sldLayoutId id="2147483684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205038"/>
            <a:ext cx="7854950" cy="3652854"/>
          </a:xfrm>
        </p:spPr>
        <p:txBody>
          <a:bodyPr>
            <a:normAutofit/>
          </a:bodyPr>
          <a:lstStyle/>
          <a:p>
            <a:pPr marR="0" algn="ctr"/>
            <a:r>
              <a:rPr lang="ru-RU" sz="3700" b="1" i="1" dirty="0" smtClean="0">
                <a:solidFill>
                  <a:srgbClr val="0076A3"/>
                </a:solidFill>
                <a:latin typeface="Arial" charset="0"/>
              </a:rPr>
              <a:t>Бюджет для граждан </a:t>
            </a:r>
          </a:p>
          <a:p>
            <a:pPr marR="0" algn="ctr"/>
            <a:r>
              <a:rPr lang="ru-RU" sz="3700" b="1" i="1" dirty="0" smtClean="0">
                <a:solidFill>
                  <a:srgbClr val="0076A3"/>
                </a:solidFill>
                <a:latin typeface="Arial" charset="0"/>
              </a:rPr>
              <a:t>на 2021 год </a:t>
            </a:r>
          </a:p>
          <a:p>
            <a:pPr marR="0" algn="ctr"/>
            <a:r>
              <a:rPr lang="ru-RU" sz="2400" b="1" i="1" dirty="0" smtClean="0">
                <a:solidFill>
                  <a:srgbClr val="0076A3"/>
                </a:solidFill>
                <a:latin typeface="Arial" charset="0"/>
              </a:rPr>
              <a:t>и на плановый период 2022 и 2023 годов</a:t>
            </a:r>
          </a:p>
          <a:p>
            <a:pPr marR="0" algn="ctr"/>
            <a:r>
              <a:rPr lang="ru-RU" sz="2800" b="1" i="1" dirty="0" smtClean="0">
                <a:solidFill>
                  <a:srgbClr val="0076A3"/>
                </a:solidFill>
              </a:rPr>
              <a:t>Муниципального образования </a:t>
            </a:r>
          </a:p>
          <a:p>
            <a:pPr marR="0" algn="ctr"/>
            <a:r>
              <a:rPr lang="ru-RU" sz="2800" b="1" i="1" dirty="0" smtClean="0">
                <a:solidFill>
                  <a:srgbClr val="FF0000"/>
                </a:solidFill>
              </a:rPr>
              <a:t>«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Краснинский</a:t>
            </a:r>
            <a:r>
              <a:rPr lang="ru-RU" sz="2800" b="1" i="1" dirty="0" smtClean="0">
                <a:solidFill>
                  <a:srgbClr val="FF0000"/>
                </a:solidFill>
              </a:rPr>
              <a:t> район»</a:t>
            </a:r>
            <a:r>
              <a:rPr lang="ru-RU" sz="2800" b="1" i="1" dirty="0" smtClean="0">
                <a:solidFill>
                  <a:srgbClr val="0076A3"/>
                </a:solidFill>
              </a:rPr>
              <a:t> </a:t>
            </a:r>
          </a:p>
          <a:p>
            <a:pPr marR="0" algn="ctr"/>
            <a:r>
              <a:rPr lang="ru-RU" sz="2800" b="1" i="1" dirty="0" smtClean="0">
                <a:solidFill>
                  <a:srgbClr val="0076A3"/>
                </a:solidFill>
              </a:rPr>
              <a:t>Смоленской области</a:t>
            </a:r>
          </a:p>
          <a:p>
            <a:pPr marR="0" algn="ctr"/>
            <a:r>
              <a:rPr lang="ru-RU" sz="1400" b="1" i="1" dirty="0" smtClean="0">
                <a:solidFill>
                  <a:srgbClr val="0076A3"/>
                </a:solidFill>
                <a:latin typeface="Times New Roman" pitchFamily="18" charset="0"/>
                <a:cs typeface="Times New Roman" pitchFamily="18" charset="0"/>
              </a:rPr>
              <a:t>(с учетом изменений от 26.02.2021 г, </a:t>
            </a:r>
            <a:r>
              <a:rPr lang="ru-RU" sz="1400" b="1" i="1" smtClean="0">
                <a:solidFill>
                  <a:srgbClr val="0076A3"/>
                </a:solidFill>
                <a:latin typeface="Times New Roman" pitchFamily="18" charset="0"/>
                <a:cs typeface="Times New Roman" pitchFamily="18" charset="0"/>
              </a:rPr>
              <a:t>от 31.05.2021г, от 04.08.2021)</a:t>
            </a:r>
            <a:endParaRPr lang="ru-RU" sz="1400" b="1" i="1" dirty="0" smtClean="0">
              <a:solidFill>
                <a:srgbClr val="0076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Рисунок 3" descr="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642938"/>
            <a:ext cx="1238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79F74-4628-4B7E-BFC3-44D6D0FF0E1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714356"/>
          <a:ext cx="8429681" cy="5642365"/>
        </p:xfrm>
        <a:graphic>
          <a:graphicData uri="http://schemas.openxmlformats.org/drawingml/2006/table">
            <a:tbl>
              <a:tblPr/>
              <a:tblGrid>
                <a:gridCol w="1917679"/>
                <a:gridCol w="1232914"/>
                <a:gridCol w="880410"/>
                <a:gridCol w="880410"/>
                <a:gridCol w="880410"/>
                <a:gridCol w="877038"/>
                <a:gridCol w="880410"/>
                <a:gridCol w="880410"/>
              </a:tblGrid>
              <a:tr h="74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реализации продукции сельского хозяйства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93,3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105,9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100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, 6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100,5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занятных в экономике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тыс.руб.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4,0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Номинальная  начисленная  среднемесячная заработная плата  работников организаций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24433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27716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29324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31318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33447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35688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08546" name="AutoShape 2"/>
          <p:cNvSpPr>
            <a:spLocks noChangeArrowheads="1"/>
          </p:cNvSpPr>
          <p:nvPr/>
        </p:nvSpPr>
        <p:spPr bwMode="auto">
          <a:xfrm>
            <a:off x="206375" y="388938"/>
            <a:ext cx="8937625" cy="1020762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направления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бюджетной и налоговой политики муниципального образования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Смоленской области на 2021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год и на плановый период 2022 и 2023 годов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428596" y="1533465"/>
            <a:ext cx="850112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 Общие положения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Основные направления бюджетной и налоговой политики муниципального 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 Смоленской области (далее-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 ) на 2021 год и на плановый период 2022 и 2023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  бюджета  муниципального района   на 2021 год и плановый период 2022 и 2023 годов.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При подготовке основных направлений бюджетной 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 на 2021 год и плановый период 2022 и 2023 годов были учтены положения Указа Президента Российской Федерации от 7 мая 2018 года № 204 «О национальных целях и стратегических задачах развития Российской Федерации на период до 2024 года» и от 21 июля 2020 года № 474 «О национальных целях развития Российской Федерации на период до 2030 года», Послания Президента Российской Федерации Федеральному Собранию Российской Федерации от 15 января 2020 года.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Основные направления бюджетной 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инфекции, и принятием на федеральном, региональном и муниципальном  уровне мер по ее устранению.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Основные задачи бюджетной и налоговой политики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В сложившихся экономических условиях основными задачами бюджетной 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на 2021-2023 годы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1.  Укрепление доходной базы бюджета муниципального района за счет повышение эффективности администрирования налоговых и неналоговых доходов и мобилизации имеющихся резервов.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2. Реализация приоритетных направлений и национальных проектов, в первую очередь  направленных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142844" y="142853"/>
            <a:ext cx="8643998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решение задач, поставленных в Указе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3. Сохранение социальной направленности  бюджета муниципального района 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4.  Открытость и прозрачность управления общественными финансами.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II. Основные направления налоговой политики</a:t>
            </a:r>
            <a:r>
              <a:rPr lang="ru-RU" sz="1400" dirty="0" smtClean="0"/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Налоговая политика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на среднесрочный период будет направлена на увеличение доходов бюджета муниципального района за счет оптимизации налоговой нагрузки, повышения собираемости налогов и сборов, повышения эффективности системы налогового администрирования доходов, формирующих бюджет муниципального района,  будет продолжена реализация ранее поставленных целей и задач, сущность которых состоит в сохранении налогового потенциала.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Основными целями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на 2021 год и на плановый период 2022 и 2023 годов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 сохранение сбалансированности и устойчивости бюджета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 повышение собираемости налоговых и неналоговых доходов, зачисляемых в бюджет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дальнейшее повышение результативности деятельности главных администраторов доходов бюджета муниципального района, направленной на безусловное исполнение всеми плательщиками своих обязательств перед бюджетом муниципального района, сокращение задолженности и недоимки по платежам в бюджет муниципального района.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сохранение условий для стимулирования деловой активности, устойчивого роста экономики и инвестиций.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Важной составляющей налоговой политики на территории муниципального образования останется стимулирование развития малого и среднего предпринимательства через специальные налоговые режимы.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Продолжится действие «налоговых каникул» для впервые зарегистрированных индивидуальных предпринимателей, применяющих упрощенную систему налогообложения и (или) перешедших на патентную систему налогообложения и осуществляющих предпринимательскую деятельность в производственной, социальной и (или) научной сферах, а также в сфере бытовых услуг населению до 2024 года.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С 1 января 2021 года будет отменен единый налог на вмененный доход. До конца года хозяйствующие субъекты должны будут выбрать другие налоговые системы (патентную, упрощенную или общую). При этом в  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2021 году в бюджет муниципального района еще поступит квартальный платеж налога за 4 квартал 2020 года.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 целях обеспечения перехода на патентную систему максимального количества хозяйствующих субъектов, для минимизации потерь местных бюджетов, в текущем году будет актуализирована патентная система налогообложения. В рамках переданных федеральными законодателями полномочий размер налога на патенте будет приближен к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вмененке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При этом будут учтены особенности ведения деятельности в зависимости от численности населенного пункта, количества наемных работников и другие факторы. Перечень видов деятельности, на которых может применяться патентная система налогообложения, планируется значительно расширить.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направлениями налоговой политики будут являться: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укрепление доходной базы бюджета муниципального района за счет наращивания стабильных доходных источников и мобилизации в бюджет имеющихся резервов;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создание благоприятных условий для инвестиционной  привлекательности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формирование устойчивой налоговой базы для обеспечения сбалансированности бюджета муниципального района, обеспечение своевременности и полноты поступлений в бюджет муниципального района по доходным источникам, укрепление платежной и налоговой дисциплины;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постановки на налоговый учет обособленных подразделений предприятий, работающих на территории муниципального образования;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работы по инвентаризации и оптимизации имущества муниципальной собственности, вовлечению в хозяйственный оборот неиспользуемых объектов недвижимости и земельных участков, находящихся в  муниципальной собственности;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усиление контроля за полнотой и своевременностью перечислений в бюджет доходов от использования муниципальной собственности, осуществление продажи муниципального имущества с максимальной выгодой;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совместной работы с налоговыми и иными уполномоченными территориальными органами федеральных органов исполнительной власти и уполномоченными  исполнительными органами государственной власти Смоленской области по обеспечению полноты и своевременности поступлений доходов в бюджет муниципального района, усиление мер воздействия на плательщиков, имеющих задолженность по платежам, поступающим в бюджет муниципального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эффективности деятельности Межведомственной комиссии  по налоговой политике и рабочей группы  по выявлению неформальных трудовых отношений созданных при Администрации муниципального</a:t>
            </a:r>
          </a:p>
          <a:p>
            <a:pPr indent="177800"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в целях сокращения недоимки по налогам, снижения роста задолженности по выплате заработной платы и недопущения выплаты заработной платы ниже установленного минимального размера оплаты труда, снижения неформальной занятости населения, легализации  «теневой» заработной платы;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повышения уровня налоговой грамотности населения;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эффективности управления муниципальной собственностью, в том числе за счет повышения качества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претензионно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исковой работы.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целях мобилизации доходов бюджета муниципального района планируется проведение следующих мероприятий: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налога на доходы физических лиц за счет создания условий для роста общего объема фонда оплаты труда в муниципальном образовании, легализация «теневой» заработной платы, доведение ее до среднеотраслевого уровня, а также проведение мероприятий по сокращению задолженности по налогу на доходы физических лиц;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собираемости единого сельскохозяйственного налога за счет расширения деятельности сельскохозяйственных товаропроизводителей;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объемов поступления налога, взимаемого в связи с применением патентной системы налогообложения путем ежегодной индексации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для увеличения сбора арендных платежей будет продолжена работа по заключению новых договоров на обоюдно выгодных условиях, не допущении недоимки по данным видам доходов;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создание условий для развития малого и среднего предпринимательства.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создания условий для развития малых форм торговли, в целях формирования комфортной потребительской среды.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целях совершенствования налогового администрирования предполагается: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ответственности администраторов доходов за эффективное прогнозирование, своевременность, полноту поступления и сокращение задолженности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администрируемых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платежей;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качества и эффективности совместной работы органов власти всех уровней по усилению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администрирования доходов в рамках деятельности межведомственной комиссии  и рабочей группы по платежам в бюджет муниципального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работы  по легализации налоговой базы, легализации «теневой» заработной платы, взысканию задолженности по налоговым и неналоговым доходам;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осуществление контроля за наличием задолженности  муниципальных унитарных предприятий, налогоплательщиков, финансируемых из бюджета муниципального района, получающих субсидии из бюджета.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увеличения доходов бюджета муниципального района в целях повышения собираемости налогов будет продолжена работа по следующим направлениям: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ежегодная индексация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коэффициент-дефлятор, пересмотр стоимости патента в зависимости от типа муниципальных образований Смоленской области и их удаленности от областного центра;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увеличения доходной базы бюджета муниципального района будет осуществляться активизация проведения муниципального земельного контроля и государственного земельного надзора с целью выявления факта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Реализация налоговой политики будет способствовать повышению доходного потенциала муниципального района, повышению финансовой самостоятельности и, как следствие стабильному социально-экономическому развитию района.</a:t>
            </a:r>
          </a:p>
          <a:p>
            <a:pPr indent="1778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17780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Основные направления бюджетной политики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направлениями бюджетной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   на среднесрочный период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концентрация расходов на первоочередных и приоритетных направлениях, в том числе на достижении целей и результатов региональных проектов, направленных на реализацию национальных проектов;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реалистичности и минимизация рисков несбалансированности бюджета;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недопущение принятия новых расходных обязательств, не обеспеченных источниками финансирования;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проведение долговой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с учетом сохранения безопасного уровня долговой нагрузки на бюджет муниципального района и реализации мероприятий, обеспечивающих выполнение условий соглашений, заключенных с Департаментом финансов Смоленской области, по реструктуризации задолженности по бюджетным кредитам, предоставленным бюджету муниципального района из областного бюджета для частичного покрытия дефицита бюджета муниципального района;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муниципальным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 Администрации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  Смоленской области, размещение основных положений   о бюджете в формате «Бюджет для граждан» в социальных сетях.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сфере межбюджетных отношений: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заключение с органами местного самоуправления   поселений, получающими дотации на выравнивание бюджетной обеспеченности, соглашений о мерах по социально-экономическому развитию и оздоровлению муниципальных финансов, а также осуществление контроля за исполнением органами местного самоуправления обязательств, предусмотренных указанными соглашениями;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сбалансированности местных бюджетов;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стимулирование органов местного самоуправления в увеличении собственной доходной базы местных бюджетов;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реализация мер по укреплению финансовой дисциплины, соблюдению органами местного самоуправления требований бюджетного законодательства.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214282" y="1"/>
            <a:ext cx="8786874" cy="70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Долговая политика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I. Общие положения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1. Долговая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(далее - долговая политика) является неотъемлемой частью бюджетной политики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 Смоленской области (далее - муниципальное образование) и определяет стратегию управления муниципальным  долгом муниципального образования (далее - муниципальный долг), направленную на эффективное управление муниципальным долгом.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2. Принципами долговой политики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1) соблюдение требований, установленных Бюджетным кодексом Российской Федерации;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2) сохранение объема долговых обязательств на экономически безопасном уровне;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3) полнота и своевременность исполнения долговых обязательств;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4) сокращение стоимости обслуживания муниципального долга;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5) прозрачность управления муниципальным долгом.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II. Итоги реализации долговой политики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Муниципальным образованием проводится взвешенная долговая политика. С 2014 года долговая политика реализуется с учетом мероприятий, предусмотренных подпрограммой  «Управление муниципальным долгом» муниципальной программы «Создание условий для эффективного управления муниципальными финансами в муниципальном образовании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области», утвержденной постановлением Администрации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от 15.11.2013 г. № 520   «Об утверждении муниципальной программы «Создание условий для эффективного управления муниципальными финансами в муниципальном образовании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».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Приоритетами муниципальной политики в сфере реализации подпрограммы «Управление муниципальным долгом» являлись соблюдение ограничений, устанавливаемых Бюджетным кодексом Российской Федерации: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 предельному объему заимствований;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 верхнему пределу муниципального долга;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-по расходам на обслуживание муниципального долга;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 установленному размеру дефицита местного бюджета.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В целях снижения расходов бюджета муниципального района, предусмотренных на обслуживание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142844" y="285728"/>
            <a:ext cx="8858312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муниципального долга и обеспечение долговых обязательств на экономически безопасном уровне, проводились мероприятия по эффективному управлению муниципальными финансами: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- направлялись остатки средств на едином счете бюджета муниципального района на начало текущего года   на покрытие временных кассовых разрывов;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- на покрытие временных кассовых разрывов направлялись остатки средств муниципальных бюджетных учреждений, а также средства муниципальных казенных учреждений, находящиеся во временном распоряжении на едином счете бюджета муниципального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Проводимые мероприятия обеспечили своевременное и в полном объеме выполнение расходных обязательств по социально - значимым статьям бюджета муниципального района, сохранение объема муниципального долга на экономически безопасном уровне.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целом проводимая долговая политика позволила повысить сбалансированность и устойчивость бюджета муниципального района.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2019 год выполнены в полном объеме долговые  обязательства, принятые муниципальным образованием.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Цели и задачи долговой политики         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Целями долговой политики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обеспечение сбалансированности бюджета муниципального района  при поддержании объема муниципального долга на экономически безопасном уровне, обеспечивающим возможность гарантированного выполнения муниципальным образованием обязательств по его погашению и обслуживанию;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 своевременное исполнение долговых обязательств муниципального образования. 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Задачами долговой политики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сокращение объема муниципального долга и расходов на его обслуживание;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снижение долговых рисков, гибкое реагирование на изменяющиеся условия рынка финансовых услуг и использование наиболее благоприятных видов муниципальных заимствований;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использование механизмов оперативного управления долговыми обязательствами, а именно: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 осуществление досрочного погашения долговых обязательств;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 привлечение краткосрочных бюджетных кредитов на пополнение остатков средств на счете бюджета муниципального района.</a:t>
            </a:r>
          </a:p>
          <a:p>
            <a:pPr indent="177800" algn="just"/>
            <a:r>
              <a:rPr lang="ru-RU" sz="1400" dirty="0" smtClean="0"/>
              <a:t>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обеспечение раскрытия информации о муниципальном долге.</a:t>
            </a:r>
          </a:p>
          <a:p>
            <a:pPr indent="1778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rgbClr val="660033"/>
                </a:solidFill>
                <a:latin typeface="Arial" charset="0"/>
              </a:rPr>
              <a:t>Основные характеристики бюджета муниципального района в 2018-2023 годах</a:t>
            </a:r>
          </a:p>
        </p:txBody>
      </p:sp>
      <p:graphicFrame>
        <p:nvGraphicFramePr>
          <p:cNvPr id="6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42844" y="1285860"/>
          <a:ext cx="8686800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9777-EBF9-488C-B60A-0E3DC933D27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500702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                      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2018(факт)	2019(факт)	2020 (факт)	2021(план)	2022(план)     2023 (план)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Доходы, всего		261594,2	306004,5	321299,6	318427,9          273716,7       368459,2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Расходы, всего		267077,0	300118,3	321898,2	325987,6          278730,8       373731,3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Дефицит,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(-;+)		-5482,8	5886,2	-598,6	-7559,7             -5014,1          -5272,1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39578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i="1" smtClean="0">
                <a:solidFill>
                  <a:srgbClr val="C00000"/>
                </a:solidFill>
              </a:rPr>
              <a:t>«Бюджет для граждан» </a:t>
            </a:r>
            <a:r>
              <a:rPr lang="ru-RU" sz="2200" smtClean="0"/>
              <a:t>это упрощенная версия бюджетного     документа, которая использует 	неформальный язык и доступные форматы, чтобы облегчить для граждан понимание бюджета.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«Краснинский район» Смоленской области.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Надеемся, что представление бюджета и бюджетного процесса в муниципальном образовании «Краснинский район</a:t>
            </a:r>
            <a:r>
              <a:rPr lang="ru-RU" sz="2200" smtClean="0">
                <a:latin typeface="Arial" charset="0"/>
              </a:rPr>
              <a:t>»</a:t>
            </a:r>
            <a:r>
              <a:rPr lang="ru-RU" sz="2200" smtClean="0"/>
              <a:t> Смоленской области в понятной для жителей форме повысит уровень общественного участия граждан в бюджетном процессе муниципального образования.</a:t>
            </a:r>
          </a:p>
        </p:txBody>
      </p:sp>
      <p:pic>
        <p:nvPicPr>
          <p:cNvPr id="4" name="Рисунок 3" descr="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285728"/>
            <a:ext cx="8229600" cy="1143000"/>
          </a:xfrm>
          <a:noFill/>
          <a:ln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Общие характеристики доходов и расходов бюджета муниципального района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428736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рублей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357826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	     2022	        2023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Доходы, всего	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318427,9     273716,7	    368459,2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Расходы, всего	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325987,6     278730,8     373731,3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Дефицит,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(-;+)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-7559,7 	 -5014,1         -5272,1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00034" y="1857364"/>
          <a:ext cx="7402513" cy="342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64294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Доходы бюджета по группам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92867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1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39738" y="1354138"/>
          <a:ext cx="8156575" cy="2030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14546" y="4357694"/>
          <a:ext cx="5143536" cy="1071572"/>
        </p:xfrm>
        <a:graphic>
          <a:graphicData uri="http://schemas.openxmlformats.org/drawingml/2006/table">
            <a:tbl>
              <a:tblPr/>
              <a:tblGrid>
                <a:gridCol w="2348102"/>
                <a:gridCol w="938046"/>
                <a:gridCol w="928694"/>
                <a:gridCol w="928694"/>
              </a:tblGrid>
              <a:tr h="267893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269274,8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223574,9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315737,4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45977,8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47286,9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49752,8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3175,3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2854,9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2969,0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2844" y="5572140"/>
            <a:ext cx="885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/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 в связи с предоставлением таких льгот отсутствует, в связи с тем, что на 2021 год и плановый период налоговые льготы по налогам, зачисляемым в бюджет муниципального района, не предоставлялись.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налоговых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50017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8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428596" y="1857364"/>
          <a:ext cx="8253412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42976" y="5429264"/>
            <a:ext cx="68580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	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	2022	2023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r>
              <a:rPr lang="ru-RU" sz="1200" dirty="0" smtClean="0"/>
              <a:t>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33058,2	34736,9	36605,1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Акцизы			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6832,1	7076,6	7340,4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4 851,0 	4 187,4	4469,9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1236,5	1286,0	1337,4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7150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неналоговых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00042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42910" y="1071546"/>
          <a:ext cx="7402513" cy="342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4429132"/>
            <a:ext cx="8543956" cy="1895468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						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2021           2022             2023</a:t>
            </a:r>
          </a:p>
          <a:p>
            <a:pPr>
              <a:tabLst>
                <a:tab pos="6281738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     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1 521,4       1582,2         1 645,6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 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681,2         261,0            271,4</a:t>
            </a:r>
          </a:p>
          <a:p>
            <a:pPr>
              <a:tabLst>
                <a:tab pos="5475288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741,0         770,7            801,5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 	 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231,7         241,0            250,5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Times New Roman"/>
                <a:cs typeface="Times New Roman"/>
              </a:rPr>
              <a:t>Виды безвозмездных поступлений</a:t>
            </a:r>
          </a:p>
        </p:txBody>
      </p:sp>
      <p:grpSp>
        <p:nvGrpSpPr>
          <p:cNvPr id="45059" name="Group 5"/>
          <p:cNvGrpSpPr>
            <a:grpSpLocks noChangeAspect="1"/>
          </p:cNvGrpSpPr>
          <p:nvPr/>
        </p:nvGrpSpPr>
        <p:grpSpPr bwMode="auto">
          <a:xfrm>
            <a:off x="0" y="765175"/>
            <a:ext cx="9144000" cy="6092825"/>
            <a:chOff x="4603" y="8855"/>
            <a:chExt cx="7669" cy="4654"/>
          </a:xfrm>
        </p:grpSpPr>
        <p:sp>
          <p:nvSpPr>
            <p:cNvPr id="4506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61" name="Group 7"/>
            <p:cNvGrpSpPr>
              <a:grpSpLocks/>
            </p:cNvGrpSpPr>
            <p:nvPr/>
          </p:nvGrpSpPr>
          <p:grpSpPr bwMode="auto">
            <a:xfrm>
              <a:off x="4727" y="11927"/>
              <a:ext cx="7200" cy="1081"/>
              <a:chOff x="4776" y="9126"/>
              <a:chExt cx="7200" cy="1080"/>
            </a:xfrm>
          </p:grpSpPr>
          <p:sp>
            <p:nvSpPr>
              <p:cNvPr id="450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3" name="Text Box 9"/>
              <p:cNvSpPr txBox="1">
                <a:spLocks noChangeArrowheads="1"/>
              </p:cNvSpPr>
              <p:nvPr/>
            </p:nvSpPr>
            <p:spPr bwMode="auto">
              <a:xfrm>
                <a:off x="6150" y="9235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условиях долевого </a:t>
                </a:r>
                <a:r>
                  <a:rPr lang="ru-RU" sz="1400" dirty="0" err="1">
                    <a:latin typeface="Times New Roman" pitchFamily="18" charset="0"/>
                  </a:rPr>
                  <a:t>софинансирования</a:t>
                </a:r>
                <a:r>
                  <a:rPr lang="ru-RU" sz="1400" dirty="0">
                    <a:latin typeface="Times New Roman" pitchFamily="18" charset="0"/>
                  </a:rPr>
                  <a:t> расходов других бюджетов</a:t>
                </a:r>
              </a:p>
            </p:txBody>
          </p:sp>
          <p:sp>
            <p:nvSpPr>
              <p:cNvPr id="450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9205" y="9126"/>
                <a:ext cx="1980" cy="108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pPr algn="ctr"/>
                <a:r>
                  <a:rPr lang="ru-RU" sz="1500" b="1">
                    <a:latin typeface="Times New Roman" pitchFamily="18" charset="0"/>
                  </a:rPr>
                  <a:t>Субсидии (от латинского «</a:t>
                </a:r>
                <a:r>
                  <a:rPr lang="en-US" sz="1500" b="1">
                    <a:latin typeface="Times New Roman" pitchFamily="18" charset="0"/>
                  </a:rPr>
                  <a:t>Subsidium</a:t>
                </a:r>
                <a:r>
                  <a:rPr lang="ru-RU" sz="1500" b="1">
                    <a:latin typeface="Times New Roman" pitchFamily="18" charset="0"/>
                  </a:rPr>
                  <a:t>»-поддержка)</a:t>
                </a:r>
                <a:endParaRPr lang="ru-RU" sz="1500">
                  <a:latin typeface="Times New Roman" pitchFamily="18" charset="0"/>
                </a:endParaRPr>
              </a:p>
            </p:txBody>
          </p:sp>
        </p:grpSp>
        <p:grpSp>
          <p:nvGrpSpPr>
            <p:cNvPr id="45066" name="Group 12"/>
            <p:cNvGrpSpPr>
              <a:grpSpLocks/>
            </p:cNvGrpSpPr>
            <p:nvPr/>
          </p:nvGrpSpPr>
          <p:grpSpPr bwMode="auto">
            <a:xfrm>
              <a:off x="4776" y="9307"/>
              <a:ext cx="7200" cy="1029"/>
              <a:chOff x="4776" y="9565"/>
              <a:chExt cx="7200" cy="1029"/>
            </a:xfrm>
          </p:grpSpPr>
          <p:sp>
            <p:nvSpPr>
              <p:cNvPr id="45067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8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9037" y="9565"/>
                <a:ext cx="1885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Дотации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Dotatio</a:t>
                </a:r>
                <a:r>
                  <a:rPr lang="ru-RU" sz="1400" b="1" dirty="0">
                    <a:latin typeface="Times New Roman" pitchFamily="18" charset="0"/>
                  </a:rPr>
                  <a:t>»-дар, пожертвование)</a:t>
                </a:r>
              </a:p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69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6041" y="9620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dirty="0">
                    <a:latin typeface="Times New Roman" pitchFamily="18" charset="0"/>
                  </a:rPr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45070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45071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72" name="Group 18"/>
            <p:cNvGrpSpPr>
              <a:grpSpLocks/>
            </p:cNvGrpSpPr>
            <p:nvPr/>
          </p:nvGrpSpPr>
          <p:grpSpPr bwMode="auto">
            <a:xfrm>
              <a:off x="6041" y="10617"/>
              <a:ext cx="5273" cy="1029"/>
              <a:chOff x="6054" y="10617"/>
              <a:chExt cx="5273" cy="1029"/>
            </a:xfrm>
          </p:grpSpPr>
          <p:sp>
            <p:nvSpPr>
              <p:cNvPr id="45073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9110" y="10617"/>
                <a:ext cx="1886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Субвенции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Subvenire</a:t>
                </a:r>
                <a:r>
                  <a:rPr lang="ru-RU" sz="1400" b="1" dirty="0">
                    <a:latin typeface="Times New Roman" pitchFamily="18" charset="0"/>
                  </a:rPr>
                  <a:t>»-приходить на помощь)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74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6054" y="10726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45075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</p:grpSp>
      </p:grpSp>
      <p:sp>
        <p:nvSpPr>
          <p:cNvPr id="45076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EF71458-2917-45C2-8F1A-D234A062635A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24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безвозмездных поступлений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14298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42910" y="1714488"/>
          <a:ext cx="7402512" cy="342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8596" y="5286388"/>
            <a:ext cx="82868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			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	  2022	  2023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Дотации бюджетам муниципальных образований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104010,2	95084,0	81913,0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Субвенции бюджетам муниципальных образований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125497,2	118407,9     123572,5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Субсидии бюджетам муниципальных образований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39676,1	9994,2	110163,1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Иные межбюджетные трансферты 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91,3	 88,8 	 88,8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01"/>
          <p:cNvGrpSpPr>
            <a:grpSpLocks/>
          </p:cNvGrpSpPr>
          <p:nvPr/>
        </p:nvGrpSpPr>
        <p:grpSpPr bwMode="auto">
          <a:xfrm>
            <a:off x="0" y="0"/>
            <a:ext cx="9144000" cy="6286500"/>
            <a:chOff x="0" y="0"/>
            <a:chExt cx="5760" cy="3960"/>
          </a:xfrm>
        </p:grpSpPr>
        <p:pic>
          <p:nvPicPr>
            <p:cNvPr id="46083" name="Picture 21" descr="http://dnews.donetsk.ua/storage/fotos/2010/08/27/128289415521289b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8" y="0"/>
              <a:ext cx="2562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4" name="AutoShape 26"/>
            <p:cNvSpPr>
              <a:spLocks noChangeArrowheads="1"/>
            </p:cNvSpPr>
            <p:nvPr/>
          </p:nvSpPr>
          <p:spPr bwMode="auto">
            <a:xfrm>
              <a:off x="0" y="1842"/>
              <a:ext cx="5760" cy="226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</a:rPr>
                <a:t>Разделы классификации расходов бюджета</a:t>
              </a:r>
            </a:p>
          </p:txBody>
        </p:sp>
        <p:grpSp>
          <p:nvGrpSpPr>
            <p:cNvPr id="46085" name="Group 100"/>
            <p:cNvGrpSpPr>
              <a:grpSpLocks/>
            </p:cNvGrpSpPr>
            <p:nvPr/>
          </p:nvGrpSpPr>
          <p:grpSpPr bwMode="auto">
            <a:xfrm>
              <a:off x="0" y="73"/>
              <a:ext cx="5607" cy="3887"/>
              <a:chOff x="0" y="73"/>
              <a:chExt cx="5607" cy="3887"/>
            </a:xfrm>
          </p:grpSpPr>
          <p:sp>
            <p:nvSpPr>
              <p:cNvPr id="46086" name="Rectangle 5"/>
              <p:cNvSpPr>
                <a:spLocks noChangeArrowheads="1"/>
              </p:cNvSpPr>
              <p:nvPr/>
            </p:nvSpPr>
            <p:spPr bwMode="auto">
              <a:xfrm>
                <a:off x="0" y="73"/>
                <a:ext cx="403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b="1">
                    <a:solidFill>
                      <a:schemeClr val="hlink"/>
                    </a:solidFill>
                    <a:latin typeface="Times New Roman" pitchFamily="18" charset="0"/>
                  </a:rPr>
                  <a:t>Расходы бюджета</a:t>
                </a:r>
              </a:p>
            </p:txBody>
          </p:sp>
          <p:sp>
            <p:nvSpPr>
              <p:cNvPr id="46087" name="Text Box 23"/>
              <p:cNvSpPr txBox="1">
                <a:spLocks noChangeArrowheads="1"/>
              </p:cNvSpPr>
              <p:nvPr/>
            </p:nvSpPr>
            <p:spPr bwMode="auto">
              <a:xfrm>
                <a:off x="0" y="527"/>
                <a:ext cx="36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6088" name="Text Box 24"/>
              <p:cNvSpPr txBox="1">
                <a:spLocks noChangeArrowheads="1"/>
              </p:cNvSpPr>
              <p:nvPr/>
            </p:nvSpPr>
            <p:spPr bwMode="auto">
              <a:xfrm>
                <a:off x="0" y="346"/>
                <a:ext cx="3538" cy="1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600" dirty="0">
                    <a:latin typeface="Times New Roman" pitchFamily="18" charset="0"/>
                  </a:rPr>
                  <a:t>	</a:t>
                </a:r>
                <a:r>
                  <a:rPr lang="ru-RU" sz="1500" dirty="0">
                    <a:latin typeface="Times New Roman" pitchFamily="18" charset="0"/>
                  </a:rPr>
    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    </a:r>
              </a:p>
              <a:p>
                <a:r>
                  <a:rPr lang="ru-RU" sz="1500" dirty="0">
                    <a:latin typeface="Times New Roman" pitchFamily="18" charset="0"/>
                  </a:rPr>
                  <a:t>	Расходы бюджета сформированы и утверждены: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муниципальным программам и </a:t>
                </a:r>
                <a:r>
                  <a:rPr lang="ru-RU" sz="1500" dirty="0" err="1">
                    <a:latin typeface="Times New Roman" pitchFamily="18" charset="0"/>
                  </a:rPr>
                  <a:t>непрограммным</a:t>
                </a:r>
                <a:r>
                  <a:rPr lang="ru-RU" sz="1500" dirty="0">
                    <a:latin typeface="Times New Roman" pitchFamily="18" charset="0"/>
                  </a:rPr>
                  <a:t> направлениям деятельности;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ведомственной структуре. </a:t>
                </a:r>
              </a:p>
            </p:txBody>
          </p:sp>
          <p:sp>
            <p:nvSpPr>
              <p:cNvPr id="46091" name="AutoShape 38"/>
              <p:cNvSpPr>
                <a:spLocks noChangeArrowheads="1"/>
              </p:cNvSpPr>
              <p:nvPr/>
            </p:nvSpPr>
            <p:spPr bwMode="auto">
              <a:xfrm>
                <a:off x="3870" y="3060"/>
                <a:ext cx="1704" cy="900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14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092" name="Group 43"/>
              <p:cNvGrpSpPr>
                <a:grpSpLocks/>
              </p:cNvGrpSpPr>
              <p:nvPr/>
            </p:nvGrpSpPr>
            <p:grpSpPr bwMode="auto">
              <a:xfrm>
                <a:off x="68" y="2205"/>
                <a:ext cx="748" cy="817"/>
                <a:chOff x="113" y="2205"/>
                <a:chExt cx="829" cy="817"/>
              </a:xfrm>
            </p:grpSpPr>
            <p:sp>
              <p:nvSpPr>
                <p:cNvPr id="46093" name="AutoShape 27"/>
                <p:cNvSpPr>
                  <a:spLocks noChangeArrowheads="1"/>
                </p:cNvSpPr>
                <p:nvPr/>
              </p:nvSpPr>
              <p:spPr bwMode="auto">
                <a:xfrm>
                  <a:off x="113" y="2205"/>
                  <a:ext cx="817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09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>
                      <a:solidFill>
                        <a:schemeClr val="bg1"/>
                      </a:solidFill>
                      <a:latin typeface="Times New Roman" pitchFamily="18" charset="0"/>
                    </a:rPr>
                    <a:t>01 «Общегосу                                                            дарственные вопросы»</a:t>
                  </a:r>
                </a:p>
              </p:txBody>
            </p:sp>
          </p:grpSp>
          <p:sp>
            <p:nvSpPr>
              <p:cNvPr id="46097" name="Text Box 46"/>
              <p:cNvSpPr txBox="1">
                <a:spLocks noChangeArrowheads="1"/>
              </p:cNvSpPr>
              <p:nvPr/>
            </p:nvSpPr>
            <p:spPr bwMode="auto">
              <a:xfrm>
                <a:off x="945" y="2295"/>
                <a:ext cx="771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00" name="Text Box 49"/>
              <p:cNvSpPr txBox="1">
                <a:spLocks noChangeArrowheads="1"/>
              </p:cNvSpPr>
              <p:nvPr/>
            </p:nvSpPr>
            <p:spPr bwMode="auto">
              <a:xfrm flipH="1">
                <a:off x="1882" y="2256"/>
                <a:ext cx="907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101" name="Group 61"/>
              <p:cNvGrpSpPr>
                <a:grpSpLocks/>
              </p:cNvGrpSpPr>
              <p:nvPr/>
            </p:nvGrpSpPr>
            <p:grpSpPr bwMode="auto">
              <a:xfrm>
                <a:off x="899" y="2205"/>
                <a:ext cx="907" cy="817"/>
                <a:chOff x="1155" y="2205"/>
                <a:chExt cx="998" cy="817"/>
              </a:xfrm>
            </p:grpSpPr>
            <p:sp>
              <p:nvSpPr>
                <p:cNvPr id="46103" name="AutoShape 51"/>
                <p:cNvSpPr>
                  <a:spLocks noChangeArrowheads="1"/>
                </p:cNvSpPr>
                <p:nvPr/>
              </p:nvSpPr>
              <p:spPr bwMode="auto">
                <a:xfrm>
                  <a:off x="1205" y="2205"/>
                  <a:ext cx="894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05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155" y="2295"/>
                  <a:ext cx="998" cy="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04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«Национальная</a:t>
                  </a:r>
                </a:p>
                <a:p>
                  <a:pPr algn="ctr"/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экономика»</a:t>
                  </a:r>
                </a:p>
                <a:p>
                  <a:pPr algn="ctr"/>
                  <a:r>
                    <a:rPr lang="ru-RU" sz="13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06" name="Group 62"/>
              <p:cNvGrpSpPr>
                <a:grpSpLocks/>
              </p:cNvGrpSpPr>
              <p:nvPr/>
            </p:nvGrpSpPr>
            <p:grpSpPr bwMode="auto">
              <a:xfrm>
                <a:off x="3878" y="2205"/>
                <a:ext cx="942" cy="817"/>
                <a:chOff x="3334" y="2205"/>
                <a:chExt cx="1092" cy="817"/>
              </a:xfrm>
            </p:grpSpPr>
            <p:grpSp>
              <p:nvGrpSpPr>
                <p:cNvPr id="46107" name="Group 63"/>
                <p:cNvGrpSpPr>
                  <a:grpSpLocks/>
                </p:cNvGrpSpPr>
                <p:nvPr/>
              </p:nvGrpSpPr>
              <p:grpSpPr bwMode="auto">
                <a:xfrm>
                  <a:off x="3379" y="2205"/>
                  <a:ext cx="1047" cy="817"/>
                  <a:chOff x="113" y="2205"/>
                  <a:chExt cx="957" cy="817"/>
                </a:xfrm>
              </p:grpSpPr>
              <p:sp>
                <p:nvSpPr>
                  <p:cNvPr id="46108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253" y="2205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11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 «Физическая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культура и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спорт»</a:t>
                    </a:r>
                  </a:p>
                  <a:p>
                    <a:pPr algn="ctr"/>
                    <a:endParaRPr lang="ru-RU" sz="1400" b="1" dirty="0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09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1"/>
                    <a:ext cx="8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10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2" name="Group 68"/>
              <p:cNvGrpSpPr>
                <a:grpSpLocks/>
              </p:cNvGrpSpPr>
              <p:nvPr/>
            </p:nvGrpSpPr>
            <p:grpSpPr bwMode="auto">
              <a:xfrm>
                <a:off x="3105" y="2205"/>
                <a:ext cx="2502" cy="810"/>
                <a:chOff x="-1706" y="2205"/>
                <a:chExt cx="2648" cy="973"/>
              </a:xfrm>
            </p:grpSpPr>
            <p:sp>
              <p:nvSpPr>
                <p:cNvPr id="46113" name="AutoShape 69"/>
                <p:cNvSpPr>
                  <a:spLocks noChangeArrowheads="1"/>
                </p:cNvSpPr>
                <p:nvPr/>
              </p:nvSpPr>
              <p:spPr bwMode="auto">
                <a:xfrm>
                  <a:off x="-1706" y="2205"/>
                  <a:ext cx="905" cy="973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10 «Социальная</a:t>
                  </a:r>
                </a:p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политика»</a:t>
                  </a:r>
                </a:p>
                <a:p>
                  <a:pPr algn="ctr"/>
                  <a:endParaRPr lang="ru-RU" sz="14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1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6" name="Group 72"/>
              <p:cNvGrpSpPr>
                <a:grpSpLocks/>
              </p:cNvGrpSpPr>
              <p:nvPr/>
            </p:nvGrpSpPr>
            <p:grpSpPr bwMode="auto">
              <a:xfrm>
                <a:off x="337" y="3150"/>
                <a:ext cx="2054" cy="544"/>
                <a:chOff x="3379" y="2193"/>
                <a:chExt cx="2154" cy="817"/>
              </a:xfrm>
            </p:grpSpPr>
            <p:grpSp>
              <p:nvGrpSpPr>
                <p:cNvPr id="46117" name="Group 73"/>
                <p:cNvGrpSpPr>
                  <a:grpSpLocks/>
                </p:cNvGrpSpPr>
                <p:nvPr/>
              </p:nvGrpSpPr>
              <p:grpSpPr bwMode="auto">
                <a:xfrm>
                  <a:off x="3379" y="2193"/>
                  <a:ext cx="2096" cy="817"/>
                  <a:chOff x="113" y="2193"/>
                  <a:chExt cx="1916" cy="817"/>
                </a:xfrm>
              </p:grpSpPr>
              <p:sp>
                <p:nvSpPr>
                  <p:cNvPr id="46118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1212" y="2193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19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2"/>
                    <a:ext cx="829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20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535" y="2328"/>
                  <a:ext cx="99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07</a:t>
                  </a:r>
                </a:p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«Образование»</a:t>
                  </a:r>
                  <a:r>
                    <a:rPr lang="ru-RU" sz="14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21" name="Group 77"/>
              <p:cNvGrpSpPr>
                <a:grpSpLocks/>
              </p:cNvGrpSpPr>
              <p:nvPr/>
            </p:nvGrpSpPr>
            <p:grpSpPr bwMode="auto">
              <a:xfrm>
                <a:off x="1338" y="3199"/>
                <a:ext cx="1043" cy="218"/>
                <a:chOff x="3334" y="2255"/>
                <a:chExt cx="998" cy="262"/>
              </a:xfrm>
            </p:grpSpPr>
            <p:sp>
              <p:nvSpPr>
                <p:cNvPr id="4612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379" y="2255"/>
                  <a:ext cx="90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2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6126" name="Text Box 87"/>
              <p:cNvSpPr txBox="1">
                <a:spLocks noChangeArrowheads="1"/>
              </p:cNvSpPr>
              <p:nvPr/>
            </p:nvSpPr>
            <p:spPr bwMode="auto">
              <a:xfrm>
                <a:off x="3915" y="3150"/>
                <a:ext cx="1620" cy="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13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14 </a:t>
                </a:r>
                <a:r>
                  <a:rPr lang="ru-RU" sz="1300" b="1" dirty="0">
                    <a:solidFill>
                      <a:schemeClr val="bg1"/>
                    </a:solidFill>
                    <a:latin typeface="Times New Roman" pitchFamily="18" charset="0"/>
                  </a:rPr>
                  <a:t>«Межбюджетные трансферты общего характера бюджетам субъектов Российской Федерации и муниципальных образований</a:t>
                </a:r>
              </a:p>
            </p:txBody>
          </p:sp>
          <p:sp>
            <p:nvSpPr>
              <p:cNvPr id="46127" name="Line 88"/>
              <p:cNvSpPr>
                <a:spLocks noChangeShapeType="1"/>
              </p:cNvSpPr>
              <p:nvPr/>
            </p:nvSpPr>
            <p:spPr bwMode="auto">
              <a:xfrm flipV="1">
                <a:off x="431" y="206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28" name="Line 89"/>
              <p:cNvSpPr>
                <a:spLocks noChangeShapeType="1"/>
              </p:cNvSpPr>
              <p:nvPr/>
            </p:nvSpPr>
            <p:spPr bwMode="auto">
              <a:xfrm flipV="1">
                <a:off x="1816" y="2070"/>
                <a:ext cx="29" cy="9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2" name="Line 94"/>
              <p:cNvSpPr>
                <a:spLocks noChangeShapeType="1"/>
              </p:cNvSpPr>
              <p:nvPr/>
            </p:nvSpPr>
            <p:spPr bwMode="auto">
              <a:xfrm flipV="1">
                <a:off x="2475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4" name="Line 96"/>
              <p:cNvSpPr>
                <a:spLocks noChangeShapeType="1"/>
              </p:cNvSpPr>
              <p:nvPr/>
            </p:nvSpPr>
            <p:spPr bwMode="auto">
              <a:xfrm flipV="1">
                <a:off x="44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5" name="Line 97"/>
              <p:cNvSpPr>
                <a:spLocks noChangeShapeType="1"/>
              </p:cNvSpPr>
              <p:nvPr/>
            </p:nvSpPr>
            <p:spPr bwMode="auto">
              <a:xfrm flipV="1">
                <a:off x="35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Line 89"/>
              <p:cNvSpPr>
                <a:spLocks noChangeShapeType="1"/>
              </p:cNvSpPr>
              <p:nvPr/>
            </p:nvSpPr>
            <p:spPr bwMode="auto">
              <a:xfrm flipV="1">
                <a:off x="1980" y="2070"/>
                <a:ext cx="0" cy="10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Line 89"/>
              <p:cNvSpPr>
                <a:spLocks noChangeShapeType="1"/>
              </p:cNvSpPr>
              <p:nvPr/>
            </p:nvSpPr>
            <p:spPr bwMode="auto">
              <a:xfrm flipV="1">
                <a:off x="1305" y="3060"/>
                <a:ext cx="495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6139" name="AutoShape 79"/>
          <p:cNvSpPr>
            <a:spLocks noChangeArrowheads="1"/>
          </p:cNvSpPr>
          <p:nvPr/>
        </p:nvSpPr>
        <p:spPr bwMode="auto">
          <a:xfrm>
            <a:off x="3214678" y="3500438"/>
            <a:ext cx="1482725" cy="1285884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08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«Культура,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кинематография»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5400000">
            <a:off x="7082649" y="4061623"/>
            <a:ext cx="1571636" cy="20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88"/>
          <p:cNvSpPr>
            <a:spLocks noChangeShapeType="1"/>
          </p:cNvSpPr>
          <p:nvPr/>
        </p:nvSpPr>
        <p:spPr bwMode="auto">
          <a:xfrm flipV="1">
            <a:off x="2071670" y="328612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46" name="AutoShape 38"/>
          <p:cNvSpPr>
            <a:spLocks noChangeArrowheads="1"/>
          </p:cNvSpPr>
          <p:nvPr/>
        </p:nvSpPr>
        <p:spPr bwMode="auto">
          <a:xfrm>
            <a:off x="3857620" y="4929198"/>
            <a:ext cx="2000264" cy="1571636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13 «Обслуживание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Государственного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муниципального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долга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>
            <a:endCxn id="46" idx="0"/>
          </p:cNvCxnSpPr>
          <p:nvPr/>
        </p:nvCxnSpPr>
        <p:spPr>
          <a:xfrm rot="5400000">
            <a:off x="4036215" y="4107661"/>
            <a:ext cx="164307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928662" y="5000636"/>
            <a:ext cx="1289817" cy="129698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05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</a:rPr>
              <a:t>Жилищно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 -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коммунальное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хозяйство»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71437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0486" y="57148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9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28596" y="1071546"/>
          <a:ext cx="8258175" cy="3151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43900" y="6286520"/>
            <a:ext cx="762000" cy="365125"/>
          </a:xfrm>
        </p:spPr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214817"/>
            <a:ext cx="8286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	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	  2022	    2023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Образование 	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171838,3	 167722,9    166747,5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Культура и кинематография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40095,4	 40222,3      39214,7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Национальная экономика     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38840,8	 9964,6	  110308,4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34619,6	 32629,0      30880,9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Межбюджетные трансферты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22736,6	 19219,1	  15793,3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Социальная политика           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17210,3	 4488,9        3293,2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390,0	 390,0          290,0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206,6	 100,0	  50,0</a:t>
            </a:r>
          </a:p>
          <a:p>
            <a:pPr>
              <a:tabLst>
                <a:tab pos="3586163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Обслуживание муниципального долга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50,0	 238,0	  158,0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85721" y="285728"/>
            <a:ext cx="8501122" cy="103663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Структура расходов бюджета по разделам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подразделам функциональной классификации на 2021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2022 и 2023 годов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9" y="1571613"/>
          <a:ext cx="8644000" cy="4587565"/>
        </p:xfrm>
        <a:graphic>
          <a:graphicData uri="http://schemas.openxmlformats.org/drawingml/2006/table">
            <a:tbl>
              <a:tblPr/>
              <a:tblGrid>
                <a:gridCol w="1028755"/>
                <a:gridCol w="98586"/>
                <a:gridCol w="870227"/>
                <a:gridCol w="3801310"/>
                <a:gridCol w="946140"/>
                <a:gridCol w="1028755"/>
                <a:gridCol w="870227"/>
              </a:tblGrid>
              <a:tr h="228945"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13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2021 г.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Плановый период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24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2022г</a:t>
                      </a: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2023 г.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325987,6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274974,8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366736,0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числе;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24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3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34619,6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32629,0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30880,9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1652,3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1617,5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1617,5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3119,1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3202,0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2876,2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21819,5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20590,4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19499,2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Судебная система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0,7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6284,3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6045,1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5889,1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Резервные фонды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5" y="142851"/>
          <a:ext cx="8786873" cy="6157843"/>
        </p:xfrm>
        <a:graphic>
          <a:graphicData uri="http://schemas.openxmlformats.org/drawingml/2006/table">
            <a:tbl>
              <a:tblPr/>
              <a:tblGrid>
                <a:gridCol w="583864"/>
                <a:gridCol w="1173630"/>
                <a:gridCol w="4020331"/>
                <a:gridCol w="1000655"/>
                <a:gridCol w="1088027"/>
                <a:gridCol w="920366"/>
              </a:tblGrid>
              <a:tr h="295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114300" algn="l">
                        <a:spcAft>
                          <a:spcPts val="0"/>
                        </a:spcAft>
                        <a:tabLst>
                          <a:tab pos="-3543300" algn="l"/>
                        </a:tabLst>
                      </a:pPr>
                      <a:r>
                        <a:rPr lang="ru-RU" sz="13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1542,8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1064,1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948,2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  экономика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38840,8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9964,6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110308,4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Водное хозяйство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210,6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Транспорт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2960,0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35723,2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7076,6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107340,4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171838,3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167722,9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166747,5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33541,5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32195,3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30850,3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120164,2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119624,8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120365,0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10510,8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9823,9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9698,5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620,8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7001,0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6007,9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5762,7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3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40095,4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40222,3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39214,7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31109,6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31865,7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31038,6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8985,8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8356,6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8176,1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17210,3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4488,9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3293,2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3057,0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2776,4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1744,8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796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rgbClr val="FF0000"/>
                </a:solidFill>
                <a:latin typeface="Times New Roman" pitchFamily="18" charset="0"/>
              </a:rPr>
              <a:t>Бюджетная система Российской федерации</a:t>
            </a:r>
            <a:endParaRPr lang="ru-RU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800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3801" name="AutoShape 74"/>
          <p:cNvSpPr>
            <a:spLocks noChangeArrowheads="1"/>
          </p:cNvSpPr>
          <p:nvPr/>
        </p:nvSpPr>
        <p:spPr bwMode="auto">
          <a:xfrm>
            <a:off x="2987675" y="1704975"/>
            <a:ext cx="2824163" cy="549275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2" name="Text Box 75"/>
          <p:cNvSpPr txBox="1">
            <a:spLocks noChangeArrowheads="1"/>
          </p:cNvSpPr>
          <p:nvPr/>
        </p:nvSpPr>
        <p:spPr bwMode="auto">
          <a:xfrm>
            <a:off x="3206750" y="1700213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Бюджетная система 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3" name="AutoShape 77"/>
          <p:cNvSpPr>
            <a:spLocks noChangeArrowheads="1"/>
          </p:cNvSpPr>
          <p:nvPr/>
        </p:nvSpPr>
        <p:spPr bwMode="auto">
          <a:xfrm>
            <a:off x="3203575" y="2533650"/>
            <a:ext cx="2376488" cy="750888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4" name="Text Box 78"/>
          <p:cNvSpPr txBox="1">
            <a:spLocks noChangeArrowheads="1"/>
          </p:cNvSpPr>
          <p:nvPr/>
        </p:nvSpPr>
        <p:spPr bwMode="auto">
          <a:xfrm>
            <a:off x="3276600" y="2565400"/>
            <a:ext cx="2263775" cy="66198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Консолидированный Бюджет 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5" name="AutoShape 80"/>
          <p:cNvSpPr>
            <a:spLocks noChangeArrowheads="1"/>
          </p:cNvSpPr>
          <p:nvPr/>
        </p:nvSpPr>
        <p:spPr bwMode="auto">
          <a:xfrm>
            <a:off x="3348038" y="3573463"/>
            <a:ext cx="2016125" cy="1008062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6" name="Text Box 81"/>
          <p:cNvSpPr txBox="1">
            <a:spLocks noChangeArrowheads="1"/>
          </p:cNvSpPr>
          <p:nvPr/>
        </p:nvSpPr>
        <p:spPr bwMode="auto">
          <a:xfrm>
            <a:off x="3419475" y="3644900"/>
            <a:ext cx="1873250" cy="8636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государственных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внебюджетных фондов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7" name="Oval 82"/>
          <p:cNvSpPr>
            <a:spLocks noChangeArrowheads="1"/>
          </p:cNvSpPr>
          <p:nvPr/>
        </p:nvSpPr>
        <p:spPr bwMode="auto">
          <a:xfrm flipV="1">
            <a:off x="3995738" y="2205038"/>
            <a:ext cx="668337" cy="6365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</a:rPr>
              <a:t>=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8" name="Oval 83"/>
          <p:cNvSpPr>
            <a:spLocks noChangeArrowheads="1"/>
          </p:cNvSpPr>
          <p:nvPr/>
        </p:nvSpPr>
        <p:spPr bwMode="auto">
          <a:xfrm flipV="1">
            <a:off x="4067175" y="3213100"/>
            <a:ext cx="666750" cy="6365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</a:rPr>
              <a:t>+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9" name="AutoShape 85"/>
          <p:cNvSpPr>
            <a:spLocks noChangeArrowheads="1"/>
          </p:cNvSpPr>
          <p:nvPr/>
        </p:nvSpPr>
        <p:spPr bwMode="auto">
          <a:xfrm>
            <a:off x="4356100" y="5157788"/>
            <a:ext cx="1422400" cy="154305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0" name="Text Box 86"/>
          <p:cNvSpPr txBox="1">
            <a:spLocks noChangeArrowheads="1"/>
          </p:cNvSpPr>
          <p:nvPr/>
        </p:nvSpPr>
        <p:spPr bwMode="auto">
          <a:xfrm>
            <a:off x="4427538" y="5229225"/>
            <a:ext cx="1258887" cy="12350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Государственные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внебюджетные фонды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1" name="AutoShape 88"/>
          <p:cNvSpPr>
            <a:spLocks noChangeArrowheads="1"/>
          </p:cNvSpPr>
          <p:nvPr/>
        </p:nvSpPr>
        <p:spPr bwMode="auto">
          <a:xfrm>
            <a:off x="2700338" y="5157788"/>
            <a:ext cx="1584325" cy="151130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2" name="Text Box 89"/>
          <p:cNvSpPr txBox="1">
            <a:spLocks noChangeArrowheads="1"/>
          </p:cNvSpPr>
          <p:nvPr/>
        </p:nvSpPr>
        <p:spPr bwMode="auto">
          <a:xfrm>
            <a:off x="2771775" y="5300663"/>
            <a:ext cx="1403350" cy="1277937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3" name="AutoShape 91"/>
          <p:cNvSpPr>
            <a:spLocks noChangeArrowheads="1"/>
          </p:cNvSpPr>
          <p:nvPr/>
        </p:nvSpPr>
        <p:spPr bwMode="auto">
          <a:xfrm>
            <a:off x="107950" y="2636838"/>
            <a:ext cx="2519363" cy="504825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4" name="Text Box 92"/>
          <p:cNvSpPr txBox="1">
            <a:spLocks noChangeArrowheads="1"/>
          </p:cNvSpPr>
          <p:nvPr/>
        </p:nvSpPr>
        <p:spPr bwMode="auto">
          <a:xfrm>
            <a:off x="233363" y="2686050"/>
            <a:ext cx="2232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Федеральный бюджет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5" name="AutoShape 94"/>
          <p:cNvSpPr>
            <a:spLocks noChangeArrowheads="1"/>
          </p:cNvSpPr>
          <p:nvPr/>
        </p:nvSpPr>
        <p:spPr bwMode="auto">
          <a:xfrm>
            <a:off x="6227763" y="2133600"/>
            <a:ext cx="2808287" cy="790575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33816" name="AutoShape 97"/>
          <p:cNvSpPr>
            <a:spLocks noChangeArrowheads="1"/>
          </p:cNvSpPr>
          <p:nvPr/>
        </p:nvSpPr>
        <p:spPr bwMode="auto">
          <a:xfrm>
            <a:off x="5867400" y="4652963"/>
            <a:ext cx="3168650" cy="576262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7" name="Text Box 98"/>
          <p:cNvSpPr txBox="1">
            <a:spLocks noChangeArrowheads="1"/>
          </p:cNvSpPr>
          <p:nvPr/>
        </p:nvSpPr>
        <p:spPr bwMode="auto">
          <a:xfrm>
            <a:off x="5940425" y="4724400"/>
            <a:ext cx="3024188" cy="36036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Консолидированные бюджеты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муниципальных районов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8" name="AutoShape 99"/>
          <p:cNvSpPr>
            <a:spLocks noChangeArrowheads="1"/>
          </p:cNvSpPr>
          <p:nvPr/>
        </p:nvSpPr>
        <p:spPr bwMode="auto">
          <a:xfrm>
            <a:off x="3563938" y="4581525"/>
            <a:ext cx="138112" cy="577850"/>
          </a:xfrm>
          <a:prstGeom prst="upArrow">
            <a:avLst>
              <a:gd name="adj1" fmla="val 50000"/>
              <a:gd name="adj2" fmla="val 104598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9" name="AutoShape 100"/>
          <p:cNvSpPr>
            <a:spLocks noChangeArrowheads="1"/>
          </p:cNvSpPr>
          <p:nvPr/>
        </p:nvSpPr>
        <p:spPr bwMode="auto">
          <a:xfrm>
            <a:off x="5076825" y="4581525"/>
            <a:ext cx="138113" cy="55245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0" name="AutoShape 101"/>
          <p:cNvSpPr>
            <a:spLocks noChangeArrowheads="1"/>
          </p:cNvSpPr>
          <p:nvPr/>
        </p:nvSpPr>
        <p:spPr bwMode="auto">
          <a:xfrm>
            <a:off x="2627313" y="2852738"/>
            <a:ext cx="576262" cy="144462"/>
          </a:xfrm>
          <a:prstGeom prst="rightArrow">
            <a:avLst>
              <a:gd name="adj1" fmla="val 50000"/>
              <a:gd name="adj2" fmla="val 9972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1" name="AutoShape 102"/>
          <p:cNvSpPr>
            <a:spLocks noChangeArrowheads="1"/>
          </p:cNvSpPr>
          <p:nvPr/>
        </p:nvSpPr>
        <p:spPr bwMode="auto">
          <a:xfrm rot="9652206">
            <a:off x="5580063" y="2578100"/>
            <a:ext cx="647700" cy="128588"/>
          </a:xfrm>
          <a:prstGeom prst="rightArrow">
            <a:avLst>
              <a:gd name="adj1" fmla="val 50000"/>
              <a:gd name="adj2" fmla="val 125925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2" name="AutoShape 103"/>
          <p:cNvSpPr>
            <a:spLocks noChangeArrowheads="1"/>
          </p:cNvSpPr>
          <p:nvPr/>
        </p:nvSpPr>
        <p:spPr bwMode="auto">
          <a:xfrm rot="-5400000">
            <a:off x="6623844" y="3680619"/>
            <a:ext cx="1800225" cy="144463"/>
          </a:xfrm>
          <a:prstGeom prst="rightArrow">
            <a:avLst>
              <a:gd name="adj1" fmla="val 50000"/>
              <a:gd name="adj2" fmla="val 31153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3" name="AutoShape 105"/>
          <p:cNvSpPr>
            <a:spLocks noChangeArrowheads="1"/>
          </p:cNvSpPr>
          <p:nvPr/>
        </p:nvSpPr>
        <p:spPr bwMode="auto">
          <a:xfrm>
            <a:off x="5651500" y="3141663"/>
            <a:ext cx="1728788" cy="1223962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4" name="Text Box 106"/>
          <p:cNvSpPr txBox="1">
            <a:spLocks noChangeArrowheads="1"/>
          </p:cNvSpPr>
          <p:nvPr/>
        </p:nvSpPr>
        <p:spPr bwMode="auto">
          <a:xfrm>
            <a:off x="5737225" y="3259138"/>
            <a:ext cx="1531938" cy="10366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3825" name="AutoShape 108"/>
          <p:cNvSpPr>
            <a:spLocks noChangeArrowheads="1"/>
          </p:cNvSpPr>
          <p:nvPr/>
        </p:nvSpPr>
        <p:spPr bwMode="auto">
          <a:xfrm>
            <a:off x="7667625" y="3141663"/>
            <a:ext cx="1368425" cy="117792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6" name="Text Box 109"/>
          <p:cNvSpPr txBox="1">
            <a:spLocks noChangeArrowheads="1"/>
          </p:cNvSpPr>
          <p:nvPr/>
        </p:nvSpPr>
        <p:spPr bwMode="auto">
          <a:xfrm>
            <a:off x="7740650" y="3284538"/>
            <a:ext cx="1227138" cy="9874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городских округов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27" name="AutoShape 110"/>
          <p:cNvSpPr>
            <a:spLocks noChangeArrowheads="1"/>
          </p:cNvSpPr>
          <p:nvPr/>
        </p:nvSpPr>
        <p:spPr bwMode="auto">
          <a:xfrm>
            <a:off x="6516688" y="2924175"/>
            <a:ext cx="142875" cy="217488"/>
          </a:xfrm>
          <a:prstGeom prst="upArrow">
            <a:avLst>
              <a:gd name="adj1" fmla="val 50000"/>
              <a:gd name="adj2" fmla="val 3805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8" name="AutoShape 113"/>
          <p:cNvSpPr>
            <a:spLocks noChangeArrowheads="1"/>
          </p:cNvSpPr>
          <p:nvPr/>
        </p:nvSpPr>
        <p:spPr bwMode="auto">
          <a:xfrm>
            <a:off x="7740650" y="5805488"/>
            <a:ext cx="1295400" cy="64770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9" name="Text Box 114"/>
          <p:cNvSpPr txBox="1">
            <a:spLocks noChangeArrowheads="1"/>
          </p:cNvSpPr>
          <p:nvPr/>
        </p:nvSpPr>
        <p:spPr bwMode="auto">
          <a:xfrm>
            <a:off x="7812088" y="5876925"/>
            <a:ext cx="1152525" cy="2873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поселений</a:t>
            </a:r>
            <a:r>
              <a:rPr lang="ru-RU" sz="1500" b="1">
                <a:latin typeface="Times New Roman" pitchFamily="18" charset="0"/>
              </a:rPr>
              <a:t> 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30" name="AutoShape 116"/>
          <p:cNvSpPr>
            <a:spLocks noChangeArrowheads="1"/>
          </p:cNvSpPr>
          <p:nvPr/>
        </p:nvSpPr>
        <p:spPr bwMode="auto">
          <a:xfrm>
            <a:off x="5940425" y="5805488"/>
            <a:ext cx="1739900" cy="89217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1" name="Text Box 117"/>
          <p:cNvSpPr txBox="1">
            <a:spLocks noChangeArrowheads="1"/>
          </p:cNvSpPr>
          <p:nvPr/>
        </p:nvSpPr>
        <p:spPr bwMode="auto">
          <a:xfrm>
            <a:off x="6084888" y="5949950"/>
            <a:ext cx="1539875" cy="6223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муниципальных районов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32" name="AutoShape 118"/>
          <p:cNvSpPr>
            <a:spLocks noChangeArrowheads="1"/>
          </p:cNvSpPr>
          <p:nvPr/>
        </p:nvSpPr>
        <p:spPr bwMode="auto">
          <a:xfrm>
            <a:off x="6804025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3" name="AutoShape 119"/>
          <p:cNvSpPr>
            <a:spLocks noChangeArrowheads="1"/>
          </p:cNvSpPr>
          <p:nvPr/>
        </p:nvSpPr>
        <p:spPr bwMode="auto">
          <a:xfrm>
            <a:off x="8316913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7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295ECAE-4081-4D4D-88B6-3BA8EAAE92EE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3</a:t>
            </a:fld>
            <a:endParaRPr lang="en-US" altLang="ru-RU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3838" name="Rectangle 63"/>
          <p:cNvSpPr>
            <a:spLocks noChangeArrowheads="1"/>
          </p:cNvSpPr>
          <p:nvPr/>
        </p:nvSpPr>
        <p:spPr bwMode="auto">
          <a:xfrm>
            <a:off x="5580063" y="3141663"/>
            <a:ext cx="18716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субъектов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(региональные бюджеты)</a:t>
            </a:r>
          </a:p>
        </p:txBody>
      </p:sp>
      <p:sp>
        <p:nvSpPr>
          <p:cNvPr id="33839" name="AutoShape 110"/>
          <p:cNvSpPr>
            <a:spLocks noChangeArrowheads="1"/>
          </p:cNvSpPr>
          <p:nvPr/>
        </p:nvSpPr>
        <p:spPr bwMode="auto">
          <a:xfrm>
            <a:off x="8243888" y="2924175"/>
            <a:ext cx="144462" cy="217488"/>
          </a:xfrm>
          <a:prstGeom prst="upArrow">
            <a:avLst>
              <a:gd name="adj1" fmla="val 50000"/>
              <a:gd name="adj2" fmla="val 37638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85731"/>
          <a:ext cx="8786874" cy="5198572"/>
        </p:xfrm>
        <a:graphic>
          <a:graphicData uri="http://schemas.openxmlformats.org/drawingml/2006/table">
            <a:tbl>
              <a:tblPr/>
              <a:tblGrid>
                <a:gridCol w="583863"/>
                <a:gridCol w="1173630"/>
                <a:gridCol w="4020331"/>
                <a:gridCol w="1000656"/>
                <a:gridCol w="1088028"/>
                <a:gridCol w="920366"/>
              </a:tblGrid>
              <a:tr h="483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Социальное обслуживание населения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636,7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Социальное обеспечение населения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5170,2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7232,3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654,6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573,0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Другие вопросы в области социальной политики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1114,1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1057,9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975,4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внутреннего и муниципального  долга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 бюджетной системы Российской Федерации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22736,6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19219,1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15793,3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22736,6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19219,1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15793,3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285784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01038" cy="71438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 в разрезе муниципальных программ</a:t>
            </a:r>
            <a:endParaRPr lang="ru-RU" sz="28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714356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5" y="1000108"/>
          <a:ext cx="8643997" cy="5566456"/>
        </p:xfrm>
        <a:graphic>
          <a:graphicData uri="http://schemas.openxmlformats.org/drawingml/2006/table">
            <a:tbl>
              <a:tblPr/>
              <a:tblGrid>
                <a:gridCol w="6254591"/>
                <a:gridCol w="843320"/>
                <a:gridCol w="773043"/>
                <a:gridCol w="773043"/>
              </a:tblGrid>
              <a:tr h="198866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solidFill>
                          <a:srgbClr val="40404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1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Муниципальные программы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319733,0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268916,6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361231,6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26302,9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24322,8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22118,9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дорожно-транспортного комплекса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38538,2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9971,6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110315,4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«Доступная среда на территории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эффективного управления муниципальными финансами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28114,3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24583,5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20929,7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184210,7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168584,8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167646,9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и туризма на территории муниципального образования 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40737,1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40227,3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39219,7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жильем молодых семей в муниципальном образовании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948,2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654,6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области»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«Гражданско-патриотическое воспитание граждан»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«Охрана окружающей среды и рациональное использование природных ресурсов на территории 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 Смоленской области»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210,6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экстремизму и профилактика терроризма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 </a:t>
                      </a: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500034" y="285728"/>
            <a:ext cx="807249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национальных проектов в муниципальном образовании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Смоленской области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Национальный проект представляет собой часть платформы социально-экономического и стратегического развития страны, которая направлена на конкретную сферу общественных отношений и предусматривает достижение конкретных целей в этой сфере. Так, приоритетными сферами социально-экономического развития посредством реализации национальных проектов сегодня является здоровье населения, обеспечение населения жильем и прочее.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Национальные проекты – это предлагаемые и разрабатываемые Президентом и Правительством стратегические планы по развитию конкретной сферы общественных отношений.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Стратегические приоритеты социальной политики государства определены Указом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Кроме непосредственно задач социально-экономического развития национальные проекты выполняют интеграционную функцию объединения муниципалитетов и регионов федерации в решении задач, имеющих значение для отдельной личности и общества в целом.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Сегодня в качестве приоритетных направлений социально-экономического развития страны можно выделить следующие: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1.Сокращение уровня бедности населения;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2.Повышение уровня дохода населения, повышение уровня пенсионного обеспечения, которые бы превысили рост инфляции; Обеспечение роста продолжительности жизни населения;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3.Обеспечение устойчивого увеличения численности населения;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4.Наиболее полное обеспечение прав всего населения на жилище;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5.Обеспечение инновационного развития и другое. Документальное оформление национального проекта предполагает составление паспорта проекта, а также разработку плана проекта.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835824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Национальные проекты, направленные на обеспечение прорывного научно-технологического и социально-экономического развития России, повышения уровня жизни, создания условий и возможностей для самореализации и раскрытия таланта каждого человека, установлены Указом Президента  Российской Федерации  от 07 мая 2018 года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204 «О национальных целях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стратегических задачах развития Российской Федерации на период до 2024 года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В структуре федерального проекта выделяется региональный элемент, так называемая региональная составляющая. Региональная составляющая представляет собой часть национального проекта, за реализацию которой ответственен регион.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Региональная составляющая содержит показатели, достижение которых обеспечивается региональными органами управления, и показатели, достижение которых в рамках национального проекта обеспечивается муниципалитетами.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Муниципалитет участвует в национальных проектах посредством реализации региональной составляющей национальных проектов.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Муниципальное образование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участвует в реализации нескольких национальных и региональных проектов.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рамках регионального проекта «Современная школа»  федерального проекта «Образование» на территории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на базе МБОУ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школа» , МБОУ « Гусинская  школа» в 2020 году были открыты центры образования  цифрового и гуманитарного профилей «Точка роста», целью которых является обновление обучения  и совершенствование методов обучения предметов «Технология», «Информатика», «ОБЖ». В 2021 году  планируется создать центр образования  цифрового и гуманитарного профилей «Точка роста» на базе МБОУ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Краснооктябрьская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школа». Предусмотрено  финансирование на создание и обеспечение функционирования центров образования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естественно-научной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технологической направленностей в общеобразовательных организациях, расположенных в сельской местности и малых городах  .Так в рамках реализации вышеуказанного федерального проекта  в бюджете муниципального района на 2021 год предусмотрено финансирование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8414,0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тыс.рублей, на 2022 год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8975,9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тыс.рублей, на 2023 год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9457,5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00042"/>
            <a:ext cx="850112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  В бюджете муниципального района на 2022 год в рамках регионального проекта «Успех каждого ребенка» национального проекта «Образование»  предусмотрены  расходы на создание в общеобразовательных организациях, расположенных в сельской местности, условий для занятий физической культурой и спортом в сумме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1131,3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тыс.рублей, на 2023 год  в сумме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374,9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тыс.рублей.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В рамках реализации регионального проекта «Культурная среда» федерального проекта «Культура» предусмотрено финансирование государственной поддержки отрасли культуры -это создание и модернизация учреждений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типа в сельской местности в 2022 году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4158,3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тыс.рублей, в 2023 году обеспечение учреждений культуры специализированным автотранспортом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4973,2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 рублей.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Кроме того в бюджете муниципального района  предусмотрены  расходы на реализацию регионального проекта «Творческие люди» на 2022 год в сумме 82,7 тыс.рублей , на 2023 год в сумме 82,7 тыс.рублей 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1357298"/>
          <a:ext cx="7072362" cy="4386296"/>
        </p:xfrm>
        <a:graphic>
          <a:graphicData uri="http://schemas.openxmlformats.org/drawingml/2006/table">
            <a:tbl>
              <a:tblPr/>
              <a:tblGrid>
                <a:gridCol w="3571900"/>
                <a:gridCol w="857256"/>
                <a:gridCol w="785818"/>
                <a:gridCol w="928694"/>
                <a:gridCol w="928694"/>
              </a:tblGrid>
              <a:tr h="785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Итого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2021-2023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8414,0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14348,2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14888,3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37650,5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8414,0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10107,2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9832,4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28353,6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«Современная школа»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8414,0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8975,9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9457,5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26847,4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«Успех каждого ребенка»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1131,3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374,9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1506,2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4241,0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5055,9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9296,9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«Культурная среда»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4158,3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4973,2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9131,5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Региональный проект «Творческие люди»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165,4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714348" y="0"/>
            <a:ext cx="8215370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ФИНАНСОВОЕ ОБЕСПЕЧЕНИЕ РЕАЛИЗАЦИИ НАЦИОНАЛЬНЫХ ПРОЕКТОВ НА ТЕРРИТОРИИ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 РАЙОН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СМОЛЕНСКОЙ ОБЛАСТИ ,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тыс.рублей</a:t>
            </a: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110594" name="AutoShape 2"/>
          <p:cNvSpPr>
            <a:spLocks noChangeArrowheads="1"/>
          </p:cNvSpPr>
          <p:nvPr/>
        </p:nvSpPr>
        <p:spPr bwMode="auto">
          <a:xfrm>
            <a:off x="142844" y="142853"/>
            <a:ext cx="8858312" cy="928694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Сведения об объеме муниципального долга и дефицита бюджета муниципального образования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Смоленской области» в динамике на 2021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2022 и 2023 годов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357298"/>
          <a:ext cx="8786873" cy="5114073"/>
        </p:xfrm>
        <a:graphic>
          <a:graphicData uri="http://schemas.openxmlformats.org/drawingml/2006/table">
            <a:tbl>
              <a:tblPr/>
              <a:tblGrid>
                <a:gridCol w="1898551"/>
                <a:gridCol w="1134207"/>
                <a:gridCol w="1179747"/>
                <a:gridCol w="1088666"/>
                <a:gridCol w="1220981"/>
                <a:gridCol w="1043126"/>
                <a:gridCol w="1221595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2023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Дефицит бюджета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4915,3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7559,7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5014,1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5014,1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5272,1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5272,1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238,0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158,0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Объем муниципального долга, в том числе: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49153,1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3977,1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50141,8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8991,2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52721,8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14263,3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7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-бюджетные кредиты, полученные от бюджетов других уровней бюджетной системы Российской Федерации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-кредиты, полученные от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2606,1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7620,2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12892,3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78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Источники погашения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7" name="Text Box 3"/>
          <p:cNvSpPr txBox="1">
            <a:spLocks noChangeArrowheads="1"/>
          </p:cNvSpPr>
          <p:nvPr/>
        </p:nvSpPr>
        <p:spPr bwMode="auto">
          <a:xfrm>
            <a:off x="250825" y="190500"/>
            <a:ext cx="8893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b="1">
              <a:cs typeface="Times New Roman" pitchFamily="18" charset="0"/>
            </a:endParaRPr>
          </a:p>
        </p:txBody>
      </p:sp>
      <p:sp>
        <p:nvSpPr>
          <p:cNvPr id="81928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i="1">
              <a:latin typeface="Arial" charset="0"/>
              <a:cs typeface="Arial" charset="0"/>
            </a:endParaRPr>
          </a:p>
        </p:txBody>
      </p:sp>
      <p:sp>
        <p:nvSpPr>
          <p:cNvPr id="81929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0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1" name="Заголовок 1"/>
          <p:cNvSpPr>
            <a:spLocks/>
          </p:cNvSpPr>
          <p:nvPr/>
        </p:nvSpPr>
        <p:spPr bwMode="auto">
          <a:xfrm>
            <a:off x="571472" y="0"/>
            <a:ext cx="7886110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Основные параметры консолидированного бюджета</a:t>
            </a:r>
          </a:p>
          <a:p>
            <a:pPr algn="ctr"/>
            <a:r>
              <a:rPr lang="ru-RU" altLang="ru-RU" sz="2100" b="1" i="1" dirty="0" err="1" smtClean="0">
                <a:solidFill>
                  <a:srgbClr val="580000"/>
                </a:solidFill>
                <a:cs typeface="Times New Roman" pitchFamily="18" charset="0"/>
              </a:rPr>
              <a:t>Краснинского</a:t>
            </a:r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 района на 2021-2023  год </a:t>
            </a:r>
          </a:p>
          <a:p>
            <a:pPr algn="ctr"/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Консолидированный бюджет – это свод бюджетов всех уровней бюджетной системы </a:t>
            </a:r>
            <a:r>
              <a:rPr lang="ru-RU" altLang="ru-RU" sz="1200" b="1" i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Росийской</a:t>
            </a:r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Федерации на соответствующей территории</a:t>
            </a:r>
            <a:r>
              <a:rPr lang="ru-RU" altLang="ru-RU" b="1" i="1" dirty="0" smtClean="0">
                <a:solidFill>
                  <a:srgbClr val="580000"/>
                </a:solidFill>
                <a:cs typeface="Times New Roman" pitchFamily="18" charset="0"/>
              </a:rPr>
              <a:t>.</a:t>
            </a:r>
            <a:endParaRPr lang="ru-RU" altLang="ru-RU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6597583"/>
              </p:ext>
            </p:extLst>
          </p:nvPr>
        </p:nvGraphicFramePr>
        <p:xfrm>
          <a:off x="714348" y="1357298"/>
          <a:ext cx="7358114" cy="1764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2218186"/>
                <a:gridCol w="1628627"/>
                <a:gridCol w="1939665"/>
              </a:tblGrid>
              <a:tr h="5717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2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352806,1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318427,9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63097,8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362209,2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325987,6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65797,7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11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-9403,1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-7559,7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-2699,9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6597583"/>
              </p:ext>
            </p:extLst>
          </p:nvPr>
        </p:nvGraphicFramePr>
        <p:xfrm>
          <a:off x="714348" y="4857760"/>
          <a:ext cx="7358114" cy="175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2214578"/>
                <a:gridCol w="1643074"/>
                <a:gridCol w="1928826"/>
              </a:tblGrid>
              <a:tr h="58071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261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453951,7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368459,2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101374,6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82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459223,8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373731,3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101374,6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4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-5272,1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-5272,1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6597583"/>
              </p:ext>
            </p:extLst>
          </p:nvPr>
        </p:nvGraphicFramePr>
        <p:xfrm>
          <a:off x="714348" y="3143248"/>
          <a:ext cx="735811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2214578"/>
                <a:gridCol w="1643074"/>
                <a:gridCol w="1928825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338246,3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273716,7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83837,5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956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343260,4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278730,8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83837,5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-5014,1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-5014,1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611031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b="1" dirty="0" smtClean="0"/>
              <a:t>Правовой статус и наименование муниципального образования </a:t>
            </a:r>
            <a:endParaRPr lang="ru-RU" sz="1800" dirty="0" smtClean="0"/>
          </a:p>
          <a:p>
            <a:pPr>
              <a:buNone/>
            </a:pPr>
            <a:r>
              <a:rPr lang="ru-RU" sz="900" b="1" dirty="0" smtClean="0"/>
              <a:t> </a:t>
            </a:r>
            <a:endParaRPr lang="ru-RU" sz="900" dirty="0" smtClean="0"/>
          </a:p>
          <a:p>
            <a:pPr lvl="0" algn="just">
              <a:buNone/>
            </a:pPr>
            <a:r>
              <a:rPr lang="ru-RU" sz="1100" dirty="0" smtClean="0"/>
              <a:t>		Муниципальное образование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 Смоленской   области (далее также – муниципальный район) – муниципальное образование, наделенное в соответствии с областным законом от «01» декабря  2004 г. № 77-з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 (далее – областной закон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 границ муниципальных образований, территории которых входят в его состав, и наделении их соответствующим статусом») </a:t>
            </a:r>
            <a:r>
              <a:rPr lang="ru-RU" sz="1100" dirty="0" err="1" smtClean="0"/>
              <a:t>статусом</a:t>
            </a:r>
            <a:r>
              <a:rPr lang="ru-RU" sz="1100" dirty="0" smtClean="0"/>
              <a:t> муниципального района, в состав которого входят территории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100" dirty="0" smtClean="0"/>
              <a:t> </a:t>
            </a:r>
            <a:r>
              <a:rPr lang="ru-RU" sz="1100" dirty="0" smtClean="0"/>
              <a:t>сельских  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00" dirty="0" smtClean="0"/>
              <a:t> городское поселение, объединенных общей территорией, в границах которой местное самоуправление осуществляется населением непосредственно и (или)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законами и  областными законами.              </a:t>
            </a:r>
          </a:p>
          <a:p>
            <a:pPr>
              <a:buNone/>
            </a:pPr>
            <a:r>
              <a:rPr lang="ru-RU" sz="1100" dirty="0" smtClean="0"/>
              <a:t>    </a:t>
            </a:r>
          </a:p>
          <a:p>
            <a:pPr lvl="0">
              <a:buNone/>
            </a:pPr>
            <a:r>
              <a:rPr lang="ru-RU" sz="1100" dirty="0" smtClean="0"/>
              <a:t>		Официальное наименование муниципального образования – муниципальное образование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области.</a:t>
            </a:r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 algn="ctr">
              <a:buNone/>
            </a:pPr>
            <a:r>
              <a:rPr lang="ru-RU" sz="1100" b="1" dirty="0" smtClean="0"/>
              <a:t>Территория муниципального образования «</a:t>
            </a:r>
            <a:r>
              <a:rPr lang="ru-RU" sz="1100" b="1" dirty="0" err="1" smtClean="0"/>
              <a:t>Краснинский</a:t>
            </a:r>
            <a:r>
              <a:rPr lang="ru-RU" sz="1100" b="1" dirty="0" smtClean="0"/>
              <a:t> район» Смоленской области и ее состав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>
              <a:buNone/>
            </a:pPr>
            <a:r>
              <a:rPr lang="ru-RU" sz="1100" dirty="0" smtClean="0"/>
              <a:t>1. Территория муниципального района определена в границах, утвержденных областным законом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статусом». </a:t>
            </a:r>
          </a:p>
          <a:p>
            <a:pPr>
              <a:buNone/>
            </a:pPr>
            <a:r>
              <a:rPr lang="ru-RU" sz="1100" dirty="0" smtClean="0"/>
              <a:t>2. Территория муниципального района</a:t>
            </a:r>
            <a:r>
              <a:rPr lang="ru-RU" sz="1100" b="1" dirty="0" smtClean="0"/>
              <a:t> </a:t>
            </a:r>
            <a:r>
              <a:rPr lang="ru-RU" sz="1100" dirty="0" smtClean="0"/>
              <a:t>составляет 1507,67 квадратных километров.</a:t>
            </a:r>
          </a:p>
          <a:p>
            <a:pPr>
              <a:buNone/>
            </a:pPr>
            <a:r>
              <a:rPr lang="ru-RU" sz="1100" dirty="0" smtClean="0"/>
              <a:t>3. Территорию муниципального района</a:t>
            </a:r>
            <a:r>
              <a:rPr lang="ru-RU" sz="1100" i="1" dirty="0" smtClean="0"/>
              <a:t> </a:t>
            </a:r>
            <a:r>
              <a:rPr lang="ru-RU" sz="1100" dirty="0" smtClean="0"/>
              <a:t>образуют территории следующих поселений, входящих в его состав:</a:t>
            </a:r>
          </a:p>
          <a:p>
            <a:pPr>
              <a:buFontTx/>
              <a:buChar char="-"/>
            </a:pPr>
            <a:r>
              <a:rPr lang="en-US" sz="1100" dirty="0" smtClean="0"/>
              <a:t> </a:t>
            </a:r>
            <a:r>
              <a:rPr lang="ru-RU" sz="1100" dirty="0" smtClean="0"/>
              <a:t>- </a:t>
            </a:r>
            <a:r>
              <a:rPr lang="ru-RU" sz="1100" dirty="0" err="1" smtClean="0"/>
              <a:t>Краснинское</a:t>
            </a:r>
            <a:r>
              <a:rPr lang="ru-RU" sz="1100" dirty="0" smtClean="0"/>
              <a:t> городское поселение;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Гусинское</a:t>
            </a:r>
            <a:r>
              <a:rPr lang="ru-RU" sz="1100" dirty="0" smtClean="0"/>
              <a:t> сельское поселение;  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Малеевское</a:t>
            </a:r>
            <a:r>
              <a:rPr lang="ru-RU" sz="1100" dirty="0" smtClean="0"/>
              <a:t> сельское поселение;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Мерлинское</a:t>
            </a:r>
            <a:r>
              <a:rPr lang="ru-RU" sz="1100" dirty="0" smtClean="0"/>
              <a:t> сельское поселение; </a:t>
            </a:r>
          </a:p>
          <a:p>
            <a:pPr algn="just">
              <a:buNone/>
            </a:pPr>
            <a:r>
              <a:rPr lang="ru-RU" sz="1100" dirty="0" smtClean="0"/>
              <a:t>4. Территорию поселений, входящих в состав муниципального района               (далее – территории поселений) 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>
              <a:buNone/>
            </a:pPr>
            <a:r>
              <a:rPr lang="ru-RU" sz="1100" dirty="0" smtClean="0"/>
              <a:t>5. В состав территории поселений входят земли независимо от форм собственности и их целевого назначения. </a:t>
            </a:r>
          </a:p>
          <a:p>
            <a:pPr>
              <a:buNone/>
            </a:pPr>
            <a:r>
              <a:rPr lang="ru-RU" sz="1100" dirty="0" smtClean="0"/>
              <a:t>6. Административным центром муниципального района является поселок городского типа (</a:t>
            </a:r>
            <a:r>
              <a:rPr lang="ru-RU" sz="1100" dirty="0" err="1" smtClean="0"/>
              <a:t>пгт</a:t>
            </a:r>
            <a:r>
              <a:rPr lang="ru-RU" sz="1100" dirty="0" smtClean="0"/>
              <a:t>) Красный.</a:t>
            </a:r>
            <a:r>
              <a:rPr lang="ru-RU" sz="1100" i="1" dirty="0" smtClean="0"/>
              <a:t> </a:t>
            </a:r>
            <a:endParaRPr lang="ru-RU" sz="11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1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9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23630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23632" name="Text Box 7"/>
          <p:cNvSpPr txBox="1">
            <a:spLocks noChangeArrowheads="1"/>
          </p:cNvSpPr>
          <p:nvPr/>
        </p:nvSpPr>
        <p:spPr bwMode="auto">
          <a:xfrm>
            <a:off x="246063" y="755650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3" name="Text Box 8"/>
          <p:cNvSpPr txBox="1">
            <a:spLocks noChangeArrowheads="1"/>
          </p:cNvSpPr>
          <p:nvPr/>
        </p:nvSpPr>
        <p:spPr bwMode="auto">
          <a:xfrm>
            <a:off x="2438400" y="990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sp>
        <p:nvSpPr>
          <p:cNvPr id="23634" name="Text Box 38"/>
          <p:cNvSpPr txBox="1">
            <a:spLocks noChangeArrowheads="1"/>
          </p:cNvSpPr>
          <p:nvPr/>
        </p:nvSpPr>
        <p:spPr bwMode="auto">
          <a:xfrm>
            <a:off x="704850" y="36195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5" name="Text Box 6"/>
          <p:cNvSpPr txBox="1">
            <a:spLocks noChangeArrowheads="1"/>
          </p:cNvSpPr>
          <p:nvPr/>
        </p:nvSpPr>
        <p:spPr bwMode="auto">
          <a:xfrm>
            <a:off x="8810625" y="0"/>
            <a:ext cx="33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 i="1"/>
          </a:p>
        </p:txBody>
      </p:sp>
      <p:graphicFrame>
        <p:nvGraphicFramePr>
          <p:cNvPr id="12" name="Object 4"/>
          <p:cNvGraphicFramePr>
            <a:graphicFrameLocks/>
          </p:cNvGraphicFramePr>
          <p:nvPr/>
        </p:nvGraphicFramePr>
        <p:xfrm>
          <a:off x="427038" y="712788"/>
          <a:ext cx="8099425" cy="606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636" name="Text Box 12"/>
          <p:cNvSpPr txBox="1">
            <a:spLocks noChangeArrowheads="1"/>
          </p:cNvSpPr>
          <p:nvPr/>
        </p:nvSpPr>
        <p:spPr bwMode="auto">
          <a:xfrm>
            <a:off x="500034" y="142852"/>
            <a:ext cx="7920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2"/>
                </a:solidFill>
              </a:rPr>
              <a:t>Численность населения </a:t>
            </a:r>
            <a:r>
              <a:rPr lang="ru-RU" sz="1600" b="1" dirty="0" err="1" smtClean="0">
                <a:solidFill>
                  <a:schemeClr val="bg2"/>
                </a:solidFill>
              </a:rPr>
              <a:t>Краснинского</a:t>
            </a:r>
            <a:r>
              <a:rPr lang="ru-RU" sz="1600" b="1" dirty="0" smtClean="0">
                <a:solidFill>
                  <a:schemeClr val="bg2"/>
                </a:solidFill>
              </a:rPr>
              <a:t>  </a:t>
            </a:r>
            <a:r>
              <a:rPr lang="ru-RU" sz="1600" b="1" dirty="0">
                <a:solidFill>
                  <a:schemeClr val="bg2"/>
                </a:solidFill>
              </a:rPr>
              <a:t>района </a:t>
            </a:r>
            <a:r>
              <a:rPr lang="ru-RU" sz="1600" b="1" dirty="0" smtClean="0">
                <a:solidFill>
                  <a:schemeClr val="bg2"/>
                </a:solidFill>
              </a:rPr>
              <a:t> (тыс.чел.)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object 4"/>
          <p:cNvSpPr>
            <a:spLocks noChangeArrowheads="1"/>
          </p:cNvSpPr>
          <p:nvPr/>
        </p:nvSpPr>
        <p:spPr bwMode="auto">
          <a:xfrm>
            <a:off x="223838" y="188913"/>
            <a:ext cx="8920162" cy="11287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6" name="object 6"/>
          <p:cNvSpPr>
            <a:spLocks noChangeArrowheads="1"/>
          </p:cNvSpPr>
          <p:nvPr/>
        </p:nvSpPr>
        <p:spPr bwMode="auto">
          <a:xfrm>
            <a:off x="827088" y="3933825"/>
            <a:ext cx="7991475" cy="7223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7" name="object 7"/>
          <p:cNvSpPr>
            <a:spLocks noChangeArrowheads="1"/>
          </p:cNvSpPr>
          <p:nvPr/>
        </p:nvSpPr>
        <p:spPr bwMode="auto">
          <a:xfrm>
            <a:off x="1054100" y="1408113"/>
            <a:ext cx="1435100" cy="2174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8" name="object 8"/>
          <p:cNvSpPr>
            <a:spLocks noChangeArrowheads="1"/>
          </p:cNvSpPr>
          <p:nvPr/>
        </p:nvSpPr>
        <p:spPr bwMode="auto">
          <a:xfrm>
            <a:off x="2616200" y="1408113"/>
            <a:ext cx="1058863" cy="1778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9" name="object 9"/>
          <p:cNvSpPr>
            <a:spLocks noChangeArrowheads="1"/>
          </p:cNvSpPr>
          <p:nvPr/>
        </p:nvSpPr>
        <p:spPr bwMode="auto">
          <a:xfrm>
            <a:off x="3797300" y="1362075"/>
            <a:ext cx="1489075" cy="2238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0" name="object 10"/>
          <p:cNvSpPr>
            <a:spLocks noChangeArrowheads="1"/>
          </p:cNvSpPr>
          <p:nvPr/>
        </p:nvSpPr>
        <p:spPr bwMode="auto">
          <a:xfrm>
            <a:off x="5414963" y="1403350"/>
            <a:ext cx="1357312" cy="2222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1" name="object 11"/>
          <p:cNvSpPr>
            <a:spLocks noChangeArrowheads="1"/>
          </p:cNvSpPr>
          <p:nvPr/>
        </p:nvSpPr>
        <p:spPr bwMode="auto">
          <a:xfrm>
            <a:off x="1042988" y="1600200"/>
            <a:ext cx="5853112" cy="222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2" name="object 12"/>
          <p:cNvSpPr>
            <a:spLocks/>
          </p:cNvSpPr>
          <p:nvPr/>
        </p:nvSpPr>
        <p:spPr bwMode="auto">
          <a:xfrm>
            <a:off x="1036638" y="1595438"/>
            <a:ext cx="5865812" cy="33337"/>
          </a:xfrm>
          <a:custGeom>
            <a:avLst/>
            <a:gdLst/>
            <a:ahLst/>
            <a:cxnLst>
              <a:cxn ang="0">
                <a:pos x="0" y="33527"/>
              </a:cxn>
              <a:cxn ang="0">
                <a:pos x="5864352" y="33527"/>
              </a:cxn>
              <a:cxn ang="0">
                <a:pos x="5864352" y="0"/>
              </a:cxn>
              <a:cxn ang="0">
                <a:pos x="0" y="0"/>
              </a:cxn>
              <a:cxn ang="0">
                <a:pos x="0" y="33527"/>
              </a:cxn>
            </a:cxnLst>
            <a:rect l="0" t="0" r="r" b="b"/>
            <a:pathLst>
              <a:path w="5864860" h="33654">
                <a:moveTo>
                  <a:pt x="0" y="33527"/>
                </a:moveTo>
                <a:lnTo>
                  <a:pt x="5864352" y="33527"/>
                </a:lnTo>
                <a:lnTo>
                  <a:pt x="5864352" y="0"/>
                </a:lnTo>
                <a:lnTo>
                  <a:pt x="0" y="0"/>
                </a:lnTo>
                <a:lnTo>
                  <a:pt x="0" y="33527"/>
                </a:lnTo>
                <a:close/>
              </a:path>
            </a:pathLst>
          </a:custGeom>
          <a:solidFill>
            <a:srgbClr val="4579B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3" name="object 13"/>
          <p:cNvSpPr>
            <a:spLocks noChangeArrowheads="1"/>
          </p:cNvSpPr>
          <p:nvPr/>
        </p:nvSpPr>
        <p:spPr bwMode="auto">
          <a:xfrm>
            <a:off x="6894513" y="1498600"/>
            <a:ext cx="128587" cy="174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4" name="object 14"/>
          <p:cNvSpPr>
            <a:spLocks/>
          </p:cNvSpPr>
          <p:nvPr/>
        </p:nvSpPr>
        <p:spPr bwMode="auto">
          <a:xfrm>
            <a:off x="6894513" y="1498600"/>
            <a:ext cx="128587" cy="17463"/>
          </a:xfrm>
          <a:custGeom>
            <a:avLst/>
            <a:gdLst/>
            <a:ahLst/>
            <a:cxnLst>
              <a:cxn ang="0">
                <a:pos x="4571" y="0"/>
              </a:cxn>
              <a:cxn ang="0">
                <a:pos x="123951" y="0"/>
              </a:cxn>
              <a:cxn ang="0">
                <a:pos x="124713" y="0"/>
              </a:cxn>
              <a:cxn ang="0">
                <a:pos x="125475" y="126"/>
              </a:cxn>
              <a:cxn ang="0">
                <a:pos x="125983" y="507"/>
              </a:cxn>
              <a:cxn ang="0">
                <a:pos x="126618" y="888"/>
              </a:cxn>
              <a:cxn ang="0">
                <a:pos x="127126" y="1396"/>
              </a:cxn>
              <a:cxn ang="0">
                <a:pos x="127507" y="2158"/>
              </a:cxn>
              <a:cxn ang="0">
                <a:pos x="127888" y="2793"/>
              </a:cxn>
              <a:cxn ang="0">
                <a:pos x="128142" y="3809"/>
              </a:cxn>
              <a:cxn ang="0">
                <a:pos x="128396" y="4825"/>
              </a:cxn>
              <a:cxn ang="0">
                <a:pos x="128650" y="5968"/>
              </a:cxn>
              <a:cxn ang="0">
                <a:pos x="128650" y="7365"/>
              </a:cxn>
              <a:cxn ang="0">
                <a:pos x="128650" y="8889"/>
              </a:cxn>
              <a:cxn ang="0">
                <a:pos x="128650" y="12064"/>
              </a:cxn>
              <a:cxn ang="0">
                <a:pos x="128269" y="14350"/>
              </a:cxn>
              <a:cxn ang="0">
                <a:pos x="127507" y="15747"/>
              </a:cxn>
              <a:cxn ang="0">
                <a:pos x="126745" y="17271"/>
              </a:cxn>
              <a:cxn ang="0">
                <a:pos x="125602" y="18033"/>
              </a:cxn>
              <a:cxn ang="0">
                <a:pos x="123951" y="18033"/>
              </a:cxn>
              <a:cxn ang="0">
                <a:pos x="4571" y="18033"/>
              </a:cxn>
              <a:cxn ang="0">
                <a:pos x="3047" y="18033"/>
              </a:cxn>
              <a:cxn ang="0">
                <a:pos x="1777" y="17271"/>
              </a:cxn>
              <a:cxn ang="0">
                <a:pos x="1142" y="15747"/>
              </a:cxn>
              <a:cxn ang="0">
                <a:pos x="380" y="14350"/>
              </a:cxn>
              <a:cxn ang="0">
                <a:pos x="0" y="12064"/>
              </a:cxn>
              <a:cxn ang="0">
                <a:pos x="0" y="8889"/>
              </a:cxn>
              <a:cxn ang="0">
                <a:pos x="0" y="5841"/>
              </a:cxn>
              <a:cxn ang="0">
                <a:pos x="380" y="3555"/>
              </a:cxn>
              <a:cxn ang="0">
                <a:pos x="1142" y="2158"/>
              </a:cxn>
              <a:cxn ang="0">
                <a:pos x="1777" y="634"/>
              </a:cxn>
              <a:cxn ang="0">
                <a:pos x="3047" y="0"/>
              </a:cxn>
              <a:cxn ang="0">
                <a:pos x="4571" y="0"/>
              </a:cxn>
            </a:cxnLst>
            <a:rect l="0" t="0" r="r" b="b"/>
            <a:pathLst>
              <a:path w="128904" h="18414">
                <a:moveTo>
                  <a:pt x="4571" y="0"/>
                </a:moveTo>
                <a:lnTo>
                  <a:pt x="123951" y="0"/>
                </a:lnTo>
                <a:lnTo>
                  <a:pt x="124713" y="0"/>
                </a:lnTo>
                <a:lnTo>
                  <a:pt x="125475" y="126"/>
                </a:lnTo>
                <a:lnTo>
                  <a:pt x="125983" y="507"/>
                </a:lnTo>
                <a:lnTo>
                  <a:pt x="126618" y="888"/>
                </a:lnTo>
                <a:lnTo>
                  <a:pt x="127126" y="1396"/>
                </a:lnTo>
                <a:lnTo>
                  <a:pt x="127507" y="2158"/>
                </a:lnTo>
                <a:lnTo>
                  <a:pt x="127888" y="2793"/>
                </a:lnTo>
                <a:lnTo>
                  <a:pt x="128142" y="3809"/>
                </a:lnTo>
                <a:lnTo>
                  <a:pt x="128396" y="4825"/>
                </a:lnTo>
                <a:lnTo>
                  <a:pt x="128650" y="5968"/>
                </a:lnTo>
                <a:lnTo>
                  <a:pt x="128650" y="7365"/>
                </a:lnTo>
                <a:lnTo>
                  <a:pt x="128650" y="8889"/>
                </a:lnTo>
                <a:lnTo>
                  <a:pt x="128650" y="12064"/>
                </a:lnTo>
                <a:lnTo>
                  <a:pt x="128269" y="14350"/>
                </a:lnTo>
                <a:lnTo>
                  <a:pt x="127507" y="15747"/>
                </a:lnTo>
                <a:lnTo>
                  <a:pt x="126745" y="17271"/>
                </a:lnTo>
                <a:lnTo>
                  <a:pt x="125602" y="18033"/>
                </a:lnTo>
                <a:lnTo>
                  <a:pt x="123951" y="18033"/>
                </a:lnTo>
                <a:lnTo>
                  <a:pt x="4571" y="18033"/>
                </a:lnTo>
                <a:lnTo>
                  <a:pt x="3047" y="18033"/>
                </a:lnTo>
                <a:lnTo>
                  <a:pt x="1777" y="17271"/>
                </a:lnTo>
                <a:lnTo>
                  <a:pt x="1142" y="15747"/>
                </a:lnTo>
                <a:lnTo>
                  <a:pt x="380" y="14350"/>
                </a:lnTo>
                <a:lnTo>
                  <a:pt x="0" y="12064"/>
                </a:lnTo>
                <a:lnTo>
                  <a:pt x="0" y="8889"/>
                </a:lnTo>
                <a:lnTo>
                  <a:pt x="0" y="5841"/>
                </a:lnTo>
                <a:lnTo>
                  <a:pt x="380" y="3555"/>
                </a:lnTo>
                <a:lnTo>
                  <a:pt x="1142" y="2158"/>
                </a:lnTo>
                <a:lnTo>
                  <a:pt x="1777" y="634"/>
                </a:lnTo>
                <a:lnTo>
                  <a:pt x="3047" y="0"/>
                </a:lnTo>
                <a:lnTo>
                  <a:pt x="4571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5" name="object 15"/>
          <p:cNvSpPr>
            <a:spLocks noChangeArrowheads="1"/>
          </p:cNvSpPr>
          <p:nvPr/>
        </p:nvSpPr>
        <p:spPr bwMode="auto">
          <a:xfrm>
            <a:off x="7140575" y="1450975"/>
            <a:ext cx="1252538" cy="1349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6" name="object 16"/>
          <p:cNvSpPr>
            <a:spLocks noChangeArrowheads="1"/>
          </p:cNvSpPr>
          <p:nvPr/>
        </p:nvSpPr>
        <p:spPr bwMode="auto">
          <a:xfrm>
            <a:off x="8539163" y="1457325"/>
            <a:ext cx="220662" cy="12223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7" name="object 17"/>
          <p:cNvSpPr>
            <a:spLocks/>
          </p:cNvSpPr>
          <p:nvPr/>
        </p:nvSpPr>
        <p:spPr bwMode="auto">
          <a:xfrm>
            <a:off x="8688388" y="1524000"/>
            <a:ext cx="50800" cy="39688"/>
          </a:xfrm>
          <a:custGeom>
            <a:avLst/>
            <a:gdLst/>
            <a:ahLst/>
            <a:cxnLst>
              <a:cxn ang="0">
                <a:pos x="32893" y="0"/>
              </a:cxn>
              <a:cxn ang="0">
                <a:pos x="27304" y="0"/>
              </a:cxn>
              <a:cxn ang="0">
                <a:pos x="22351" y="508"/>
              </a:cxn>
              <a:cxn ang="0">
                <a:pos x="18288" y="1524"/>
              </a:cxn>
              <a:cxn ang="0">
                <a:pos x="14097" y="2412"/>
              </a:cxn>
              <a:cxn ang="0">
                <a:pos x="1904" y="12446"/>
              </a:cxn>
              <a:cxn ang="0">
                <a:pos x="635" y="14986"/>
              </a:cxn>
              <a:cxn ang="0">
                <a:pos x="0" y="18034"/>
              </a:cxn>
              <a:cxn ang="0">
                <a:pos x="0" y="21462"/>
              </a:cxn>
              <a:cxn ang="0">
                <a:pos x="0" y="27178"/>
              </a:cxn>
              <a:cxn ang="0">
                <a:pos x="1777" y="31877"/>
              </a:cxn>
              <a:cxn ang="0">
                <a:pos x="5461" y="35306"/>
              </a:cxn>
              <a:cxn ang="0">
                <a:pos x="9144" y="38735"/>
              </a:cxn>
              <a:cxn ang="0">
                <a:pos x="14350" y="40386"/>
              </a:cxn>
              <a:cxn ang="0">
                <a:pos x="20954" y="40386"/>
              </a:cxn>
              <a:cxn ang="0">
                <a:pos x="26416" y="40386"/>
              </a:cxn>
              <a:cxn ang="0">
                <a:pos x="31369" y="39116"/>
              </a:cxn>
              <a:cxn ang="0">
                <a:pos x="35941" y="36322"/>
              </a:cxn>
              <a:cxn ang="0">
                <a:pos x="40513" y="33655"/>
              </a:cxn>
              <a:cxn ang="0">
                <a:pos x="45339" y="29463"/>
              </a:cxn>
              <a:cxn ang="0">
                <a:pos x="50419" y="23749"/>
              </a:cxn>
              <a:cxn ang="0">
                <a:pos x="50419" y="0"/>
              </a:cxn>
              <a:cxn ang="0">
                <a:pos x="32893" y="0"/>
              </a:cxn>
            </a:cxnLst>
            <a:rect l="0" t="0" r="r" b="b"/>
            <a:pathLst>
              <a:path w="50800" h="40639">
                <a:moveTo>
                  <a:pt x="32893" y="0"/>
                </a:moveTo>
                <a:lnTo>
                  <a:pt x="27304" y="0"/>
                </a:lnTo>
                <a:lnTo>
                  <a:pt x="22351" y="508"/>
                </a:lnTo>
                <a:lnTo>
                  <a:pt x="18288" y="1524"/>
                </a:lnTo>
                <a:lnTo>
                  <a:pt x="14097" y="2412"/>
                </a:lnTo>
                <a:lnTo>
                  <a:pt x="1904" y="12446"/>
                </a:lnTo>
                <a:lnTo>
                  <a:pt x="635" y="14986"/>
                </a:lnTo>
                <a:lnTo>
                  <a:pt x="0" y="18034"/>
                </a:lnTo>
                <a:lnTo>
                  <a:pt x="0" y="21462"/>
                </a:lnTo>
                <a:lnTo>
                  <a:pt x="0" y="27178"/>
                </a:lnTo>
                <a:lnTo>
                  <a:pt x="1777" y="31877"/>
                </a:lnTo>
                <a:lnTo>
                  <a:pt x="5461" y="35306"/>
                </a:lnTo>
                <a:lnTo>
                  <a:pt x="9144" y="38735"/>
                </a:lnTo>
                <a:lnTo>
                  <a:pt x="14350" y="40386"/>
                </a:lnTo>
                <a:lnTo>
                  <a:pt x="20954" y="40386"/>
                </a:lnTo>
                <a:lnTo>
                  <a:pt x="26416" y="40386"/>
                </a:lnTo>
                <a:lnTo>
                  <a:pt x="31369" y="39116"/>
                </a:lnTo>
                <a:lnTo>
                  <a:pt x="35941" y="36322"/>
                </a:lnTo>
                <a:lnTo>
                  <a:pt x="40513" y="33655"/>
                </a:lnTo>
                <a:lnTo>
                  <a:pt x="45339" y="29463"/>
                </a:lnTo>
                <a:lnTo>
                  <a:pt x="50419" y="23749"/>
                </a:lnTo>
                <a:lnTo>
                  <a:pt x="50419" y="0"/>
                </a:lnTo>
                <a:lnTo>
                  <a:pt x="3289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8" name="object 18"/>
          <p:cNvSpPr>
            <a:spLocks/>
          </p:cNvSpPr>
          <p:nvPr/>
        </p:nvSpPr>
        <p:spPr bwMode="auto">
          <a:xfrm>
            <a:off x="8539163" y="1458913"/>
            <a:ext cx="98425" cy="119062"/>
          </a:xfrm>
          <a:custGeom>
            <a:avLst/>
            <a:gdLst/>
            <a:ahLst/>
            <a:cxnLst>
              <a:cxn ang="0">
                <a:pos x="12319" y="0"/>
              </a:cxn>
              <a:cxn ang="0">
                <a:pos x="15367" y="126"/>
              </a:cxn>
              <a:cxn ang="0">
                <a:pos x="20574" y="3809"/>
              </a:cxn>
              <a:cxn ang="0">
                <a:pos x="77597" y="49275"/>
              </a:cxn>
              <a:cxn ang="0">
                <a:pos x="77597" y="3174"/>
              </a:cxn>
              <a:cxn ang="0">
                <a:pos x="78105" y="2158"/>
              </a:cxn>
              <a:cxn ang="0">
                <a:pos x="82804" y="126"/>
              </a:cxn>
              <a:cxn ang="0">
                <a:pos x="85851" y="0"/>
              </a:cxn>
              <a:cxn ang="0">
                <a:pos x="89916" y="0"/>
              </a:cxn>
              <a:cxn ang="0">
                <a:pos x="92837" y="126"/>
              </a:cxn>
              <a:cxn ang="0">
                <a:pos x="95250" y="507"/>
              </a:cxn>
              <a:cxn ang="0">
                <a:pos x="96647" y="1269"/>
              </a:cxn>
              <a:cxn ang="0">
                <a:pos x="97536" y="2158"/>
              </a:cxn>
              <a:cxn ang="0">
                <a:pos x="98044" y="3174"/>
              </a:cxn>
              <a:cxn ang="0">
                <a:pos x="98044" y="115696"/>
              </a:cxn>
              <a:cxn ang="0">
                <a:pos x="97917" y="116839"/>
              </a:cxn>
              <a:cxn ang="0">
                <a:pos x="97282" y="117728"/>
              </a:cxn>
              <a:cxn ang="0">
                <a:pos x="96012" y="118490"/>
              </a:cxn>
              <a:cxn ang="0">
                <a:pos x="94234" y="119125"/>
              </a:cxn>
              <a:cxn ang="0">
                <a:pos x="91567" y="119379"/>
              </a:cxn>
              <a:cxn ang="0">
                <a:pos x="87884" y="119506"/>
              </a:cxn>
              <a:cxn ang="0">
                <a:pos x="84074" y="119379"/>
              </a:cxn>
              <a:cxn ang="0">
                <a:pos x="81407" y="119125"/>
              </a:cxn>
              <a:cxn ang="0">
                <a:pos x="77724" y="116839"/>
              </a:cxn>
              <a:cxn ang="0">
                <a:pos x="77597" y="115696"/>
              </a:cxn>
              <a:cxn ang="0">
                <a:pos x="20574" y="66547"/>
              </a:cxn>
              <a:cxn ang="0">
                <a:pos x="20574" y="116331"/>
              </a:cxn>
              <a:cxn ang="0">
                <a:pos x="10160" y="119506"/>
              </a:cxn>
              <a:cxn ang="0">
                <a:pos x="508" y="117347"/>
              </a:cxn>
              <a:cxn ang="0">
                <a:pos x="0" y="116331"/>
              </a:cxn>
              <a:cxn ang="0">
                <a:pos x="0" y="3809"/>
              </a:cxn>
              <a:cxn ang="0">
                <a:pos x="126" y="2539"/>
              </a:cxn>
              <a:cxn ang="0">
                <a:pos x="762" y="1650"/>
              </a:cxn>
              <a:cxn ang="0">
                <a:pos x="8255" y="0"/>
              </a:cxn>
            </a:cxnLst>
            <a:rect l="0" t="0" r="r" b="b"/>
            <a:pathLst>
              <a:path w="98425" h="120014">
                <a:moveTo>
                  <a:pt x="10160" y="0"/>
                </a:moveTo>
                <a:lnTo>
                  <a:pt x="12319" y="0"/>
                </a:lnTo>
                <a:lnTo>
                  <a:pt x="13970" y="0"/>
                </a:lnTo>
                <a:lnTo>
                  <a:pt x="15367" y="126"/>
                </a:lnTo>
                <a:lnTo>
                  <a:pt x="20574" y="3174"/>
                </a:lnTo>
                <a:lnTo>
                  <a:pt x="20574" y="3809"/>
                </a:lnTo>
                <a:lnTo>
                  <a:pt x="20574" y="49275"/>
                </a:lnTo>
                <a:lnTo>
                  <a:pt x="77597" y="49275"/>
                </a:lnTo>
                <a:lnTo>
                  <a:pt x="77597" y="3809"/>
                </a:lnTo>
                <a:lnTo>
                  <a:pt x="77597" y="3174"/>
                </a:lnTo>
                <a:lnTo>
                  <a:pt x="77724" y="2539"/>
                </a:lnTo>
                <a:lnTo>
                  <a:pt x="78105" y="2158"/>
                </a:lnTo>
                <a:lnTo>
                  <a:pt x="78359" y="1650"/>
                </a:lnTo>
                <a:lnTo>
                  <a:pt x="82804" y="126"/>
                </a:lnTo>
                <a:lnTo>
                  <a:pt x="84074" y="0"/>
                </a:lnTo>
                <a:lnTo>
                  <a:pt x="85851" y="0"/>
                </a:lnTo>
                <a:lnTo>
                  <a:pt x="87884" y="0"/>
                </a:lnTo>
                <a:lnTo>
                  <a:pt x="89916" y="0"/>
                </a:lnTo>
                <a:lnTo>
                  <a:pt x="91567" y="0"/>
                </a:lnTo>
                <a:lnTo>
                  <a:pt x="92837" y="126"/>
                </a:lnTo>
                <a:lnTo>
                  <a:pt x="94234" y="253"/>
                </a:lnTo>
                <a:lnTo>
                  <a:pt x="95250" y="507"/>
                </a:lnTo>
                <a:lnTo>
                  <a:pt x="96012" y="888"/>
                </a:lnTo>
                <a:lnTo>
                  <a:pt x="96647" y="1269"/>
                </a:lnTo>
                <a:lnTo>
                  <a:pt x="97282" y="1650"/>
                </a:lnTo>
                <a:lnTo>
                  <a:pt x="97536" y="2158"/>
                </a:lnTo>
                <a:lnTo>
                  <a:pt x="97917" y="2539"/>
                </a:lnTo>
                <a:lnTo>
                  <a:pt x="98044" y="3174"/>
                </a:lnTo>
                <a:lnTo>
                  <a:pt x="98044" y="3809"/>
                </a:lnTo>
                <a:lnTo>
                  <a:pt x="98044" y="115696"/>
                </a:lnTo>
                <a:lnTo>
                  <a:pt x="98044" y="116331"/>
                </a:lnTo>
                <a:lnTo>
                  <a:pt x="97917" y="116839"/>
                </a:lnTo>
                <a:lnTo>
                  <a:pt x="97536" y="117347"/>
                </a:lnTo>
                <a:lnTo>
                  <a:pt x="97282" y="117728"/>
                </a:lnTo>
                <a:lnTo>
                  <a:pt x="96647" y="118109"/>
                </a:lnTo>
                <a:lnTo>
                  <a:pt x="96012" y="118490"/>
                </a:lnTo>
                <a:lnTo>
                  <a:pt x="95250" y="118871"/>
                </a:lnTo>
                <a:lnTo>
                  <a:pt x="94234" y="119125"/>
                </a:lnTo>
                <a:lnTo>
                  <a:pt x="92837" y="119252"/>
                </a:lnTo>
                <a:lnTo>
                  <a:pt x="91567" y="119379"/>
                </a:lnTo>
                <a:lnTo>
                  <a:pt x="89916" y="119506"/>
                </a:lnTo>
                <a:lnTo>
                  <a:pt x="87884" y="119506"/>
                </a:lnTo>
                <a:lnTo>
                  <a:pt x="85851" y="119506"/>
                </a:lnTo>
                <a:lnTo>
                  <a:pt x="84074" y="119379"/>
                </a:lnTo>
                <a:lnTo>
                  <a:pt x="82804" y="119252"/>
                </a:lnTo>
                <a:lnTo>
                  <a:pt x="81407" y="119125"/>
                </a:lnTo>
                <a:lnTo>
                  <a:pt x="78105" y="117347"/>
                </a:lnTo>
                <a:lnTo>
                  <a:pt x="77724" y="116839"/>
                </a:lnTo>
                <a:lnTo>
                  <a:pt x="77597" y="116331"/>
                </a:lnTo>
                <a:lnTo>
                  <a:pt x="77597" y="115696"/>
                </a:lnTo>
                <a:lnTo>
                  <a:pt x="77597" y="66547"/>
                </a:lnTo>
                <a:lnTo>
                  <a:pt x="20574" y="66547"/>
                </a:lnTo>
                <a:lnTo>
                  <a:pt x="20574" y="115696"/>
                </a:lnTo>
                <a:lnTo>
                  <a:pt x="20574" y="116331"/>
                </a:lnTo>
                <a:lnTo>
                  <a:pt x="12319" y="119506"/>
                </a:lnTo>
                <a:lnTo>
                  <a:pt x="10160" y="119506"/>
                </a:lnTo>
                <a:lnTo>
                  <a:pt x="825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809"/>
                </a:lnTo>
                <a:lnTo>
                  <a:pt x="0" y="3174"/>
                </a:lnTo>
                <a:lnTo>
                  <a:pt x="126" y="2539"/>
                </a:lnTo>
                <a:lnTo>
                  <a:pt x="508" y="2158"/>
                </a:lnTo>
                <a:lnTo>
                  <a:pt x="762" y="1650"/>
                </a:lnTo>
                <a:lnTo>
                  <a:pt x="6604" y="0"/>
                </a:lnTo>
                <a:lnTo>
                  <a:pt x="8255" y="0"/>
                </a:lnTo>
                <a:lnTo>
                  <a:pt x="10160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9" name="object 19"/>
          <p:cNvSpPr>
            <a:spLocks/>
          </p:cNvSpPr>
          <p:nvPr/>
        </p:nvSpPr>
        <p:spPr bwMode="auto">
          <a:xfrm>
            <a:off x="8667750" y="1457325"/>
            <a:ext cx="92075" cy="122238"/>
          </a:xfrm>
          <a:custGeom>
            <a:avLst/>
            <a:gdLst/>
            <a:ahLst/>
            <a:cxnLst>
              <a:cxn ang="0">
                <a:pos x="55752" y="0"/>
              </a:cxn>
              <a:cxn ang="0">
                <a:pos x="89407" y="23875"/>
              </a:cxn>
              <a:cxn ang="0">
                <a:pos x="91821" y="35178"/>
              </a:cxn>
              <a:cxn ang="0">
                <a:pos x="91821" y="117474"/>
              </a:cxn>
              <a:cxn ang="0">
                <a:pos x="91440" y="119252"/>
              </a:cxn>
              <a:cxn ang="0">
                <a:pos x="90170" y="120268"/>
              </a:cxn>
              <a:cxn ang="0">
                <a:pos x="88011" y="120903"/>
              </a:cxn>
              <a:cxn ang="0">
                <a:pos x="85217" y="121284"/>
              </a:cxn>
              <a:cxn ang="0">
                <a:pos x="80772" y="121284"/>
              </a:cxn>
              <a:cxn ang="0">
                <a:pos x="77850" y="120903"/>
              </a:cxn>
              <a:cxn ang="0">
                <a:pos x="75565" y="120268"/>
              </a:cxn>
              <a:cxn ang="0">
                <a:pos x="74422" y="119252"/>
              </a:cxn>
              <a:cxn ang="0">
                <a:pos x="74168" y="117474"/>
              </a:cxn>
              <a:cxn ang="0">
                <a:pos x="69215" y="111632"/>
              </a:cxn>
              <a:cxn ang="0">
                <a:pos x="57784" y="118490"/>
              </a:cxn>
              <a:cxn ang="0">
                <a:pos x="45466" y="122935"/>
              </a:cxn>
              <a:cxn ang="0">
                <a:pos x="32766" y="122935"/>
              </a:cxn>
              <a:cxn ang="0">
                <a:pos x="22732" y="120522"/>
              </a:cxn>
              <a:cxn ang="0">
                <a:pos x="2794" y="103250"/>
              </a:cxn>
              <a:cxn ang="0">
                <a:pos x="0" y="94233"/>
              </a:cxn>
              <a:cxn ang="0">
                <a:pos x="0" y="82549"/>
              </a:cxn>
              <a:cxn ang="0">
                <a:pos x="19684" y="57784"/>
              </a:cxn>
              <a:cxn ang="0">
                <a:pos x="32512" y="53974"/>
              </a:cxn>
              <a:cxn ang="0">
                <a:pos x="47244" y="51688"/>
              </a:cxn>
              <a:cxn ang="0">
                <a:pos x="71374" y="51688"/>
              </a:cxn>
              <a:cxn ang="0">
                <a:pos x="71374" y="38607"/>
              </a:cxn>
              <a:cxn ang="0">
                <a:pos x="69976" y="31495"/>
              </a:cxn>
              <a:cxn ang="0">
                <a:pos x="67691" y="25526"/>
              </a:cxn>
              <a:cxn ang="0">
                <a:pos x="45847" y="16636"/>
              </a:cxn>
              <a:cxn ang="0">
                <a:pos x="14097" y="26415"/>
              </a:cxn>
              <a:cxn ang="0">
                <a:pos x="10541" y="28193"/>
              </a:cxn>
              <a:cxn ang="0">
                <a:pos x="8890" y="28193"/>
              </a:cxn>
              <a:cxn ang="0">
                <a:pos x="7747" y="27685"/>
              </a:cxn>
              <a:cxn ang="0">
                <a:pos x="5715" y="23621"/>
              </a:cxn>
              <a:cxn ang="0">
                <a:pos x="5461" y="21462"/>
              </a:cxn>
              <a:cxn ang="0">
                <a:pos x="5461" y="18160"/>
              </a:cxn>
              <a:cxn ang="0">
                <a:pos x="5842" y="15366"/>
              </a:cxn>
              <a:cxn ang="0">
                <a:pos x="6857" y="12953"/>
              </a:cxn>
              <a:cxn ang="0">
                <a:pos x="9017" y="10794"/>
              </a:cxn>
              <a:cxn ang="0">
                <a:pos x="13716" y="8127"/>
              </a:cxn>
              <a:cxn ang="0">
                <a:pos x="19557" y="5333"/>
              </a:cxn>
              <a:cxn ang="0">
                <a:pos x="26797" y="2920"/>
              </a:cxn>
              <a:cxn ang="0">
                <a:pos x="34798" y="1142"/>
              </a:cxn>
              <a:cxn ang="0">
                <a:pos x="43306" y="0"/>
              </a:cxn>
            </a:cxnLst>
            <a:rect l="0" t="0" r="r" b="b"/>
            <a:pathLst>
              <a:path w="92075" h="123189">
                <a:moveTo>
                  <a:pt x="47625" y="0"/>
                </a:moveTo>
                <a:lnTo>
                  <a:pt x="55752" y="0"/>
                </a:lnTo>
                <a:lnTo>
                  <a:pt x="62483" y="888"/>
                </a:lnTo>
                <a:lnTo>
                  <a:pt x="89407" y="23875"/>
                </a:lnTo>
                <a:lnTo>
                  <a:pt x="90931" y="29082"/>
                </a:lnTo>
                <a:lnTo>
                  <a:pt x="91821" y="35178"/>
                </a:lnTo>
                <a:lnTo>
                  <a:pt x="91821" y="42163"/>
                </a:lnTo>
                <a:lnTo>
                  <a:pt x="91821" y="117474"/>
                </a:lnTo>
                <a:lnTo>
                  <a:pt x="91821" y="118490"/>
                </a:lnTo>
                <a:lnTo>
                  <a:pt x="91440" y="119252"/>
                </a:lnTo>
                <a:lnTo>
                  <a:pt x="90804" y="119760"/>
                </a:lnTo>
                <a:lnTo>
                  <a:pt x="90170" y="120268"/>
                </a:lnTo>
                <a:lnTo>
                  <a:pt x="89153" y="120649"/>
                </a:lnTo>
                <a:lnTo>
                  <a:pt x="88011" y="120903"/>
                </a:lnTo>
                <a:lnTo>
                  <a:pt x="86868" y="121157"/>
                </a:lnTo>
                <a:lnTo>
                  <a:pt x="85217" y="121284"/>
                </a:lnTo>
                <a:lnTo>
                  <a:pt x="82930" y="121284"/>
                </a:lnTo>
                <a:lnTo>
                  <a:pt x="80772" y="121284"/>
                </a:lnTo>
                <a:lnTo>
                  <a:pt x="79121" y="121157"/>
                </a:lnTo>
                <a:lnTo>
                  <a:pt x="77850" y="120903"/>
                </a:lnTo>
                <a:lnTo>
                  <a:pt x="76453" y="120649"/>
                </a:lnTo>
                <a:lnTo>
                  <a:pt x="75565" y="120268"/>
                </a:lnTo>
                <a:lnTo>
                  <a:pt x="75056" y="119760"/>
                </a:lnTo>
                <a:lnTo>
                  <a:pt x="74422" y="119252"/>
                </a:lnTo>
                <a:lnTo>
                  <a:pt x="74168" y="118490"/>
                </a:lnTo>
                <a:lnTo>
                  <a:pt x="74168" y="117474"/>
                </a:lnTo>
                <a:lnTo>
                  <a:pt x="74168" y="106298"/>
                </a:lnTo>
                <a:lnTo>
                  <a:pt x="69215" y="111632"/>
                </a:lnTo>
                <a:lnTo>
                  <a:pt x="63753" y="115569"/>
                </a:lnTo>
                <a:lnTo>
                  <a:pt x="57784" y="118490"/>
                </a:lnTo>
                <a:lnTo>
                  <a:pt x="51816" y="121411"/>
                </a:lnTo>
                <a:lnTo>
                  <a:pt x="45466" y="122935"/>
                </a:lnTo>
                <a:lnTo>
                  <a:pt x="38734" y="122935"/>
                </a:lnTo>
                <a:lnTo>
                  <a:pt x="32766" y="122935"/>
                </a:lnTo>
                <a:lnTo>
                  <a:pt x="27558" y="122173"/>
                </a:lnTo>
                <a:lnTo>
                  <a:pt x="22732" y="120522"/>
                </a:lnTo>
                <a:lnTo>
                  <a:pt x="18033" y="118998"/>
                </a:lnTo>
                <a:lnTo>
                  <a:pt x="2794" y="103250"/>
                </a:lnTo>
                <a:lnTo>
                  <a:pt x="889" y="99059"/>
                </a:lnTo>
                <a:lnTo>
                  <a:pt x="0" y="94233"/>
                </a:lnTo>
                <a:lnTo>
                  <a:pt x="0" y="88772"/>
                </a:lnTo>
                <a:lnTo>
                  <a:pt x="0" y="82549"/>
                </a:lnTo>
                <a:lnTo>
                  <a:pt x="14858" y="60832"/>
                </a:lnTo>
                <a:lnTo>
                  <a:pt x="19684" y="57784"/>
                </a:lnTo>
                <a:lnTo>
                  <a:pt x="25526" y="55498"/>
                </a:lnTo>
                <a:lnTo>
                  <a:pt x="32512" y="53974"/>
                </a:lnTo>
                <a:lnTo>
                  <a:pt x="39497" y="52450"/>
                </a:lnTo>
                <a:lnTo>
                  <a:pt x="47244" y="51688"/>
                </a:lnTo>
                <a:lnTo>
                  <a:pt x="56006" y="51688"/>
                </a:lnTo>
                <a:lnTo>
                  <a:pt x="71374" y="51688"/>
                </a:lnTo>
                <a:lnTo>
                  <a:pt x="71374" y="42925"/>
                </a:lnTo>
                <a:lnTo>
                  <a:pt x="71374" y="38607"/>
                </a:lnTo>
                <a:lnTo>
                  <a:pt x="70993" y="34797"/>
                </a:lnTo>
                <a:lnTo>
                  <a:pt x="69976" y="31495"/>
                </a:lnTo>
                <a:lnTo>
                  <a:pt x="69088" y="28193"/>
                </a:lnTo>
                <a:lnTo>
                  <a:pt x="67691" y="25526"/>
                </a:lnTo>
                <a:lnTo>
                  <a:pt x="50546" y="16636"/>
                </a:lnTo>
                <a:lnTo>
                  <a:pt x="45847" y="16636"/>
                </a:lnTo>
                <a:lnTo>
                  <a:pt x="40767" y="16636"/>
                </a:lnTo>
                <a:lnTo>
                  <a:pt x="14097" y="26415"/>
                </a:lnTo>
                <a:lnTo>
                  <a:pt x="12065" y="27558"/>
                </a:lnTo>
                <a:lnTo>
                  <a:pt x="10541" y="28193"/>
                </a:lnTo>
                <a:lnTo>
                  <a:pt x="9525" y="28193"/>
                </a:lnTo>
                <a:lnTo>
                  <a:pt x="8890" y="28193"/>
                </a:lnTo>
                <a:lnTo>
                  <a:pt x="8254" y="28066"/>
                </a:lnTo>
                <a:lnTo>
                  <a:pt x="7747" y="27685"/>
                </a:lnTo>
                <a:lnTo>
                  <a:pt x="7239" y="27304"/>
                </a:lnTo>
                <a:lnTo>
                  <a:pt x="5715" y="23621"/>
                </a:lnTo>
                <a:lnTo>
                  <a:pt x="5461" y="22605"/>
                </a:lnTo>
                <a:lnTo>
                  <a:pt x="5461" y="21462"/>
                </a:lnTo>
                <a:lnTo>
                  <a:pt x="5461" y="20192"/>
                </a:lnTo>
                <a:lnTo>
                  <a:pt x="5461" y="18160"/>
                </a:lnTo>
                <a:lnTo>
                  <a:pt x="5588" y="16509"/>
                </a:lnTo>
                <a:lnTo>
                  <a:pt x="5842" y="15366"/>
                </a:lnTo>
                <a:lnTo>
                  <a:pt x="6096" y="14096"/>
                </a:lnTo>
                <a:lnTo>
                  <a:pt x="6857" y="12953"/>
                </a:lnTo>
                <a:lnTo>
                  <a:pt x="8000" y="11937"/>
                </a:lnTo>
                <a:lnTo>
                  <a:pt x="9017" y="10794"/>
                </a:lnTo>
                <a:lnTo>
                  <a:pt x="11049" y="9524"/>
                </a:lnTo>
                <a:lnTo>
                  <a:pt x="13716" y="8127"/>
                </a:lnTo>
                <a:lnTo>
                  <a:pt x="16509" y="6603"/>
                </a:lnTo>
                <a:lnTo>
                  <a:pt x="19557" y="5333"/>
                </a:lnTo>
                <a:lnTo>
                  <a:pt x="23114" y="4190"/>
                </a:lnTo>
                <a:lnTo>
                  <a:pt x="26797" y="2920"/>
                </a:lnTo>
                <a:lnTo>
                  <a:pt x="30606" y="1904"/>
                </a:lnTo>
                <a:lnTo>
                  <a:pt x="34798" y="1142"/>
                </a:lnTo>
                <a:lnTo>
                  <a:pt x="39116" y="380"/>
                </a:lnTo>
                <a:lnTo>
                  <a:pt x="43306" y="0"/>
                </a:lnTo>
                <a:lnTo>
                  <a:pt x="47625" y="0"/>
                </a:lnTo>
                <a:close/>
              </a:path>
            </a:pathLst>
          </a:custGeom>
          <a:noFill/>
          <a:ln w="10667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0" name="object 20"/>
          <p:cNvSpPr>
            <a:spLocks noChangeArrowheads="1"/>
          </p:cNvSpPr>
          <p:nvPr/>
        </p:nvSpPr>
        <p:spPr bwMode="auto">
          <a:xfrm>
            <a:off x="1046163" y="1755775"/>
            <a:ext cx="1651000" cy="13493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1" name="object 21"/>
          <p:cNvSpPr>
            <a:spLocks noChangeArrowheads="1"/>
          </p:cNvSpPr>
          <p:nvPr/>
        </p:nvSpPr>
        <p:spPr bwMode="auto">
          <a:xfrm>
            <a:off x="2773363" y="1755775"/>
            <a:ext cx="1311275" cy="1349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2" name="object 22"/>
          <p:cNvSpPr>
            <a:spLocks noChangeArrowheads="1"/>
          </p:cNvSpPr>
          <p:nvPr/>
        </p:nvSpPr>
        <p:spPr bwMode="auto">
          <a:xfrm>
            <a:off x="4171950" y="1763713"/>
            <a:ext cx="100013" cy="119062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3" name="object 23"/>
          <p:cNvSpPr>
            <a:spLocks/>
          </p:cNvSpPr>
          <p:nvPr/>
        </p:nvSpPr>
        <p:spPr bwMode="auto">
          <a:xfrm>
            <a:off x="4171950" y="1763713"/>
            <a:ext cx="100013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5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3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1" y="126"/>
              </a:cxn>
              <a:cxn ang="0">
                <a:pos x="99567" y="3809"/>
              </a:cxn>
              <a:cxn ang="0">
                <a:pos x="99567" y="116331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4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5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1" y="116458"/>
              </a:cxn>
              <a:cxn ang="0">
                <a:pos x="17652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5" y="119506"/>
              </a:cxn>
              <a:cxn ang="0">
                <a:pos x="126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3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3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5" y="81279"/>
                </a:lnTo>
                <a:lnTo>
                  <a:pt x="19938" y="84454"/>
                </a:lnTo>
                <a:lnTo>
                  <a:pt x="19685" y="87502"/>
                </a:lnTo>
                <a:lnTo>
                  <a:pt x="21589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3" y="72262"/>
                </a:lnTo>
                <a:lnTo>
                  <a:pt x="31750" y="69468"/>
                </a:lnTo>
                <a:lnTo>
                  <a:pt x="79755" y="3682"/>
                </a:lnTo>
                <a:lnTo>
                  <a:pt x="80263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4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1" y="126"/>
                </a:lnTo>
                <a:lnTo>
                  <a:pt x="99567" y="3174"/>
                </a:lnTo>
                <a:lnTo>
                  <a:pt x="99567" y="3809"/>
                </a:lnTo>
                <a:lnTo>
                  <a:pt x="99567" y="115696"/>
                </a:lnTo>
                <a:lnTo>
                  <a:pt x="99567" y="116331"/>
                </a:lnTo>
                <a:lnTo>
                  <a:pt x="99440" y="116839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4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1" y="34797"/>
                </a:lnTo>
                <a:lnTo>
                  <a:pt x="79755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6" y="115696"/>
                </a:lnTo>
                <a:lnTo>
                  <a:pt x="18541" y="116458"/>
                </a:lnTo>
                <a:lnTo>
                  <a:pt x="18034" y="116966"/>
                </a:lnTo>
                <a:lnTo>
                  <a:pt x="17652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4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6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3" y="0"/>
                </a:lnTo>
                <a:lnTo>
                  <a:pt x="8127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4" name="object 24"/>
          <p:cNvSpPr>
            <a:spLocks noChangeArrowheads="1"/>
          </p:cNvSpPr>
          <p:nvPr/>
        </p:nvSpPr>
        <p:spPr bwMode="auto">
          <a:xfrm>
            <a:off x="4373563" y="1755775"/>
            <a:ext cx="1839912" cy="176213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5" name="object 25"/>
          <p:cNvSpPr>
            <a:spLocks noChangeArrowheads="1"/>
          </p:cNvSpPr>
          <p:nvPr/>
        </p:nvSpPr>
        <p:spPr bwMode="auto">
          <a:xfrm>
            <a:off x="6288088" y="1704975"/>
            <a:ext cx="1173162" cy="227013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6" name="object 26"/>
          <p:cNvSpPr>
            <a:spLocks noChangeArrowheads="1"/>
          </p:cNvSpPr>
          <p:nvPr/>
        </p:nvSpPr>
        <p:spPr bwMode="auto">
          <a:xfrm>
            <a:off x="7553325" y="1704975"/>
            <a:ext cx="1212850" cy="185738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7" name="object 27"/>
          <p:cNvSpPr>
            <a:spLocks noChangeArrowheads="1"/>
          </p:cNvSpPr>
          <p:nvPr/>
        </p:nvSpPr>
        <p:spPr bwMode="auto">
          <a:xfrm>
            <a:off x="1047750" y="2014538"/>
            <a:ext cx="1281113" cy="22225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8" name="object 28"/>
          <p:cNvSpPr>
            <a:spLocks noChangeArrowheads="1"/>
          </p:cNvSpPr>
          <p:nvPr/>
        </p:nvSpPr>
        <p:spPr bwMode="auto">
          <a:xfrm>
            <a:off x="2427288" y="2060575"/>
            <a:ext cx="1477962" cy="176213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9" name="object 29"/>
          <p:cNvSpPr>
            <a:spLocks noChangeArrowheads="1"/>
          </p:cNvSpPr>
          <p:nvPr/>
        </p:nvSpPr>
        <p:spPr bwMode="auto">
          <a:xfrm>
            <a:off x="3995738" y="2060575"/>
            <a:ext cx="2093912" cy="173038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0" name="object 30"/>
          <p:cNvSpPr>
            <a:spLocks noChangeArrowheads="1"/>
          </p:cNvSpPr>
          <p:nvPr/>
        </p:nvSpPr>
        <p:spPr bwMode="auto">
          <a:xfrm>
            <a:off x="6184900" y="2009775"/>
            <a:ext cx="1211263" cy="185738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1" name="object 31"/>
          <p:cNvSpPr>
            <a:spLocks noChangeArrowheads="1"/>
          </p:cNvSpPr>
          <p:nvPr/>
        </p:nvSpPr>
        <p:spPr bwMode="auto">
          <a:xfrm>
            <a:off x="7488238" y="2014538"/>
            <a:ext cx="1279525" cy="222250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2" name="object 32"/>
          <p:cNvSpPr>
            <a:spLocks noChangeArrowheads="1"/>
          </p:cNvSpPr>
          <p:nvPr/>
        </p:nvSpPr>
        <p:spPr bwMode="auto">
          <a:xfrm>
            <a:off x="1047750" y="2365375"/>
            <a:ext cx="1449388" cy="176213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3" name="object 33"/>
          <p:cNvSpPr>
            <a:spLocks noChangeArrowheads="1"/>
          </p:cNvSpPr>
          <p:nvPr/>
        </p:nvSpPr>
        <p:spPr bwMode="auto">
          <a:xfrm>
            <a:off x="2882900" y="2314575"/>
            <a:ext cx="1530350" cy="227013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4" name="object 34"/>
          <p:cNvSpPr>
            <a:spLocks noChangeArrowheads="1"/>
          </p:cNvSpPr>
          <p:nvPr/>
        </p:nvSpPr>
        <p:spPr bwMode="auto">
          <a:xfrm>
            <a:off x="4805363" y="2312988"/>
            <a:ext cx="1012825" cy="225425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5" name="object 35"/>
          <p:cNvSpPr>
            <a:spLocks noChangeArrowheads="1"/>
          </p:cNvSpPr>
          <p:nvPr/>
        </p:nvSpPr>
        <p:spPr bwMode="auto">
          <a:xfrm>
            <a:off x="6218238" y="2312988"/>
            <a:ext cx="1087437" cy="225425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6" name="object 36"/>
          <p:cNvSpPr>
            <a:spLocks noChangeArrowheads="1"/>
          </p:cNvSpPr>
          <p:nvPr/>
        </p:nvSpPr>
        <p:spPr bwMode="auto">
          <a:xfrm>
            <a:off x="7697788" y="2312988"/>
            <a:ext cx="1077912" cy="228600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7" name="object 37"/>
          <p:cNvSpPr>
            <a:spLocks noChangeArrowheads="1"/>
          </p:cNvSpPr>
          <p:nvPr/>
        </p:nvSpPr>
        <p:spPr bwMode="auto">
          <a:xfrm>
            <a:off x="1058863" y="2619375"/>
            <a:ext cx="1212850" cy="185738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8" name="object 38"/>
          <p:cNvSpPr>
            <a:spLocks noChangeArrowheads="1"/>
          </p:cNvSpPr>
          <p:nvPr/>
        </p:nvSpPr>
        <p:spPr bwMode="auto">
          <a:xfrm>
            <a:off x="2678113" y="2624138"/>
            <a:ext cx="1279525" cy="222250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9" name="object 39"/>
          <p:cNvSpPr>
            <a:spLocks noChangeArrowheads="1"/>
          </p:cNvSpPr>
          <p:nvPr/>
        </p:nvSpPr>
        <p:spPr bwMode="auto">
          <a:xfrm>
            <a:off x="4364038" y="2670175"/>
            <a:ext cx="914400" cy="134938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0" name="object 40"/>
          <p:cNvSpPr>
            <a:spLocks noChangeArrowheads="1"/>
          </p:cNvSpPr>
          <p:nvPr/>
        </p:nvSpPr>
        <p:spPr bwMode="auto">
          <a:xfrm>
            <a:off x="5675313" y="2617788"/>
            <a:ext cx="1087437" cy="225425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1" name="object 41"/>
          <p:cNvSpPr>
            <a:spLocks noChangeArrowheads="1"/>
          </p:cNvSpPr>
          <p:nvPr/>
        </p:nvSpPr>
        <p:spPr bwMode="auto">
          <a:xfrm>
            <a:off x="7173913" y="2678113"/>
            <a:ext cx="100012" cy="119062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2" name="object 42"/>
          <p:cNvSpPr>
            <a:spLocks/>
          </p:cNvSpPr>
          <p:nvPr/>
        </p:nvSpPr>
        <p:spPr bwMode="auto">
          <a:xfrm>
            <a:off x="7173913" y="2678113"/>
            <a:ext cx="100012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6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4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2" y="126"/>
              </a:cxn>
              <a:cxn ang="0">
                <a:pos x="99568" y="3809"/>
              </a:cxn>
              <a:cxn ang="0">
                <a:pos x="99568" y="116331"/>
              </a:cxn>
              <a:cxn ang="0">
                <a:pos x="99060" y="117347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5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6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2" y="116458"/>
              </a:cxn>
              <a:cxn ang="0">
                <a:pos x="17653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6" y="119506"/>
              </a:cxn>
              <a:cxn ang="0">
                <a:pos x="127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4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4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6" y="81279"/>
                </a:lnTo>
                <a:lnTo>
                  <a:pt x="19939" y="84454"/>
                </a:lnTo>
                <a:lnTo>
                  <a:pt x="19685" y="87502"/>
                </a:lnTo>
                <a:lnTo>
                  <a:pt x="21590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4" y="72262"/>
                </a:lnTo>
                <a:lnTo>
                  <a:pt x="31750" y="69468"/>
                </a:lnTo>
                <a:lnTo>
                  <a:pt x="79756" y="3682"/>
                </a:lnTo>
                <a:lnTo>
                  <a:pt x="80264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5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2" y="126"/>
                </a:lnTo>
                <a:lnTo>
                  <a:pt x="99568" y="3174"/>
                </a:lnTo>
                <a:lnTo>
                  <a:pt x="99568" y="3809"/>
                </a:lnTo>
                <a:lnTo>
                  <a:pt x="99568" y="115696"/>
                </a:lnTo>
                <a:lnTo>
                  <a:pt x="99568" y="116331"/>
                </a:lnTo>
                <a:lnTo>
                  <a:pt x="99441" y="116839"/>
                </a:lnTo>
                <a:lnTo>
                  <a:pt x="99060" y="117347"/>
                </a:lnTo>
                <a:lnTo>
                  <a:pt x="98679" y="117855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5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2" y="34797"/>
                </a:lnTo>
                <a:lnTo>
                  <a:pt x="79756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7" y="115696"/>
                </a:lnTo>
                <a:lnTo>
                  <a:pt x="18542" y="116458"/>
                </a:lnTo>
                <a:lnTo>
                  <a:pt x="18034" y="116966"/>
                </a:lnTo>
                <a:lnTo>
                  <a:pt x="17653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5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6" y="119506"/>
                </a:lnTo>
                <a:lnTo>
                  <a:pt x="508" y="117347"/>
                </a:lnTo>
                <a:lnTo>
                  <a:pt x="127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7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4" y="0"/>
                </a:lnTo>
                <a:lnTo>
                  <a:pt x="8128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83" name="object 43"/>
          <p:cNvSpPr>
            <a:spLocks noChangeArrowheads="1"/>
          </p:cNvSpPr>
          <p:nvPr/>
        </p:nvSpPr>
        <p:spPr bwMode="auto">
          <a:xfrm>
            <a:off x="7689850" y="2617788"/>
            <a:ext cx="1084263" cy="225425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4" name="object 44"/>
          <p:cNvSpPr>
            <a:spLocks noChangeArrowheads="1"/>
          </p:cNvSpPr>
          <p:nvPr/>
        </p:nvSpPr>
        <p:spPr bwMode="auto">
          <a:xfrm>
            <a:off x="1055688" y="2974975"/>
            <a:ext cx="1824037" cy="176213"/>
          </a:xfrm>
          <a:prstGeom prst="rect">
            <a:avLst/>
          </a:prstGeom>
          <a:blipFill dpi="0" rotWithShape="1">
            <a:blip r:embed="rId3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5" name="object 45"/>
          <p:cNvSpPr>
            <a:spLocks noChangeArrowheads="1"/>
          </p:cNvSpPr>
          <p:nvPr/>
        </p:nvSpPr>
        <p:spPr bwMode="auto">
          <a:xfrm>
            <a:off x="2947988" y="2922588"/>
            <a:ext cx="1635125" cy="225425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6" name="object 46"/>
          <p:cNvSpPr>
            <a:spLocks noChangeArrowheads="1"/>
          </p:cNvSpPr>
          <p:nvPr/>
        </p:nvSpPr>
        <p:spPr bwMode="auto">
          <a:xfrm>
            <a:off x="4645025" y="2924175"/>
            <a:ext cx="812800" cy="227013"/>
          </a:xfrm>
          <a:prstGeom prst="rect">
            <a:avLst/>
          </a:prstGeom>
          <a:blipFill dpi="0" rotWithShape="1">
            <a:blip r:embed="rId3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7" name="object 47"/>
          <p:cNvSpPr>
            <a:spLocks noChangeArrowheads="1"/>
          </p:cNvSpPr>
          <p:nvPr/>
        </p:nvSpPr>
        <p:spPr bwMode="auto">
          <a:xfrm>
            <a:off x="5481638" y="3073400"/>
            <a:ext cx="26987" cy="28575"/>
          </a:xfrm>
          <a:prstGeom prst="rect">
            <a:avLst/>
          </a:prstGeom>
          <a:blipFill dpi="0" rotWithShape="1">
            <a:blip r:embed="rId3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8" name="object 48"/>
          <p:cNvSpPr>
            <a:spLocks/>
          </p:cNvSpPr>
          <p:nvPr/>
        </p:nvSpPr>
        <p:spPr bwMode="auto">
          <a:xfrm>
            <a:off x="5481638" y="3073400"/>
            <a:ext cx="28575" cy="30163"/>
          </a:xfrm>
          <a:custGeom>
            <a:avLst/>
            <a:gdLst/>
            <a:ahLst/>
            <a:cxnLst>
              <a:cxn ang="0">
                <a:pos x="13588" y="0"/>
              </a:cxn>
              <a:cxn ang="0">
                <a:pos x="18541" y="0"/>
              </a:cxn>
              <a:cxn ang="0">
                <a:pos x="21971" y="889"/>
              </a:cxn>
              <a:cxn ang="0">
                <a:pos x="23875" y="2794"/>
              </a:cxn>
              <a:cxn ang="0">
                <a:pos x="25780" y="4699"/>
              </a:cxn>
              <a:cxn ang="0">
                <a:pos x="26797" y="8509"/>
              </a:cxn>
              <a:cxn ang="0">
                <a:pos x="26797" y="14224"/>
              </a:cxn>
              <a:cxn ang="0">
                <a:pos x="26797" y="20193"/>
              </a:cxn>
              <a:cxn ang="0">
                <a:pos x="25780" y="24003"/>
              </a:cxn>
              <a:cxn ang="0">
                <a:pos x="23875" y="26035"/>
              </a:cxn>
              <a:cxn ang="0">
                <a:pos x="21843" y="27940"/>
              </a:cxn>
              <a:cxn ang="0">
                <a:pos x="18287" y="28956"/>
              </a:cxn>
              <a:cxn ang="0">
                <a:pos x="13208" y="28956"/>
              </a:cxn>
              <a:cxn ang="0">
                <a:pos x="8254" y="28956"/>
              </a:cxn>
              <a:cxn ang="0">
                <a:pos x="4825" y="27940"/>
              </a:cxn>
              <a:cxn ang="0">
                <a:pos x="2921" y="26035"/>
              </a:cxn>
              <a:cxn ang="0">
                <a:pos x="1015" y="24130"/>
              </a:cxn>
              <a:cxn ang="0">
                <a:pos x="0" y="20320"/>
              </a:cxn>
              <a:cxn ang="0">
                <a:pos x="0" y="14605"/>
              </a:cxn>
              <a:cxn ang="0">
                <a:pos x="0" y="8763"/>
              </a:cxn>
              <a:cxn ang="0">
                <a:pos x="1015" y="4826"/>
              </a:cxn>
              <a:cxn ang="0">
                <a:pos x="2921" y="2921"/>
              </a:cxn>
              <a:cxn ang="0">
                <a:pos x="4952" y="889"/>
              </a:cxn>
              <a:cxn ang="0">
                <a:pos x="8381" y="0"/>
              </a:cxn>
              <a:cxn ang="0">
                <a:pos x="13588" y="0"/>
              </a:cxn>
            </a:cxnLst>
            <a:rect l="0" t="0" r="r" b="b"/>
            <a:pathLst>
              <a:path w="27304" h="29210">
                <a:moveTo>
                  <a:pt x="13588" y="0"/>
                </a:moveTo>
                <a:lnTo>
                  <a:pt x="18541" y="0"/>
                </a:lnTo>
                <a:lnTo>
                  <a:pt x="21971" y="889"/>
                </a:lnTo>
                <a:lnTo>
                  <a:pt x="23875" y="2794"/>
                </a:lnTo>
                <a:lnTo>
                  <a:pt x="25780" y="4699"/>
                </a:lnTo>
                <a:lnTo>
                  <a:pt x="26797" y="8509"/>
                </a:lnTo>
                <a:lnTo>
                  <a:pt x="26797" y="14224"/>
                </a:lnTo>
                <a:lnTo>
                  <a:pt x="26797" y="20193"/>
                </a:lnTo>
                <a:lnTo>
                  <a:pt x="25780" y="24003"/>
                </a:lnTo>
                <a:lnTo>
                  <a:pt x="23875" y="26035"/>
                </a:lnTo>
                <a:lnTo>
                  <a:pt x="21843" y="27940"/>
                </a:lnTo>
                <a:lnTo>
                  <a:pt x="18287" y="28956"/>
                </a:lnTo>
                <a:lnTo>
                  <a:pt x="13208" y="28956"/>
                </a:lnTo>
                <a:lnTo>
                  <a:pt x="8254" y="28956"/>
                </a:lnTo>
                <a:lnTo>
                  <a:pt x="4825" y="27940"/>
                </a:lnTo>
                <a:lnTo>
                  <a:pt x="2921" y="26035"/>
                </a:lnTo>
                <a:lnTo>
                  <a:pt x="1015" y="24130"/>
                </a:lnTo>
                <a:lnTo>
                  <a:pt x="0" y="20320"/>
                </a:lnTo>
                <a:lnTo>
                  <a:pt x="0" y="14605"/>
                </a:lnTo>
                <a:lnTo>
                  <a:pt x="0" y="8763"/>
                </a:lnTo>
                <a:lnTo>
                  <a:pt x="1015" y="4826"/>
                </a:lnTo>
                <a:lnTo>
                  <a:pt x="2921" y="2921"/>
                </a:lnTo>
                <a:lnTo>
                  <a:pt x="4952" y="889"/>
                </a:lnTo>
                <a:lnTo>
                  <a:pt x="8381" y="0"/>
                </a:lnTo>
                <a:lnTo>
                  <a:pt x="13588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89" name="object 49"/>
          <p:cNvSpPr>
            <a:spLocks noChangeArrowheads="1"/>
          </p:cNvSpPr>
          <p:nvPr/>
        </p:nvSpPr>
        <p:spPr bwMode="auto">
          <a:xfrm>
            <a:off x="0" y="5700713"/>
            <a:ext cx="9144000" cy="1157287"/>
          </a:xfrm>
          <a:prstGeom prst="rect">
            <a:avLst/>
          </a:prstGeom>
          <a:blipFill dpi="0" rotWithShape="1">
            <a:blip r:embed="rId3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7" name="Номер слайда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8" name="Object 4"/>
          <p:cNvGraphicFramePr>
            <a:graphicFrameLocks/>
          </p:cNvGraphicFramePr>
          <p:nvPr/>
        </p:nvGraphicFramePr>
        <p:xfrm>
          <a:off x="368300" y="498475"/>
          <a:ext cx="9001125" cy="505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8" name="Object 4"/>
          <p:cNvGraphicFramePr>
            <a:graphicFrameLocks/>
          </p:cNvGraphicFramePr>
          <p:nvPr/>
        </p:nvGraphicFramePr>
        <p:xfrm>
          <a:off x="368300" y="355600"/>
          <a:ext cx="9001125" cy="505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2021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27,0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27,7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14,6</a:t>
            </a:r>
            <a:endParaRPr lang="ru-RU" sz="2400" dirty="0" smtClean="0"/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3,4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1,5</a:t>
            </a:r>
          </a:p>
          <a:p>
            <a:endParaRPr lang="ru-RU" sz="2400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2022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23,2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23,7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14,2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–3,4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0,4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2023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31,3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31,7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</a:t>
            </a:r>
            <a:r>
              <a:rPr lang="ru-RU" sz="2400" i="1" smtClean="0"/>
              <a:t>– 14,2</a:t>
            </a:r>
            <a:endParaRPr lang="ru-RU" sz="2400" i="1" dirty="0" smtClean="0"/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3,3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0,3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150017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Исполняющий обязанности начальника Финансового управления Администрации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район» Смоленской области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Виноградова Ирина Дмитриевна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 216100, Смоленская область, п.г.т Красный, ул. Карла Маркса д.16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Телефоны  (8 48145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4-13-04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Электронная почта:  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67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@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5"/>
          <p:cNvGrpSpPr>
            <a:grpSpLocks/>
          </p:cNvGrpSpPr>
          <p:nvPr/>
        </p:nvGrpSpPr>
        <p:grpSpPr bwMode="auto">
          <a:xfrm>
            <a:off x="179388" y="0"/>
            <a:ext cx="8964612" cy="6742113"/>
            <a:chOff x="1157" y="359"/>
            <a:chExt cx="15115" cy="11087"/>
          </a:xfrm>
        </p:grpSpPr>
        <p:sp>
          <p:nvSpPr>
            <p:cNvPr id="37892" name="Text Box 6"/>
            <p:cNvSpPr txBox="1">
              <a:spLocks noChangeArrowheads="1"/>
            </p:cNvSpPr>
            <p:nvPr/>
          </p:nvSpPr>
          <p:spPr bwMode="auto">
            <a:xfrm>
              <a:off x="1157" y="359"/>
              <a:ext cx="3515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3" name="AutoShape 7"/>
            <p:cNvSpPr>
              <a:spLocks noChangeArrowheads="1"/>
            </p:cNvSpPr>
            <p:nvPr/>
          </p:nvSpPr>
          <p:spPr bwMode="auto">
            <a:xfrm>
              <a:off x="1271" y="4798"/>
              <a:ext cx="14898" cy="960"/>
            </a:xfrm>
            <a:prstGeom prst="chevron">
              <a:avLst>
                <a:gd name="adj" fmla="val 387969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4" name="Text Box 8"/>
            <p:cNvSpPr txBox="1">
              <a:spLocks noChangeArrowheads="1"/>
            </p:cNvSpPr>
            <p:nvPr/>
          </p:nvSpPr>
          <p:spPr bwMode="auto">
            <a:xfrm>
              <a:off x="5699" y="4708"/>
              <a:ext cx="6690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solidFill>
                    <a:srgbClr val="008000"/>
                  </a:solidFill>
                  <a:latin typeface="Times New Roman" pitchFamily="18" charset="0"/>
                </a:rPr>
                <a:t>ЭТАПЫ БЮДЖЕТНОГО ПРОЦЕССА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895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</p:grpSpPr>
          <p:sp>
            <p:nvSpPr>
              <p:cNvPr id="37896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897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1. Составление проекта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898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9" name="Text Box 13"/>
            <p:cNvSpPr txBox="1">
              <a:spLocks noChangeArrowheads="1"/>
            </p:cNvSpPr>
            <p:nvPr/>
          </p:nvSpPr>
          <p:spPr bwMode="auto">
            <a:xfrm>
              <a:off x="6203" y="6496"/>
              <a:ext cx="393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>
                  <a:solidFill>
                    <a:srgbClr val="0000FF"/>
                  </a:solidFill>
                  <a:latin typeface="Times New Roman" pitchFamily="18" charset="0"/>
                </a:rPr>
                <a:t>2. Рассмотрение проекта бюджета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0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</p:grpSpPr>
          <p:sp>
            <p:nvSpPr>
              <p:cNvPr id="37901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02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3. Утверждение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03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04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5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</p:grpSpPr>
          <p:sp>
            <p:nvSpPr>
              <p:cNvPr id="37906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07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4. Исполнение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08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9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</p:grpSpPr>
          <p:sp>
            <p:nvSpPr>
              <p:cNvPr id="37910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11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5. Формирование отчета об исполнении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12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13" name="Group 27"/>
            <p:cNvGrpSpPr>
              <a:grpSpLocks/>
            </p:cNvGrpSpPr>
            <p:nvPr/>
          </p:nvGrpSpPr>
          <p:grpSpPr bwMode="auto">
            <a:xfrm>
              <a:off x="1157" y="9556"/>
              <a:ext cx="4296" cy="1890"/>
              <a:chOff x="1128" y="5207"/>
              <a:chExt cx="4296" cy="1890"/>
            </a:xfrm>
          </p:grpSpPr>
          <p:sp>
            <p:nvSpPr>
              <p:cNvPr id="37914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15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6. Муниципальный финансовый контроль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16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17" name="Text Box 31"/>
            <p:cNvSpPr txBox="1">
              <a:spLocks noChangeArrowheads="1"/>
            </p:cNvSpPr>
            <p:nvPr/>
          </p:nvSpPr>
          <p:spPr bwMode="auto">
            <a:xfrm>
              <a:off x="5453" y="689"/>
              <a:ext cx="7627" cy="2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3600">
                  <a:solidFill>
                    <a:srgbClr val="660033"/>
                  </a:solidFill>
                  <a:latin typeface="Times New Roman" pitchFamily="18" charset="0"/>
                </a:rPr>
                <a:t>Бюджетный процесс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18" name="Text Box 32"/>
            <p:cNvSpPr txBox="1">
              <a:spLocks noChangeArrowheads="1"/>
            </p:cNvSpPr>
            <p:nvPr/>
          </p:nvSpPr>
          <p:spPr bwMode="auto">
            <a:xfrm>
              <a:off x="1530" y="4139"/>
              <a:ext cx="14742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>
                  <a:solidFill>
                    <a:srgbClr val="0000FF"/>
                  </a:solidFill>
                  <a:latin typeface="Times New Roman" pitchFamily="18" charset="0"/>
                </a:rPr>
                <a:t>Бюджетный процесс - ежегодное формирование и исполнение бюджета</a:t>
              </a:r>
              <a:endParaRPr lang="ru-RU" sz="1400">
                <a:latin typeface="Times New Roman" pitchFamily="18" charset="0"/>
              </a:endParaRPr>
            </a:p>
          </p:txBody>
        </p:sp>
      </p:grpSp>
      <p:sp>
        <p:nvSpPr>
          <p:cNvPr id="37919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CC43EE0-6ED0-4368-A0B9-9850DD85F08B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5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02402" name="AutoShape 2"/>
          <p:cNvSpPr>
            <a:spLocks noChangeArrowheads="1"/>
          </p:cNvSpPr>
          <p:nvPr/>
        </p:nvSpPr>
        <p:spPr bwMode="auto">
          <a:xfrm>
            <a:off x="714348" y="214290"/>
            <a:ext cx="7910504" cy="638175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Участие гражданина в бюджетном процессе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42844" y="928670"/>
            <a:ext cx="3754438" cy="5400675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Каждый житель района  является участником формирования главного финансового плана с одной стороны как участник производственного процесса,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195" y="928670"/>
            <a:ext cx="5172805" cy="38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929058" y="4857760"/>
            <a:ext cx="5214942" cy="2000240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Граждане - и как налогоплательщики, и как потребители общественных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 idx="4294967295"/>
          </p:nvPr>
        </p:nvSpPr>
        <p:spPr>
          <a:xfrm>
            <a:off x="395288" y="5445125"/>
            <a:ext cx="8229600" cy="1143000"/>
          </a:xfrm>
        </p:spPr>
        <p:txBody>
          <a:bodyPr/>
          <a:lstStyle/>
          <a:p>
            <a:pPr algn="ctr"/>
            <a:r>
              <a:rPr lang="ru-RU" sz="1200" b="1" i="1" smtClean="0">
                <a:latin typeface="Arial" charset="0"/>
              </a:rPr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нарушаеться, возникает дефицит, либо профицит бюджета.</a:t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/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>Если расходная часть превышает доходную, то бюджет формируется с дефицитом.</a:t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>Превышение доходов над расходами образует положительный остаток – профицит.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55596" y="7917"/>
          <a:ext cx="8258204" cy="5895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8"/>
          <p:cNvSpPr txBox="1">
            <a:spLocks noChangeArrowheads="1"/>
          </p:cNvSpPr>
          <p:nvPr/>
        </p:nvSpPr>
        <p:spPr bwMode="auto">
          <a:xfrm>
            <a:off x="5957888" y="0"/>
            <a:ext cx="2611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9939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0183D75-978D-4E7A-8586-D185E14F162D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8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39940" name="Group 23"/>
          <p:cNvGrpSpPr>
            <a:grpSpLocks/>
          </p:cNvGrpSpPr>
          <p:nvPr/>
        </p:nvGrpSpPr>
        <p:grpSpPr bwMode="auto">
          <a:xfrm>
            <a:off x="539750" y="333375"/>
            <a:ext cx="8391124" cy="5613400"/>
            <a:chOff x="113" y="73"/>
            <a:chExt cx="5608" cy="3956"/>
          </a:xfrm>
        </p:grpSpPr>
        <p:pic>
          <p:nvPicPr>
            <p:cNvPr id="39941" name="Picture 6" descr="100297_6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6" y="73"/>
              <a:ext cx="1860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2" name="Text Box 9"/>
            <p:cNvSpPr txBox="1">
              <a:spLocks noChangeArrowheads="1"/>
            </p:cNvSpPr>
            <p:nvPr/>
          </p:nvSpPr>
          <p:spPr bwMode="auto">
            <a:xfrm>
              <a:off x="930" y="572"/>
              <a:ext cx="3987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>
                <a:latin typeface="Times New Roman" pitchFamily="18" charset="0"/>
              </a:endParaRPr>
            </a:p>
          </p:txBody>
        </p:sp>
        <p:grpSp>
          <p:nvGrpSpPr>
            <p:cNvPr id="39943" name="Group 10"/>
            <p:cNvGrpSpPr>
              <a:grpSpLocks/>
            </p:cNvGrpSpPr>
            <p:nvPr/>
          </p:nvGrpSpPr>
          <p:grpSpPr bwMode="auto">
            <a:xfrm>
              <a:off x="795" y="1178"/>
              <a:ext cx="4333" cy="483"/>
              <a:chOff x="2460" y="3497"/>
              <a:chExt cx="12522" cy="1560"/>
            </a:xfrm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2461" y="3498"/>
                <a:ext cx="12522" cy="1557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000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9945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632"/>
                <a:ext cx="12258" cy="1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Составление </a:t>
                </a:r>
                <a:r>
                  <a:rPr lang="ru-RU" b="1" dirty="0" smtClean="0">
                    <a:solidFill>
                      <a:srgbClr val="000080"/>
                    </a:solidFill>
                    <a:latin typeface="Times New Roman" pitchFamily="18" charset="0"/>
                  </a:rPr>
                  <a:t>местного </a:t>
                </a:r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бюджета  основывается на: </a:t>
                </a:r>
                <a:endParaRPr lang="ru-RU" dirty="0">
                  <a:latin typeface="Times New Roman" pitchFamily="18" charset="0"/>
                </a:endParaRPr>
              </a:p>
            </p:txBody>
          </p:sp>
        </p:grpSp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>
              <a:off x="113" y="2069"/>
              <a:ext cx="1316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7" name="Text Box 18"/>
            <p:cNvSpPr txBox="1">
              <a:spLocks noChangeArrowheads="1"/>
            </p:cNvSpPr>
            <p:nvPr/>
          </p:nvSpPr>
          <p:spPr bwMode="auto">
            <a:xfrm>
              <a:off x="129" y="2251"/>
              <a:ext cx="1300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Прогнозе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социально –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экономического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развития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муниципального </a:t>
              </a:r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4" name="AutoShape 20"/>
            <p:cNvSpPr>
              <a:spLocks noChangeArrowheads="1"/>
            </p:cNvSpPr>
            <p:nvPr/>
          </p:nvSpPr>
          <p:spPr bwMode="auto">
            <a:xfrm>
              <a:off x="1519" y="2069"/>
              <a:ext cx="1289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9" name="Text Box 21"/>
            <p:cNvSpPr txBox="1">
              <a:spLocks noChangeArrowheads="1"/>
            </p:cNvSpPr>
            <p:nvPr/>
          </p:nvSpPr>
          <p:spPr bwMode="auto">
            <a:xfrm>
              <a:off x="1519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бюджетной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>
              <a:off x="4336" y="2069"/>
              <a:ext cx="1385" cy="195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1" name="Text Box 24"/>
            <p:cNvSpPr txBox="1">
              <a:spLocks noChangeArrowheads="1"/>
            </p:cNvSpPr>
            <p:nvPr/>
          </p:nvSpPr>
          <p:spPr bwMode="auto">
            <a:xfrm>
              <a:off x="4377" y="2251"/>
              <a:ext cx="1343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Муниципальных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программах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2" name="AutoShape 26"/>
            <p:cNvSpPr>
              <a:spLocks noChangeArrowheads="1"/>
            </p:cNvSpPr>
            <p:nvPr/>
          </p:nvSpPr>
          <p:spPr bwMode="auto">
            <a:xfrm>
              <a:off x="582" y="1797"/>
              <a:ext cx="393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3" name="AutoShape 27"/>
            <p:cNvSpPr>
              <a:spLocks noChangeArrowheads="1"/>
            </p:cNvSpPr>
            <p:nvPr/>
          </p:nvSpPr>
          <p:spPr bwMode="auto">
            <a:xfrm>
              <a:off x="2018" y="1797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" name="AutoShape 20"/>
            <p:cNvSpPr>
              <a:spLocks noChangeArrowheads="1"/>
            </p:cNvSpPr>
            <p:nvPr/>
          </p:nvSpPr>
          <p:spPr bwMode="auto">
            <a:xfrm>
              <a:off x="2971" y="2069"/>
              <a:ext cx="1223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5" name="Text Box 21"/>
            <p:cNvSpPr txBox="1">
              <a:spLocks noChangeArrowheads="1"/>
            </p:cNvSpPr>
            <p:nvPr/>
          </p:nvSpPr>
          <p:spPr bwMode="auto">
            <a:xfrm>
              <a:off x="2903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налоговой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6" name="AutoShape 27"/>
            <p:cNvSpPr>
              <a:spLocks noChangeArrowheads="1"/>
            </p:cNvSpPr>
            <p:nvPr/>
          </p:nvSpPr>
          <p:spPr bwMode="auto">
            <a:xfrm>
              <a:off x="3395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7" name="AutoShape 27"/>
            <p:cNvSpPr>
              <a:spLocks noChangeArrowheads="1"/>
            </p:cNvSpPr>
            <p:nvPr/>
          </p:nvSpPr>
          <p:spPr bwMode="auto">
            <a:xfrm>
              <a:off x="4847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14282" y="142852"/>
            <a:ext cx="8715404" cy="78581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параметры прогноза социально - экономического развития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района Смоленской области на долгосрочный период 2018 – 2023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1" y="1214422"/>
          <a:ext cx="8429681" cy="4381443"/>
        </p:xfrm>
        <a:graphic>
          <a:graphicData uri="http://schemas.openxmlformats.org/drawingml/2006/table">
            <a:tbl>
              <a:tblPr/>
              <a:tblGrid>
                <a:gridCol w="1917679"/>
                <a:gridCol w="1232914"/>
                <a:gridCol w="880410"/>
                <a:gridCol w="880410"/>
                <a:gridCol w="880410"/>
                <a:gridCol w="877038"/>
                <a:gridCol w="880410"/>
                <a:gridCol w="880410"/>
              </a:tblGrid>
              <a:tr h="74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г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г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2021г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 населения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тыс.чел.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Объем промышленного производства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565,5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358,6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368,7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360,7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386,4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415,3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промышленного 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Производства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140,4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63,4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102,8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97,8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107,1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2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Объем реализации 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продукции сельского хозяйства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497,0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490,2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538,6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562,2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586,5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614,8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6880</TotalTime>
  <Words>4121</Words>
  <Application>Microsoft Office PowerPoint</Application>
  <PresentationFormat>Экран (4:3)</PresentationFormat>
  <Paragraphs>919</Paragraphs>
  <Slides>45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Сбалансированность бюджета (равенство доходов и расходов) – один из основополагающих принципов при составлении бюджета, когда это равенство нарушаеться, возникает дефицит, либо профицит бюджета.  Если расходная часть превышает доходную, то бюджет формируется с дефицитом. Превышение доходов над расходами образует положительный остаток – профицит.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Основные характеристики бюджета муниципального района в 2018-2023 годах</vt:lpstr>
      <vt:lpstr>Общие характеристики доходов и расходов бюджета муниципального района</vt:lpstr>
      <vt:lpstr>Доходы бюджета по группам доходов</vt:lpstr>
      <vt:lpstr>Структура налоговых доходов</vt:lpstr>
      <vt:lpstr>Структура неналоговых доходов</vt:lpstr>
      <vt:lpstr>Слайд 24</vt:lpstr>
      <vt:lpstr>Структура безвозмездных поступлений</vt:lpstr>
      <vt:lpstr>Слайд 26</vt:lpstr>
      <vt:lpstr>Расходы бюджета муниципального района</vt:lpstr>
      <vt:lpstr>Слайд 28</vt:lpstr>
      <vt:lpstr>Слайд 29</vt:lpstr>
      <vt:lpstr>Слайд 30</vt:lpstr>
      <vt:lpstr>Расходы бюджета муниципального района в разрезе муниципальных программ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Показатели бюджета  муниципального района  на 1 жителя в 2021 году</vt:lpstr>
      <vt:lpstr>Показатели бюджета  муниципального района  на 1 жителя в 2022 году</vt:lpstr>
      <vt:lpstr>Показатели бюджета  муниципального района  на 1 жителя в 2023 году</vt:lpstr>
      <vt:lpstr>Слайд 45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1</cp:lastModifiedBy>
  <cp:revision>1002</cp:revision>
  <dcterms:created xsi:type="dcterms:W3CDTF">2014-03-05T08:04:44Z</dcterms:created>
  <dcterms:modified xsi:type="dcterms:W3CDTF">2021-08-19T18:39:13Z</dcterms:modified>
</cp:coreProperties>
</file>