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7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20" r:id="rId11"/>
    <p:sldId id="305" r:id="rId12"/>
    <p:sldId id="308" r:id="rId13"/>
    <p:sldId id="307" r:id="rId14"/>
    <p:sldId id="306" r:id="rId15"/>
    <p:sldId id="311" r:id="rId16"/>
    <p:sldId id="310" r:id="rId17"/>
    <p:sldId id="309" r:id="rId18"/>
    <p:sldId id="312" r:id="rId19"/>
    <p:sldId id="277" r:id="rId20"/>
    <p:sldId id="281" r:id="rId21"/>
    <p:sldId id="283" r:id="rId22"/>
    <p:sldId id="284" r:id="rId23"/>
    <p:sldId id="285" r:id="rId24"/>
    <p:sldId id="278" r:id="rId25"/>
    <p:sldId id="286" r:id="rId26"/>
    <p:sldId id="279" r:id="rId27"/>
    <p:sldId id="287" r:id="rId28"/>
    <p:sldId id="315" r:id="rId29"/>
    <p:sldId id="314" r:id="rId30"/>
    <p:sldId id="313" r:id="rId31"/>
    <p:sldId id="300" r:id="rId32"/>
    <p:sldId id="321" r:id="rId33"/>
    <p:sldId id="322" r:id="rId34"/>
    <p:sldId id="324" r:id="rId35"/>
    <p:sldId id="323" r:id="rId36"/>
    <p:sldId id="316" r:id="rId37"/>
    <p:sldId id="291" r:id="rId38"/>
    <p:sldId id="293" r:id="rId39"/>
    <p:sldId id="295" r:id="rId40"/>
    <p:sldId id="296" r:id="rId41"/>
    <p:sldId id="297" r:id="rId42"/>
    <p:sldId id="299" r:id="rId43"/>
    <p:sldId id="301" r:id="rId44"/>
    <p:sldId id="302" r:id="rId45"/>
    <p:sldId id="318" r:id="rId4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9900FF"/>
    <a:srgbClr val="9933FF"/>
    <a:srgbClr val="3399FF"/>
    <a:srgbClr val="FF0000"/>
    <a:srgbClr val="660033"/>
    <a:srgbClr val="5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95932" autoAdjust="0"/>
  </p:normalViewPr>
  <p:slideViewPr>
    <p:cSldViewPr>
      <p:cViewPr>
        <p:scale>
          <a:sx n="80" d="100"/>
          <a:sy n="80" d="100"/>
        </p:scale>
        <p:origin x="-95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270718232044202"/>
          <c:y val="7.6167076167076173E-2"/>
          <c:w val="0.56243093922651932"/>
          <c:h val="0.7100737100737122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261594.2</c:v>
                </c:pt>
                <c:pt idx="1">
                  <c:v>306004.5</c:v>
                </c:pt>
                <c:pt idx="2">
                  <c:v>321299.59999999998</c:v>
                </c:pt>
                <c:pt idx="3">
                  <c:v>318544.8</c:v>
                </c:pt>
                <c:pt idx="4">
                  <c:v>273716.7</c:v>
                </c:pt>
                <c:pt idx="5">
                  <c:v>368434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0000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267077</c:v>
                </c:pt>
                <c:pt idx="1">
                  <c:v>300118.3</c:v>
                </c:pt>
                <c:pt idx="2">
                  <c:v>321898.2</c:v>
                </c:pt>
                <c:pt idx="3">
                  <c:v>326435.8</c:v>
                </c:pt>
                <c:pt idx="4">
                  <c:v>278730.8</c:v>
                </c:pt>
                <c:pt idx="5">
                  <c:v>373706.1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658">
              <a:solidFill>
                <a:schemeClr val="tx1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2018(факт)</c:v>
                </c:pt>
                <c:pt idx="1">
                  <c:v>2019(факт)</c:v>
                </c:pt>
                <c:pt idx="2">
                  <c:v>2020(факт)</c:v>
                </c:pt>
                <c:pt idx="3">
                  <c:v>2021(план)</c:v>
                </c:pt>
                <c:pt idx="4">
                  <c:v>2022(план)</c:v>
                </c:pt>
                <c:pt idx="5">
                  <c:v>2023(план)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-5482.8</c:v>
                </c:pt>
                <c:pt idx="1">
                  <c:v>5886.2</c:v>
                </c:pt>
                <c:pt idx="2">
                  <c:v>-598.6</c:v>
                </c:pt>
                <c:pt idx="3">
                  <c:v>-7891</c:v>
                </c:pt>
                <c:pt idx="4">
                  <c:v>-5014.1000000000004</c:v>
                </c:pt>
                <c:pt idx="5">
                  <c:v>-5272.1</c:v>
                </c:pt>
              </c:numCache>
            </c:numRef>
          </c:val>
        </c:ser>
        <c:axId val="105390080"/>
        <c:axId val="105391616"/>
      </c:barChart>
      <c:catAx>
        <c:axId val="105390080"/>
        <c:scaling>
          <c:orientation val="minMax"/>
        </c:scaling>
        <c:axPos val="b"/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391616"/>
        <c:crosses val="autoZero"/>
        <c:auto val="1"/>
        <c:lblAlgn val="ctr"/>
        <c:lblOffset val="100"/>
        <c:tickLblSkip val="1"/>
        <c:tickMarkSkip val="1"/>
      </c:catAx>
      <c:valAx>
        <c:axId val="105391616"/>
        <c:scaling>
          <c:orientation val="minMax"/>
        </c:scaling>
        <c:axPos val="l"/>
        <c:majorGridlines>
          <c:spPr>
            <a:ln w="31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5390080"/>
        <c:crosses val="autoZero"/>
        <c:crossBetween val="between"/>
      </c:valAx>
      <c:spPr>
        <a:noFill/>
        <a:ln w="1265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29281767956285"/>
          <c:y val="0.3046683046683048"/>
          <c:w val="0.30828729281768091"/>
          <c:h val="0.25307125307125306"/>
        </c:manualLayout>
      </c:layout>
      <c:spPr>
        <a:noFill/>
        <a:ln w="3165">
          <a:solidFill>
            <a:schemeClr val="tx1"/>
          </a:solidFill>
          <a:prstDash val="solid"/>
        </a:ln>
      </c:spPr>
      <c:txPr>
        <a:bodyPr/>
        <a:lstStyle/>
        <a:p>
          <a:pPr>
            <a:defRPr sz="160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47" b="1" i="0" u="none" strike="noStrike" baseline="0">
                <a:solidFill>
                  <a:srgbClr val="9900FF"/>
                </a:solidFill>
                <a:latin typeface="Calibri"/>
                <a:ea typeface="Calibri"/>
                <a:cs typeface="Calibri"/>
              </a:defRPr>
            </a:pPr>
            <a:r>
              <a:rPr lang="ru-RU">
                <a:solidFill>
                  <a:srgbClr val="9900FF"/>
                </a:solidFill>
              </a:rPr>
              <a:t>Среднемесячная номинальная начисленная заработная плата работников организаций </a:t>
            </a:r>
          </a:p>
        </c:rich>
      </c:tx>
      <c:layout>
        <c:manualLayout>
          <c:xMode val="edge"/>
          <c:yMode val="edge"/>
          <c:x val="9.5030343429293618E-2"/>
          <c:y val="1.4764111608516733E-2"/>
        </c:manualLayout>
      </c:layout>
      <c:spPr>
        <a:noFill/>
        <a:ln w="27246">
          <a:noFill/>
        </a:ln>
      </c:spPr>
    </c:title>
    <c:plotArea>
      <c:layout>
        <c:manualLayout>
          <c:layoutTarget val="inner"/>
          <c:xMode val="edge"/>
          <c:yMode val="edge"/>
          <c:x val="4.7486033519553134E-2"/>
          <c:y val="0.16545012165450118"/>
          <c:w val="0.89944134078212257"/>
          <c:h val="0.65936739659367638"/>
        </c:manualLayout>
      </c:layout>
      <c:barChart>
        <c:barDir val="col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6E-3"/>
                  <c:y val="1.1232800768854283E-2"/>
                </c:manualLayout>
              </c:layout>
              <c:dLblPos val="outEnd"/>
              <c:showVal val="1"/>
            </c:dLbl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24.43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2019г.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27.72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29.32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31.32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txPr>
              <a:bodyPr/>
              <a:lstStyle/>
              <a:p>
                <a:pPr>
                  <a:defRPr sz="131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33.449999999999996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spPr>
              <a:noFill/>
              <a:ln w="27246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35.690000000000012</c:v>
                </c:pt>
              </c:numCache>
            </c:numRef>
          </c:val>
        </c:ser>
        <c:gapWidth val="100"/>
        <c:overlap val="-24"/>
        <c:axId val="121035008"/>
        <c:axId val="121131008"/>
      </c:barChart>
      <c:catAx>
        <c:axId val="121035008"/>
        <c:scaling>
          <c:orientation val="minMax"/>
        </c:scaling>
        <c:delete val="1"/>
        <c:axPos val="b"/>
        <c:tickLblPos val="nextTo"/>
        <c:crossAx val="121131008"/>
        <c:crosses val="autoZero"/>
        <c:auto val="1"/>
        <c:lblAlgn val="ctr"/>
        <c:lblOffset val="100"/>
      </c:catAx>
      <c:valAx>
        <c:axId val="121131008"/>
        <c:scaling>
          <c:orientation val="minMax"/>
        </c:scaling>
        <c:axPos val="l"/>
        <c:majorGridlines>
          <c:spPr>
            <a:ln w="34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980">
            <a:noFill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1035008"/>
        <c:crosses val="autoZero"/>
        <c:crossBetween val="between"/>
      </c:valAx>
      <c:spPr>
        <a:noFill/>
        <a:ln w="27246">
          <a:noFill/>
        </a:ln>
      </c:spPr>
    </c:plotArea>
    <c:legend>
      <c:legendPos val="r"/>
      <c:layout>
        <c:manualLayout>
          <c:xMode val="edge"/>
          <c:yMode val="edge"/>
          <c:x val="7.5187625967804905E-3"/>
          <c:y val="0.79472687987907464"/>
          <c:w val="0.89599004946136152"/>
          <c:h val="0.11676080381147998"/>
        </c:manualLayout>
      </c:layout>
      <c:spPr>
        <a:noFill/>
        <a:ln w="27921">
          <a:noFill/>
        </a:ln>
      </c:spPr>
      <c:txPr>
        <a:bodyPr/>
        <a:lstStyle/>
        <a:p>
          <a:pPr>
            <a:defRPr sz="1207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6"/>
          <c:y val="6.1046511627906974E-2"/>
          <c:w val="0.58145695364238359"/>
          <c:h val="0.7936046511627925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318544.8</c:v>
                </c:pt>
                <c:pt idx="1">
                  <c:v>273716.7</c:v>
                </c:pt>
                <c:pt idx="2">
                  <c:v>368434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326435.8</c:v>
                </c:pt>
                <c:pt idx="1">
                  <c:v>278730.8</c:v>
                </c:pt>
                <c:pt idx="2">
                  <c:v>373706.1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Дефицит, профицит (-;+)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-7891</c:v>
                </c:pt>
                <c:pt idx="1">
                  <c:v>-5014.1000000000004</c:v>
                </c:pt>
                <c:pt idx="2">
                  <c:v>-5272.1</c:v>
                </c:pt>
              </c:numCache>
            </c:numRef>
          </c:val>
        </c:ser>
        <c:gapDepth val="0"/>
        <c:shape val="box"/>
        <c:axId val="116839168"/>
        <c:axId val="116840704"/>
        <c:axId val="0"/>
      </c:bar3DChart>
      <c:catAx>
        <c:axId val="116839168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840704"/>
        <c:crosses val="autoZero"/>
        <c:auto val="1"/>
        <c:lblAlgn val="ctr"/>
        <c:lblOffset val="100"/>
        <c:tickLblSkip val="1"/>
        <c:tickMarkSkip val="1"/>
      </c:catAx>
      <c:valAx>
        <c:axId val="116840704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839168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0.23837209302325582"/>
          <c:w val="0.31390728476821289"/>
          <c:h val="0.46511627906976916"/>
        </c:manualLayout>
      </c:layout>
      <c:spPr>
        <a:noFill/>
        <a:ln w="25735">
          <a:noFill/>
        </a:ln>
      </c:spPr>
      <c:txPr>
        <a:bodyPr/>
        <a:lstStyle/>
        <a:p>
          <a:pPr>
            <a:defRPr sz="1302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3547646383467279"/>
          <c:y val="0.11578947368421059"/>
          <c:w val="0.65901262916188363"/>
          <c:h val="0.536842105263157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0808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269274.8</c:v>
                </c:pt>
                <c:pt idx="1">
                  <c:v>45977.8</c:v>
                </c:pt>
                <c:pt idx="2">
                  <c:v>3175.3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9DD9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223574.9</c:v>
                </c:pt>
                <c:pt idx="1">
                  <c:v>47286.9</c:v>
                </c:pt>
                <c:pt idx="2">
                  <c:v>2854.9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  <a:ln w="15830">
              <a:solidFill>
                <a:srgbClr val="000000"/>
              </a:solidFill>
              <a:prstDash val="solid"/>
            </a:ln>
          </c:spPr>
          <c:dLbls>
            <c:spPr>
              <a:noFill/>
              <a:ln w="31661">
                <a:noFill/>
              </a:ln>
            </c:spPr>
            <c:txPr>
              <a:bodyPr/>
              <a:lstStyle/>
              <a:p>
                <a:pPr>
                  <a:defRPr sz="99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SerName val="1"/>
          </c:dLbls>
          <c:cat>
            <c:strRef>
              <c:f>Sheet1!$A$2:$A$4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315737.40000000002</c:v>
                </c:pt>
                <c:pt idx="1">
                  <c:v>49752.800000000003</c:v>
                </c:pt>
                <c:pt idx="2">
                  <c:v>2969</c:v>
                </c:pt>
              </c:numCache>
            </c:numRef>
          </c:val>
        </c:ser>
        <c:axId val="115770112"/>
        <c:axId val="115771648"/>
      </c:barChart>
      <c:catAx>
        <c:axId val="115770112"/>
        <c:scaling>
          <c:orientation val="minMax"/>
        </c:scaling>
        <c:axPos val="b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771648"/>
        <c:crosses val="autoZero"/>
        <c:auto val="1"/>
        <c:lblAlgn val="ctr"/>
        <c:lblOffset val="100"/>
        <c:tickLblSkip val="1"/>
        <c:tickMarkSkip val="1"/>
      </c:catAx>
      <c:valAx>
        <c:axId val="115771648"/>
        <c:scaling>
          <c:orientation val="minMax"/>
        </c:scaling>
        <c:axPos val="l"/>
        <c:numFmt formatCode="General" sourceLinked="1"/>
        <c:tickLblPos val="nextTo"/>
        <c:spPr>
          <a:ln w="39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770112"/>
        <c:crosses val="autoZero"/>
        <c:crossBetween val="between"/>
      </c:valAx>
      <c:spPr>
        <a:noFill/>
        <a:ln w="31661">
          <a:noFill/>
        </a:ln>
      </c:spPr>
    </c:plotArea>
    <c:legend>
      <c:legendPos val="r"/>
      <c:layout>
        <c:manualLayout>
          <c:xMode val="edge"/>
          <c:yMode val="edge"/>
          <c:x val="0.86322846276416365"/>
          <c:y val="2.2913222803671397E-2"/>
          <c:w val="0.10562222558221636"/>
          <c:h val="0.52491286415284877"/>
        </c:manualLayout>
      </c:layout>
      <c:spPr>
        <a:noFill/>
        <a:ln w="31661">
          <a:noFill/>
        </a:ln>
      </c:spPr>
      <c:txPr>
        <a:bodyPr/>
        <a:lstStyle/>
        <a:p>
          <a:pPr>
            <a:defRPr sz="206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24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430894308943243E-2"/>
          <c:y val="6.3670411985018813E-2"/>
          <c:w val="0.60325203252032711"/>
          <c:h val="0.7827715355805269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33058.199999999997</c:v>
                </c:pt>
                <c:pt idx="1">
                  <c:v>34736.9</c:v>
                </c:pt>
                <c:pt idx="2">
                  <c:v>36605.1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Акцизы </c:v>
                </c:pt>
              </c:strCache>
            </c:strRef>
          </c:tx>
          <c:spPr>
            <a:solidFill>
              <a:srgbClr val="00FF00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6832.1</c:v>
                </c:pt>
                <c:pt idx="1">
                  <c:v>7076.6</c:v>
                </c:pt>
                <c:pt idx="2">
                  <c:v>7340.4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hlink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4851</c:v>
                </c:pt>
                <c:pt idx="1">
                  <c:v>4187.4000000000005</c:v>
                </c:pt>
                <c:pt idx="2">
                  <c:v>4469.9000000000005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rgbClr val="00FFFF"/>
            </a:solidFill>
            <a:ln w="1509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1236.5</c:v>
                </c:pt>
                <c:pt idx="1">
                  <c:v>1286</c:v>
                </c:pt>
                <c:pt idx="2">
                  <c:v>1337.4</c:v>
                </c:pt>
              </c:numCache>
            </c:numRef>
          </c:val>
        </c:ser>
        <c:gapDepth val="0"/>
        <c:shape val="box"/>
        <c:axId val="116978816"/>
        <c:axId val="116980352"/>
        <c:axId val="0"/>
      </c:bar3DChart>
      <c:catAx>
        <c:axId val="116978816"/>
        <c:scaling>
          <c:orientation val="minMax"/>
        </c:scaling>
        <c:axPos val="b"/>
        <c:numFmt formatCode="General" sourceLinked="1"/>
        <c:tickLblPos val="low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980352"/>
        <c:crosses val="autoZero"/>
        <c:auto val="1"/>
        <c:lblAlgn val="ctr"/>
        <c:lblOffset val="100"/>
        <c:tickLblSkip val="1"/>
        <c:tickMarkSkip val="1"/>
      </c:catAx>
      <c:valAx>
        <c:axId val="116980352"/>
        <c:scaling>
          <c:orientation val="minMax"/>
        </c:scaling>
        <c:axPos val="l"/>
        <c:majorGridlines>
          <c:spPr>
            <a:ln w="37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7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6978816"/>
        <c:crosses val="autoZero"/>
        <c:crossBetween val="between"/>
      </c:valAx>
      <c:spPr>
        <a:noFill/>
        <a:ln w="30198">
          <a:noFill/>
        </a:ln>
      </c:spPr>
    </c:plotArea>
    <c:legend>
      <c:legendPos val="r"/>
      <c:layout>
        <c:manualLayout>
          <c:xMode val="edge"/>
          <c:yMode val="edge"/>
          <c:x val="0.70894308943089646"/>
          <c:y val="3.3707865168539401E-2"/>
          <c:w val="0.28617886178862001"/>
          <c:h val="0.86891385767790263"/>
        </c:manualLayout>
      </c:layout>
      <c:spPr>
        <a:noFill/>
        <a:ln w="3775">
          <a:solidFill>
            <a:schemeClr val="tx1"/>
          </a:solidFill>
          <a:prstDash val="solid"/>
        </a:ln>
      </c:spPr>
      <c:txPr>
        <a:bodyPr/>
        <a:lstStyle/>
        <a:p>
          <a:pPr>
            <a:defRPr sz="87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8145695364238404E-2"/>
          <c:y val="6.3953488372093026E-2"/>
          <c:w val="0.60794701986754962"/>
          <c:h val="0.790697674418607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741</c:v>
                </c:pt>
                <c:pt idx="1">
                  <c:v>770.7</c:v>
                </c:pt>
                <c:pt idx="2">
                  <c:v>801.5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231.7</c:v>
                </c:pt>
                <c:pt idx="1">
                  <c:v>241</c:v>
                </c:pt>
                <c:pt idx="2">
                  <c:v>250.5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Штрафы, санкции, возмещение ущерба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681.2</c:v>
                </c:pt>
                <c:pt idx="1">
                  <c:v>261</c:v>
                </c:pt>
                <c:pt idx="2">
                  <c:v>271.39999999999969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Доходы от использования имущества </c:v>
                </c:pt>
              </c:strCache>
            </c:strRef>
          </c:tx>
          <c:spPr>
            <a:solidFill>
              <a:schemeClr val="bg2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1521.4</c:v>
                </c:pt>
                <c:pt idx="1">
                  <c:v>1582.2</c:v>
                </c:pt>
                <c:pt idx="2">
                  <c:v>1645.6</c:v>
                </c:pt>
              </c:numCache>
            </c:numRef>
          </c:val>
        </c:ser>
        <c:gapDepth val="0"/>
        <c:shape val="box"/>
        <c:axId val="117068928"/>
        <c:axId val="117070464"/>
        <c:axId val="0"/>
      </c:bar3DChart>
      <c:catAx>
        <c:axId val="117068928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070464"/>
        <c:crosses val="autoZero"/>
        <c:auto val="1"/>
        <c:lblAlgn val="ctr"/>
        <c:lblOffset val="100"/>
        <c:tickLblSkip val="1"/>
        <c:tickMarkSkip val="1"/>
      </c:catAx>
      <c:valAx>
        <c:axId val="117070464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068928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476821192052983"/>
          <c:y val="2.9069767441860492E-2"/>
          <c:w val="0.31390728476821289"/>
          <c:h val="0.89825581395349174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63576158940426"/>
          <c:y val="6.3953488372093026E-2"/>
          <c:w val="0.58145695364238359"/>
          <c:h val="0.790697674418607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 бюджетам муниципальных образований </c:v>
                </c:pt>
              </c:strCache>
            </c:strRef>
          </c:tx>
          <c:spPr>
            <a:solidFill>
              <a:schemeClr val="accent1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104010.2</c:v>
                </c:pt>
                <c:pt idx="1">
                  <c:v>95084</c:v>
                </c:pt>
                <c:pt idx="2">
                  <c:v>81913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 бюджетам муниципальных образований </c:v>
                </c:pt>
              </c:strCache>
            </c:strRef>
          </c:tx>
          <c:spPr>
            <a:solidFill>
              <a:srgbClr val="FF6600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125497.2</c:v>
                </c:pt>
                <c:pt idx="1">
                  <c:v>118407.9</c:v>
                </c:pt>
                <c:pt idx="2">
                  <c:v>123572.5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 бюджетам муниципальных образований </c:v>
                </c:pt>
              </c:strCache>
            </c:strRef>
          </c:tx>
          <c:spPr>
            <a:solidFill>
              <a:schemeClr val="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39793</c:v>
                </c:pt>
                <c:pt idx="1">
                  <c:v>9994.2000000000007</c:v>
                </c:pt>
                <c:pt idx="2">
                  <c:v>110137.9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867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91.3</c:v>
                </c:pt>
                <c:pt idx="1">
                  <c:v>88.8</c:v>
                </c:pt>
                <c:pt idx="2">
                  <c:v>88.8</c:v>
                </c:pt>
              </c:numCache>
            </c:numRef>
          </c:val>
        </c:ser>
        <c:gapDepth val="0"/>
        <c:shape val="box"/>
        <c:axId val="117290880"/>
        <c:axId val="117292416"/>
        <c:axId val="0"/>
      </c:bar3DChart>
      <c:catAx>
        <c:axId val="117290880"/>
        <c:scaling>
          <c:orientation val="minMax"/>
        </c:scaling>
        <c:axPos val="b"/>
        <c:numFmt formatCode="General" sourceLinked="1"/>
        <c:tickLblPos val="low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292416"/>
        <c:crosses val="autoZero"/>
        <c:auto val="1"/>
        <c:lblAlgn val="ctr"/>
        <c:lblOffset val="100"/>
        <c:tickLblSkip val="1"/>
        <c:tickMarkSkip val="1"/>
      </c:catAx>
      <c:valAx>
        <c:axId val="117292416"/>
        <c:scaling>
          <c:orientation val="minMax"/>
        </c:scaling>
        <c:axPos val="l"/>
        <c:majorGridlines>
          <c:spPr>
            <a:ln w="321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21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290880"/>
        <c:crosses val="autoZero"/>
        <c:crossBetween val="between"/>
      </c:valAx>
      <c:spPr>
        <a:noFill/>
        <a:ln w="25735">
          <a:noFill/>
        </a:ln>
      </c:spPr>
    </c:plotArea>
    <c:legend>
      <c:legendPos val="r"/>
      <c:layout>
        <c:manualLayout>
          <c:xMode val="edge"/>
          <c:yMode val="edge"/>
          <c:x val="0.68609271523178805"/>
          <c:y val="2.9069767441860492E-2"/>
          <c:w val="0.31390728476821289"/>
          <c:h val="0.89825581395349174"/>
        </c:manualLayout>
      </c:layout>
      <c:spPr>
        <a:noFill/>
        <a:ln w="25735">
          <a:noFill/>
        </a:ln>
      </c:spPr>
      <c:txPr>
        <a:bodyPr/>
        <a:lstStyle/>
        <a:p>
          <a:pPr>
            <a:defRPr sz="1211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697674418604657E-2"/>
          <c:y val="3.4901768762056987E-2"/>
          <c:w val="0.55930232558139537"/>
          <c:h val="0.8180622095737256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chemeClr val="accent1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171978.7</c:v>
                </c:pt>
                <c:pt idx="1">
                  <c:v>167722.9</c:v>
                </c:pt>
                <c:pt idx="2">
                  <c:v>166722.29999999999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Культура и кинематография </c:v>
                </c:pt>
              </c:strCache>
            </c:strRef>
          </c:tx>
          <c:spPr>
            <a:solidFill>
              <a:srgbClr val="FF66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40095.4</c:v>
                </c:pt>
                <c:pt idx="1">
                  <c:v>40222.300000000003</c:v>
                </c:pt>
                <c:pt idx="2">
                  <c:v>39214.699999999997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Общегосударственные вопросы </c:v>
                </c:pt>
              </c:strCache>
            </c:strRef>
          </c:tx>
          <c:spPr>
            <a:solidFill>
              <a:schemeClr val="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34857.1</c:v>
                </c:pt>
                <c:pt idx="1">
                  <c:v>32629</c:v>
                </c:pt>
                <c:pt idx="2">
                  <c:v>30880.9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spPr>
            <a:solidFill>
              <a:schemeClr val="folHlink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22736.6</c:v>
                </c:pt>
                <c:pt idx="1">
                  <c:v>19219.099999999995</c:v>
                </c:pt>
                <c:pt idx="2">
                  <c:v>15793.3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chemeClr val="bg2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17280.599999999995</c:v>
                </c:pt>
                <c:pt idx="1">
                  <c:v>4488.9000000000005</c:v>
                </c:pt>
                <c:pt idx="2">
                  <c:v>3293.2</c:v>
                </c:pt>
              </c:numCache>
            </c:numRef>
          </c:val>
        </c:ser>
        <c:ser>
          <c:idx val="5"/>
          <c:order val="5"/>
          <c:tx>
            <c:v>Национальная экономика</c:v>
          </c:tx>
          <c:spPr>
            <a:solidFill>
              <a:schemeClr val="tx2"/>
            </a:solidFill>
            <a:ln w="12649">
              <a:solidFill>
                <a:schemeClr val="accent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Sheet1!$A$8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CCCCFF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390</c:v>
                </c:pt>
                <c:pt idx="1">
                  <c:v>390</c:v>
                </c:pt>
                <c:pt idx="2">
                  <c:v>290</c:v>
                </c:pt>
              </c:numCache>
            </c:numRef>
          </c:val>
        </c:ser>
        <c:ser>
          <c:idx val="8"/>
          <c:order val="7"/>
          <c:tx>
            <c:strRef>
              <c:f>Sheet1!$A$9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spPr>
            <a:solidFill>
              <a:srgbClr val="FF0000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50</c:v>
                </c:pt>
                <c:pt idx="1">
                  <c:v>100</c:v>
                </c:pt>
                <c:pt idx="2">
                  <c:v>50</c:v>
                </c:pt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66CC"/>
            </a:solidFill>
            <a:ln w="12649">
              <a:solidFill>
                <a:schemeClr val="tx1"/>
              </a:solidFill>
              <a:prstDash val="solid"/>
            </a:ln>
          </c:spPr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206.6</c:v>
                </c:pt>
                <c:pt idx="1">
                  <c:v>238</c:v>
                </c:pt>
                <c:pt idx="2">
                  <c:v>158</c:v>
                </c:pt>
              </c:numCache>
            </c:numRef>
          </c:val>
        </c:ser>
        <c:gapDepth val="0"/>
        <c:shape val="box"/>
        <c:axId val="117549696"/>
        <c:axId val="117596544"/>
        <c:axId val="0"/>
      </c:bar3DChart>
      <c:catAx>
        <c:axId val="117549696"/>
        <c:scaling>
          <c:orientation val="minMax"/>
        </c:scaling>
        <c:axPos val="b"/>
        <c:numFmt formatCode="General" sourceLinked="1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596544"/>
        <c:crosses val="autoZero"/>
        <c:auto val="1"/>
        <c:lblAlgn val="ctr"/>
        <c:lblOffset val="100"/>
        <c:tickLblSkip val="1"/>
        <c:tickMarkSkip val="1"/>
      </c:catAx>
      <c:valAx>
        <c:axId val="117596544"/>
        <c:scaling>
          <c:orientation val="minMax"/>
        </c:scaling>
        <c:axPos val="l"/>
        <c:majorGridlines/>
        <c:numFmt formatCode="General" sourceLinked="1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9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7549696"/>
        <c:crosses val="autoZero"/>
        <c:crossBetween val="between"/>
      </c:valAx>
      <c:spPr>
        <a:noFill/>
        <a:ln w="25298">
          <a:noFill/>
        </a:ln>
      </c:spPr>
    </c:plotArea>
    <c:legend>
      <c:legendPos val="r"/>
      <c:layout>
        <c:manualLayout>
          <c:xMode val="edge"/>
          <c:yMode val="edge"/>
          <c:x val="0.64762998938431326"/>
          <c:y val="6.7991204584177317E-2"/>
          <c:w val="0.3273461562998114"/>
          <c:h val="0.93200879541582271"/>
        </c:manualLayout>
      </c:layout>
      <c:spPr>
        <a:noFill/>
        <a:ln w="3162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1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270557029177717E-2"/>
          <c:y val="4.0998217468805713E-2"/>
          <c:w val="0.86206896551723944"/>
          <c:h val="0.860962566844919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 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1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 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237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г. Оценка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2023г. План</c:v>
                </c:pt>
              </c:strCache>
            </c:strRef>
          </c:tx>
          <c:dLbls>
            <c:spPr>
              <a:noFill/>
              <a:ln w="27237">
                <a:noFill/>
              </a:ln>
            </c:spPr>
            <c:showVal val="1"/>
          </c:dLbls>
          <c:cat>
            <c:strRef>
              <c:f>Лист1!$A$2:$A$3</c:f>
              <c:strCache>
                <c:ptCount val="1"/>
                <c:pt idx="0">
                  <c:v>Численность населения, чел.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11.4</c:v>
                </c:pt>
              </c:numCache>
            </c:numRef>
          </c:val>
        </c:ser>
        <c:gapWidth val="100"/>
        <c:overlap val="-24"/>
        <c:axId val="120800000"/>
        <c:axId val="120801536"/>
      </c:barChart>
      <c:catAx>
        <c:axId val="12080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62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801536"/>
        <c:crosses val="autoZero"/>
        <c:auto val="1"/>
        <c:lblAlgn val="ctr"/>
        <c:lblOffset val="100"/>
      </c:catAx>
      <c:valAx>
        <c:axId val="120801536"/>
        <c:scaling>
          <c:orientation val="minMax"/>
        </c:scaling>
        <c:axPos val="l"/>
        <c:majorGridlines>
          <c:spPr>
            <a:ln w="34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214">
            <a:noFill/>
          </a:ln>
        </c:spPr>
        <c:txPr>
          <a:bodyPr rot="0" vert="horz"/>
          <a:lstStyle/>
          <a:p>
            <a:pPr>
              <a:defRPr sz="1281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800000"/>
        <c:crosses val="autoZero"/>
        <c:crossBetween val="between"/>
      </c:valAx>
      <c:spPr>
        <a:noFill/>
        <a:ln w="27237">
          <a:noFill/>
        </a:ln>
      </c:spPr>
    </c:plotArea>
    <c:legend>
      <c:legendPos val="r"/>
      <c:layout>
        <c:manualLayout>
          <c:xMode val="edge"/>
          <c:yMode val="edge"/>
          <c:x val="0.52496630248433251"/>
          <c:y val="6.4285748903656195E-2"/>
          <c:w val="0.27395417137869438"/>
          <c:h val="0.78750002019379961"/>
        </c:manualLayout>
      </c:layout>
      <c:spPr>
        <a:noFill/>
        <a:ln w="27237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7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81" b="1" i="0" u="none" strike="noStrike" baseline="0">
                <a:solidFill>
                  <a:srgbClr val="00008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Численность занятых в экономике, тыс. человек</a:t>
            </a:r>
          </a:p>
        </c:rich>
      </c:tx>
      <c:layout>
        <c:manualLayout>
          <c:xMode val="edge"/>
          <c:yMode val="edge"/>
          <c:x val="0.20226135088395036"/>
          <c:y val="1.9784188515227098E-2"/>
        </c:manualLayout>
      </c:layout>
      <c:spPr>
        <a:noFill/>
        <a:ln w="27813">
          <a:noFill/>
        </a:ln>
      </c:spPr>
    </c:title>
    <c:view3D>
      <c:rotX val="22"/>
      <c:hPercent val="100"/>
      <c:rotY val="29"/>
      <c:depthPercent val="100"/>
      <c:perspective val="30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349726775956283E-2"/>
          <c:y val="9.0185676392573008E-2"/>
          <c:w val="0.78688524590163744"/>
          <c:h val="0.78249336870026109"/>
        </c:manualLayout>
      </c:layout>
      <c:bar3DChart>
        <c:barDir val="col"/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2018г. 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381234150464936E-3"/>
                  <c:y val="1.1232800768854283E-2"/>
                </c:manualLayout>
              </c:layout>
              <c:showVal val="1"/>
            </c:dLbl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SerName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2019г 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2020 г.Оценка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 w="2781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4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2021 г.План</c:v>
                </c:pt>
              </c:strCache>
            </c:strRef>
          </c:tx>
          <c:dLbls>
            <c:dLbl>
              <c:idx val="0"/>
              <c:layout>
                <c:manualLayout>
                  <c:x val="9.373173698627872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,</a:t>
                    </a:r>
                    <a:r>
                      <a:rPr lang="en-US"/>
                      <a:t>1</a:t>
                    </a:r>
                  </a:p>
                </c:rich>
              </c:tx>
            </c:dLbl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7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0"/>
          <c:order val="4"/>
          <c:tx>
            <c:strRef>
              <c:f>Лист1!$F$1</c:f>
              <c:strCache>
                <c:ptCount val="1"/>
                <c:pt idx="0">
                  <c:v>2022 г.План</c:v>
                </c:pt>
              </c:strCache>
            </c:strRef>
          </c:tx>
          <c:dLbls>
            <c:spPr>
              <a:noFill/>
              <a:ln w="2781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4" baseline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г.План</c:v>
                </c:pt>
              </c:strCache>
            </c:strRef>
          </c:tx>
          <c:dLbls>
            <c:dLbl>
              <c:idx val="0"/>
              <c:layout>
                <c:manualLayout>
                  <c:x val="1.2497728943694652E-2"/>
                  <c:y val="3.0255059682274387E-3"/>
                </c:manualLayout>
              </c:layout>
              <c:spPr>
                <a:noFill/>
                <a:ln w="27813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pPr>
              <a:noFill/>
              <a:ln w="27813">
                <a:noFill/>
              </a:ln>
            </c:spPr>
            <c:showVal val="1"/>
          </c:dLbls>
          <c:cat>
            <c:strRef>
              <c:f>Лист1!$A$2</c:f>
              <c:strCache>
                <c:ptCount val="1"/>
                <c:pt idx="0">
                  <c:v>Среднесписочная численность работающих, чел.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gapWidth val="100"/>
        <c:shape val="box"/>
        <c:axId val="120878208"/>
        <c:axId val="120879744"/>
        <c:axId val="120810560"/>
      </c:bar3DChart>
      <c:catAx>
        <c:axId val="120878208"/>
        <c:scaling>
          <c:orientation val="minMax"/>
        </c:scaling>
        <c:delete val="1"/>
        <c:axPos val="b"/>
        <c:tickLblPos val="nextTo"/>
        <c:crossAx val="120879744"/>
        <c:crosses val="autoZero"/>
        <c:auto val="1"/>
        <c:lblAlgn val="ctr"/>
        <c:lblOffset val="100"/>
      </c:catAx>
      <c:valAx>
        <c:axId val="120879744"/>
        <c:scaling>
          <c:orientation val="minMax"/>
        </c:scaling>
        <c:axPos val="l"/>
        <c:majorGridlines>
          <c:spPr>
            <a:ln w="356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ln w="71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4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78208"/>
        <c:crosses val="autoZero"/>
        <c:crossBetween val="between"/>
      </c:valAx>
      <c:serAx>
        <c:axId val="120810560"/>
        <c:scaling>
          <c:orientation val="minMax"/>
        </c:scaling>
        <c:axPos val="b"/>
        <c:numFmt formatCode="General" sourceLinked="1"/>
        <c:tickLblPos val="low"/>
        <c:spPr>
          <a:ln w="34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9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879744"/>
        <c:crosses val="autoZero"/>
        <c:tickLblSkip val="1"/>
        <c:tickMarkSkip val="1"/>
      </c:serAx>
      <c:spPr>
        <a:noFill/>
        <a:ln w="27813">
          <a:noFill/>
        </a:ln>
      </c:spPr>
    </c:plotArea>
    <c:legend>
      <c:legendPos val="b"/>
      <c:spPr>
        <a:noFill/>
        <a:ln w="285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4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0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3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37</a:t>
            </a:fld>
            <a:endParaRPr lang="ru-RU" altLang="ru-RU" sz="1200" dirty="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dirty="0" smtClean="0">
                <a:latin typeface="Arial" charset="0"/>
              </a:rPr>
              <a:t>Данные сверить с МРР</a:t>
            </a:r>
          </a:p>
        </p:txBody>
      </p:sp>
    </p:spTree>
    <p:extLst>
      <p:ext uri="{BB962C8B-B14F-4D97-AF65-F5344CB8AC3E}">
        <p14:creationId xmlns:p14="http://schemas.microsoft.com/office/powerpoint/2010/main" xmlns="" val="36580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495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3786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3433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CF2C1-DA2B-4F89-93C5-9B589A66F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BD755-52E2-48C8-8047-5E17EF9C7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3F1E5EC-607E-4B16-83EC-FCD913830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C1D18-9DFF-4376-BABA-68CC4BA118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3C062-6004-46C5-A86E-28463B4721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9E62E-26A7-4E46-8921-359AAC1A5D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B5A9F-3EA5-466B-8DA1-A7892AA65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6B5CC3A-D316-4A2F-9C40-2C75E69DC5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9D7EA13-07BA-4015-A73D-C34233C5D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652854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2021 год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 на плановый период 2022 и 2023 годов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«Краснинский район» </a:t>
            </a:r>
          </a:p>
          <a:p>
            <a:pPr marR="0" algn="ctr"/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  <a:p>
            <a:pPr marR="0" algn="ctr"/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 учетом изменений от 26.02.2021 г, от 31.05.2021г, от </a:t>
            </a:r>
            <a:r>
              <a:rPr lang="ru-RU" sz="1800" b="1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04.08.2021, от  21.10.2021)</a:t>
            </a:r>
            <a:endParaRPr lang="ru-RU" sz="1800" b="1" i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429681" cy="5642365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105,9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, 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занятных в экономике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Номинальная  начисленная  среднемесячная заработная плата  работников организаций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24433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27716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29324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33447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35688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2021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год и на плановый период 2022 и 2023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28596" y="1533465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 )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2021 год и плановый период 2022 и 2023 годов.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При подготовке основных направлений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на 2021 год и плановый период 2022 и 2023 годов были учтены положения Указа Президента Российской Федерации от 7 мая 2018 года № 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Послания Президента Российской Федерации Федеральному Собранию Российской Федерации от 15 января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Основные направления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инфекции, и принятием на федеральном, региональном и муниципальном  уровне мер по ее устранению.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задачи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В сложившихся экономических условиях основными задачами бюджетной 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на 2021-2023 годы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  Укрепление доходной базы бюджета муниципального района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 Реализация приоритетных направлений и национальных проектов, в первую очередь  направленных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42844" y="142853"/>
            <a:ext cx="864399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решение задач, поставленных в Указе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3. Сохранение социальной направленности  бюджета муниципального района 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4.  Открытость и прозрачность управления общественными финансами.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Налоговая политика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среднесрочный период будет направлена на увеличение доходов бюджета муниципального района за счет оптимизации налоговой нагрузки, повышения собираемости налогов и сборов, повышения эффективности системы налогового администрирования доходов, формирующих бюджет муниципального района, 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Основными целями налоговой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на 2021 год и на плановый период 2022 и 2023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сохранение сбалансированности и устойчивости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повышение собираемости налоговых и неналоговых доходов, зачисляемых в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дальнейшее повышение результативности деятельности главных администраторов доходов бюджета муниципального района, направленной на безусловное исполнение всеми плательщиками своих обязательств перед бюджетом муниципального района, сокращение задолженности и недоимки по платежам в бюджет муниципального района.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 сохранение условий для стимулирования деловой активности, устойчивого роста экономики и инвестиций.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Важной составляющей налоговой политики на территории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Продолжится действие «налоговых каникул» для впервые зарегистрированных индивидуальных предпринимателей, применяющих упрощенную систему налогообложения и (или)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 до 2024 года.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С 1 января 2021 года будет отменен единый налог на вмененный доход. До конца года хозяйствующие субъекты должны будут выбрать другие налоговые системы (патентную, упрощенную или общую). При этом в  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2021 году в бюджет муниципального района еще поступит квартальный платеж налога за 4 квартал 2020 года.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В целях обеспечения перехода на патентную систему максимального количества хозяйствующих субъектов, для минимизации потерь местных бюджетов, в текущем году будет актуализирована патентная система налогообложения. В рамках переданных федеральными законодателями полномочий размер налога на патенте будет приближен к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вмененке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При этом будут учтены особенности ведения деятельности в зависимости от численности населенного пункта, количества наемных работников и другие факторы. Перечень видов деятельности, на которых может применяться патентная система налогообложения, планируется значительно расширить.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налоговой политики будут являться: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укрепление доходной базы бюджета муниципального района за счет наращивания стабильных доходных источников и мобилизации в бюджет имеющихся резервов;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благоприятных условий для инвестиционной  привлекательности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формирование устойчивой налоговой базы для обеспечения сбалансированности бюджета муниципального района, обеспечение своевременности и полноты поступлений в бюджет муниципального района по доходным источникам, укрепление платежной и налоговой дисциплины;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постановки на налоговый учет обособленных подразделений предприятий, работающих на территории муниципального образования;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по инвентаризации и оптимизации имущества муниципальной собственности, вовлечению в хозяйственный оборот неиспользуемых объектов недвижимости и земельных участков, находящихся в  муниципальной собственности;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района, усиление мер воздействия на плательщиков, имеющих задолженность по платежам, поступающим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</a:t>
            </a:r>
          </a:p>
          <a:p>
            <a:pPr indent="177800"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минимального размера оплаты труда, снижения неформальной занятости населения, легализации  «теневой» заработной платы;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повышения уровня налоговой грамотности населения;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целях мобилизации доходов бюджета муниципального района планируется проведение следующих мероприятий: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а также проведение мероприятий по сокращению задолженности по налогу на доходы физических лиц;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для увеличения сбора арендных платежей будет продолжена работа по заключению новых договоров на обоюдно выгодных условиях, не допущении недоимки по данным видам доходов;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малого и среднего предпринимательства.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создания условий для развития малых форм торговли, в целях формирования комфортной потребительской среды.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целях совершенствования налогового администрирования предполагается: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качества и эффективности совместной работы органов власти всех уровней по усилению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администрирования доходов в рамках деятельности межведомственной комиссии  и рабочей группы по платежам в бюджет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продолжение работы  по легализации налоговой базы, легализации «теневой» заработной платы, взысканию задолженности по налоговым и неналоговым доходам;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осуществление контроля за наличием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доходов бюджета муниципального района в целях повышения собираемости налогов будет продолжена работа по следующим направлениям: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увеличения доходной базы бюджета муниципального района будет осуществляться активизация проведения муниципального земельного контроля и государственного земельного надзора с целью 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налоговой политики будет способствовать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района.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78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   на среднесрочный период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концентрация расходов на первоочередных и приоритетных направлениях, в том числе на достижении целей и результатов региональных проектов, направленных на реализацию национальных проектов;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реалистичности и минимизация рисков несбалансированности бюджета;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недопущение принятия новых расходных обязательств, не обеспеченных источниками финансирования;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долговой политики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 с учетом сохранения безопасного уровня долговой нагрузки на бюджет муниципального района и реализации мероприятий, обеспечивающих выполнение условий соглашений, заключенных с Департаментом финансов Смоленской области, по реструктуризации задолженности по бюджетным кредитам, предоставленным бюджету муниципального района из областного бюджета для частичного покрытия дефицита бюджета муниципального района;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 Смоленской области, размещение основных положений   о бюджете в формате «Бюджет для граждан» в социальных сетях.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сфере межбюджетных отношений: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заключение с органами местного самоуправления   поселений,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обеспечение сбалансированности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стимулирование органов местного самоуправления в увеличении собственной доходной базы местных бюджетов;</a:t>
            </a:r>
          </a:p>
          <a:p>
            <a:pPr indent="1778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мер по укреплению финансовой дисциплины, соблюдению органами местного самоуправления требований бюджетного законодательства.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14282" y="1"/>
            <a:ext cx="8786874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I. Общие положения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(далее - долговая политика) является неотъемлемой частью бюджетной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 Смоленской области (далее - муниципальное образование) и определяет стратегию управления муниципальным  долгом муниципального образования (далее - муниципальный долг), направленную на эффективное управление муниципальным долгом.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2. Принципами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1) соблюдение требований, установленных Бюджетным кодексом Российской Федерации;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2) сохранение объема долговых обязательств на экономически безопасном уровне;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3) полнота и своевременность исполнения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4) сокращение стоимости обслуживания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5) прозрачность управления муниципальным долгом.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Итоги реализации долговой политики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Муниципальным образованием проводится взвешенная долговая политика. С 2014 года долговая политика реализуется с учетом мероприятий, предусмотренных подпрограммой  «Управление муниципальным долгом»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области», утвержденной постановлением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от 15.11.2013 г. № 520   «Об утверждении муниципальной программы «Создание условий для эффективного управления муниципальными финансами в муниципальном образовании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».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Приоритетами муниципальной политики в сфере реализации подпрограммы «Управление муниципальным долгом» являлись соблюдение ограничений, устанавливаемых Бюджетным кодексом Российской Федерации: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предельному объему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верхнему пределу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-по расходам на обслуживание муниципального долга;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 установленному размеру дефицита местного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В целях снижения расходов бюджета муниципального района, предусмотренных на обслуживание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и обеспечение долговых обязательств на экономически безопасном уровне, проводились мероприятия по эффективному управлению муниципальными финансами: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направлялись остатки средств на едином счете бюджета муниципального района на начало текущего года   на покрытие временных кассовых разрывов;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 на покрытие временных кассовых разрывов направлялись остатки средств муниципальных бюджетных учреждений, а также средства муниципальных казенных учреждений, находящиеся во временном распоряжении на едином счете бюджета муниципального района;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Проводимые мероприятия обеспечили своевременное и в полном объеме выполнение расходных обязательств по социально - значимым статьям бюджета муниципального района, сохранение объема муниципального долга на экономически безопасном уровне.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проводимая долговая политика позволила повысить сбалансированность и устойчивость бюджета муниципального района.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2019 год выполнены в полном объеме долговые  обязательства, принятые муниципальным образованием.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177800"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Цели и задачи долговой политики        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Целями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обеспечение сбалансированности бюджета муниципального района  при поддержании объема муниципального долга на экономически безопасном уровне, обеспечивающим возможность гарантированного выполнения муниципальным образованием обязательств по его погашению и обслуживанию;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 своевременное исполнение долговых обязательств муниципального образования.  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Задачами долговой политики являются: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сокращение объема муниципального долга и расходов на его обслуживание;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снижение долговых рисков, гибкое реагирование на изменяющиеся условия рынка финансовых услуг и использование наиболее благоприятных видов муниципальных заимствований;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использование механизмов оперативного управления долговыми обязательствами, а именно: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осуществление досрочного погашения долговых обязательств;</a:t>
            </a:r>
          </a:p>
          <a:p>
            <a:pPr indent="1778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 привлечение краткосрочных бюджетных кредитов на пополнение остатков средств на счете бюджета муниципального района.</a:t>
            </a:r>
          </a:p>
          <a:p>
            <a:pPr indent="177800" algn="just"/>
            <a:r>
              <a:rPr lang="ru-RU" sz="1400" dirty="0" smtClean="0"/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обеспечение раскрытия информации о муниципальном долге.</a:t>
            </a:r>
          </a:p>
          <a:p>
            <a:pPr indent="17780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2018-2023 годах</a:t>
            </a:r>
          </a:p>
        </p:txBody>
      </p:sp>
      <p:graphicFrame>
        <p:nvGraphicFramePr>
          <p:cNvPr id="6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844" y="1285860"/>
          <a:ext cx="86868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2018(факт)	2019(факт)	2020 (факт)	2021(план)	2022 (план)     2023 (план)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всего		261594,2	306004,5	321299,6	318544,8        273716,7       368434,0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всего		267077,0	300118,3	321898,2	326435,8         278730,8       373706,1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(-;+)		-5482,8	5886,2	-598,6	-7891,0            -5014,1          -5272,1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dirty="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dirty="0" smtClean="0">
                <a:latin typeface="Arial" charset="0"/>
              </a:rPr>
              <a:t>»</a:t>
            </a:r>
            <a:r>
              <a:rPr lang="ru-RU" sz="2200" dirty="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2400" dirty="0">
              <a:solidFill>
                <a:srgbClr val="66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</a:t>
            </a:r>
            <a:r>
              <a:rPr lang="ru-RU" sz="20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рублей</a:t>
            </a:r>
            <a:endParaRPr lang="ru-RU" sz="2000" b="1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   2022	    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318544,8    273716,7	    368434,0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Расходы, всего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326435,8     278730,8     373706,1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(-;+)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-7891,0 	 -5014,1         -5272,1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9738" y="1354138"/>
          <a:ext cx="8156575" cy="307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14546" y="4357694"/>
          <a:ext cx="5143536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938046"/>
                <a:gridCol w="928694"/>
                <a:gridCol w="928694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269274,8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223574,9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315737,4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45977,8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47286,9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49752,8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3175,3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2854,9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2969,0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2021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596" y="1857364"/>
          <a:ext cx="8253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5984" y="1500174"/>
            <a:ext cx="376351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429264"/>
            <a:ext cx="6858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2022	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1200" dirty="0" smtClean="0"/>
              <a:t>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33058,2	34736,9	36605,1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Акцизы			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6832,1	7076,6	7340,4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4 851,0 	4 187,4	4469,9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1236,5	1286,0	1337,4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36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						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2021           2022             2023</a:t>
            </a:r>
          </a:p>
          <a:p>
            <a:pPr>
              <a:tabLst>
                <a:tab pos="62817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1 521,4       1582,2         1 645,6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681,2         261,0            271,4</a:t>
            </a:r>
          </a:p>
          <a:p>
            <a:pPr>
              <a:tabLst>
                <a:tab pos="547528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741,0         770,7            801,5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 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231,7         241,0            250,5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	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	  2022	  2023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104010,2	95084,0	81913,0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125497,2	118407,9     123572,5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бюджетам муниципальных образований 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39793,0	9994,2	110137,9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91,3	 88,8 	 88,8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16" y="2070"/>
                <a:ext cx="29" cy="9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flipV="1">
                <a:off x="198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89"/>
              <p:cNvSpPr>
                <a:spLocks noChangeShapeType="1"/>
              </p:cNvSpPr>
              <p:nvPr/>
            </p:nvSpPr>
            <p:spPr bwMode="auto">
              <a:xfrm flipV="1">
                <a:off x="1305" y="3060"/>
                <a:ext cx="49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928662" y="5000636"/>
            <a:ext cx="1289817" cy="12969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05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</a:rPr>
              <a:t>Жилищно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 -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коммунальное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хозяйство»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36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8596" y="1071546"/>
          <a:ext cx="8715404" cy="315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86512" y="571480"/>
            <a:ext cx="285748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	  2022	    2023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	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171978,7	 167722,9    166723,3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 и кинематография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40095,4	 40222,3      39214,7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Национальная экономика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38840,8	 9964,6	  110308,4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34857,1	 32629,0      30880,9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Межбюджетные трансферты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22736,6	 19219,1	  15793,3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Социальная политика           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17280,6	 4488,9        3293,2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	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390,0	 390,0          290,0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206,6	 100,0	  50,0</a:t>
            </a:r>
          </a:p>
          <a:p>
            <a:pPr>
              <a:tabLst>
                <a:tab pos="3586163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	 238,0	  158,0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630441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2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2023 г.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326435,8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274974,8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366710,8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34857,1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32629,0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30880,9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1655,3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1617,5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3125,7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3202,0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21966,0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20590,4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19499,2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6365,7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6045,1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5889,1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157843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1064,1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38840,8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110308,4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35723,2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7076,6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107340,4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171978,7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167722,9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166722,3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33446,5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32195,3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30850,3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120349,6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119624,8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120339,8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10560,8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9823,9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9698,5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7001,0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6007,9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5762,7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40095,4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40222,3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39214,7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31109,6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31865,7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31038,6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8985,8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8356,6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8176,1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17280,6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4488,9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3293,2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3127,3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2776,4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1744,8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Бюджетная система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внебюджетных фондов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=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</a:rPr>
              <a:t>+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Федеральный бюджет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городских округов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поселений</a:t>
            </a:r>
            <a:r>
              <a:rPr lang="ru-RU" sz="1500" b="1" dirty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муниципальных районов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5198572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Социальное обслуживание населения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5170,2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7232,3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1114,1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1057,9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975,4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158,0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22736,6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19219,1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15793,3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8578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4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142984"/>
          <a:ext cx="8643997" cy="5535230"/>
        </p:xfrm>
        <a:graphic>
          <a:graphicData uri="http://schemas.openxmlformats.org/drawingml/2006/table">
            <a:tbl>
              <a:tblPr/>
              <a:tblGrid>
                <a:gridCol w="6254591"/>
                <a:gridCol w="843320"/>
                <a:gridCol w="773043"/>
                <a:gridCol w="773043"/>
              </a:tblGrid>
              <a:tr h="55990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320171,6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268916,6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361206,4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24322,8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22118,9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38538,2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110315,4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28195,7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24583,5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20929,7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184351,1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168584,8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167621,7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40737,7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40227,3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39219,7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654,6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573,0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области»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 Смоленской области»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500034" y="285728"/>
            <a:ext cx="807249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Национальный проект представляет собой часть платформы социально-экономического и стратегического развития страны, которая направлена на конкретную сферу общественных отношений и предусматривает достижение конкретных целей в этой сфере. Так, приоритетными сферами социально-экономического развития посредством реализации национальных проектов сегодня является здоровье населения, обеспечение населения жильем и прочее.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Кроме непосредственно задач социально-экономического развития национальные проекты выполняют интеграционную функцию объединения муниципалитетов и регионов федерации в решении задач, имеющих значение для отдельной личности и общества в целом.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Сегодня в качестве приоритетных направлений социально-экономического развития страны можно выделить следующие: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1.Сокращение уровня бедности населения;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2.Повышение уровня дохода населения, повышение уровня пенсионного обеспечения, которые бы превысили рост инфляции; Обеспечение роста продолжительности жизни населения;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3.Обеспечение устойчивого увеличения численности населения;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4.Наиболее полное обеспечение прав всего населения на жилище;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5.Обеспечение инновационного развития и другое. Документальное оформление национального проекта предполагает составление паспорта проекта, а также разработку плана проекта.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35824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Национальные проекты, направленные на обеспечение прорывного научно-технологического и социально-экономического развития России, повышения уровня жизни, создания условий и возможностей для самореализации и раскрытия таланта каждого человека, установлены Указом Президента  Российской Федерации  от 07 мая 2018 года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204 «О национальных целях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стратегических задачах развития Российской Федерации на период до 2024 года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структуре федерального проекта выделяется региональный элемент, так называемая региональная составляющая. Региональная составляющая представляет собой часть национального проекта, за реализацию которой ответственен регион.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Муниципалитет участвует в национальных проектах посредством реализации региональной составляющей национальных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Муниципальное образование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участвует в реализации нескольких национальных и региональных проектов.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В рамках регионального проекта «Современная школа»  федерального проекта «Образование» на территории муниципального образования «Краснинский район» Смоленской области на базе МБОУ «Краснинская школа», МБОУ «Гусинская  школа» в 2020 году были открыты центры образования  цифрового и гуманитарного профилей «Точка роста», целью которых является обновление обучения  и совершенствование методов обучения предметов «Технология», «Информатика», «ОБЖ». В 2021 году  планируется создать центр образования  цифрового и гуманитарного профилей «Точка роста» на базе МБОУ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Краснооктябрьская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школа». Предусмотрено  финансирование на создание и обеспечение функционирования центров образования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направленностей в общеобразовательных организациях, расположенных в сельской местности и малых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городах.Так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реализации вышеуказанного федерального проекта  в бюджете муниципального района на 2021 год предусмотрено финансирование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8414,0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тыс.рублей, на 2022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8975,9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на 2023 год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9457,5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00042"/>
            <a:ext cx="85011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 В бюджете муниципального района на 2022 год в рамках регионального проекта «Успех каждого ребенка» национального проекта «Образование»  предусмотрены  расходы на создание в общеобразовательных организациях, расположенных в сельской местности, условий для занятий физической культурой и спортом в 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1131,3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тыс.рублей, на 2023 год  в сумме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374,9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тыс.рублей.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 рамках реализации регионального проекта «Культурная среда» федерального проекта «Культура» предусмотрено финансирование государственной поддержки отрасли культуры -это создание и модернизация учреждений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типа в сельской местности в 2022 году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4158,3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тыс.рублей, в 2023 году обеспечение учреждений культуры специализированным автотранспортом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4973,2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Кроме того в бюджете муниципального района  предусмотрены  расходы на реализацию регионального проекта «Творческие люди» на 2022 год в сумме 82,7 тыс.рублей , на 2023 год в сумме 82,7 тыс.рублей 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214423"/>
          <a:ext cx="7072361" cy="4529171"/>
        </p:xfrm>
        <a:graphic>
          <a:graphicData uri="http://schemas.openxmlformats.org/drawingml/2006/table">
            <a:tbl>
              <a:tblPr/>
              <a:tblGrid>
                <a:gridCol w="4111838"/>
                <a:gridCol w="986841"/>
                <a:gridCol w="904604"/>
                <a:gridCol w="1069078"/>
              </a:tblGrid>
              <a:tr h="811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14348,2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14863,1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9807,2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«Современная школа»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8375,3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9432,3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«Успех каждого ребенка»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1131,3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4241,0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5055,9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проект «Культурная среда»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Региональный проект «Творческие люди»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714348" y="0"/>
            <a:ext cx="821537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ФИНАНСОВОЕ ОБЕСПЕЧЕНИЕ РЕАЛИЗАЦИИ НАЦИОНАЛЬНЫХ ПРОЕКТОВ НА ТЕРРИТОРИИ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 РАЙОН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99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СМОЛЕНСКОЙ ОБЛАСТИ ,</a:t>
            </a:r>
            <a:r>
              <a:rPr lang="ru-RU" sz="1400" i="1" dirty="0" smtClean="0">
                <a:solidFill>
                  <a:srgbClr val="99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тыс.рублей</a:t>
            </a:r>
            <a:endParaRPr lang="ru-RU" sz="1600" b="1" dirty="0" smtClean="0">
              <a:solidFill>
                <a:srgbClr val="99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«Краснинский  район» Смоленской области» в динамике на 2021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2022 и 2023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7891,0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158,0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49153,1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3977,1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50141,8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8991,2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52721,8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14263,3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2606,1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7620,2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12892,3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Краснинского района на 2021-2023 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Российской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1357298"/>
          <a:ext cx="7358114" cy="176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8186"/>
                <a:gridCol w="1628627"/>
                <a:gridCol w="1939665"/>
              </a:tblGrid>
              <a:tr h="57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367552,7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318544,8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71835,8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379422,0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326435,8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75814,1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-11869,3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-7891,0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-3978,3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4857760"/>
          <a:ext cx="7358114" cy="175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6"/>
              </a:tblGrid>
              <a:tr h="5807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6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453926,5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368434,0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82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459198,6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373706,1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101374,6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4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-5272,1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597583"/>
              </p:ext>
            </p:extLst>
          </p:nvPr>
        </p:nvGraphicFramePr>
        <p:xfrm>
          <a:off x="714348" y="3143248"/>
          <a:ext cx="735811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214578"/>
                <a:gridCol w="1643074"/>
                <a:gridCol w="192882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338246,3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273716,7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343260,4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278730,8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83837,5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-5014,1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Правовой статус и наименование муниципального 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          Муниципальное образование «Краснинский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«Краснинский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статусом муниципального района, в состав которого входят территории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	      Официальное наименование муниципального образования – муниципальное образование «Краснинский район» Смоленской области.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Территория муниципального образования «Краснинский район» Смоленской области и ее состав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2. Территория муниципального района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составляет 1507,67 квадратных километров.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3. Территорию муниципального района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Краснинское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городское поселение;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Гусинское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Малеевское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</a:t>
            </a:r>
          </a:p>
          <a:p>
            <a:pPr>
              <a:buFontTx/>
              <a:buChar char="-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Мерлинское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сельское поселение; </a:t>
            </a: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6. Административным центром муниципального района является поселок городского типа (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 Красный.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12" name="Object 4"/>
          <p:cNvGraphicFramePr>
            <a:graphicFrameLocks/>
          </p:cNvGraphicFramePr>
          <p:nvPr/>
        </p:nvGraphicFramePr>
        <p:xfrm>
          <a:off x="427038" y="712788"/>
          <a:ext cx="8099425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9900FF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rgbClr val="9900FF"/>
                </a:solidFill>
              </a:rPr>
              <a:t>Краснинского</a:t>
            </a:r>
            <a:r>
              <a:rPr lang="ru-RU" sz="1600" b="1" dirty="0" smtClean="0">
                <a:solidFill>
                  <a:srgbClr val="9900FF"/>
                </a:solidFill>
              </a:rPr>
              <a:t>  </a:t>
            </a:r>
            <a:r>
              <a:rPr lang="ru-RU" sz="1600" b="1" dirty="0">
                <a:solidFill>
                  <a:srgbClr val="9900FF"/>
                </a:solidFill>
              </a:rPr>
              <a:t>района </a:t>
            </a:r>
            <a:r>
              <a:rPr lang="ru-RU" sz="1600" b="1" dirty="0" smtClean="0">
                <a:solidFill>
                  <a:srgbClr val="9900FF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214290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0" y="498475"/>
          <a:ext cx="9001125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368301" y="428604"/>
          <a:ext cx="8489980" cy="498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27,0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27,7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14,6</a:t>
            </a:r>
            <a:endParaRPr lang="ru-RU" sz="2400" dirty="0" smtClean="0"/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1,5</a:t>
            </a:r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2022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23,2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23,6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14,2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–3,4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0,4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99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2023 году</a:t>
            </a:r>
            <a:endParaRPr lang="ru-RU" sz="2800" dirty="0">
              <a:solidFill>
                <a:srgbClr val="99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31,2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31,7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14,1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3,3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0,3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solidFill>
                  <a:srgbClr val="99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solidFill>
                <a:srgbClr val="99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Исполняющий обязанности начальника Финансового управления Администрации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4-13-04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 dirty="0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 dirty="0">
                  <a:solidFill>
                    <a:srgbClr val="6600FF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>
          <a:xfrm>
            <a:off x="395288" y="544512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i="1" dirty="0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</a:t>
            </a:r>
            <a:r>
              <a:rPr lang="ru-RU" sz="1200" b="1" i="1" dirty="0" err="1" smtClean="0">
                <a:latin typeface="Arial" charset="0"/>
              </a:rPr>
              <a:t>профицит</a:t>
            </a:r>
            <a:r>
              <a:rPr lang="ru-RU" sz="1200" b="1" i="1" dirty="0" smtClean="0">
                <a:latin typeface="Arial" charset="0"/>
              </a:rPr>
              <a:t> бюджета.</a:t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/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dirty="0" smtClean="0">
                <a:latin typeface="Arial" charset="0"/>
              </a:rPr>
            </a:br>
            <a:r>
              <a:rPr lang="ru-RU" sz="1200" b="1" i="1" dirty="0" smtClean="0">
                <a:latin typeface="Arial" charset="0"/>
              </a:rPr>
              <a:t>Превышение доходов над расходами образует положительный остаток – </a:t>
            </a:r>
            <a:r>
              <a:rPr lang="ru-RU" sz="1200" b="1" i="1" dirty="0" err="1" smtClean="0">
                <a:latin typeface="Arial" charset="0"/>
              </a:rPr>
              <a:t>профицит</a:t>
            </a:r>
            <a:r>
              <a:rPr lang="ru-RU" sz="1200" b="1" i="1" dirty="0" smtClean="0">
                <a:latin typeface="Arial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2018 – 2023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4381443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Численность  населения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тыс.чел.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565,5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415,3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107,1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2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497,0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490,2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538,6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562,2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586,5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614,8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7384</TotalTime>
  <Words>4108</Words>
  <Application>Microsoft Office PowerPoint</Application>
  <PresentationFormat>Экран (4:3)</PresentationFormat>
  <Paragraphs>905</Paragraphs>
  <Slides>45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Основные характеристики бюджета муниципального района в 2018-2023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24</vt:lpstr>
      <vt:lpstr>Структура безвозмездных поступлений</vt:lpstr>
      <vt:lpstr>Слайд 26</vt:lpstr>
      <vt:lpstr>Расходы бюджета муниципального района</vt:lpstr>
      <vt:lpstr>Слайд 28</vt:lpstr>
      <vt:lpstr>Слайд 29</vt:lpstr>
      <vt:lpstr>Слайд 30</vt:lpstr>
      <vt:lpstr>Расходы бюджета муниципального района в разрезе муниципальных программ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Показатели бюджета  муниципального района  на 1 жителя в 2021 году</vt:lpstr>
      <vt:lpstr>Показатели бюджета  муниципального района  на 1 жителя в 2022 году</vt:lpstr>
      <vt:lpstr>Показатели бюджета  муниципального района  на 1 жителя в 2023 году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User</cp:lastModifiedBy>
  <cp:revision>1029</cp:revision>
  <dcterms:created xsi:type="dcterms:W3CDTF">2014-03-05T08:04:44Z</dcterms:created>
  <dcterms:modified xsi:type="dcterms:W3CDTF">2022-02-08T07:41:58Z</dcterms:modified>
</cp:coreProperties>
</file>