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59"/>
  </p:notesMasterIdLst>
  <p:handoutMasterIdLst>
    <p:handoutMasterId r:id="rId60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05" r:id="rId16"/>
    <p:sldId id="308" r:id="rId17"/>
    <p:sldId id="370" r:id="rId18"/>
    <p:sldId id="333" r:id="rId19"/>
    <p:sldId id="346" r:id="rId20"/>
    <p:sldId id="334" r:id="rId21"/>
    <p:sldId id="375" r:id="rId22"/>
    <p:sldId id="284" r:id="rId23"/>
    <p:sldId id="377" r:id="rId24"/>
    <p:sldId id="365" r:id="rId25"/>
    <p:sldId id="363" r:id="rId26"/>
    <p:sldId id="335" r:id="rId27"/>
    <p:sldId id="373" r:id="rId28"/>
    <p:sldId id="344" r:id="rId29"/>
    <p:sldId id="315" r:id="rId30"/>
    <p:sldId id="314" r:id="rId31"/>
    <p:sldId id="378" r:id="rId32"/>
    <p:sldId id="379" r:id="rId33"/>
    <p:sldId id="380" r:id="rId34"/>
    <p:sldId id="381" r:id="rId35"/>
    <p:sldId id="300" r:id="rId36"/>
    <p:sldId id="382" r:id="rId37"/>
    <p:sldId id="383" r:id="rId38"/>
    <p:sldId id="384" r:id="rId39"/>
    <p:sldId id="366" r:id="rId40"/>
    <p:sldId id="385" r:id="rId41"/>
    <p:sldId id="386" r:id="rId42"/>
    <p:sldId id="387" r:id="rId43"/>
    <p:sldId id="388" r:id="rId44"/>
    <p:sldId id="338" r:id="rId45"/>
    <p:sldId id="389" r:id="rId46"/>
    <p:sldId id="368" r:id="rId47"/>
    <p:sldId id="369" r:id="rId48"/>
    <p:sldId id="321" r:id="rId49"/>
    <p:sldId id="322" r:id="rId50"/>
    <p:sldId id="296" r:id="rId51"/>
    <p:sldId id="345" r:id="rId52"/>
    <p:sldId id="341" r:id="rId53"/>
    <p:sldId id="355" r:id="rId54"/>
    <p:sldId id="352" r:id="rId55"/>
    <p:sldId id="353" r:id="rId56"/>
    <p:sldId id="354" r:id="rId57"/>
    <p:sldId id="318" r:id="rId5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0066"/>
    <a:srgbClr val="FF6699"/>
    <a:srgbClr val="009900"/>
    <a:srgbClr val="CC00FF"/>
    <a:srgbClr val="66FFFF"/>
    <a:srgbClr val="CC6600"/>
    <a:srgbClr val="FF9900"/>
    <a:srgbClr val="FFCC6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1" autoAdjust="0"/>
    <p:restoredTop sz="98430" autoAdjust="0"/>
  </p:normalViewPr>
  <p:slideViewPr>
    <p:cSldViewPr>
      <p:cViewPr>
        <p:scale>
          <a:sx n="100" d="100"/>
          <a:sy n="100" d="100"/>
        </p:scale>
        <p:origin x="-974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7457627345709873"/>
          <c:y val="9.5991395360324097E-2"/>
          <c:w val="0.72542372881355932"/>
          <c:h val="0.646153846153848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  <c:pt idx="5">
                  <c:v>2025 (план)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321299.5</c:v>
                </c:pt>
                <c:pt idx="1">
                  <c:v>311987.59999999998</c:v>
                </c:pt>
                <c:pt idx="2" formatCode="0.0">
                  <c:v>345546.6</c:v>
                </c:pt>
                <c:pt idx="3">
                  <c:v>314922.2</c:v>
                </c:pt>
                <c:pt idx="4" formatCode="0.0">
                  <c:v>293243.59999999998</c:v>
                </c:pt>
                <c:pt idx="5">
                  <c:v>297352.59999999998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pattFill prst="pct75">
                <a:fgClr>
                  <a:srgbClr val="FF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  <c:pt idx="5">
                  <c:v>2025 (план)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321898.2</c:v>
                </c:pt>
                <c:pt idx="1">
                  <c:v>311235.90000000002</c:v>
                </c:pt>
                <c:pt idx="2" formatCode="0.0">
                  <c:v>351546.6</c:v>
                </c:pt>
                <c:pt idx="3">
                  <c:v>314922.2</c:v>
                </c:pt>
                <c:pt idx="4" formatCode="0.0">
                  <c:v>293243.59999999998</c:v>
                </c:pt>
                <c:pt idx="5">
                  <c:v>297352.59999999998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  <c:pt idx="5">
                  <c:v>2025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598.70000000000005</c:v>
                </c:pt>
                <c:pt idx="1">
                  <c:v>-751.7</c:v>
                </c:pt>
                <c:pt idx="2">
                  <c:v>6000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marker val="1"/>
        <c:axId val="105685760"/>
        <c:axId val="105687680"/>
      </c:lineChart>
      <c:catAx>
        <c:axId val="105685760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687680"/>
        <c:crosses val="autoZero"/>
        <c:auto val="1"/>
        <c:lblAlgn val="ctr"/>
        <c:lblOffset val="100"/>
        <c:tickMarkSkip val="1"/>
      </c:catAx>
      <c:valAx>
        <c:axId val="105687680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685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93E-2"/>
          <c:y val="0.24694606978545564"/>
          <c:w val="0.92923150144180966"/>
          <c:h val="0.59185295874277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254E-2"/>
                  <c:y val="-0.3022201069458838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1.0000000000000013E-3</c:v>
                </c:pt>
                <c:pt idx="1">
                  <c:v>1.0000000000000013E-3</c:v>
                </c:pt>
                <c:pt idx="2">
                  <c:v>1.0000000000000013E-3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12"/>
          <c:w val="0.864769683735081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21E-2"/>
          <c:y val="0.24694606978545575"/>
          <c:w val="0.92923150144180966"/>
          <c:h val="0.591852958742777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234E-2"/>
                  <c:y val="-0.3022201069458839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34"/>
          <c:w val="0.864769683735081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48E-2"/>
          <c:y val="0.24694606978545586"/>
          <c:w val="0.92923150144180966"/>
          <c:h val="0.591852958742777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3399FF"/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199E-2"/>
                  <c:y val="-0.30222010694588414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57"/>
          <c:w val="0.864769683735082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76E-2"/>
          <c:y val="0.24694606978545594"/>
          <c:w val="0.92923150144180966"/>
          <c:h val="0.59185295874277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-4.6221898709370157E-2"/>
                  <c:y val="-0.3022201069458843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8.6</c:v>
                </c:pt>
                <c:pt idx="1">
                  <c:v>8</c:v>
                </c:pt>
                <c:pt idx="2" formatCode="General">
                  <c:v>7.8</c:v>
                </c:pt>
                <c:pt idx="3" formatCode="General">
                  <c:v>8.1</c:v>
                </c:pt>
                <c:pt idx="4" formatCode="General">
                  <c:v>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9"/>
          <c:w val="0.864769683735082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40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04E-2"/>
          <c:y val="0.24694606978545602"/>
          <c:w val="0.92923150144180966"/>
          <c:h val="0.59185295874277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28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197E-2"/>
                  <c:y val="-0.1599988801478210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56.2</c:v>
                </c:pt>
                <c:pt idx="1">
                  <c:v>55.1</c:v>
                </c:pt>
                <c:pt idx="2">
                  <c:v>61.8</c:v>
                </c:pt>
                <c:pt idx="3">
                  <c:v>61.9</c:v>
                </c:pt>
                <c:pt idx="4">
                  <c:v>62.3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12"/>
          <c:w val="0.864769683735082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682"/>
          <c:y val="2.343255690248883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32E-2"/>
          <c:y val="0.24694606978545613"/>
          <c:w val="0.92923150144180966"/>
          <c:h val="0.591852958742776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033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1795760406434892E-2"/>
                  <c:y val="-0.25777597357148851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12.8</c:v>
                </c:pt>
                <c:pt idx="1">
                  <c:v>13.8</c:v>
                </c:pt>
                <c:pt idx="2">
                  <c:v>14.3</c:v>
                </c:pt>
                <c:pt idx="3">
                  <c:v>13</c:v>
                </c:pt>
                <c:pt idx="4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34"/>
          <c:w val="0.864769683735082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438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73E-2"/>
          <c:y val="0.24694606978545625"/>
          <c:w val="0.92923150144180966"/>
          <c:h val="0.59185295874277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39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6702011504694173"/>
                  <c:y val="-6.6666550015397966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0.30000000000000027</c:v>
                </c:pt>
                <c:pt idx="1">
                  <c:v>0.30000000000000027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56"/>
          <c:w val="0.864769683735083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5568854476426501E-2"/>
          <c:y val="2.78769702399283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839E-2"/>
          <c:y val="0.22916829978442863"/>
          <c:w val="0.92923150144180966"/>
          <c:h val="0.5918529587427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37415752425027732"/>
                  <c:y val="-6.222178672415238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37827419824061526"/>
                  <c:y val="0.1244432234944987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9"/>
          <c:w val="0.864769683735083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699"/>
          <c:y val="2.343255690248881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01E-2"/>
          <c:y val="0.24694606978545636"/>
          <c:w val="0.92923150144180966"/>
          <c:h val="0.5918529587427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044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72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9"/>
          <c:w val="0.864769683735083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07"/>
          <c:y val="2.343255690248880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29E-2"/>
          <c:y val="0.24694606978545644"/>
          <c:w val="0.92923150144180966"/>
          <c:h val="0.591852958742776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9.7641579396626176E-3"/>
                  <c:y val="1.14619080807649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73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6.0000000000000032E-2</c:v>
                </c:pt>
                <c:pt idx="1">
                  <c:v>0</c:v>
                </c:pt>
                <c:pt idx="2">
                  <c:v>2.0000000000000011E-2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12"/>
          <c:w val="0.864769683735083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38751703243379"/>
          <c:y val="0.17517441015311538"/>
          <c:w val="0.80612482967566201"/>
          <c:h val="0.6228686978832848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00080"/>
            </a:solidFill>
            <a:ln w="15196">
              <a:solidFill>
                <a:schemeClr val="tx1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311987.59999999998</c:v>
                </c:pt>
                <c:pt idx="1">
                  <c:v>345546.6</c:v>
                </c:pt>
                <c:pt idx="2">
                  <c:v>314922.2</c:v>
                </c:pt>
                <c:pt idx="3">
                  <c:v>293243.59999999998</c:v>
                </c:pt>
                <c:pt idx="4">
                  <c:v>297352.59999999998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C00"/>
            </a:solidFill>
          </c:spPr>
          <c:cat>
            <c:numRef>
              <c:f>Sheet1!$B$1:$F$1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Sheet1!$B$3:$F$3</c:f>
              <c:numCache>
                <c:formatCode>0.0</c:formatCode>
                <c:ptCount val="5"/>
                <c:pt idx="0">
                  <c:v>311235.90000000002</c:v>
                </c:pt>
                <c:pt idx="1">
                  <c:v>351546.6</c:v>
                </c:pt>
                <c:pt idx="2">
                  <c:v>314922.2</c:v>
                </c:pt>
                <c:pt idx="3">
                  <c:v>293243.59999999998</c:v>
                </c:pt>
                <c:pt idx="4">
                  <c:v>297352.59999999998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Sheet1!$B$1:$F$1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Sheet1!$B$4:$F$4</c:f>
              <c:numCache>
                <c:formatCode>0.0</c:formatCode>
                <c:ptCount val="5"/>
                <c:pt idx="0">
                  <c:v>-751.7</c:v>
                </c:pt>
                <c:pt idx="1">
                  <c:v>6000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Depth val="0"/>
        <c:shape val="box"/>
        <c:axId val="72833664"/>
        <c:axId val="72843648"/>
        <c:axId val="0"/>
      </c:bar3DChart>
      <c:catAx>
        <c:axId val="72833664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843648"/>
        <c:crosses val="autoZero"/>
        <c:auto val="1"/>
        <c:lblAlgn val="ctr"/>
        <c:lblOffset val="100"/>
        <c:tickLblSkip val="1"/>
        <c:tickMarkSkip val="1"/>
      </c:catAx>
      <c:valAx>
        <c:axId val="72843648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2833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19"/>
          <c:y val="2.343255690248878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57E-2"/>
          <c:y val="0.24694606978545652"/>
          <c:w val="0.92923150144180966"/>
          <c:h val="0.59185295874277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9.7641579396626245E-3"/>
                  <c:y val="1.14619080807649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75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3.0000000000000002E-2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34"/>
          <c:w val="0.864769683735083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27"/>
          <c:y val="2.34325569024887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98E-2"/>
          <c:y val="0.24694606978545663"/>
          <c:w val="0.92923150144180966"/>
          <c:h val="0.59185295874277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0.25184284185125888"/>
                  <c:y val="1.613986953722108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8273116459265667E-2"/>
                  <c:y val="-0.2863141539001065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56"/>
          <c:w val="0.864769683735084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707609452695114"/>
          <c:y val="0.13310475804079108"/>
          <c:w val="0.7602710727898212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97.8</c:v>
                </c:pt>
                <c:pt idx="2">
                  <c:v>96.4</c:v>
                </c:pt>
                <c:pt idx="3">
                  <c:v>95.2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cat>
            <c:numRef>
              <c:f>Лист1!$A$2:$A$5</c:f>
              <c:numCache>
                <c:formatCode>General</c:formatCode>
                <c:ptCount val="4"/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2.2000000000000002</c:v>
                </c:pt>
                <c:pt idx="2">
                  <c:v>3.6</c:v>
                </c:pt>
                <c:pt idx="3">
                  <c:v>4.8</c:v>
                </c:pt>
              </c:numCache>
            </c:numRef>
          </c:val>
        </c:ser>
        <c:marker val="1"/>
        <c:axId val="141928320"/>
        <c:axId val="141942784"/>
      </c:lineChart>
      <c:catAx>
        <c:axId val="141928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1942784"/>
        <c:crosses val="autoZero"/>
        <c:auto val="1"/>
        <c:lblAlgn val="ctr"/>
        <c:lblOffset val="100"/>
      </c:catAx>
      <c:valAx>
        <c:axId val="141942784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41928320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241E-2"/>
          <c:y val="0.82976380451113785"/>
          <c:w val="0.75194045814523969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-751.7</c:v>
                </c:pt>
                <c:pt idx="1">
                  <c:v>6000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hape val="box"/>
        <c:axId val="141950976"/>
        <c:axId val="141952512"/>
        <c:axId val="0"/>
      </c:bar3DChart>
      <c:catAx>
        <c:axId val="141950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41952512"/>
        <c:crosses val="autoZero"/>
        <c:auto val="1"/>
        <c:lblAlgn val="ctr"/>
        <c:lblOffset val="100"/>
      </c:catAx>
      <c:valAx>
        <c:axId val="1419525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41950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2868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CC00FF"/>
            </a:solidFill>
            <a:ln>
              <a:solidFill>
                <a:srgbClr val="0000FF"/>
              </a:solidFill>
            </a:ln>
          </c:spPr>
          <c:cat>
            <c:strRef>
              <c:f>Лист1!$A$2:$A$6</c:f>
              <c:strCache>
                <c:ptCount val="5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Лист1!$A$2:$A$6</c:f>
              <c:strCache>
                <c:ptCount val="5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box"/>
        <c:axId val="165571200"/>
        <c:axId val="165577088"/>
        <c:axId val="0"/>
      </c:bar3DChart>
      <c:catAx>
        <c:axId val="165571200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65577088"/>
        <c:crosses val="autoZero"/>
        <c:auto val="1"/>
        <c:lblAlgn val="ctr"/>
        <c:lblOffset val="100"/>
      </c:catAx>
      <c:valAx>
        <c:axId val="1655770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57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701"/>
          <c:w val="0.3065335024899522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  <a:ln w="12700"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1.0000000000000007E-3</c:v>
                </c:pt>
                <c:pt idx="1">
                  <c:v>1.0000000000000007E-3</c:v>
                </c:pt>
                <c:pt idx="2">
                  <c:v>1.0000000000000007E-3</c:v>
                </c:pt>
                <c:pt idx="3">
                  <c:v>1.0000000000000007E-3</c:v>
                </c:pt>
                <c:pt idx="4">
                  <c:v>1.0000000000000007E-3</c:v>
                </c:pt>
              </c:numCache>
            </c:numRef>
          </c:val>
          <c:bubble3D val="1"/>
        </c:ser>
        <c:marker val="1"/>
        <c:axId val="165765888"/>
        <c:axId val="165767808"/>
      </c:lineChart>
      <c:catAx>
        <c:axId val="165765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65767808"/>
        <c:crosses val="autoZero"/>
        <c:auto val="1"/>
        <c:lblAlgn val="ctr"/>
        <c:lblOffset val="100"/>
      </c:catAx>
      <c:valAx>
        <c:axId val="165767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65765888"/>
        <c:crosses val="autoZero"/>
        <c:crossBetween val="between"/>
      </c:valAx>
      <c:spPr>
        <a:noFill/>
      </c:spPr>
    </c:plotArea>
    <c:legend>
      <c:legendPos val="r"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184536233928554"/>
          <c:y val="8.557051550276451E-2"/>
          <c:w val="0.80612482967566201"/>
          <c:h val="0.4094114826842857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                             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2021ф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258214.6</c:v>
                </c:pt>
                <c:pt idx="1">
                  <c:v>292378.09999999998</c:v>
                </c:pt>
                <c:pt idx="2">
                  <c:v>263355.7</c:v>
                </c:pt>
                <c:pt idx="3">
                  <c:v>238596.3</c:v>
                </c:pt>
                <c:pt idx="4">
                  <c:v>238955.6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Sheet1!$B$1:$F$1</c:f>
              <c:strCache>
                <c:ptCount val="5"/>
                <c:pt idx="0">
                  <c:v>2021ф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46785.599999999999</c:v>
                </c:pt>
                <c:pt idx="1">
                  <c:v>49197.8</c:v>
                </c:pt>
                <c:pt idx="2">
                  <c:v>48811.7</c:v>
                </c:pt>
                <c:pt idx="3">
                  <c:v>51720.5</c:v>
                </c:pt>
                <c:pt idx="4">
                  <c:v>55365.3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2021ф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6987.4</c:v>
                </c:pt>
                <c:pt idx="1">
                  <c:v>3970.7</c:v>
                </c:pt>
                <c:pt idx="2">
                  <c:v>2754.8</c:v>
                </c:pt>
                <c:pt idx="3">
                  <c:v>2926.8</c:v>
                </c:pt>
                <c:pt idx="4">
                  <c:v>3031.7</c:v>
                </c:pt>
              </c:numCache>
            </c:numRef>
          </c:val>
        </c:ser>
        <c:gapDepth val="0"/>
        <c:shape val="box"/>
        <c:axId val="108017536"/>
        <c:axId val="108019072"/>
        <c:axId val="0"/>
      </c:bar3DChart>
      <c:catAx>
        <c:axId val="108017536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8019072"/>
        <c:crosses val="autoZero"/>
        <c:auto val="1"/>
        <c:lblAlgn val="ctr"/>
        <c:lblOffset val="100"/>
        <c:tickLblSkip val="1"/>
        <c:tickMarkSkip val="1"/>
      </c:catAx>
      <c:valAx>
        <c:axId val="108019072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8017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783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2206.1999999999998</c:v>
                </c:pt>
                <c:pt idx="1">
                  <c:v>1756.2</c:v>
                </c:pt>
                <c:pt idx="2">
                  <c:v>1246.8</c:v>
                </c:pt>
                <c:pt idx="3">
                  <c:v>1288.9000000000001</c:v>
                </c:pt>
                <c:pt idx="4">
                  <c:v>1334.7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289.5</c:v>
                </c:pt>
                <c:pt idx="1">
                  <c:v>186.1</c:v>
                </c:pt>
                <c:pt idx="2">
                  <c:v>185.1</c:v>
                </c:pt>
                <c:pt idx="3" formatCode="0.000">
                  <c:v>173</c:v>
                </c:pt>
                <c:pt idx="4">
                  <c:v>177.7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2683.8</c:v>
                </c:pt>
                <c:pt idx="1">
                  <c:v>1328.6</c:v>
                </c:pt>
                <c:pt idx="2">
                  <c:v>725.5</c:v>
                </c:pt>
                <c:pt idx="3">
                  <c:v>847.8</c:v>
                </c:pt>
                <c:pt idx="4">
                  <c:v>881.8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>
                  <c:v>1807.9</c:v>
                </c:pt>
                <c:pt idx="1">
                  <c:v>699.8</c:v>
                </c:pt>
                <c:pt idx="2">
                  <c:v>597.4</c:v>
                </c:pt>
                <c:pt idx="3" formatCode="General">
                  <c:v>617.1</c:v>
                </c:pt>
                <c:pt idx="4">
                  <c:v>637.5</c:v>
                </c:pt>
              </c:numCache>
            </c:numRef>
          </c:val>
        </c:ser>
        <c:gapDepth val="0"/>
        <c:shape val="box"/>
        <c:axId val="132202496"/>
        <c:axId val="132204032"/>
        <c:axId val="0"/>
      </c:bar3DChart>
      <c:catAx>
        <c:axId val="132202496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2204032"/>
        <c:crosses val="autoZero"/>
        <c:auto val="1"/>
        <c:lblAlgn val="ctr"/>
        <c:lblOffset val="100"/>
        <c:tickLblSkip val="1"/>
        <c:tickMarkSkip val="1"/>
      </c:catAx>
      <c:valAx>
        <c:axId val="132204032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2202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32252276597794244"/>
          <c:y val="2.9737165603231291E-2"/>
          <c:w val="0.67747723402205862"/>
          <c:h val="0.773065322466042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 formatCode="General">
                  <c:v>103985.9</c:v>
                </c:pt>
                <c:pt idx="1">
                  <c:v>119334</c:v>
                </c:pt>
                <c:pt idx="2">
                  <c:v>126870</c:v>
                </c:pt>
                <c:pt idx="3">
                  <c:v>98679</c:v>
                </c:pt>
                <c:pt idx="4">
                  <c:v>93369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 formatCode="General">
                  <c:v>33051.9</c:v>
                </c:pt>
                <c:pt idx="1">
                  <c:v>43169.4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 formatCode="General">
                  <c:v>121028.6</c:v>
                </c:pt>
                <c:pt idx="1">
                  <c:v>129783.7</c:v>
                </c:pt>
                <c:pt idx="2">
                  <c:v>136400.70000000001</c:v>
                </c:pt>
                <c:pt idx="3">
                  <c:v>139839.9</c:v>
                </c:pt>
                <c:pt idx="4">
                  <c:v>145505.4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г</c:v>
                </c:pt>
                <c:pt idx="2">
                  <c:v>2023 г</c:v>
                </c:pt>
                <c:pt idx="3">
                  <c:v>2024 г</c:v>
                </c:pt>
                <c:pt idx="4">
                  <c:v>2025 г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 formatCode="General">
                  <c:v>286.60000000000002</c:v>
                </c:pt>
                <c:pt idx="1">
                  <c:v>100.2</c:v>
                </c:pt>
                <c:pt idx="2">
                  <c:v>85</c:v>
                </c:pt>
                <c:pt idx="3">
                  <c:v>78.400000000000006</c:v>
                </c:pt>
                <c:pt idx="4">
                  <c:v>81.2</c:v>
                </c:pt>
              </c:numCache>
            </c:numRef>
          </c:val>
        </c:ser>
        <c:gapDepth val="0"/>
        <c:shape val="box"/>
        <c:axId val="149928192"/>
        <c:axId val="150286336"/>
        <c:axId val="0"/>
      </c:bar3DChart>
      <c:catAx>
        <c:axId val="149928192"/>
        <c:scaling>
          <c:orientation val="minMax"/>
        </c:scaling>
        <c:delete val="1"/>
        <c:axPos val="b"/>
        <c:numFmt formatCode="General" sourceLinked="1"/>
        <c:tickLblPos val="low"/>
        <c:crossAx val="150286336"/>
        <c:crosses val="autoZero"/>
        <c:auto val="1"/>
        <c:lblAlgn val="ctr"/>
        <c:lblOffset val="100"/>
        <c:tickLblSkip val="1"/>
        <c:tickMarkSkip val="1"/>
      </c:catAx>
      <c:valAx>
        <c:axId val="150286336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49928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39874.9</c:v>
                </c:pt>
                <c:pt idx="1">
                  <c:v>37600.199999999997</c:v>
                </c:pt>
                <c:pt idx="2">
                  <c:v>37724.800000000003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11182.7</c:v>
                </c:pt>
                <c:pt idx="1">
                  <c:v>10273.4</c:v>
                </c:pt>
                <c:pt idx="2">
                  <c:v>8708.9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1822965.4</c:v>
                </c:pt>
                <c:pt idx="1">
                  <c:v>168906.1</c:v>
                </c:pt>
                <c:pt idx="2">
                  <c:v>172688.9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00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45075.199999999997</c:v>
                </c:pt>
                <c:pt idx="1">
                  <c:v>38180</c:v>
                </c:pt>
                <c:pt idx="2">
                  <c:v>37724.300000000003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17026</c:v>
                </c:pt>
                <c:pt idx="1">
                  <c:v>16236.2</c:v>
                </c:pt>
                <c:pt idx="2">
                  <c:v>16277.2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660066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190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19026.599999999977</c:v>
                </c:pt>
                <c:pt idx="1">
                  <c:v>18213.099999999977</c:v>
                </c:pt>
                <c:pt idx="2">
                  <c:v>16638.8</c:v>
                </c:pt>
              </c:numCache>
            </c:numRef>
          </c:val>
        </c:ser>
        <c:shape val="cylinder"/>
        <c:axId val="149684608"/>
        <c:axId val="149686144"/>
        <c:axId val="0"/>
      </c:bar3DChart>
      <c:catAx>
        <c:axId val="149684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49686144"/>
        <c:crosses val="autoZero"/>
        <c:auto val="1"/>
        <c:lblAlgn val="ctr"/>
        <c:lblOffset val="100"/>
      </c:catAx>
      <c:valAx>
        <c:axId val="149686144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49684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1582107683525189"/>
          <c:y val="6.4805700540254314E-3"/>
          <c:w val="0.33625655326540443"/>
          <c:h val="0.68279558162784704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83"/>
          <c:y val="1.2104717966702095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1E-2"/>
          <c:y val="0.24694606978545533"/>
          <c:w val="0.92923150144180966"/>
          <c:h val="0.591852958742778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8.3000000000000007</c:v>
                </c:pt>
                <c:pt idx="2">
                  <c:v>10.1</c:v>
                </c:pt>
                <c:pt idx="3">
                  <c:v>9.8000000000000007</c:v>
                </c:pt>
                <c:pt idx="4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37E-2"/>
          <c:y val="0.24694606978545544"/>
          <c:w val="0.92923150144180966"/>
          <c:h val="0.59185295874277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11.8</c:v>
                </c:pt>
                <c:pt idx="1">
                  <c:v>12.5</c:v>
                </c:pt>
                <c:pt idx="2">
                  <c:v>3.6</c:v>
                </c:pt>
                <c:pt idx="3">
                  <c:v>3.5</c:v>
                </c:pt>
                <c:pt idx="4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668"/>
          <c:w val="0.864769683735081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65E-2"/>
          <c:y val="0.24694606978545552"/>
          <c:w val="0.92923150144180966"/>
          <c:h val="0.591852958742778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282E-2"/>
                  <c:y val="-0.30222010694588364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69"/>
          <c:w val="0.864769683735081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6699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6699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6699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50006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 </a:t>
            </a:r>
          </a:p>
          <a:p>
            <a:pPr>
              <a:defRPr/>
            </a:pPr>
            <a:endParaRPr lang="ru-RU" sz="2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проекту решения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Краснинской районной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Думы «О бюджете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муниципального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района на 2023 год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на плановый период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2024и 2025 годов»</a:t>
            </a:r>
            <a:r>
              <a:rPr lang="ru-RU" sz="2400" b="1" i="1" dirty="0" smtClean="0">
                <a:solidFill>
                  <a:srgbClr val="FF3399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500" dirty="0">
              <a:solidFill>
                <a:srgbClr val="66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5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642910" y="1500174"/>
          <a:ext cx="8064499" cy="4322759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66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285720" y="1214422"/>
          <a:ext cx="8215370" cy="4423415"/>
        </p:xfrm>
        <a:graphic>
          <a:graphicData uri="http://schemas.openxmlformats.org/drawingml/2006/table">
            <a:tbl>
              <a:tblPr/>
              <a:tblGrid>
                <a:gridCol w="2214548"/>
                <a:gridCol w="857256"/>
                <a:gridCol w="785818"/>
                <a:gridCol w="857256"/>
                <a:gridCol w="857256"/>
                <a:gridCol w="857256"/>
                <a:gridCol w="928694"/>
                <a:gridCol w="857286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954,9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591,8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687,3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179388" y="115888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развития Краснинского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5E8EC86-5367-40F1-9F7F-B98F6A192C3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«Краснинский район» Смоленской области на 2023 год и на плановый период 2024 и 2025 годов</a:t>
            </a:r>
            <a:endParaRPr lang="ru-RU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57158" y="1071547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2023 год и плановый период 2024 и 2025 годов.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Основные задачи налоговой политики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роводимая налоговая политика муниципального образования на 2023 год и на плановый период 2024 и 2025 годов  нацелена на сохранение и развитие налогового потенциала в целях обеспечения роста доходной части бюджета муниципального образования, а также обеспечение сбалансированности и устойчивости бюджета муниципального образования с учетом текущей экономической ситуации.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Достижение поставленных целей будет осуществляться через реализацию следующих основных направлений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оптимизация состава налоговых льгот с учетом оценки их бюджетной, экономической и социальной эффективности;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совершенствование нормативных правовых актов с учетом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изменившихся экономических условий, а также изменений в налоговом законодательстве Российской Федерации;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качественное бюджетное планирование исходя из реальных возможностей доходного потенциала;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повышение прозрачности и открытости бюджета и бюджетного процесса;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продолжение работы по вовлечению в налоговый оборот отдельных объектов недвижимости, в отношении которых налог исчисляется исходя из кадастровой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Бюджетная политика ориентирована на безусловное исполнение действующих обязательств при условии ограничения роста расходов и эффективного использования внутренних резервов.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- 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-  повышение эффективности бюджетных расходов;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- сокращение обязательств, требующих необоснованных и малоэффективных бюджетных расходов, отмена не обеспеченных достаточным уровнем финансирования расходных обязательств;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- совершенствование механизма муниципальных закупок, направленное на рациональное использование бюджетных средств, обеспечение в полном объеме выполнения требований федерального и регионального законодательства и нормативных правовых актов органов местного самоуправления о закупках для муниципальных нужд;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01.01.2023 составит 1371,0 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2022 г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2022 году по сравнению с 2021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117 </a:t>
            </a:r>
            <a:r>
              <a:rPr kumimoji="0" lang="ru-RU" sz="1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- 164,8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2023 год и на плановый период 2024 и 2025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14282" y="2000216"/>
            <a:ext cx="5500726" cy="4857784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2022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состоялись публичные слушания по проекту решения Краснинской районной Думы «О бюджете муниципального района на 2023 год и на плановый период 2024 и 2025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приняли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выступила заместитель начальника Финансового управления Администрации муниципального образования «Краснинский район» Смоленской области С.В.Смирнова.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Предложений  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решения Краснинской районной Думы «О бюджете муниципального района на 2023 год и на плановый период 2024 и 2025 годов»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500063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2827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2023 год и на плановый период 2024 и 2024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sng" strike="noStrike" dirty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343895,3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323831,5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329754,2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314922,2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293243,6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297352,6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sng" strike="noStrike" dirty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343895,3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323831,5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329754,2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314922,2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293243,6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297352,6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sng" strike="noStrike" dirty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2020-2025 годах,</a:t>
            </a:r>
            <a:b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85786" y="1428736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715304" cy="519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годов, познакомить с основными понятиями, используемые в бюджетном процессе.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2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Н.В. 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Вопросы, предложения и отзывы Вы можете оставлять на сайте Администрации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krasniy.admin-smolensk.ru/obraschenia-graj/</a:t>
            </a:r>
            <a:r>
              <a:rPr lang="ru-RU" sz="1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</a:p>
          <a:p>
            <a:pPr algn="just">
              <a:lnSpc>
                <a:spcPct val="70000"/>
              </a:lnSpc>
            </a:pPr>
            <a:r>
              <a:rPr lang="en-US" sz="1600" b="1" dirty="0" err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857232"/>
          <a:ext cx="9099551" cy="507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714356"/>
          <a:ext cx="8903368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36868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1189038" y="800100"/>
          <a:ext cx="6932612" cy="5075238"/>
        </p:xfrm>
        <a:graphic>
          <a:graphicData uri="http://schemas.openxmlformats.org/presentationml/2006/ole">
            <p:oleObj spid="_x0000_s36868" name="Worksheet" r:id="rId3" imgW="7078996" imgH="5181624" progId="Excel.Sheet.8">
              <p:embed/>
            </p:oleObj>
          </a:graphicData>
        </a:graphic>
      </p:graphicFrame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66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в тыс. рублей</a:t>
            </a:r>
            <a:endParaRPr lang="ru-R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142984"/>
          <a:ext cx="890336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500175"/>
            <a:ext cx="7886700" cy="435771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800" dirty="0" smtClean="0"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Льготами по налогам и сборам</a:t>
            </a:r>
            <a:r>
              <a:rPr lang="ru-RU" altLang="ru-RU" sz="1400" dirty="0" smtClean="0">
                <a:latin typeface="Times New Roman" pitchFamily="18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r>
              <a:rPr lang="ru-RU" altLang="ru-RU" sz="1800" b="1" dirty="0" smtClean="0">
                <a:solidFill>
                  <a:srgbClr val="FF0066"/>
                </a:solidFill>
                <a:latin typeface="Comic Sans MS" pitchFamily="66" charset="0"/>
              </a:rPr>
              <a:t>Налоговые льготы </a:t>
            </a:r>
            <a:r>
              <a:rPr lang="ru-RU" altLang="ru-RU" sz="1800" dirty="0" smtClean="0">
                <a:solidFill>
                  <a:srgbClr val="FF0066"/>
                </a:solidFill>
                <a:latin typeface="Comic Sans MS" pitchFamily="66" charset="0"/>
              </a:rPr>
              <a:t>на уровне бюджета муниципального образования – Краснинский район Смоленской области не предоставляются </a:t>
            </a:r>
            <a:r>
              <a:rPr lang="ru-RU" sz="1800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из-за отсутствия плательщиков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6849" name="Picture 1" descr="C:\Users\Смирнова\Documents\Бюджет для граждан\lgot-ne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312" y="5072074"/>
            <a:ext cx="203939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1260,0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980,0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1000,0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750,0</a:t>
            </a: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500,0</a:t>
            </a:r>
            <a:endParaRPr lang="ru-RU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450,0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FF0066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FF0066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группам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4885526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314922,2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289410,4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289764,3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39874,9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37600,2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37724,8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1758,1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1847,9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1921,8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3280,0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3316,1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1391,5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26511,4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24532,0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24604,9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6965,2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6944,5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7147,0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1159,9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11182,7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10273,4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8708,9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7874,7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8273,4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8708,9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2023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FF0066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FF0066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слушания__________________________________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7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бюджета_18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района в 2020-2025 __________________________________________19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района______20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доходов__________________________23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24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</a:t>
            </a:r>
            <a:r>
              <a:rPr lang="en-US" sz="900" dirty="0" smtClean="0">
                <a:latin typeface="Comic Sans MS" pitchFamily="66" charset="0"/>
              </a:rPr>
              <a:t>5</a:t>
            </a:r>
            <a:endParaRPr lang="ru-RU" sz="900" dirty="0" smtClean="0">
              <a:latin typeface="Comic Sans MS" pitchFamily="66" charset="0"/>
            </a:endParaRP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______________________26</a:t>
            </a:r>
            <a:endParaRPr lang="ru-RU" sz="900" dirty="0" smtClean="0">
              <a:latin typeface="Comic Sans MS" pitchFamily="66" charset="0"/>
              <a:ea typeface="Times New Roman"/>
            </a:endParaRP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___________________27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_______28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____________31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_________________________________________46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7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образовании__________________________________________4</a:t>
            </a:r>
            <a:r>
              <a:rPr lang="en-US" sz="900" dirty="0" smtClean="0">
                <a:latin typeface="Comic Sans MS" pitchFamily="66" charset="0"/>
              </a:rPr>
              <a:t>8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__________________________________50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___________________51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________52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__53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______________54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обязательств_____________5</a:t>
            </a:r>
            <a:r>
              <a:rPr lang="en-US" sz="900" dirty="0" smtClean="0">
                <a:latin typeface="Comic Sans MS" pitchFamily="66" charset="0"/>
              </a:rPr>
              <a:t>6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информация_________________________________5</a:t>
            </a:r>
            <a:r>
              <a:rPr lang="en-US" sz="900" b="1" dirty="0" smtClean="0">
                <a:latin typeface="Comic Sans MS" pitchFamily="66" charset="0"/>
              </a:rPr>
              <a:t>7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285622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182265,4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168906,1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172688,9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38134,0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33855,1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33348,0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122534,7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114030,7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117809,5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13525,5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13597,9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14009,5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616,0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7455,2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6922,4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7021,9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45075,2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38180,0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37724,3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34584,7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28599,7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28030,1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10490,5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9580,3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9694,2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17026,0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16236,2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16277,2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4251,2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6560,8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6586,0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6585,8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1135,8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19026,6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18213,1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16638,8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19026,6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18213,1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16638,8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Расходы бюджета по муниципальным программам и непрограммным направлениям деятельности, в тыс. рублей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487607"/>
                <a:gridCol w="157463"/>
                <a:gridCol w="607846"/>
                <a:gridCol w="131382"/>
                <a:gridCol w="606967"/>
                <a:gridCol w="152139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307906,4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282684,5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283146,1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377">
                <a:tc gridSpan="8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31887,8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28897,9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28920,7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31637,8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28847,9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28920,7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11184,7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10273,4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8708,9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7874,7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8273,4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8708,9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14356"/>
          <a:ext cx="8643998" cy="5429288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54073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643998" cy="6018866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29261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24540,5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23697,1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22332,3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5512,5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5482,6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5692,1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19026,6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18213,1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16638,8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8"/>
          <a:ext cx="8643998" cy="6210348"/>
        </p:xfrm>
        <a:graphic>
          <a:graphicData uri="http://schemas.openxmlformats.org/drawingml/2006/table">
            <a:tbl>
              <a:tblPr/>
              <a:tblGrid>
                <a:gridCol w="3071834"/>
                <a:gridCol w="3359450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602">
                <a:tc rowSpan="1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194679,2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181436,1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185259,9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8474,8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8017,0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8157,7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39107,1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34828,2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34321,1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122509,7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114030,7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117809,5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13525,5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13597,9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14009,5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4381,8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65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45080,2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38180,0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37724,3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10490,5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9580,3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9694,2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2269,0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2328,0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2316,5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9647,0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8838,1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8944,5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22663,7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17433,6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16769,1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  </a:t>
            </a:r>
            <a:r>
              <a:rPr lang="ru-RU" sz="27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73291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Непрограммные</a:t>
            </a: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направления расходов, в тыс. рублей</a:t>
            </a:r>
            <a:endParaRPr lang="ru-RU" sz="2400" b="1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642942"/>
                <a:gridCol w="928694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7015,8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6725,9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6618,2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4647,7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4699,6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4565,2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1758,1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1847,9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1921,8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410,0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78,4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81,2</a:t>
                      </a:r>
                      <a:endParaRPr lang="ru-RU" sz="11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285992"/>
          <a:ext cx="350046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63511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6" y="1857361"/>
          <a:ext cx="8429682" cy="4787736"/>
        </p:xfrm>
        <a:graphic>
          <a:graphicData uri="http://schemas.openxmlformats.org/drawingml/2006/table">
            <a:tbl>
              <a:tblPr/>
              <a:tblGrid>
                <a:gridCol w="347370"/>
                <a:gridCol w="2813382"/>
                <a:gridCol w="1008371"/>
                <a:gridCol w="883912"/>
                <a:gridCol w="556256"/>
                <a:gridCol w="503931"/>
                <a:gridCol w="579115"/>
                <a:gridCol w="579115"/>
                <a:gridCol w="579115"/>
                <a:gridCol w="579115"/>
              </a:tblGrid>
              <a:tr h="1281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факт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8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223,6</a:t>
                      </a:r>
                      <a:endParaRPr lang="ru-RU" sz="1050" b="1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1031,1</a:t>
                      </a:r>
                      <a:endParaRPr lang="ru-RU" sz="1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76250"/>
            <a:ext cx="8686800" cy="73817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1214423"/>
          <a:ext cx="8715435" cy="5333048"/>
        </p:xfrm>
        <a:graphic>
          <a:graphicData uri="http://schemas.openxmlformats.org/drawingml/2006/table">
            <a:tbl>
              <a:tblPr/>
              <a:tblGrid>
                <a:gridCol w="5046123"/>
                <a:gridCol w="624409"/>
                <a:gridCol w="624409"/>
                <a:gridCol w="624409"/>
                <a:gridCol w="624409"/>
                <a:gridCol w="671610"/>
                <a:gridCol w="500066"/>
              </a:tblGrid>
              <a:tr h="434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софинансирование расходов бюджетов муниципальных образований Смоленской области  в рамках реализации областной государственной программы «Развитие культуры в Смоленской области» на техническое оснащение муниципальных музеев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7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8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639763"/>
          <a:ext cx="7291387" cy="5311775"/>
        </p:xfrm>
        <a:graphic>
          <a:graphicData uri="http://schemas.openxmlformats.org/presentationml/2006/ole">
            <p:oleObj spid="_x0000_s58373" name="Worksheet" r:id="rId4" imgW="6027422" imgH="438912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12725" y="1287463"/>
          <a:ext cx="7796213" cy="5159375"/>
        </p:xfrm>
        <a:graphic>
          <a:graphicData uri="http://schemas.openxmlformats.org/presentationml/2006/ole">
            <p:oleObj spid="_x0000_s247814" name="Worksheet" r:id="rId4" imgW="7078996" imgH="4777704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FF0066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FF0066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642910" y="571480"/>
          <a:ext cx="7956550" cy="5964238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FF0066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2023-2025 </a:t>
            </a:r>
            <a:r>
              <a:rPr lang="ru-RU" sz="1600" b="1" dirty="0">
                <a:solidFill>
                  <a:srgbClr val="FF0066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2023 год, и на плановый период 2024 и 2025 годов,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тыс. рублей</a:t>
            </a:r>
            <a:endParaRPr lang="ru-RU" sz="2000" dirty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2023 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1528,6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1383,1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1322,8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17498,0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16830,0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15316,0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19026,6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18213,1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16638,8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Источники  финансирования дефицита бюджета</a:t>
            </a:r>
            <a:b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рублей</a:t>
            </a:r>
            <a:r>
              <a:rPr lang="ru-RU" sz="1600" cap="none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/>
            </a:r>
            <a:br>
              <a:rPr lang="ru-RU" sz="1600" cap="none" dirty="0" smtClean="0">
                <a:solidFill>
                  <a:srgbClr val="7030A0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FF0066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14488"/>
          <a:ext cx="8358246" cy="3209374"/>
        </p:xfrm>
        <a:graphic>
          <a:graphicData uri="http://schemas.openxmlformats.org/drawingml/2006/table">
            <a:tbl>
              <a:tblPr/>
              <a:tblGrid>
                <a:gridCol w="3245854"/>
                <a:gridCol w="962939"/>
                <a:gridCol w="1047396"/>
                <a:gridCol w="949325"/>
                <a:gridCol w="1076366"/>
                <a:gridCol w="1076366"/>
              </a:tblGrid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-345555,8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-314922,2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-293243,6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-297352,6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351555,8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314922,2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293243,6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297352,6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596" y="4929198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1" cy="2528129"/>
        </p:xfrm>
        <a:graphic>
          <a:graphicData uri="http://schemas.openxmlformats.org/drawingml/2006/table">
            <a:tbl>
              <a:tblPr/>
              <a:tblGrid>
                <a:gridCol w="489395"/>
                <a:gridCol w="3076397"/>
                <a:gridCol w="948779"/>
                <a:gridCol w="948779"/>
                <a:gridCol w="948779"/>
                <a:gridCol w="830181"/>
                <a:gridCol w="830181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факт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71472" y="3929066"/>
          <a:ext cx="8143932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85926"/>
          <a:ext cx="8001057" cy="1928826"/>
        </p:xfrm>
        <a:graphic>
          <a:graphicData uri="http://schemas.openxmlformats.org/drawingml/2006/table">
            <a:tbl>
              <a:tblPr/>
              <a:tblGrid>
                <a:gridCol w="2465213"/>
                <a:gridCol w="1106185"/>
                <a:gridCol w="1106889"/>
                <a:gridCol w="1107590"/>
                <a:gridCol w="1107590"/>
                <a:gridCol w="1107590"/>
              </a:tblGrid>
              <a:tr h="4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факт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2023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28596" y="285728"/>
            <a:ext cx="8358246" cy="4429156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Спасибо за внимание!</a:t>
            </a: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800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         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составляет 1507,67 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 человек</a:t>
            </a: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66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FF0066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FF0066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13214</TotalTime>
  <Words>6213</Words>
  <Application>Microsoft Office PowerPoint</Application>
  <PresentationFormat>Экран (4:3)</PresentationFormat>
  <Paragraphs>1335</Paragraphs>
  <Slides>57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7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18</vt:lpstr>
      <vt:lpstr>      Основные характеристики бюджета муниципального района в 2020-2025 годах, в тыс. рублей</vt:lpstr>
      <vt:lpstr>Общие характеристики бюджета муниципального района в тыс. рублей</vt:lpstr>
      <vt:lpstr>Слайд 21</vt:lpstr>
      <vt:lpstr>Структура налоговых доходов   в тыс. рублей  </vt:lpstr>
      <vt:lpstr>Слайд 23</vt:lpstr>
      <vt:lpstr>Сведения о налоговых льготах и объеме выпадающих доходов</vt:lpstr>
      <vt:lpstr>Слайд 25</vt:lpstr>
      <vt:lpstr>                      Структура межбюджетных трансфертов, в тыс. рублей</vt:lpstr>
      <vt:lpstr>Слайд 27</vt:lpstr>
      <vt:lpstr>Расходы бюджета муниципального района,  в тыс. рублей </vt:lpstr>
      <vt:lpstr>Слайд 29</vt:lpstr>
      <vt:lpstr>Слайд 30</vt:lpstr>
      <vt:lpstr>Слайд 31</vt:lpstr>
      <vt:lpstr>Слайд 32</vt:lpstr>
      <vt:lpstr>Слайд 33</vt:lpstr>
      <vt:lpstr>Слайд 34</vt:lpstr>
      <vt:lpstr>   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 Сведения об объемах бюджетных инвестиций в объекты капитального строительства, в тыс. рублей  </vt:lpstr>
      <vt:lpstr>Слайд 48</vt:lpstr>
      <vt:lpstr>     Финансовое обеспечение на реализацию национальных проектов, в тыс. рублей</vt:lpstr>
      <vt:lpstr>Слайд 50</vt:lpstr>
      <vt:lpstr>Численность занятых в экономике, тыс. человек</vt:lpstr>
      <vt:lpstr>Слайд 52</vt:lpstr>
      <vt:lpstr>    Распределение дотации на выравнивание  бюджетной обеспеченности поселений из бюджета муниципального района на 2023 год, и на плановый период 2024 и 2025 годов, в тыс. рублей</vt:lpstr>
      <vt:lpstr>   Источники  финансирования дефицита бюджета муниципального района, в тыс. рублей 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Слайд 57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1585</cp:revision>
  <dcterms:created xsi:type="dcterms:W3CDTF">2014-03-05T08:04:44Z</dcterms:created>
  <dcterms:modified xsi:type="dcterms:W3CDTF">2023-03-02T09:12:50Z</dcterms:modified>
</cp:coreProperties>
</file>