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3" r:id="rId7"/>
    <p:sldId id="264" r:id="rId8"/>
    <p:sldId id="261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05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F1795-4934-4BF4-97FB-A8D2D142874E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7D0FA-DB73-4AC8-BDBA-23E910E95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703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7D0FA-DB73-4AC8-BDBA-23E910E959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7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D7109-A929-6821-ECA9-510D6FE90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4662" y="608120"/>
            <a:ext cx="8791575" cy="1380478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Бешенство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36535B-3218-FA53-16F2-F9EC2C9F0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38" y="2591037"/>
            <a:ext cx="7946624" cy="36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8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C0B69-C7D4-2F5B-4C3D-5E84872C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"/>
            <a:ext cx="9905998" cy="1248508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5E5E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при укусе животного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6E76A-65D5-0A7D-C9F1-7815C353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99038"/>
            <a:ext cx="9905999" cy="5240215"/>
          </a:xfrm>
        </p:spPr>
        <p:txBody>
          <a:bodyPr>
            <a:no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1.              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промойте рану и все места, на которые могла попасть слюна животного, мыльным раствором в течение 15 минут, затем — водопроводной водой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этого обработайте рану раствором хлоргексидина, а края раны — 5-процентной настойкой йода. 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2.              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Срочно обратитесь в травмпункт к врачу-травматологу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жительства. 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своевременно оказанная помощь может предотвратить развитие болезни. 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3.              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Врач назначит лечение.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Сейчас для вакцинации требуется сделать шесть уколов, но бывает, что и меньше. Например, если впоследствии выяснится, что животное на самом деле не больно бешенством, то врач скорректирует схему — достаточно будет двух уколов для профилактики. Противопоказаний к проведению вакцинации нет.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Важно:</a:t>
            </a:r>
            <a:endParaRPr lang="ru-RU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750"/>
              </a:spcAft>
              <a:buNone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        не откладывайте визит к врачу — чем раньше начат курс прививок, тем выше шансы избежать заболевания; Прогноз бешенства всегда неблагоприятный. Эта болезнь всегда приводит к смерти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                прививки против бешенства проводятся бесплатно.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34739-FEAC-0A16-0127-D3EA38E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6838"/>
            <a:ext cx="9905998" cy="112529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</a:t>
            </a:r>
          </a:p>
        </p:txBody>
      </p:sp>
      <p:pic>
        <p:nvPicPr>
          <p:cNvPr id="4" name="Берёзкино,собака">
            <a:hlinkClick r:id="" action="ppaction://media"/>
            <a:extLst>
              <a:ext uri="{FF2B5EF4-FFF2-40B4-BE49-F238E27FC236}">
                <a16:creationId xmlns:a16="http://schemas.microsoft.com/office/drawing/2014/main" id="{B2C9D12A-C16C-B7C1-22B9-4EFAA21D469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547" y="975947"/>
            <a:ext cx="4815254" cy="5600700"/>
          </a:xfr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1E45DC07-5020-4908-7465-55239CF18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975947"/>
            <a:ext cx="5027610" cy="56006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(Бим) в возрасте 6 лет, ранее от бешенства не вакцинирован, содержался на цепи во дворе дома. На 18 день после контакта с дикой лисой (пришла во двор) отказался от еды, стал вялым. На 19 день появилась слюнотечение, отказ от воды, тяжелое хриплое дыхание, ходульная походка(переваливается с одной конечности на другую). На 20 день животное пало. Смоленской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облветлабораторией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исследовании материала(головного мозга) получен положительный результат, обнаружен антиген вируса бешенства  методом флуоресцирующих антител(МФА).</a:t>
            </a:r>
          </a:p>
        </p:txBody>
      </p:sp>
    </p:spTree>
    <p:extLst>
      <p:ext uri="{BB962C8B-B14F-4D97-AF65-F5344CB8AC3E}">
        <p14:creationId xmlns:p14="http://schemas.microsoft.com/office/powerpoint/2010/main" val="36563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D1197C1-13A2-0E8F-7E7A-FA9FF13A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1"/>
            <a:ext cx="5934508" cy="11576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флуоресцирующих антител (МФА)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051F66-969A-EFFA-6D93-74E6314270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509" r="19509"/>
          <a:stretch>
            <a:fillRect/>
          </a:stretch>
        </p:blipFill>
        <p:spPr>
          <a:xfrm>
            <a:off x="7380721" y="609601"/>
            <a:ext cx="3666690" cy="5181600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1415562D-4A90-5692-A70A-4BBDC7079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Антигены вируса наблюдается в виде зеленых гранул разной формы и величины.</a:t>
            </a:r>
          </a:p>
        </p:txBody>
      </p:sp>
    </p:spTree>
    <p:extLst>
      <p:ext uri="{BB962C8B-B14F-4D97-AF65-F5344CB8AC3E}">
        <p14:creationId xmlns:p14="http://schemas.microsoft.com/office/powerpoint/2010/main" val="71694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7106FD0-84F7-9793-3F95-3874B9AC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546"/>
            <a:ext cx="9905998" cy="155623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 и своих близких!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C753D4-8EDF-0AF7-0CD3-ED87A53DE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441938"/>
            <a:ext cx="10075985" cy="46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0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E960C8-1134-4167-4210-EA1EFB7EB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66330"/>
            <a:ext cx="4531419" cy="6363070"/>
          </a:xfrm>
        </p:spPr>
        <p:txBody>
          <a:bodyPr/>
          <a:lstStyle/>
          <a:p>
            <a:pPr marL="0" indent="0">
              <a:buNone/>
            </a:pPr>
            <a:endParaRPr lang="ru-RU" b="1" i="0" u="sng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b="1" i="0" u="sng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Бешенство.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 </a:t>
            </a:r>
            <a:r>
              <a:rPr lang="ru-RU" b="0" i="0" dirty="0">
                <a:effectLst/>
                <a:latin typeface="PT Sans" panose="020B0503020203020204" pitchFamily="34" charset="-52"/>
              </a:rPr>
              <a:t>(лат. — </a:t>
            </a:r>
            <a:r>
              <a:rPr lang="ru-RU" b="0" i="0" dirty="0" err="1">
                <a:effectLst/>
                <a:latin typeface="PT Sans" panose="020B0503020203020204" pitchFamily="34" charset="-52"/>
              </a:rPr>
              <a:t>Lyssa</a:t>
            </a:r>
            <a:r>
              <a:rPr lang="ru-RU" b="0" i="0" dirty="0">
                <a:effectLst/>
                <a:latin typeface="PT Sans" panose="020B0503020203020204" pitchFamily="34" charset="-52"/>
              </a:rPr>
              <a:t>; англ. — </a:t>
            </a:r>
            <a:r>
              <a:rPr lang="ru-RU" b="0" i="0" dirty="0" err="1">
                <a:effectLst/>
                <a:latin typeface="PT Sans" panose="020B0503020203020204" pitchFamily="34" charset="-52"/>
              </a:rPr>
              <a:t>Rabies</a:t>
            </a:r>
            <a:r>
              <a:rPr lang="ru-RU" b="0" i="0" dirty="0">
                <a:effectLst/>
                <a:latin typeface="PT Sans" panose="020B0503020203020204" pitchFamily="34" charset="-52"/>
              </a:rPr>
              <a:t>; водобоязнь, гидрофобия) — особо опасная болезнь теплокровных животных всех видов и человека, характеризующаяся тяжелым поражением центральной нервной системы, необычным поведением, агрессивностью, параличами и летальным исходом.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2E6AF5-80DE-7CF5-8006-F3C90648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30" y="0"/>
            <a:ext cx="651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60F77-F2F7-1EBF-81E1-D22FB602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вируса бешенства во внешней среде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6E1A3-46E7-A35A-EF1E-B1FEEFD8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489" y="1794143"/>
            <a:ext cx="6360219" cy="3909135"/>
          </a:xfrm>
        </p:spPr>
        <p:txBody>
          <a:bodyPr>
            <a:normAutofit fontScale="925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температуре 60°С - разрушается через 5-10 минут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кипячении - погибает через 2 минуты.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инактивируется – растворами щелочей, кислот, ультрафиолетовыми лучами.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 – к фенолу и йоду.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Сохраняется – при низких температурах.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50F0B-F831-3111-A686-19117D2E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74" y="1535837"/>
            <a:ext cx="3808519" cy="40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2B2870-53FF-0A08-86CF-2546DC90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54" y="133165"/>
            <a:ext cx="6454066" cy="6604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Бешенство можно только предотвратить, средств лечения уже резвившегося заболевания не существует.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 10 минут в мире от бешенства погибает один человек.</a:t>
            </a:r>
          </a:p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Заражение человека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при укусе, оцарапывании, бешеным животным, при ослюнении больным животным свежих ран, порезов на коже человека или при контакте с предметами, загрязненными инфицированной слюной. Возможно заражение и при попадании брызг инфицированного материала (слюна больного животного) на слизистые оболочки рта, глаз, носовой полости человека.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A82BB-2B5D-0871-7111-324FAE0C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120" y="878888"/>
            <a:ext cx="4413682" cy="46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75008-E018-4D07-1E18-3A76A887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88778"/>
            <a:ext cx="9905998" cy="112746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переносчики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2AC32C-AC4B-C92A-7EB1-585DC483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38687"/>
            <a:ext cx="9905999" cy="475251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 (собаки, кошки, реже — крупный рогатый скот, лошади);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дикие животные (лисы, волки, еноты, летучие мыши, ежи, барсуки).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27967A-C770-FC84-AB7F-B1D5C204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483" y="1594281"/>
            <a:ext cx="2377421" cy="2183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E78C5-892E-F9AF-3AB4-A100A7C6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04" y="1594281"/>
            <a:ext cx="2377421" cy="21839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A7333B-D562-8CCF-6996-0222DC0B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900" y="4314547"/>
            <a:ext cx="2352583" cy="2325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CFBAC-BEA3-59C6-34FA-6CD78597F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483" y="4314547"/>
            <a:ext cx="3009531" cy="2325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19BEC-AA61-90EA-392D-FFE5F61DD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014" y="4314547"/>
            <a:ext cx="3009531" cy="23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5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F3C99-27F0-2EC7-FF7E-DF28A12C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7054"/>
            <a:ext cx="9905998" cy="138918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заболевания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769E9-C4B2-4476-242E-CCDCE6EC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245" y="1047010"/>
            <a:ext cx="6321668" cy="533693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течения болезни различают :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Буйная форма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Тихая (паралитическая) форма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Атипичная форма (очень редко)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Абортивная форма (еще реже)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Возвратная форма</a:t>
            </a:r>
          </a:p>
          <a:p>
            <a:pPr algn="l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период: от нескольких дней до года и более, но чаще 3-6 недель.</a:t>
            </a:r>
          </a:p>
          <a:p>
            <a:pPr algn="l">
              <a:buNone/>
            </a:pP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0628D-91CF-CE95-7BEE-9E25FA3B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228" y="1292468"/>
            <a:ext cx="3584330" cy="24230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660B2-87BE-338D-3D2E-82DDA30F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228" y="3715476"/>
            <a:ext cx="3584330" cy="27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ADEE0-C021-EBE9-9CCD-5690AFC3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113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должно насторожить владельца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CC39B-AB28-2CD3-B304-D7163D01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90246"/>
            <a:ext cx="6419973" cy="54600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На теле животного найдены следы укуса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Изменение поведения (животное стало агрессивным, буйным, или, наоборот, слишком ласковым)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Саливация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Выпадение языка, отвисшая нижняя челюсть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Водобоязнь, приступы судорог при действии раздражителей (звуковых, световых)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Параличи конечностей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Лихорадка, кровавая рвота/диарея – при атипичной форме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Излишняя возбудимость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effectLst/>
                <a:latin typeface="Open Sans" panose="020B0606030504020204" pitchFamily="34" charset="0"/>
              </a:rPr>
              <a:t>• Потеря координации движений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0969D1-6A2B-3EAD-9036-6A95CCAA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793" y="1661745"/>
            <a:ext cx="4572000" cy="3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4EB84-0905-38CE-5D6F-2AABF808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"/>
            <a:ext cx="9905998" cy="134052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профилактики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F4DDCD-1A9E-DD21-A5C8-4B940D91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958788"/>
            <a:ext cx="6422362" cy="49404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населения: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избегайте контактов с дикими животными — они потенциально опасны, даже если кажутся дружелюбными; Если встретите в лисицу, барсука, ежа - не берите их на руки, не гладьте, не кормите и не приносите домой!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не трогайте безнадзорных собак и кошек, не оставляйте детей без присмотра в местах, где они могут находиться; 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нельзя гладить, кормить или подпускать к себе незнакомых животных. Опасность представляет и еж, зашедший на дачный участок, и летучие мыши, обитающие на чердаках домов, и белки, встретившиеся в парке.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9E6549-0928-1C6B-4D36-B5350D9CF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08" y="1066798"/>
            <a:ext cx="3886200" cy="48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5CCB7A-D6AC-F1AE-0ABC-EF6EF7B4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79131"/>
            <a:ext cx="6576646" cy="66381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владельцев животных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ежегодно вакцинируйте питомцев против бешенства (прививки проводятся бесплатно);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выводите собак на прогулку на коротком поводке, а бойцовых или крупных собак — в наморднике;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оберегайте питомцев от контактов с бездомными животными;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  при любом заболевании животного, особенно при появлении симптомов бешенства (изменение поведения, обильное слюнотечение, затруднённое глотание, судороги),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срочно обратитесь в ветеринарную станцию.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Ваше животное укусило человека, сообщите пострадавшему свой адрес и доставьте животное для осмотра и наблюдения ветеринарным врачом ветеринарной станции.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животного несет полную административную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при нанесении тяжелых увечий и смерти пострадавшего,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уголовную ответственность за нарушение содержания животных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2078D5-1AF5-09D6-17C2-26B340C9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514" y="422030"/>
            <a:ext cx="4387363" cy="61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4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{C6BC3077-5D8C-4CA9-9330-71018DF675AC}TF6d5feb1e-e145-43f1-b745-cb4b54c5ee9733a8a5b4-7ba003f5bf80</Template>
  <TotalTime>1261</TotalTime>
  <Words>863</Words>
  <Application>Microsoft Office PowerPoint</Application>
  <PresentationFormat>Широкоэкранный</PresentationFormat>
  <Paragraphs>51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Open Sans</vt:lpstr>
      <vt:lpstr>PT Sans</vt:lpstr>
      <vt:lpstr>Times New Roman</vt:lpstr>
      <vt:lpstr>Tw Cen MT</vt:lpstr>
      <vt:lpstr>Контур</vt:lpstr>
      <vt:lpstr>Бешенство</vt:lpstr>
      <vt:lpstr>Презентация PowerPoint</vt:lpstr>
      <vt:lpstr>Устойчивость вируса бешенства во внешней среде</vt:lpstr>
      <vt:lpstr>Презентация PowerPoint</vt:lpstr>
      <vt:lpstr>Основные переносчики</vt:lpstr>
      <vt:lpstr>Формы заболевания</vt:lpstr>
      <vt:lpstr>Что должно насторожить владельца: </vt:lpstr>
      <vt:lpstr>Способы профилактики</vt:lpstr>
      <vt:lpstr>Презентация PowerPoint</vt:lpstr>
      <vt:lpstr>Что делать при укусе животного</vt:lpstr>
      <vt:lpstr>Клинический случай</vt:lpstr>
      <vt:lpstr>Метод флуоресцирующих антител (МФА)</vt:lpstr>
      <vt:lpstr>Благодарю за внимание!  Берегите себя и своих близких!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6</cp:revision>
  <dcterms:created xsi:type="dcterms:W3CDTF">2026-04-15T13:07:38Z</dcterms:created>
  <dcterms:modified xsi:type="dcterms:W3CDTF">2026-04-16T10:09:00Z</dcterms:modified>
</cp:coreProperties>
</file>