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7" r:id="rId3"/>
    <p:sldId id="371" r:id="rId4"/>
    <p:sldId id="357" r:id="rId5"/>
    <p:sldId id="359" r:id="rId6"/>
    <p:sldId id="398" r:id="rId7"/>
    <p:sldId id="397" r:id="rId8"/>
    <p:sldId id="270" r:id="rId9"/>
    <p:sldId id="274" r:id="rId10"/>
    <p:sldId id="261" r:id="rId11"/>
    <p:sldId id="399" r:id="rId12"/>
    <p:sldId id="350" r:id="rId13"/>
    <p:sldId id="401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75" r:id="rId22"/>
    <p:sldId id="284" r:id="rId23"/>
    <p:sldId id="419" r:id="rId24"/>
    <p:sldId id="365" r:id="rId25"/>
    <p:sldId id="363" r:id="rId26"/>
    <p:sldId id="418" r:id="rId27"/>
    <p:sldId id="422" r:id="rId28"/>
    <p:sldId id="373" r:id="rId29"/>
    <p:sldId id="344" r:id="rId30"/>
    <p:sldId id="420" r:id="rId31"/>
    <p:sldId id="378" r:id="rId32"/>
    <p:sldId id="379" r:id="rId33"/>
    <p:sldId id="404" r:id="rId34"/>
    <p:sldId id="381" r:id="rId35"/>
    <p:sldId id="300" r:id="rId36"/>
    <p:sldId id="382" r:id="rId37"/>
    <p:sldId id="383" r:id="rId38"/>
    <p:sldId id="384" r:id="rId39"/>
    <p:sldId id="366" r:id="rId40"/>
    <p:sldId id="385" r:id="rId41"/>
    <p:sldId id="386" r:id="rId42"/>
    <p:sldId id="388" r:id="rId43"/>
    <p:sldId id="405" r:id="rId44"/>
    <p:sldId id="421" r:id="rId45"/>
    <p:sldId id="407" r:id="rId46"/>
    <p:sldId id="368" r:id="rId47"/>
    <p:sldId id="369" r:id="rId48"/>
    <p:sldId id="321" r:id="rId49"/>
    <p:sldId id="409" r:id="rId50"/>
    <p:sldId id="410" r:id="rId51"/>
    <p:sldId id="411" r:id="rId52"/>
    <p:sldId id="412" r:id="rId53"/>
    <p:sldId id="414" r:id="rId54"/>
    <p:sldId id="415" r:id="rId55"/>
    <p:sldId id="341" r:id="rId56"/>
    <p:sldId id="352" r:id="rId57"/>
    <p:sldId id="353" r:id="rId58"/>
    <p:sldId id="354" r:id="rId59"/>
    <p:sldId id="318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  <a:srgbClr val="FFFFCC"/>
    <a:srgbClr val="336699"/>
    <a:srgbClr val="9999FF"/>
    <a:srgbClr val="FFCC99"/>
    <a:srgbClr val="99CCFF"/>
    <a:srgbClr val="6699FF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9033" autoAdjust="0"/>
  </p:normalViewPr>
  <p:slideViewPr>
    <p:cSldViewPr>
      <p:cViewPr>
        <p:scale>
          <a:sx n="100" d="100"/>
          <a:sy n="100" d="100"/>
        </p:scale>
        <p:origin x="-1051" y="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4378046684996"/>
          <c:y val="3.9687796083193061E-2"/>
          <c:w val="0.83782500481345901"/>
          <c:h val="0.67557345763692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план</c:v>
                </c:pt>
                <c:pt idx="4">
                  <c:v>2027 план</c:v>
                </c:pt>
                <c:pt idx="5">
                  <c:v>2028 план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382740.3</c:v>
                </c:pt>
                <c:pt idx="1">
                  <c:v>559802.80000000005</c:v>
                </c:pt>
                <c:pt idx="2" formatCode="0.0">
                  <c:v>817372.1</c:v>
                </c:pt>
                <c:pt idx="3" formatCode="0.0">
                  <c:v>630299.69999999972</c:v>
                </c:pt>
                <c:pt idx="4" formatCode="0.0">
                  <c:v>653634.5</c:v>
                </c:pt>
                <c:pt idx="5" formatCode="0.0">
                  <c:v>656585.6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план</c:v>
                </c:pt>
                <c:pt idx="4">
                  <c:v>2027 план</c:v>
                </c:pt>
                <c:pt idx="5">
                  <c:v>2028 план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362311.8</c:v>
                </c:pt>
                <c:pt idx="1">
                  <c:v>562614</c:v>
                </c:pt>
                <c:pt idx="2" formatCode="0.0">
                  <c:v>823297.9</c:v>
                </c:pt>
                <c:pt idx="3" formatCode="0.0">
                  <c:v>654271.5</c:v>
                </c:pt>
                <c:pt idx="4" formatCode="0.0">
                  <c:v>653497.4</c:v>
                </c:pt>
                <c:pt idx="5" formatCode="0.0">
                  <c:v>656448.5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план</c:v>
                </c:pt>
                <c:pt idx="4">
                  <c:v>2027 план</c:v>
                </c:pt>
                <c:pt idx="5">
                  <c:v>2028 план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20428.5</c:v>
                </c:pt>
                <c:pt idx="1">
                  <c:v>5925.8</c:v>
                </c:pt>
                <c:pt idx="2" formatCode="0.0">
                  <c:v>5925.8</c:v>
                </c:pt>
                <c:pt idx="3" formatCode="0.0">
                  <c:v>23971.8</c:v>
                </c:pt>
                <c:pt idx="4" formatCode="0.0">
                  <c:v>-137.1</c:v>
                </c:pt>
                <c:pt idx="5" formatCode="0.0">
                  <c:v>-137.1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41214976"/>
        <c:axId val="241216512"/>
        <c:axId val="0"/>
      </c:bar3DChart>
      <c:catAx>
        <c:axId val="24121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4121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21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Comic Sans MS" pitchFamily="66" charset="0"/>
              </a:defRPr>
            </a:pPr>
            <a:endParaRPr lang="ru-RU"/>
          </a:p>
        </c:txPr>
        <c:crossAx val="24121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76113553011015"/>
          <c:y val="0.18340676223946834"/>
          <c:w val="9.8923909257092865E-2"/>
          <c:h val="0.21002086024663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863"/>
          <c:w val="0.92923150144180966"/>
          <c:h val="0.59185295874277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9933FF"/>
              </a:solidFill>
            </c:spPr>
          </c:dPt>
          <c:dPt>
            <c:idx val="3"/>
            <c:bubble3D val="0"/>
            <c:spPr>
              <a:solidFill>
                <a:srgbClr val="3399FF"/>
              </a:solidFill>
            </c:spPr>
          </c:dPt>
          <c:dLbls>
            <c:dLbl>
              <c:idx val="0"/>
              <c:delete val="1"/>
            </c:dLbl>
            <c:dLbl>
              <c:idx val="2"/>
              <c:layout>
                <c:manualLayout>
                  <c:x val="-2.9162817181589883E-7"/>
                  <c:y val="-0.186665360172458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1">
                  <c:v>15.9</c:v>
                </c:pt>
                <c:pt idx="2">
                  <c:v>14.7</c:v>
                </c:pt>
                <c:pt idx="3" formatCode="General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0073840253087911"/>
          <c:w val="0.86476968373508911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Comic Sans MS" pitchFamily="66" charset="0"/>
              </a:defRPr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1117617964632E-2"/>
          <c:y val="0.23758953291849691"/>
          <c:w val="0.92923150144180966"/>
          <c:h val="0.59185295874277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660066"/>
              </a:solidFill>
            </c:spPr>
          </c:dPt>
          <c:dPt>
            <c:idx val="1"/>
            <c:bubble3D val="0"/>
            <c:spPr>
              <a:solidFill>
                <a:srgbClr val="FFCC99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FFFFCC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5.3</c:v>
                </c:pt>
                <c:pt idx="2">
                  <c:v>5.2</c:v>
                </c:pt>
                <c:pt idx="3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defRPr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788739886334994"/>
          <c:y val="1.210490215291581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24253198577792E-2"/>
          <c:y val="0.22916829978442882"/>
          <c:w val="0.92923150144180966"/>
          <c:h val="0.59185295874277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solidFill>
              <a:srgbClr val="33CCCC"/>
            </a:solidFill>
          </c:spPr>
          <c:dPt>
            <c:idx val="0"/>
            <c:bubble3D val="0"/>
            <c:spPr>
              <a:solidFill>
                <a:srgbClr val="CCFFCC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0.0000</c:formatCode>
                <c:ptCount val="3"/>
                <c:pt idx="0" formatCode="General">
                  <c:v>2.0000000000000044E-3</c:v>
                </c:pt>
                <c:pt idx="1">
                  <c:v>5.0000000000000034E-4</c:v>
                </c:pt>
                <c:pt idx="2" formatCode="General">
                  <c:v>5.0000000000000034E-4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0"/>
          <c:y val="0.19936413393432101"/>
          <c:w val="0.13648618382373559"/>
          <c:h val="0.5106053500937889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200" dirty="0"/>
              <a:t>Доля расходов на реализацию программы в расходах бюджета</a:t>
            </a:r>
            <a:r>
              <a:rPr lang="ru-RU" sz="1200" dirty="0" smtClean="0"/>
              <a:t>, </a:t>
            </a:r>
            <a:r>
              <a:rPr lang="ru-RU" sz="1200" dirty="0"/>
              <a:t>%</a:t>
            </a: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894"/>
          <c:w val="0.92923150144180966"/>
          <c:h val="0.59185295874277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FF9999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1.947618914303317E-2"/>
                  <c:y val="-3.2052969008090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8044234161090795"/>
                  <c:y val="-9.3540202693244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2.0000000000000011E-2</c:v>
                </c:pt>
                <c:pt idx="1">
                  <c:v>2.0000000000000011E-2</c:v>
                </c:pt>
                <c:pt idx="2">
                  <c:v>2.0000000000000011E-2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90073840253088056"/>
          <c:w val="0.86476968373508989"/>
          <c:h val="9.9261597469134072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>
          <a:latin typeface="Comic Sans MS" pitchFamily="66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2.395725430909787E-3"/>
          <c:y val="1.2103518614613245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2916829978443029"/>
          <c:w val="0.92923150144180966"/>
          <c:h val="0.59185295874277044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</c:spPr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1.072929206678052E-2"/>
                  <c:y val="-0.25652785925281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71319185867471"/>
                  <c:y val="2.6524870810076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53933947385612"/>
                  <c:y val="2.7094563052560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Comic Sans MS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13.7</c:v>
                </c:pt>
                <c:pt idx="1">
                  <c:v>1.3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6888490719225103E-2"/>
          <c:y val="0.83458904354857943"/>
          <c:w val="0.86476968373509011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13"/>
          <c:w val="0.92923150144180966"/>
          <c:h val="0.59185295874277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99FF66"/>
              </a:solidFill>
            </c:spPr>
          </c:dPt>
          <c:dPt>
            <c:idx val="2"/>
            <c:bubble3D val="0"/>
            <c:spPr>
              <a:solidFill>
                <a:srgbClr val="FFCC66"/>
              </a:solidFill>
            </c:spPr>
          </c:dPt>
          <c:dLbls>
            <c:dLbl>
              <c:idx val="1"/>
              <c:layout>
                <c:manualLayout>
                  <c:x val="0.37539282314734579"/>
                  <c:y val="-7.3048101240379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90073840253088155"/>
          <c:w val="0.86476968373509033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1854904919992335"/>
          <c:y val="1.210490215291581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24"/>
          <c:w val="0.92923150144180966"/>
          <c:h val="0.59185295874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99FFCC"/>
              </a:solidFill>
            </c:spPr>
          </c:dPt>
          <c:dPt>
            <c:idx val="1"/>
            <c:bubble3D val="0"/>
            <c:spPr>
              <a:solidFill>
                <a:srgbClr val="CCECFF"/>
              </a:solidFill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>
                <c:manualLayout>
                  <c:x val="-0.21911991338073641"/>
                  <c:y val="3.1110893362076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61847091997809E-2"/>
                  <c:y val="-0.257775973571488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015069824737049E-2"/>
                  <c:y val="6.6666200061591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45.9</c:v>
                </c:pt>
                <c:pt idx="1">
                  <c:v>46.2</c:v>
                </c:pt>
                <c:pt idx="2" formatCode="0.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0738402530882"/>
          <c:w val="0.57179391855159589"/>
          <c:h val="8.5757929953247269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8469845701297974"/>
          <c:y val="2.343255690248876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33"/>
          <c:w val="0.92923150144180966"/>
          <c:h val="0.59185295874276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99CC00"/>
              </a:solidFill>
            </c:spPr>
          </c:dPt>
          <c:dPt>
            <c:idx val="1"/>
            <c:bubble3D val="0"/>
            <c:spPr>
              <a:solidFill>
                <a:srgbClr val="CCECFF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7.7232869091067219E-2"/>
                  <c:y val="-8.6560240714892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853828315938821E-2"/>
                  <c:y val="-0.239998320221731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89753233424313E-2"/>
                  <c:y val="-5.5026069892107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10.200000000000001</c:v>
                </c:pt>
                <c:pt idx="2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821"/>
          <c:w val="0.86476968373509089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5065615594060733"/>
          <c:y val="1.21047179667020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44"/>
          <c:w val="0.92923150144180966"/>
          <c:h val="0.59185295874276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</c:spPr>
          </c:dPt>
          <c:dPt>
            <c:idx val="1"/>
            <c:bubble3D val="0"/>
            <c:spPr>
              <a:solidFill>
                <a:srgbClr val="FFCC99"/>
              </a:solidFill>
            </c:spPr>
          </c:dPt>
          <c:dPt>
            <c:idx val="2"/>
            <c:bubble3D val="0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9.7641579396626314E-3"/>
                  <c:y val="-2.573081405886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6664931292899124"/>
                  <c:y val="-0.127484856209506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90073840253088289"/>
          <c:w val="0.86476968373509111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3.1394579319785109E-3"/>
          <c:y val="2.268700531529839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44"/>
          <c:w val="0.92923150144180966"/>
          <c:h val="0.59185295874276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FFCC99"/>
              </a:solidFill>
            </c:spPr>
          </c:dPt>
          <c:dPt>
            <c:idx val="1"/>
            <c:bubble3D val="0"/>
            <c:spPr>
              <a:solidFill>
                <a:srgbClr val="FFFFCC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2.8676555120256041E-2"/>
                  <c:y val="1.0793575248067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0697155635030646"/>
                  <c:y val="-0.578620622077886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1229025853693657"/>
                  <c:y val="1.2698323821255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0.1</c:v>
                </c:pt>
                <c:pt idx="1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866"/>
          <c:w val="0.86476968373509111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6364053493739"/>
          <c:y val="4.9435405097152905E-2"/>
          <c:w val="0.72542372881355932"/>
          <c:h val="0.646153846153858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3333CC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2023 год (факт)</c:v>
                </c:pt>
                <c:pt idx="1">
                  <c:v>2024 год (факт)</c:v>
                </c:pt>
                <c:pt idx="2">
                  <c:v>2025 год (факт)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382740.3</c:v>
                </c:pt>
                <c:pt idx="1">
                  <c:v>559802.80000000005</c:v>
                </c:pt>
                <c:pt idx="2">
                  <c:v>817372.1</c:v>
                </c:pt>
                <c:pt idx="3">
                  <c:v>630299.69999999879</c:v>
                </c:pt>
                <c:pt idx="4" formatCode="General">
                  <c:v>653634.5</c:v>
                </c:pt>
                <c:pt idx="5" formatCode="General">
                  <c:v>656585.6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6600FF"/>
                </a:solidFill>
                <a:ln>
                  <a:solidFill>
                    <a:srgbClr val="FFFF0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6600FF"/>
                </a:solidFill>
                <a:ln>
                  <a:solidFill>
                    <a:srgbClr val="FFFF00"/>
                  </a:solidFill>
                  <a:prstDash val="solid"/>
                </a:ln>
              </c:spPr>
            </c:marker>
            <c:bubble3D val="0"/>
          </c:dPt>
          <c:cat>
            <c:strRef>
              <c:f>Sheet1!$B$1:$G$1</c:f>
              <c:strCache>
                <c:ptCount val="6"/>
                <c:pt idx="0">
                  <c:v>2023 год (факт)</c:v>
                </c:pt>
                <c:pt idx="1">
                  <c:v>2024 год (факт)</c:v>
                </c:pt>
                <c:pt idx="2">
                  <c:v>2025 год (факт)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362311.8</c:v>
                </c:pt>
                <c:pt idx="1">
                  <c:v>562614</c:v>
                </c:pt>
                <c:pt idx="2">
                  <c:v>823297.9</c:v>
                </c:pt>
                <c:pt idx="3" formatCode="General">
                  <c:v>654271.5</c:v>
                </c:pt>
                <c:pt idx="4" formatCode="General">
                  <c:v>653497.4</c:v>
                </c:pt>
                <c:pt idx="5" formatCode="General">
                  <c:v>656448.5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2023 год (факт)</c:v>
                </c:pt>
                <c:pt idx="1">
                  <c:v>2024 год (факт)</c:v>
                </c:pt>
                <c:pt idx="2">
                  <c:v>2025 год (факт)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20428.5</c:v>
                </c:pt>
                <c:pt idx="1">
                  <c:v>2811.2</c:v>
                </c:pt>
                <c:pt idx="2">
                  <c:v>5925.8</c:v>
                </c:pt>
                <c:pt idx="3">
                  <c:v>23971.8</c:v>
                </c:pt>
                <c:pt idx="4">
                  <c:v>-137.1</c:v>
                </c:pt>
                <c:pt idx="5">
                  <c:v>-137.1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643456"/>
        <c:axId val="258645376"/>
      </c:lineChart>
      <c:catAx>
        <c:axId val="25864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8645376"/>
        <c:crosses val="autoZero"/>
        <c:auto val="1"/>
        <c:lblAlgn val="ctr"/>
        <c:lblOffset val="100"/>
        <c:tickMarkSkip val="1"/>
        <c:noMultiLvlLbl val="0"/>
      </c:catAx>
      <c:valAx>
        <c:axId val="258645376"/>
        <c:scaling>
          <c:orientation val="minMax"/>
        </c:scaling>
        <c:delete val="0"/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Comic Sans MS" pitchFamily="66" charset="0"/>
                <a:ea typeface="Arial"/>
                <a:cs typeface="Arial"/>
              </a:defRPr>
            </a:pPr>
            <a:endParaRPr lang="ru-RU"/>
          </a:p>
        </c:txPr>
        <c:crossAx val="258643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Comic Sans MS" pitchFamily="66" charset="0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                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3.0487975587222787E-3"/>
          <c:y val="1.2104027268400924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44"/>
          <c:w val="0.92923150144180966"/>
          <c:h val="0.59185295874276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FF99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0.61846356280970916"/>
                  <c:y val="-0.108782265740922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565145845193019E-2"/>
                  <c:y val="4.888810926957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78492305682311E-2"/>
                  <c:y val="6.1639113636999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0.30000000000000021</c:v>
                </c:pt>
                <c:pt idx="1">
                  <c:v>3.0000000000000002E-2</c:v>
                </c:pt>
                <c:pt idx="2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866"/>
          <c:w val="0.86476968373509111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Доля расходов на реализацию программы в расходах бюджета, </a:t>
            </a:r>
            <a:r>
              <a:rPr lang="ru-RU" sz="11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%</a:t>
            </a:r>
            <a:endParaRPr lang="ru-RU" sz="11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655023314700276"/>
          <c:y val="1.210402726840060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17846710900825E-2"/>
          <c:y val="0.1913910488815477"/>
          <c:w val="0.92923150144180966"/>
          <c:h val="0.59185295874276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CCFF99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99FFCC"/>
              </a:solidFill>
            </c:spPr>
          </c:dPt>
          <c:dLbls>
            <c:dLbl>
              <c:idx val="0"/>
              <c:layout>
                <c:manualLayout>
                  <c:x val="-8.9084551950253707E-2"/>
                  <c:y val="-3.10050323357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1169934457540494"/>
                  <c:y val="-0.156666007586999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241555225821306E-2"/>
                  <c:y val="6.7195067751056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4.0000000000000088E-3</c:v>
                </c:pt>
                <c:pt idx="1">
                  <c:v>4.0000000000000088E-3</c:v>
                </c:pt>
                <c:pt idx="2">
                  <c:v>4.0000000000000088E-3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7824794361186874E-2"/>
          <c:y val="0.8474054424815991"/>
          <c:w val="0.86476968373509133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5369849440743488"/>
          <c:y val="1.21047179667020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63"/>
          <c:w val="0.92923150144180966"/>
          <c:h val="0.59185295874276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FFFFCC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999FF"/>
              </a:solidFill>
            </c:spPr>
          </c:dPt>
          <c:dLbls>
            <c:dLbl>
              <c:idx val="0"/>
              <c:layout>
                <c:manualLayout>
                  <c:x val="9.7641579396626453E-3"/>
                  <c:y val="-2.57308140588600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218718085734483"/>
                  <c:y val="-0.146198175525041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0.7000000000000004</c:v>
                </c:pt>
                <c:pt idx="1">
                  <c:v>0.8</c:v>
                </c:pt>
                <c:pt idx="2" formatCode="General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90073840253088377"/>
          <c:w val="0.86476968373509155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Доля расходов на реализацию программы в расходах бюджета, </a:t>
            </a:r>
            <a:r>
              <a:rPr lang="ru-RU" sz="11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%</a:t>
            </a:r>
            <a:endParaRPr lang="ru-RU" sz="11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5486691408908E-2"/>
          <c:y val="4.9354775492215593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994"/>
          <c:w val="0.92923150144180966"/>
          <c:h val="0.591852958742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</c:spPr>
          </c:dPt>
          <c:dPt>
            <c:idx val="1"/>
            <c:bubble3D val="0"/>
            <c:spPr>
              <a:solidFill>
                <a:srgbClr val="009999"/>
              </a:solidFill>
            </c:spPr>
          </c:dPt>
          <c:dPt>
            <c:idx val="2"/>
            <c:bubble3D val="0"/>
            <c:spPr>
              <a:solidFill>
                <a:srgbClr val="66FFCC"/>
              </a:solidFill>
            </c:spPr>
          </c:dPt>
          <c:dLbls>
            <c:dLbl>
              <c:idx val="0"/>
              <c:layout>
                <c:manualLayout>
                  <c:x val="-0.14531749894120488"/>
                  <c:y val="7.3433403564922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65545186333459E-3"/>
                  <c:y val="-0.21749741937290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12694477520552"/>
                  <c:y val="8.0286176418261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9222"/>
          <c:h val="9.926159746913407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8846460838597"/>
          <c:y val="0.17913183000827498"/>
          <c:w val="0.76027107278983386"/>
          <c:h val="0.47126638300137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bubble3D val="0"/>
            <c:spPr>
              <a:ln>
                <a:solidFill>
                  <a:srgbClr val="FF0066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074220488609827E-2"/>
                  <c:y val="-4.291157705113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305665366457336E-2"/>
                  <c:y val="-4.291157705113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1">
                  <c:v>96.1</c:v>
                </c:pt>
                <c:pt idx="2">
                  <c:v>98.2</c:v>
                </c:pt>
                <c:pt idx="3">
                  <c:v>98.3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623E-2"/>
                  <c:y val="-5.823714028368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421387805381909E-2"/>
                  <c:y val="-6.130225293019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1">
                  <c:v>3.9</c:v>
                </c:pt>
                <c:pt idx="2">
                  <c:v>1.8</c:v>
                </c:pt>
                <c:pt idx="3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868160"/>
        <c:axId val="261874048"/>
      </c:lineChart>
      <c:catAx>
        <c:axId val="26186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1874048"/>
        <c:crosses val="autoZero"/>
        <c:auto val="1"/>
        <c:lblAlgn val="ctr"/>
        <c:lblOffset val="100"/>
        <c:noMultiLvlLbl val="0"/>
      </c:catAx>
      <c:valAx>
        <c:axId val="2618740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spPr>
          <a:solidFill>
            <a:srgbClr val="33CCCC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2618681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0583500120841533E-2"/>
          <c:y val="0.82976380451113785"/>
          <c:w val="0.75194045814524768"/>
          <c:h val="0.14653265768918503"/>
        </c:manualLayout>
      </c:layout>
      <c:overlay val="0"/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2525899173977"/>
          <c:y val="4.9960875984251973E-2"/>
          <c:w val="0.75461670862342112"/>
          <c:h val="0.794802165354330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latin typeface="Comic Sans MS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(отчет)</c:v>
                </c:pt>
                <c:pt idx="1">
                  <c:v>2024 (отчет)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10.3</c:v>
                </c:pt>
                <c:pt idx="1">
                  <c:v>10.1</c:v>
                </c:pt>
                <c:pt idx="2">
                  <c:v>9.9</c:v>
                </c:pt>
                <c:pt idx="3">
                  <c:v>9.7000000000000011</c:v>
                </c:pt>
                <c:pt idx="4">
                  <c:v>9.6</c:v>
                </c:pt>
                <c:pt idx="5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964928"/>
        <c:axId val="259966464"/>
        <c:axId val="0"/>
      </c:bar3DChart>
      <c:catAx>
        <c:axId val="2599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9966464"/>
        <c:crosses val="autoZero"/>
        <c:auto val="1"/>
        <c:lblAlgn val="ctr"/>
        <c:lblOffset val="100"/>
        <c:noMultiLvlLbl val="0"/>
      </c:catAx>
      <c:valAx>
        <c:axId val="25996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5996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19532710571096E-2"/>
          <c:y val="4.9960875984251973E-2"/>
          <c:w val="0.75461670862342134"/>
          <c:h val="0.7948021653543305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latin typeface="Comic Sans MS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(отчет)</c:v>
                </c:pt>
                <c:pt idx="1">
                  <c:v>2024 (отчет)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3.8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3.6</c:v>
                </c:pt>
                <c:pt idx="5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066304"/>
        <c:axId val="260084480"/>
        <c:axId val="0"/>
      </c:bar3DChart>
      <c:catAx>
        <c:axId val="26006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260084480"/>
        <c:crosses val="autoZero"/>
        <c:auto val="1"/>
        <c:lblAlgn val="ctr"/>
        <c:lblOffset val="100"/>
        <c:noMultiLvlLbl val="0"/>
      </c:catAx>
      <c:valAx>
        <c:axId val="260084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6006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-20428.400000000001</c:v>
                </c:pt>
                <c:pt idx="1">
                  <c:v>28597.1</c:v>
                </c:pt>
                <c:pt idx="2">
                  <c:v>5925.8</c:v>
                </c:pt>
                <c:pt idx="3">
                  <c:v>-137.1</c:v>
                </c:pt>
                <c:pt idx="4">
                  <c:v>-137.1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-137.1</c:v>
                </c:pt>
                <c:pt idx="4">
                  <c:v>-137.1</c:v>
                </c:pt>
                <c:pt idx="5">
                  <c:v>-137.1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602944"/>
        <c:axId val="263604480"/>
        <c:axId val="0"/>
      </c:bar3DChart>
      <c:catAx>
        <c:axId val="2636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63604480"/>
        <c:crosses val="autoZero"/>
        <c:auto val="1"/>
        <c:lblAlgn val="ctr"/>
        <c:lblOffset val="100"/>
        <c:noMultiLvlLbl val="0"/>
      </c:catAx>
      <c:valAx>
        <c:axId val="263604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6360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668"/>
          <c:y val="0.19484243464478074"/>
          <c:w val="0.32494963656250381"/>
          <c:h val="0.61031513071043852"/>
        </c:manualLayout>
      </c:layout>
      <c:overlay val="0"/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муниципального долга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65758748904973607"/>
          <c:y val="2.2857216905269706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0775"/>
          <c:h val="0.5616338554617589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rgbClr val="0000FF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  <c:pt idx="3">
                  <c:v>на 01.01.2027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 formatCode="General">
                  <c:v>1233.9000000000001</c:v>
                </c:pt>
                <c:pt idx="4" formatCode="General">
                  <c:v>1096.8</c:v>
                </c:pt>
                <c:pt idx="5" formatCode="General">
                  <c:v>959.7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  <c:pt idx="3">
                  <c:v>на 01.01.2027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357568"/>
        <c:axId val="263359104"/>
        <c:axId val="0"/>
      </c:bar3DChart>
      <c:catAx>
        <c:axId val="26335756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263359104"/>
        <c:crosses val="autoZero"/>
        <c:auto val="1"/>
        <c:lblAlgn val="ctr"/>
        <c:lblOffset val="100"/>
        <c:noMultiLvlLbl val="0"/>
      </c:catAx>
      <c:valAx>
        <c:axId val="263359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335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8101"/>
          <c:w val="0.30653350248995231"/>
          <c:h val="0.36423389088144631"/>
        </c:manualLayout>
      </c:layout>
      <c:overlay val="0"/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1.2</c:v>
                </c:pt>
                <c:pt idx="5">
                  <c:v>1.1000000000000001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666699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1.0000000000000022E-3</c:v>
                </c:pt>
                <c:pt idx="1">
                  <c:v>1.0000000000000022E-3</c:v>
                </c:pt>
                <c:pt idx="2">
                  <c:v>2.0000000000000039E-3</c:v>
                </c:pt>
                <c:pt idx="3">
                  <c:v>3.0000000000000044E-3</c:v>
                </c:pt>
                <c:pt idx="4">
                  <c:v>3.0000000000000044E-3</c:v>
                </c:pt>
                <c:pt idx="5">
                  <c:v>3.0000000000000044E-3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259264"/>
        <c:axId val="263261184"/>
      </c:lineChart>
      <c:catAx>
        <c:axId val="2632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63261184"/>
        <c:crosses val="autoZero"/>
        <c:auto val="1"/>
        <c:lblAlgn val="ctr"/>
        <c:lblOffset val="100"/>
        <c:noMultiLvlLbl val="0"/>
      </c:catAx>
      <c:valAx>
        <c:axId val="2632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263259264"/>
        <c:crosses val="autoZero"/>
        <c:crossBetween val="between"/>
      </c:valAx>
      <c:spPr>
        <a:noFill/>
        <a:effectLst>
          <a:outerShdw blurRad="50800" dist="50800" dir="5400000" algn="ctr" rotWithShape="0">
            <a:srgbClr val="666699"/>
          </a:outerShdw>
        </a:effectLst>
      </c:spPr>
    </c:plotArea>
    <c:legend>
      <c:legendPos val="r"/>
      <c:overlay val="0"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43052128883698"/>
          <c:y val="1.8016955095260783E-2"/>
          <c:w val="0.80612482967566201"/>
          <c:h val="0.747523326920846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6699"/>
              </a:solidFill>
            </c:spPr>
          </c:dPt>
          <c:cat>
            <c:strRef>
              <c:f>Sheet1!$B$1:$E$1</c:f>
              <c:strCache>
                <c:ptCount val="4"/>
                <c:pt idx="0">
                  <c:v>2025 (факт)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678183.5</c:v>
                </c:pt>
                <c:pt idx="1">
                  <c:v>494245.5</c:v>
                </c:pt>
                <c:pt idx="2">
                  <c:v>501591</c:v>
                </c:pt>
                <c:pt idx="3">
                  <c:v>497725.4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2025 (факт)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125177.5</c:v>
                </c:pt>
                <c:pt idx="1">
                  <c:v>132622</c:v>
                </c:pt>
                <c:pt idx="2">
                  <c:v>148478.39999999997</c:v>
                </c:pt>
                <c:pt idx="3">
                  <c:v>155157.29999999999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2025 (факт)</c:v>
                </c:pt>
                <c:pt idx="1">
                  <c:v>2026 план</c:v>
                </c:pt>
                <c:pt idx="2">
                  <c:v>2027 план</c:v>
                </c:pt>
                <c:pt idx="3">
                  <c:v>2028 план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14011.1</c:v>
                </c:pt>
                <c:pt idx="1">
                  <c:v>3432.2</c:v>
                </c:pt>
                <c:pt idx="2">
                  <c:v>3565.1</c:v>
                </c:pt>
                <c:pt idx="3">
                  <c:v>3702.9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58733568"/>
        <c:axId val="258735104"/>
        <c:axId val="0"/>
      </c:bar3DChart>
      <c:catAx>
        <c:axId val="25873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5873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7351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2587335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02628852991408"/>
          <c:y val="3.6623165742122044E-2"/>
          <c:w val="0.83663865169797913"/>
          <c:h val="0.59578953759921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77817.600000000006</c:v>
                </c:pt>
                <c:pt idx="1">
                  <c:v>82061</c:v>
                </c:pt>
                <c:pt idx="2">
                  <c:v>88395.6</c:v>
                </c:pt>
                <c:pt idx="3">
                  <c:v>94383.2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22739.8</c:v>
                </c:pt>
                <c:pt idx="1">
                  <c:v>26325.9</c:v>
                </c:pt>
                <c:pt idx="2">
                  <c:v>34780.5</c:v>
                </c:pt>
                <c:pt idx="3">
                  <c:v>34330.199999999997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8306.5</c:v>
                </c:pt>
                <c:pt idx="1">
                  <c:v>7585.1</c:v>
                </c:pt>
                <c:pt idx="2">
                  <c:v>8153.5</c:v>
                </c:pt>
                <c:pt idx="3">
                  <c:v>8779.2999999999993</c:v>
                </c:pt>
              </c:numCache>
            </c:numRef>
          </c:val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12386.2</c:v>
                </c:pt>
                <c:pt idx="1">
                  <c:v>12308</c:v>
                </c:pt>
                <c:pt idx="2">
                  <c:v>12633.8</c:v>
                </c:pt>
                <c:pt idx="3">
                  <c:v>12968.6</c:v>
                </c:pt>
              </c:numCache>
            </c:numRef>
          </c:val>
        </c:ser>
        <c:ser>
          <c:idx val="4"/>
          <c:order val="4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3927.4</c:v>
                </c:pt>
                <c:pt idx="1">
                  <c:v>4342</c:v>
                </c:pt>
                <c:pt idx="2">
                  <c:v>4515</c:v>
                </c:pt>
                <c:pt idx="3">
                  <c:v>4696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3"/>
        <c:shape val="box"/>
        <c:axId val="258770048"/>
        <c:axId val="258771584"/>
        <c:axId val="0"/>
      </c:bar3DChart>
      <c:catAx>
        <c:axId val="25877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771584"/>
        <c:crosses val="autoZero"/>
        <c:auto val="1"/>
        <c:lblAlgn val="ctr"/>
        <c:lblOffset val="100"/>
        <c:noMultiLvlLbl val="0"/>
      </c:catAx>
      <c:valAx>
        <c:axId val="2587715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258770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16985357932871E-2"/>
          <c:y val="5.1007313546239802E-2"/>
          <c:w val="0.87781169685601634"/>
          <c:h val="0.613215915964208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муниципальной собственности</c:v>
                </c:pt>
              </c:strCache>
            </c:strRef>
          </c:tx>
          <c:spPr>
            <a:solidFill>
              <a:srgbClr val="00FF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FFCC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3267.8</c:v>
                </c:pt>
                <c:pt idx="1">
                  <c:v>1421.2</c:v>
                </c:pt>
                <c:pt idx="2">
                  <c:v>1478</c:v>
                </c:pt>
                <c:pt idx="3">
                  <c:v>1537.1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458.4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 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2294.1999999999998</c:v>
                </c:pt>
                <c:pt idx="1">
                  <c:v>1100.5</c:v>
                </c:pt>
                <c:pt idx="2">
                  <c:v>1144.5</c:v>
                </c:pt>
                <c:pt idx="3">
                  <c:v>1190.3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6792.9</c:v>
                </c:pt>
                <c:pt idx="1">
                  <c:v>450.8</c:v>
                </c:pt>
                <c:pt idx="2">
                  <c:v>464.9</c:v>
                </c:pt>
                <c:pt idx="3">
                  <c:v>479.4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1196.9000000000001</c:v>
                </c:pt>
                <c:pt idx="1">
                  <c:v>459.7</c:v>
                </c:pt>
                <c:pt idx="2">
                  <c:v>477.7</c:v>
                </c:pt>
                <c:pt idx="3">
                  <c:v>496.1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0.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953920"/>
        <c:axId val="191959808"/>
        <c:axId val="258737472"/>
      </c:bar3DChart>
      <c:catAx>
        <c:axId val="1919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91959808"/>
        <c:crosses val="autoZero"/>
        <c:auto val="1"/>
        <c:lblAlgn val="ctr"/>
        <c:lblOffset val="100"/>
        <c:noMultiLvlLbl val="0"/>
      </c:catAx>
      <c:valAx>
        <c:axId val="1919598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91953920"/>
        <c:crosses val="autoZero"/>
        <c:crossBetween val="between"/>
      </c:valAx>
      <c:serAx>
        <c:axId val="258737472"/>
        <c:scaling>
          <c:orientation val="minMax"/>
        </c:scaling>
        <c:delete val="1"/>
        <c:axPos val="b"/>
        <c:minorGridlines/>
        <c:majorTickMark val="out"/>
        <c:minorTickMark val="none"/>
        <c:tickLblPos val="nextTo"/>
        <c:crossAx val="191959808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0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02628852991413"/>
          <c:y val="3.6623165742122057E-2"/>
          <c:w val="0.83663865169797935"/>
          <c:h val="0.59578953759921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Возврат остатков субсидий, субвенций, иных межбюджетных трансфертов прошлых лет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-235.6</c:v>
                </c:pt>
                <c:pt idx="1">
                  <c:v>-7364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2263.5</c:v>
                </c:pt>
                <c:pt idx="1">
                  <c:v>1660.7</c:v>
                </c:pt>
                <c:pt idx="2">
                  <c:v>1700.6</c:v>
                </c:pt>
                <c:pt idx="3">
                  <c:v>1716.8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199299.7</c:v>
                </c:pt>
                <c:pt idx="1">
                  <c:v>208730.3</c:v>
                </c:pt>
                <c:pt idx="2">
                  <c:v>221282</c:v>
                </c:pt>
                <c:pt idx="3">
                  <c:v>232584.9</c:v>
                </c:pt>
              </c:numCache>
            </c:numRef>
          </c:val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310001.8</c:v>
                </c:pt>
                <c:pt idx="1">
                  <c:v>82461.5</c:v>
                </c:pt>
                <c:pt idx="2">
                  <c:v>137480.4</c:v>
                </c:pt>
                <c:pt idx="3">
                  <c:v>124400.7</c:v>
                </c:pt>
              </c:numCache>
            </c:numRef>
          </c:val>
        </c:ser>
        <c:ser>
          <c:idx val="4"/>
          <c:order val="4"/>
          <c:tx>
            <c:strRef>
              <c:f>Лист1!$B$1</c:f>
              <c:strCache>
                <c:ptCount val="1"/>
                <c:pt idx="0">
                  <c:v>Дотации бюджетам бюджетной системы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166854.1</c:v>
                </c:pt>
                <c:pt idx="1">
                  <c:v>208757</c:v>
                </c:pt>
                <c:pt idx="2">
                  <c:v>141128</c:v>
                </c:pt>
                <c:pt idx="3">
                  <c:v>139023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3"/>
        <c:shape val="box"/>
        <c:axId val="258928640"/>
        <c:axId val="258930176"/>
        <c:axId val="0"/>
      </c:bar3DChart>
      <c:catAx>
        <c:axId val="25892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930176"/>
        <c:crosses val="autoZero"/>
        <c:auto val="1"/>
        <c:lblAlgn val="ctr"/>
        <c:lblOffset val="100"/>
        <c:noMultiLvlLbl val="0"/>
      </c:catAx>
      <c:valAx>
        <c:axId val="258930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258928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>
                <a:latin typeface="Comic Sans MS" pitchFamily="66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477918435427674E-2"/>
          <c:y val="1.3898024284323881E-2"/>
          <c:w val="0.62095167074309943"/>
          <c:h val="0.8673516811087508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117479.6</c:v>
                </c:pt>
                <c:pt idx="1">
                  <c:v>100929.9</c:v>
                </c:pt>
                <c:pt idx="2">
                  <c:v>95597.5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Нацилнальная оборона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578.79999999999995</c:v>
                </c:pt>
                <c:pt idx="1">
                  <c:v>643.20000000000005</c:v>
                </c:pt>
                <c:pt idx="2">
                  <c:v>813.3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105332.1</c:v>
                </c:pt>
                <c:pt idx="1">
                  <c:v>95909.1</c:v>
                </c:pt>
                <c:pt idx="2">
                  <c:v>103159.9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42497.9</c:v>
                </c:pt>
                <c:pt idx="1">
                  <c:v>66820.399999999994</c:v>
                </c:pt>
                <c:pt idx="2">
                  <c:v>61213.5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220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284699.8</c:v>
                </c:pt>
                <c:pt idx="1">
                  <c:v>286861.3</c:v>
                </c:pt>
                <c:pt idx="2">
                  <c:v>289098.8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CCC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68165.100000000006</c:v>
                </c:pt>
                <c:pt idx="1">
                  <c:v>66734.100000000006</c:v>
                </c:pt>
                <c:pt idx="2">
                  <c:v>60580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FF66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23989</c:v>
                </c:pt>
                <c:pt idx="1">
                  <c:v>19489.599999999999</c:v>
                </c:pt>
                <c:pt idx="2">
                  <c:v>21310.9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2744658881498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11307.8</c:v>
                </c:pt>
                <c:pt idx="1">
                  <c:v>8559.2999999999993</c:v>
                </c:pt>
                <c:pt idx="2">
                  <c:v>9559.2999999999993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76910198267052E-3"/>
                  <c:y val="-1.392173880106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53652974005871E-3"/>
                  <c:y val="-1.431846290407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4592846967353E-2"/>
                  <c:y val="-1.640995153345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1.4</c:v>
                </c:pt>
                <c:pt idx="1">
                  <c:v>1.2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9445888"/>
        <c:axId val="259447424"/>
        <c:axId val="0"/>
      </c:bar3DChart>
      <c:catAx>
        <c:axId val="25944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Comic Sans MS" pitchFamily="66" charset="0"/>
              </a:defRPr>
            </a:pPr>
            <a:endParaRPr lang="ru-RU"/>
          </a:p>
        </c:txPr>
        <c:crossAx val="259447424"/>
        <c:crosses val="autoZero"/>
        <c:auto val="1"/>
        <c:lblAlgn val="ctr"/>
        <c:lblOffset val="100"/>
        <c:noMultiLvlLbl val="0"/>
      </c:catAx>
      <c:valAx>
        <c:axId val="259447424"/>
        <c:scaling>
          <c:orientation val="minMax"/>
        </c:scaling>
        <c:delete val="0"/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259445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6871325051209018"/>
          <c:y val="0"/>
          <c:w val="0.28088912098313767"/>
          <c:h val="0.70255573323144871"/>
        </c:manualLayout>
      </c:layout>
      <c:overlay val="0"/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432524240133604"/>
          <c:w val="0.80165428080848755"/>
          <c:h val="0.54511455154586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доходов в общем объеме,  в%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CC99FF"/>
              </a:solidFill>
            </c:spPr>
          </c:dPt>
          <c:dPt>
            <c:idx val="1"/>
            <c:bubble3D val="0"/>
            <c:spPr>
              <a:solidFill>
                <a:srgbClr val="FF99CC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41"/>
            <c:spPr>
              <a:solidFill>
                <a:srgbClr val="66FF66"/>
              </a:solidFill>
            </c:spPr>
          </c:dPt>
          <c:dPt>
            <c:idx val="4"/>
            <c:bubble3D val="0"/>
            <c:explosion val="46"/>
            <c:spPr>
              <a:solidFill>
                <a:srgbClr val="CCFFCC"/>
              </a:solidFill>
            </c:spPr>
          </c:dPt>
          <c:dPt>
            <c:idx val="5"/>
            <c:bubble3D val="0"/>
            <c:spPr>
              <a:solidFill>
                <a:srgbClr val="CCFFCC"/>
              </a:solidFill>
            </c:spPr>
          </c:dPt>
          <c:dPt>
            <c:idx val="6"/>
            <c:bubble3D val="0"/>
            <c:spPr>
              <a:solidFill>
                <a:srgbClr val="FF3399"/>
              </a:solidFill>
            </c:spPr>
          </c:dPt>
          <c:dPt>
            <c:idx val="8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6.8179099532415438E-2"/>
                  <c:y val="-3.4330818331980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215645352995223E-3"/>
                  <c:y val="-2.5826404247972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183257562067981E-4"/>
                  <c:y val="-3.9419170002892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455000799398622E-2"/>
                  <c:y val="-2.5535242681299454E-2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09487392292644E-4"/>
                  <c:y val="2.2222066687197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352387402218281E-2"/>
                  <c:y val="-2.0634956185783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379223364003555E-2"/>
                  <c:y val="-2.2222066687197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</c:v>
                </c:pt>
                <c:pt idx="1">
                  <c:v>0.1</c:v>
                </c:pt>
                <c:pt idx="2" formatCode="0.0">
                  <c:v>16.100000000000001</c:v>
                </c:pt>
                <c:pt idx="3">
                  <c:v>6.5</c:v>
                </c:pt>
                <c:pt idx="4">
                  <c:v>0</c:v>
                </c:pt>
                <c:pt idx="5">
                  <c:v>43.5</c:v>
                </c:pt>
                <c:pt idx="6">
                  <c:v>10.4</c:v>
                </c:pt>
                <c:pt idx="7" formatCode="0.0">
                  <c:v>3.7</c:v>
                </c:pt>
                <c:pt idx="8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1921418769416667"/>
          <c:y val="1.9875626417313053E-3"/>
          <c:w val="0.27246667164669697"/>
          <c:h val="0.96910327836725552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ru-RU" sz="1100" b="1" i="0" baseline="0" dirty="0" smtClean="0">
                <a:latin typeface="Comic Sans MS" pitchFamily="66" charset="0"/>
              </a:rPr>
              <a:t>Доля расходов на реализацию программы в общем объеме расходов, %</a:t>
            </a:r>
            <a:endParaRPr lang="ru-RU" sz="1100" b="1" i="0" baseline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5447976553369477"/>
          <c:y val="2.59016365395323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8498558190923E-2"/>
          <c:y val="0.24694606978545852"/>
          <c:w val="0.92923150144180966"/>
          <c:h val="0.591852958742771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bubble3D val="0"/>
            <c:spPr>
              <a:solidFill>
                <a:srgbClr val="660066"/>
              </a:solidFill>
            </c:spPr>
          </c:dPt>
          <c:dPt>
            <c:idx val="1"/>
            <c:bubble3D val="0"/>
            <c:spPr>
              <a:solidFill>
                <a:srgbClr val="CC3399"/>
              </a:solidFill>
            </c:spPr>
          </c:dPt>
          <c:dPt>
            <c:idx val="3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delete val="1"/>
            </c:dLbl>
            <c:dLbl>
              <c:idx val="2"/>
              <c:layout>
                <c:manualLayout>
                  <c:x val="3.4858143823055417E-3"/>
                  <c:y val="-0.261986470417485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1">
                  <c:v>13.5</c:v>
                </c:pt>
                <c:pt idx="2" formatCode="General">
                  <c:v>12.1</c:v>
                </c:pt>
                <c:pt idx="3" formatCode="General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3683550634061387"/>
          <c:y val="0.86518305899410763"/>
          <c:w val="0.84254768566627669"/>
          <c:h val="0.1348170145998814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99CC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5913" custScaleY="85168" custLinFactNeighborX="-1052" custLinFactNeighborY="-20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D733C-54B7-4C29-B08C-3747880F100B}">
      <dsp:nvSpPr>
        <dsp:cNvPr id="0" name=""/>
        <dsp:cNvSpPr/>
      </dsp:nvSpPr>
      <dsp:spPr>
        <a:xfrm>
          <a:off x="3981134" y="1617528"/>
          <a:ext cx="2139115" cy="72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428"/>
              </a:lnTo>
              <a:lnTo>
                <a:pt x="2139115" y="513428"/>
              </a:lnTo>
              <a:lnTo>
                <a:pt x="2139115" y="72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8F514-EEEE-4E61-B1C9-E9974041AC39}">
      <dsp:nvSpPr>
        <dsp:cNvPr id="0" name=""/>
        <dsp:cNvSpPr/>
      </dsp:nvSpPr>
      <dsp:spPr>
        <a:xfrm>
          <a:off x="1788843" y="1617528"/>
          <a:ext cx="2192291" cy="789094"/>
        </a:xfrm>
        <a:custGeom>
          <a:avLst/>
          <a:gdLst/>
          <a:ahLst/>
          <a:cxnLst/>
          <a:rect l="0" t="0" r="0" b="0"/>
          <a:pathLst>
            <a:path>
              <a:moveTo>
                <a:pt x="2192291" y="0"/>
              </a:moveTo>
              <a:lnTo>
                <a:pt x="2192291" y="581663"/>
              </a:lnTo>
              <a:lnTo>
                <a:pt x="0" y="581663"/>
              </a:lnTo>
              <a:lnTo>
                <a:pt x="0" y="789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18B08-8B23-4761-815C-FF731424DDBA}">
      <dsp:nvSpPr>
        <dsp:cNvPr id="0" name=""/>
        <dsp:cNvSpPr/>
      </dsp:nvSpPr>
      <dsp:spPr>
        <a:xfrm>
          <a:off x="108391" y="406562"/>
          <a:ext cx="7745486" cy="1210966"/>
        </a:xfrm>
        <a:prstGeom prst="roundRect">
          <a:avLst>
            <a:gd name="adj" fmla="val 10000"/>
          </a:avLst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775B-9E88-4819-BF9E-79E431BC902F}">
      <dsp:nvSpPr>
        <dsp:cNvPr id="0" name=""/>
        <dsp:cNvSpPr/>
      </dsp:nvSpPr>
      <dsp:spPr>
        <a:xfrm>
          <a:off x="357185" y="642916"/>
          <a:ext cx="7745486" cy="1210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Бюджет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sp:txBody>
      <dsp:txXfrm>
        <a:off x="392653" y="678384"/>
        <a:ext cx="7674550" cy="1140030"/>
      </dsp:txXfrm>
    </dsp:sp>
    <dsp:sp modelId="{21EF4F56-8165-45C1-A6D3-0E472D9D09B1}">
      <dsp:nvSpPr>
        <dsp:cNvPr id="0" name=""/>
        <dsp:cNvSpPr/>
      </dsp:nvSpPr>
      <dsp:spPr>
        <a:xfrm>
          <a:off x="-71447" y="2406623"/>
          <a:ext cx="3720582" cy="1903637"/>
        </a:xfrm>
        <a:prstGeom prst="roundRect">
          <a:avLst>
            <a:gd name="adj" fmla="val 10000"/>
          </a:avLst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39887-C6C6-4859-8822-3D9D7B217568}">
      <dsp:nvSpPr>
        <dsp:cNvPr id="0" name=""/>
        <dsp:cNvSpPr/>
      </dsp:nvSpPr>
      <dsp:spPr>
        <a:xfrm>
          <a:off x="177346" y="2642977"/>
          <a:ext cx="3720582" cy="1903637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272" y="2735903"/>
        <a:ext cx="3534730" cy="1717785"/>
      </dsp:txXfrm>
    </dsp:sp>
    <dsp:sp modelId="{5AD82798-F568-4F0D-85FC-837CC49E197A}">
      <dsp:nvSpPr>
        <dsp:cNvPr id="0" name=""/>
        <dsp:cNvSpPr/>
      </dsp:nvSpPr>
      <dsp:spPr>
        <a:xfrm>
          <a:off x="4231118" y="2338388"/>
          <a:ext cx="3778262" cy="2063837"/>
        </a:xfrm>
        <a:prstGeom prst="roundRect">
          <a:avLst>
            <a:gd name="adj" fmla="val 10000"/>
          </a:avLst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67C8-9ACA-45CA-92CD-3535FE146F9E}">
      <dsp:nvSpPr>
        <dsp:cNvPr id="0" name=""/>
        <dsp:cNvSpPr/>
      </dsp:nvSpPr>
      <dsp:spPr>
        <a:xfrm>
          <a:off x="4479912" y="2574742"/>
          <a:ext cx="3778262" cy="2063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0360" y="2635190"/>
        <a:ext cx="3657366" cy="194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0.86364</cdr:x>
      <cdr:y>0.0774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12108" cy="47552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0.2</cdr:y>
    </cdr:from>
    <cdr:to>
      <cdr:x>0.23142</cdr:x>
      <cdr:y>0.28534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7190" y="571504"/>
          <a:ext cx="469433" cy="24386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287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939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</a:t>
            </a:r>
            <a:r>
              <a:rPr lang="ru-RU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endParaRPr lang="ru-RU" sz="32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окружной Думы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130 от 19.12.2025 года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 муниципального образования «Краснинский муниципальный округ»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Смоленской области на 2026 год и на плановый период 2027 и 2028 годов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(в редакции решения от 27.03.2026 №10)</a:t>
            </a:r>
          </a:p>
          <a:p>
            <a:pPr>
              <a:defRPr/>
            </a:pPr>
            <a:endParaRPr lang="ru-RU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-142900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8080"/>
                </a:solidFill>
                <a:latin typeface="Comic Sans MS" pitchFamily="66" charset="0"/>
              </a:rPr>
              <a:t>     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  <a:endParaRPr lang="ru-RU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E7AA2A9-7D7C-4E20-B318-FA398525EDA0}"/>
              </a:ext>
            </a:extLst>
          </p:cNvPr>
          <p:cNvSpPr/>
          <p:nvPr/>
        </p:nvSpPr>
        <p:spPr>
          <a:xfrm>
            <a:off x="857224" y="2368072"/>
            <a:ext cx="2346238" cy="270400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A177DD30-E41E-4EE5-9D1A-D2F4E70667D0}"/>
              </a:ext>
            </a:extLst>
          </p:cNvPr>
          <p:cNvSpPr/>
          <p:nvPr/>
        </p:nvSpPr>
        <p:spPr>
          <a:xfrm>
            <a:off x="1785918" y="2026771"/>
            <a:ext cx="714380" cy="733425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6699"/>
                </a:solidFill>
                <a:latin typeface="Comic Sans MS" pitchFamily="66" charset="0"/>
              </a:rPr>
              <a:t>1</a:t>
            </a:r>
            <a:endParaRPr lang="ru-RU" sz="4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B05F6CA-D89B-4942-B938-C7BCF5A64433}"/>
              </a:ext>
            </a:extLst>
          </p:cNvPr>
          <p:cNvSpPr/>
          <p:nvPr/>
        </p:nvSpPr>
        <p:spPr>
          <a:xfrm>
            <a:off x="3568983" y="2368072"/>
            <a:ext cx="2164556" cy="27040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3568982" y="2806223"/>
            <a:ext cx="2217464" cy="2408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2500" dirty="0" smtClean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Неналоговые доходы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Поступления от других сборов,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Установленных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законодательством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Российской Федерации,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а также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Штрафов за нарушение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законодательства</a:t>
            </a: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3D4403F-E420-4EC5-BA82-813023330D21}"/>
              </a:ext>
            </a:extLst>
          </p:cNvPr>
          <p:cNvSpPr/>
          <p:nvPr/>
        </p:nvSpPr>
        <p:spPr>
          <a:xfrm>
            <a:off x="4286248" y="2026771"/>
            <a:ext cx="714379" cy="733425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9A52FB-F26A-47C4-9229-B6B3B4D801B4}"/>
              </a:ext>
            </a:extLst>
          </p:cNvPr>
          <p:cNvSpPr txBox="1"/>
          <p:nvPr/>
        </p:nvSpPr>
        <p:spPr>
          <a:xfrm>
            <a:off x="4376228" y="2012102"/>
            <a:ext cx="55006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6699"/>
                </a:solidFill>
              </a:rPr>
              <a:t>2</a:t>
            </a:r>
            <a:endParaRPr lang="ru-RU" sz="4000" b="1" dirty="0">
              <a:solidFill>
                <a:srgbClr val="666699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E4156DC-9276-403A-9521-B338071CFC7A}"/>
              </a:ext>
            </a:extLst>
          </p:cNvPr>
          <p:cNvSpPr/>
          <p:nvPr/>
        </p:nvSpPr>
        <p:spPr>
          <a:xfrm>
            <a:off x="6137163" y="2368072"/>
            <a:ext cx="2164556" cy="270400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91095571-92E6-4014-B1BA-B1E2B230979B}"/>
              </a:ext>
            </a:extLst>
          </p:cNvPr>
          <p:cNvSpPr txBox="1">
            <a:spLocks/>
          </p:cNvSpPr>
          <p:nvPr/>
        </p:nvSpPr>
        <p:spPr>
          <a:xfrm>
            <a:off x="6137162" y="2806222"/>
            <a:ext cx="2292490" cy="24087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Безвозмездные поступления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Поступления от других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бюджетов (межбюджетные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трансферты) организаций,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граждан (кроме налоговых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9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и неналоговых доходов)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794554A-3FE5-48D7-99B4-6DC57E3A8C74}"/>
              </a:ext>
            </a:extLst>
          </p:cNvPr>
          <p:cNvSpPr/>
          <p:nvPr/>
        </p:nvSpPr>
        <p:spPr>
          <a:xfrm>
            <a:off x="6858017" y="2026771"/>
            <a:ext cx="629316" cy="733425"/>
          </a:xfrm>
          <a:prstGeom prst="ellipse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469A22-71E4-4DAC-943C-661E295B6A6C}"/>
              </a:ext>
            </a:extLst>
          </p:cNvPr>
          <p:cNvSpPr txBox="1"/>
          <p:nvPr/>
        </p:nvSpPr>
        <p:spPr>
          <a:xfrm>
            <a:off x="6858016" y="2026770"/>
            <a:ext cx="78581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666699"/>
                </a:solidFill>
              </a:rPr>
              <a:t>3</a:t>
            </a:r>
            <a:endParaRPr lang="ru-RU" sz="4000" b="1" dirty="0">
              <a:solidFill>
                <a:srgbClr val="666699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857225" y="2806223"/>
            <a:ext cx="2214578" cy="18372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Налоговые доходы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Поступления от уплаты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налогов, установленных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Налоговым кодексом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Российской Федерации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="" xmlns:a16="http://schemas.microsoft.com/office/drawing/2014/main" id="{B1062245-809A-4CFA-A48C-EFEB36EB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2396" y="6492874"/>
            <a:ext cx="1571604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11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55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C0890-3751-4E7A-A10C-37068E8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3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</a:rPr>
              <a:t>     Составление бюджета муниципального образования основывается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</a:rPr>
              <a:t>: </a:t>
            </a:r>
            <a:endParaRPr lang="ru-RU" sz="24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0" name="Нижний колонтитул 4">
            <a:extLst>
              <a:ext uri="{FF2B5EF4-FFF2-40B4-BE49-F238E27FC236}">
                <a16:creationId xmlns="" xmlns:a16="http://schemas.microsoft.com/office/drawing/2014/main" id="{E177DB1D-EB20-460A-AA08-C245E28A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5272" y="6357958"/>
            <a:ext cx="1082800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13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5B9FFCBB-45FB-408B-88D8-47D23BA080F6}"/>
              </a:ext>
            </a:extLst>
          </p:cNvPr>
          <p:cNvSpPr/>
          <p:nvPr/>
        </p:nvSpPr>
        <p:spPr>
          <a:xfrm>
            <a:off x="1545577" y="4639910"/>
            <a:ext cx="258923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осьмиугольник 32">
            <a:extLst>
              <a:ext uri="{FF2B5EF4-FFF2-40B4-BE49-F238E27FC236}">
                <a16:creationId xmlns="" xmlns:a16="http://schemas.microsoft.com/office/drawing/2014/main" id="{DEBCEACB-8352-4375-B18E-49A0F26270C4}"/>
              </a:ext>
            </a:extLst>
          </p:cNvPr>
          <p:cNvSpPr/>
          <p:nvPr/>
        </p:nvSpPr>
        <p:spPr>
          <a:xfrm>
            <a:off x="214282" y="2571744"/>
            <a:ext cx="2000264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задержка 34">
            <a:extLst>
              <a:ext uri="{FF2B5EF4-FFF2-40B4-BE49-F238E27FC236}">
                <a16:creationId xmlns="" xmlns:a16="http://schemas.microsoft.com/office/drawing/2014/main" id="{025A9A13-322D-43F9-8D99-5D523D25886C}"/>
              </a:ext>
            </a:extLst>
          </p:cNvPr>
          <p:cNvSpPr/>
          <p:nvPr/>
        </p:nvSpPr>
        <p:spPr>
          <a:xfrm rot="5400000">
            <a:off x="899419" y="2525121"/>
            <a:ext cx="426410" cy="50625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EF87E7B-9D3B-4E61-AA4A-FD105911D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63" y="2553270"/>
            <a:ext cx="357190" cy="37487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3F9B288-2CFC-41FA-8A94-FB3B93D90A7A}"/>
              </a:ext>
            </a:extLst>
          </p:cNvPr>
          <p:cNvSpPr/>
          <p:nvPr/>
        </p:nvSpPr>
        <p:spPr>
          <a:xfrm>
            <a:off x="142844" y="3000372"/>
            <a:ext cx="214314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Положения послания Президента РФ Федеральному Собранию, определяющий бюджетную политику в РФ</a:t>
            </a:r>
          </a:p>
          <a:p>
            <a:pPr algn="ctr"/>
            <a:endParaRPr lang="ru-RU" b="1" dirty="0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76A0B2BD-83AC-4D94-8484-93F916D4E3D6}"/>
              </a:ext>
            </a:extLst>
          </p:cNvPr>
          <p:cNvSpPr/>
          <p:nvPr/>
        </p:nvSpPr>
        <p:spPr>
          <a:xfrm>
            <a:off x="3878956" y="4639910"/>
            <a:ext cx="258923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осьмиугольник 40">
            <a:extLst>
              <a:ext uri="{FF2B5EF4-FFF2-40B4-BE49-F238E27FC236}">
                <a16:creationId xmlns="" xmlns:a16="http://schemas.microsoft.com/office/drawing/2014/main" id="{EF7C88D9-4FDE-41B0-8015-6C731ED71630}"/>
              </a:ext>
            </a:extLst>
          </p:cNvPr>
          <p:cNvSpPr/>
          <p:nvPr/>
        </p:nvSpPr>
        <p:spPr>
          <a:xfrm>
            <a:off x="2571736" y="2643182"/>
            <a:ext cx="2143140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Основных</a:t>
            </a:r>
          </a:p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направлениях</a:t>
            </a:r>
          </a:p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бюджетной и налоговой</a:t>
            </a:r>
          </a:p>
          <a:p>
            <a:pPr algn="ctr"/>
            <a:r>
              <a:rPr lang="ru-RU" sz="1500" b="1" dirty="0" smtClean="0">
                <a:solidFill>
                  <a:srgbClr val="3333CC"/>
                </a:solidFill>
                <a:latin typeface="Comic Sans MS" pitchFamily="66" charset="0"/>
              </a:rPr>
              <a:t>политики </a:t>
            </a:r>
            <a:endParaRPr lang="ru-RU" sz="15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3" name="Блок-схема: задержка 42">
            <a:extLst>
              <a:ext uri="{FF2B5EF4-FFF2-40B4-BE49-F238E27FC236}">
                <a16:creationId xmlns="" xmlns:a16="http://schemas.microsoft.com/office/drawing/2014/main" id="{075F37E1-2818-412B-B1CC-361A37098F2F}"/>
              </a:ext>
            </a:extLst>
          </p:cNvPr>
          <p:cNvSpPr/>
          <p:nvPr/>
        </p:nvSpPr>
        <p:spPr>
          <a:xfrm rot="5400000">
            <a:off x="3397475" y="2531823"/>
            <a:ext cx="426410" cy="506252"/>
          </a:xfrm>
          <a:prstGeom prst="flowChartDelay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93BDD4F-2264-447F-82C0-F87A87A52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8992" y="2574036"/>
            <a:ext cx="381163" cy="368938"/>
          </a:xfrm>
          <a:prstGeom prst="rect">
            <a:avLst/>
          </a:prstGeom>
        </p:spPr>
      </p:pic>
      <p:sp>
        <p:nvSpPr>
          <p:cNvPr id="50" name="Восьмиугольник 49">
            <a:extLst>
              <a:ext uri="{FF2B5EF4-FFF2-40B4-BE49-F238E27FC236}">
                <a16:creationId xmlns="" xmlns:a16="http://schemas.microsoft.com/office/drawing/2014/main" id="{6B23B64F-D407-4AC7-90C4-D42C367E0D04}"/>
              </a:ext>
            </a:extLst>
          </p:cNvPr>
          <p:cNvSpPr/>
          <p:nvPr/>
        </p:nvSpPr>
        <p:spPr>
          <a:xfrm>
            <a:off x="4917684" y="2582560"/>
            <a:ext cx="2011770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Блок-схема: задержка 51">
            <a:extLst>
              <a:ext uri="{FF2B5EF4-FFF2-40B4-BE49-F238E27FC236}">
                <a16:creationId xmlns="" xmlns:a16="http://schemas.microsoft.com/office/drawing/2014/main" id="{943AA637-D9A0-49A4-B6FC-B58F86BD6A93}"/>
              </a:ext>
            </a:extLst>
          </p:cNvPr>
          <p:cNvSpPr/>
          <p:nvPr/>
        </p:nvSpPr>
        <p:spPr>
          <a:xfrm rot="5400000">
            <a:off x="5565103" y="2542638"/>
            <a:ext cx="426410" cy="50625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9D57505-9D80-45D9-B290-B7FD73944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72132" y="2643182"/>
            <a:ext cx="334873" cy="299791"/>
          </a:xfrm>
          <a:prstGeom prst="rect">
            <a:avLst/>
          </a:prstGeom>
        </p:spPr>
      </p:pic>
      <p:sp>
        <p:nvSpPr>
          <p:cNvPr id="59" name="Восьмиугольник 58">
            <a:extLst>
              <a:ext uri="{FF2B5EF4-FFF2-40B4-BE49-F238E27FC236}">
                <a16:creationId xmlns="" xmlns:a16="http://schemas.microsoft.com/office/drawing/2014/main" id="{76BA1D21-F8DD-4617-96DF-333761D76AFB}"/>
              </a:ext>
            </a:extLst>
          </p:cNvPr>
          <p:cNvSpPr/>
          <p:nvPr/>
        </p:nvSpPr>
        <p:spPr>
          <a:xfrm>
            <a:off x="7143768" y="2582560"/>
            <a:ext cx="1823915" cy="2518902"/>
          </a:xfrm>
          <a:prstGeom prst="octagon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Блок-схема: задержка 60">
            <a:extLst>
              <a:ext uri="{FF2B5EF4-FFF2-40B4-BE49-F238E27FC236}">
                <a16:creationId xmlns="" xmlns:a16="http://schemas.microsoft.com/office/drawing/2014/main" id="{D7C1D67E-83D5-41BA-9CE5-3F5803085921}"/>
              </a:ext>
            </a:extLst>
          </p:cNvPr>
          <p:cNvSpPr/>
          <p:nvPr/>
        </p:nvSpPr>
        <p:spPr>
          <a:xfrm rot="5400000">
            <a:off x="7893852" y="2542638"/>
            <a:ext cx="426410" cy="506252"/>
          </a:xfrm>
          <a:prstGeom prst="flowChartDelay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E7DAB5E-6190-49A9-92FE-F53EEC153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94635" y="2645869"/>
            <a:ext cx="292141" cy="299791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000628" y="3071810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808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Основных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направлениях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долговой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политики </a:t>
            </a:r>
            <a:endParaRPr lang="ru-RU" sz="1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43768" y="3357562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Муниципальных</a:t>
            </a:r>
          </a:p>
          <a:p>
            <a:pPr algn="ctr"/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</a:rPr>
              <a:t>программах </a:t>
            </a:r>
            <a:endParaRPr lang="ru-RU" sz="16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967324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2027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2028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9,6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227,6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295,0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326,9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104,4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110,8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622,2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614,0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662,0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696,5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729,8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762,8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100,3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100,3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462,2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231,4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220,3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3,6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3,6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375,9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132,2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90,4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551,4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605,6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708,0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790,1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855,7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omic Sans MS" pitchFamily="66" charset="0"/>
                          <a:cs typeface="Times New Roman" pitchFamily="18" charset="0"/>
                        </a:rPr>
                        <a:t>920,0</a:t>
                      </a:r>
                      <a:endParaRPr lang="ru-RU" sz="13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42852"/>
            <a:ext cx="8536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</a:rPr>
              <a:t>        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</a:t>
            </a: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– экономического развития на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долгосрочный период </a:t>
            </a: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2028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6666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«Краснинский муниципальный округ» Смоленской области на 2026 год и на плановый период 2027 и 2028 годов</a:t>
            </a:r>
            <a:endParaRPr lang="ru-RU" dirty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бюджет муниципального образования, муниципальный долг на 01.01.2026 составил </a:t>
            </a:r>
            <a:r>
              <a:rPr lang="ru-RU" sz="13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1371,0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300" dirty="0" smtClean="0"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2025 г.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2025 году по сравнению с 2024 годом.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Руководителями структурных подразделений Администрации муниципального образования «Краснинский муниципальный округ»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Отсутствует просроченная задолженности по бюджетным и долговым обязательствам  муниципального образования. 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Выполнение моратория на увеличение численности работников  органов местного самоуправления,  и составляет  </a:t>
            </a:r>
            <a:r>
              <a:rPr kumimoji="0" lang="ru-RU" sz="13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единиц.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Сформирован бездефицитный бюджет муниципального образований «Краснинский муниципальный округ» Смоленской области на 2026 год и на плановый период 2027 и 2028 годов.</a:t>
            </a:r>
            <a:endParaRPr kumimoji="0" lang="ru-RU" sz="1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</a:t>
            </a:r>
            <a:r>
              <a:rPr lang="ru-RU" sz="13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«Краснинский муниципальный округ» </a:t>
            </a:r>
            <a:r>
              <a:rPr kumimoji="0" lang="ru-RU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        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sz="1300" b="1" dirty="0" smtClean="0">
              <a:latin typeface="Comic Sans MS" pitchFamily="66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2000240"/>
            <a:ext cx="5214974" cy="4500594"/>
          </a:xfrm>
          <a:prstGeom prst="vertic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09 декабря 2025 года в актовом зале Администрации муниципального образования «Краснинский муниципальный округ» Смоленской области под председательством Главы муниципального образования «Краснинский муниципальный округ» Смоленской области </a:t>
            </a:r>
            <a:r>
              <a:rPr lang="ru-RU" sz="1000" b="1" dirty="0" smtClean="0">
                <a:solidFill>
                  <a:schemeClr val="tx1"/>
                </a:solidFill>
                <a:latin typeface="Comic Sans MS" pitchFamily="66" charset="0"/>
              </a:rPr>
              <a:t>М.В. Мищенко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бюджета муниципального образования «Краснинский муниципальный округ» на 2026 год и на плановый период 2027 и 2028 годов.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приняли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муниципальный округ»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выступала начальник Финансового управления Администрации муниципального образования «Краснинский муниципальный округ» 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 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 одобрить проект бюджета муниципального образования «Краснинский муниципальный округ» на 2026 год и на плановый период 2027 и 2028 годов. </a:t>
            </a: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428596" y="428604"/>
          <a:ext cx="8215368" cy="2731391"/>
        </p:xfrm>
        <a:graphic>
          <a:graphicData uri="http://schemas.openxmlformats.org/drawingml/2006/table">
            <a:tbl>
              <a:tblPr/>
              <a:tblGrid>
                <a:gridCol w="1173624"/>
                <a:gridCol w="1173624"/>
                <a:gridCol w="1173624"/>
                <a:gridCol w="1173624"/>
                <a:gridCol w="1173624"/>
                <a:gridCol w="1173624"/>
                <a:gridCol w="1173624"/>
              </a:tblGrid>
              <a:tr h="87821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Основные параметры бюджета </a:t>
                      </a:r>
                      <a:r>
                        <a:rPr lang="ru-RU" sz="18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муниципального образования «Краснинский муниципальный округ» на 2026 год и на плановый период 2027 и 2028 годов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0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 (факт)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 (факт)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2027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2028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</a:tr>
              <a:tr h="34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419507,4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559802,8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817372,1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630299,7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653634,5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656585,6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398724,6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562614,0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823297,9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654271,5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653497,4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mic Sans MS" pitchFamily="66" charset="0"/>
                        </a:rPr>
                        <a:t>656448,5</a:t>
                      </a:r>
                      <a:endParaRPr lang="ru-RU" sz="1400" b="1" dirty="0"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333CC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20782,8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2811,2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5925,8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23971,8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282" y="3357562"/>
          <a:ext cx="8715436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муниципального округа!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Финансовым управлением разработана эта брошюра «Бюджет для граждан», в которой мы постарались в доступной и понятной форме изложить основные положения бюджета на 2026 год и на плановый период 2027 и 2028 годов, познакомить с основными понятиями, используемые в бюджетном процессе. 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009999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Оставлять комментарии или вести обсуждение публикуемых бюджетных данных Вы можете в официальной </a:t>
            </a:r>
            <a:r>
              <a:rPr lang="ru-RU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группе </a:t>
            </a:r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муниципального образования «Краснинский муниципальный округ» </a:t>
            </a:r>
            <a:r>
              <a:rPr lang="ru-RU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7166"/>
            <a:ext cx="840108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</a:rPr>
              <a:t>     Динамика основных </a:t>
            </a:r>
            <a:r>
              <a:rPr lang="ru-RU" sz="20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характеристик бюджета муниципального образования в 2023-2028 годах, тыс.рублей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группам,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>
              <a:solidFill>
                <a:srgbClr val="33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5720" y="1000108"/>
          <a:ext cx="850112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7166"/>
            <a:ext cx="7186634" cy="57150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Структура налоговых доходов,</a:t>
            </a:r>
            <a:r>
              <a:rPr lang="en-US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 </a:t>
            </a:r>
            <a:r>
              <a:rPr lang="ru-RU" sz="27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50" y="714356"/>
          <a:ext cx="89297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61.6. Бюджетного кодекса РФ определено, что в бюджеты муниципальных округов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2000" b="1" dirty="0" smtClean="0">
                <a:solidFill>
                  <a:srgbClr val="3333CC"/>
                </a:solidFill>
                <a:latin typeface="Comic Sans MS" pitchFamily="66" charset="0"/>
              </a:rPr>
              <a:t>814,0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  <a:r>
              <a:rPr lang="ru-RU" sz="1200" b="1" dirty="0" smtClean="0">
                <a:solidFill>
                  <a:srgbClr val="3333CC"/>
                </a:solidFill>
                <a:latin typeface="Comic Sans MS" pitchFamily="66" charset="0"/>
              </a:rPr>
              <a:t>*</a:t>
            </a:r>
            <a:r>
              <a:rPr lang="ru-RU" sz="900" dirty="0" smtClean="0">
                <a:latin typeface="Comic Sans MS" pitchFamily="66" charset="0"/>
              </a:rPr>
              <a:t> </a:t>
            </a:r>
            <a:endParaRPr lang="ru-RU" sz="1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900" b="1" dirty="0" smtClean="0">
                <a:solidFill>
                  <a:srgbClr val="3333CC"/>
                </a:solidFill>
                <a:latin typeface="Comic Sans MS" pitchFamily="66" charset="0"/>
              </a:rPr>
              <a:t>*</a:t>
            </a:r>
            <a:r>
              <a:rPr lang="ru-RU" sz="800" dirty="0" smtClean="0"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Данные за 2024 год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714752"/>
          <a:ext cx="8286808" cy="947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1. Администрация муниципального образования "Краснинский 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муниципальный округ" </a:t>
                      </a:r>
                      <a:r>
                        <a:rPr lang="ru-RU" sz="1200" dirty="0">
                          <a:latin typeface="Comic Sans MS" pitchFamily="66" charset="0"/>
                        </a:rPr>
                        <a:t>Смоленской области</a:t>
                      </a:r>
                      <a:endParaRPr lang="ru-RU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Постановление 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от 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03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.0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.202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5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200" dirty="0">
                          <a:latin typeface="Comic Sans MS" pitchFamily="66" charset="0"/>
                        </a:rPr>
                        <a:t>№ </a:t>
                      </a:r>
                      <a:r>
                        <a:rPr lang="en-US" sz="1200" dirty="0" smtClean="0">
                          <a:latin typeface="Comic Sans MS" pitchFamily="66" charset="0"/>
                        </a:rPr>
                        <a:t>158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1200" dirty="0">
                          <a:latin typeface="Comic Sans MS" pitchFamily="66" charset="0"/>
                        </a:rPr>
                        <a:t>"Об утверждении Порядка оценки налоговых расходов  </a:t>
                      </a:r>
                      <a:r>
                        <a:rPr lang="ru-RU" sz="1200" dirty="0" smtClean="0">
                          <a:latin typeface="Comic Sans MS" pitchFamily="66" charset="0"/>
                        </a:rPr>
                        <a:t>муниципального образования «Краснинский муниципальный округ» Смоленской области»</a:t>
                      </a:r>
                      <a:endParaRPr lang="ru-RU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2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муниципальный округ» Смоленской области, является налог на доходы физических лиц 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и 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прогнозируемая сумма поступлений в доход бюджета,</a:t>
            </a:r>
            <a:r>
              <a:rPr lang="ru-RU" sz="16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endParaRPr lang="ru-RU" sz="1200" dirty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 </a:t>
            </a:r>
            <a:r>
              <a:rPr lang="ru-RU" b="1" i="1" dirty="0" smtClean="0">
                <a:latin typeface="Comic Sans MS" pitchFamily="66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</a:rPr>
              <a:t>Инфуд</a:t>
            </a:r>
            <a:r>
              <a:rPr lang="ru-RU" b="1" i="1" dirty="0" smtClean="0">
                <a:latin typeface="Comic Sans MS" pitchFamily="66" charset="0"/>
              </a:rPr>
              <a:t>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производство соковой продукции из фруктов и овощей </a:t>
            </a: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«ТЕКССАР»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торговля оптовая машинами, оборудованием и инструментами для сельского хозяйства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Татнефть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АЗС-Запад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торговля розничная моторным топливом в специализированных магазинах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Comic Sans MS" pitchFamily="66" charset="0"/>
              </a:rPr>
              <a:t>еятельность автомобильного грузового транспорта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ПАО «НК Роснефть-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000" i="1" dirty="0" smtClean="0">
              <a:solidFill>
                <a:srgbClr val="3333CC"/>
              </a:solidFill>
              <a:latin typeface="Comic Sans MS" pitchFamily="66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Comic Sans MS" pitchFamily="66" charset="0"/>
              </a:rPr>
              <a:t>Осуществляет реализацию моторных топлив в розницу через собственную сеть АЗК и мелкооптовым потребителям с нефтебаз</a:t>
            </a:r>
            <a:endParaRPr lang="ru-RU" sz="1200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Деятельность сухопутного пассажирского транспорта перевозки пассажиров в городском и пригородном сообщении.</a:t>
            </a:r>
            <a:endParaRPr lang="ru-RU" sz="12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РТ-Инвест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транспортные системы»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разработка компьютерного программного обеспечения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АльфаТранс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деятельность по складированию и хранению</a:t>
            </a:r>
          </a:p>
          <a:p>
            <a:pPr lvl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Трансрусавто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Comic Sans MS" pitchFamily="66" charset="0"/>
              </a:rPr>
              <a:t>еятельность автомобильного грузового транспорта и услуги по перевозкам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5586" name="Picture 2" descr="https://www.rosneft.ru/upload/site1/document_image/img_16082023_01-800x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071546"/>
            <a:ext cx="1562053" cy="1171540"/>
          </a:xfrm>
          <a:prstGeom prst="rect">
            <a:avLst/>
          </a:prstGeom>
          <a:noFill/>
        </p:spPr>
      </p:pic>
      <p:sp>
        <p:nvSpPr>
          <p:cNvPr id="195588" name="AutoShape 4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0" name="AutoShape 6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2" name="AutoShape 8" descr="https://smolinvest.ru/upload/iblock/163/163df93b22f77b61d58367c4f43b75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4" name="AutoShape 10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6" name="AutoShape 12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98" name="AutoShape 14" descr="https://smolinvest.ru/upload/iblock/6f0/6f042fd480539c594189d47780ec3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600" name="AutoShape 16" descr="Фот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5601" name="Picture 17" descr="C:\Users\Смирнова\Documents\163df93b22f77b61d58367c4f43b7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614" y="2714620"/>
            <a:ext cx="1693386" cy="1367582"/>
          </a:xfrm>
          <a:prstGeom prst="rect">
            <a:avLst/>
          </a:prstGeom>
          <a:noFill/>
        </p:spPr>
      </p:pic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286256"/>
            <a:ext cx="164304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6858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«РФЛ» </a:t>
            </a:r>
            <a:r>
              <a:rPr lang="ru-RU" sz="1200" dirty="0" smtClean="0">
                <a:latin typeface="Comic Sans MS" pitchFamily="66" charset="0"/>
              </a:rPr>
              <a:t>Деятельность вспомогательная прочая, связанная с перевозками </a:t>
            </a: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«Железные дороги» </a:t>
            </a:r>
            <a:r>
              <a:rPr lang="ru-RU" sz="1200" dirty="0" smtClean="0">
                <a:latin typeface="Comic Sans MS" pitchFamily="66" charset="0"/>
              </a:rPr>
              <a:t>Деятельность железнодорожного транспорта грузовые перевозки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</a:t>
            </a:r>
            <a:r>
              <a:rPr lang="ru-RU" sz="1200" dirty="0" smtClean="0">
                <a:latin typeface="Comic Sans MS" pitchFamily="66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Comic Sans MS" pitchFamily="66" charset="0"/>
              </a:rPr>
              <a:t>беспечение передачу и распределение электрической энергии, технологическое присоединение к электрическим сетям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«РТ Терминал» </a:t>
            </a:r>
            <a:r>
              <a:rPr lang="ru-RU" sz="1200" dirty="0" smtClean="0">
                <a:latin typeface="Comic Sans MS" pitchFamily="66" charset="0"/>
              </a:rPr>
              <a:t>Деятельность автомобильного грузового транспорта и услуги по перевозкам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«БЭСТ» </a:t>
            </a:r>
            <a:r>
              <a:rPr lang="ru-RU" sz="1200" dirty="0" smtClean="0">
                <a:latin typeface="Comic Sans MS" pitchFamily="66" charset="0"/>
              </a:rPr>
              <a:t>Деятельность агентов по оптовой торговле твердым, жидким и газообразным топливом и связанными продуктами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торговля розничная моторным топливом в специализированных магазинах</a:t>
            </a:r>
            <a:endParaRPr lang="ru-RU" sz="1200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производство канатов, веревок, шпагата и сетей</a:t>
            </a:r>
          </a:p>
          <a:p>
            <a:pPr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«МПК Сплав» </a:t>
            </a:r>
            <a:r>
              <a:rPr lang="ru-RU" sz="1200" dirty="0" smtClean="0">
                <a:latin typeface="Comic Sans MS" pitchFamily="66" charset="0"/>
              </a:rPr>
              <a:t>Деятельность агентов по оптовой торговле металлами в первичных формах</a:t>
            </a:r>
            <a:r>
              <a:rPr lang="ru-RU" dirty="0" smtClean="0"/>
              <a:t>  </a:t>
            </a:r>
          </a:p>
          <a:p>
            <a:pPr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ООО «Идея» </a:t>
            </a:r>
            <a:r>
              <a:rPr lang="ru-RU" sz="1200" dirty="0" smtClean="0">
                <a:latin typeface="Comic Sans MS" pitchFamily="66" charset="0"/>
              </a:rPr>
              <a:t>Основным видом деятельности компании является производство офисной техники и оборудования (кроме компьютеров и периферийного оборудования)</a:t>
            </a:r>
            <a:endParaRPr lang="ru-RU" sz="1200" dirty="0" smtClean="0"/>
          </a:p>
          <a:p>
            <a:pPr eaLnBrk="0" hangingPunct="0"/>
            <a:endParaRPr lang="ru-RU" sz="1200" dirty="0" smtClean="0">
              <a:latin typeface="Comic Sans MS" pitchFamily="66" charset="0"/>
            </a:endParaRPr>
          </a:p>
          <a:p>
            <a:pPr eaLnBrk="0" hangingPunct="0"/>
            <a:endParaRPr lang="ru-RU" i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lvl="0" eaLnBrk="0" hangingPunct="0"/>
            <a:endParaRPr lang="ru-RU" b="1" i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NIT\Documents\photo_2023-10-03_16-58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2000232" cy="1571636"/>
          </a:xfrm>
          <a:prstGeom prst="rect">
            <a:avLst/>
          </a:prstGeom>
          <a:noFill/>
        </p:spPr>
      </p:pic>
      <p:pic>
        <p:nvPicPr>
          <p:cNvPr id="6" name="Picture 2" descr="http://www.kras-teks.ru/images/u/img1789736897_8271491034306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256"/>
            <a:ext cx="2071670" cy="1384289"/>
          </a:xfrm>
          <a:prstGeom prst="rect">
            <a:avLst/>
          </a:prstGeom>
          <a:noFill/>
        </p:spPr>
      </p:pic>
      <p:sp>
        <p:nvSpPr>
          <p:cNvPr id="1028" name="AutoShape 4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C:\Users\UNIT\AppData\Local\Temp\{BC769733-6E4F-44F2-9E03-4FCBCEEEB758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C:\Users\UNIT\AppData\Local\Temp\{BD24C50F-4505-4711-ACD5-9C35A4272356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C:\Users\UNIT\AppData\Local\Temp\{9FB52458-B800-4A6B-82F1-127892E3116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C:\Users\UNIT\AppData\Local\Temp\{9FB52458-B800-4A6B-82F1-127892E3116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C:\Users\UNIT\AppData\Local\Temp\{6E844CD3-60BF-4C75-AA1D-D8E11BECB30A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AutoShape 40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AutoShape 42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C:\Users\UNIT\Documents\getty-images-scrap-heap-salv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0" name="Picture 4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357430"/>
            <a:ext cx="2071670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7166"/>
            <a:ext cx="7615262" cy="35719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2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Структура межбюджетных трансфертов,</a:t>
            </a:r>
            <a:r>
              <a:rPr lang="en-US" sz="22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3333CC"/>
                </a:solidFill>
                <a:effectLst/>
                <a:latin typeface="Comic Sans MS" pitchFamily="66" charset="0"/>
              </a:rPr>
              <a:t>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50" y="714356"/>
          <a:ext cx="89297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3333CC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 Расходы бюджета сформированы и утверждены: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86700" cy="849297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образования, </a:t>
            </a:r>
            <a:br>
              <a:rPr lang="ru-RU" sz="24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тыс.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93210665"/>
              </p:ext>
            </p:extLst>
          </p:nvPr>
        </p:nvGraphicFramePr>
        <p:xfrm>
          <a:off x="611560" y="980728"/>
          <a:ext cx="8643998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429156" cy="5643602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Смоленской области____________________8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 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_15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реализации_________________________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бюджета муниципального образования ____ 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Динамика основных характеристик бюджета муниципального образования_____</a:t>
            </a:r>
            <a:r>
              <a:rPr lang="en-US" sz="900" dirty="0" smtClean="0">
                <a:latin typeface="Comic Sans MS" pitchFamily="66" charset="0"/>
              </a:rPr>
              <a:t>_____________________________________</a:t>
            </a:r>
            <a:r>
              <a:rPr lang="ru-RU" sz="900" dirty="0" smtClean="0">
                <a:latin typeface="Comic Sans MS" pitchFamily="66" charset="0"/>
              </a:rPr>
              <a:t>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образования___ 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 21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  22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 23</a:t>
            </a:r>
          </a:p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24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налогоплательщиков____________________26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межбюджетных трансфертов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7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образования</a:t>
            </a:r>
            <a:r>
              <a:rPr lang="en-US" sz="900" dirty="0" smtClean="0">
                <a:latin typeface="Comic Sans MS" pitchFamily="66" charset="0"/>
              </a:rPr>
              <a:t>_____________</a:t>
            </a:r>
            <a:r>
              <a:rPr lang="ru-RU" sz="900" dirty="0" smtClean="0">
                <a:latin typeface="Comic Sans MS" pitchFamily="66" charset="0"/>
              </a:rPr>
              <a:t>_</a:t>
            </a:r>
            <a:r>
              <a:rPr lang="en-US" sz="900" dirty="0" smtClean="0">
                <a:latin typeface="Comic Sans MS" pitchFamily="66" charset="0"/>
              </a:rPr>
              <a:t>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муниципального образования по отраслям_____________________________________________30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Непрограммные направления расходов____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__________46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  48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</a:t>
            </a:r>
            <a:r>
              <a:rPr lang="ru-RU" sz="900" dirty="0" smtClean="0">
                <a:latin typeface="Comic Sans MS" pitchFamily="66" charset="0"/>
              </a:rPr>
              <a:t>53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2026-2028 годах</a:t>
            </a:r>
            <a:r>
              <a:rPr lang="en-US" sz="900" dirty="0" smtClean="0">
                <a:latin typeface="Comic Sans MS" pitchFamily="66" charset="0"/>
              </a:rPr>
              <a:t>_______5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</a:t>
            </a:r>
            <a:r>
              <a:rPr lang="ru-RU" sz="900" dirty="0" smtClean="0">
                <a:latin typeface="Comic Sans MS" pitchFamily="66" charset="0"/>
              </a:rPr>
              <a:t>56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обязательств_____________58</a:t>
            </a:r>
          </a:p>
          <a:p>
            <a:pPr fontAlgn="t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Контактная информация_________________________________</a:t>
            </a:r>
            <a:r>
              <a:rPr lang="ru-RU" sz="900" dirty="0" smtClean="0">
                <a:latin typeface="Comic Sans MS" pitchFamily="66" charset="0"/>
              </a:rPr>
              <a:t>59</a:t>
            </a: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Структура расходов бюджета муниципального образования по отраслям, %</a:t>
            </a:r>
            <a:endParaRPr lang="ru-RU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0002" y="1071546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тыс. рублей</a:t>
            </a:r>
            <a:endParaRPr lang="ru-RU" b="1" dirty="0">
              <a:solidFill>
                <a:srgbClr val="3333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857232"/>
          <a:ext cx="8715436" cy="5126411"/>
        </p:xfrm>
        <a:graphic>
          <a:graphicData uri="http://schemas.openxmlformats.org/drawingml/2006/table">
            <a:tbl>
              <a:tblPr/>
              <a:tblGrid>
                <a:gridCol w="3857652"/>
                <a:gridCol w="2645070"/>
                <a:gridCol w="739228"/>
                <a:gridCol w="759106"/>
                <a:gridCol w="714380"/>
              </a:tblGrid>
              <a:tr h="236209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 год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2028 год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28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400" kern="12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628247</a:t>
                      </a: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,3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634254,4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630320,8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</a:t>
                      </a:r>
                      <a:r>
                        <a:rPr lang="ru-RU" sz="1400" b="1" kern="1200" dirty="0" smtClean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округ» </a:t>
                      </a:r>
                      <a:r>
                        <a:rPr lang="ru-RU" sz="1400" b="1" kern="1200" dirty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Смоленской области</a:t>
                      </a:r>
                      <a:r>
                        <a:rPr lang="ru-RU" sz="1400" b="1" kern="1200" dirty="0" smtClean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solidFill>
                          <a:srgbClr val="FF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200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Цель: </a:t>
                      </a: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своих полномочий.</a:t>
                      </a:r>
                    </a:p>
                    <a:p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88126,4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79169,5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81230,8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87221,2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79169,5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81230,8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процессных мероприятий   «Распоряжение объектами муниципальной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собственности»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905,2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38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самоуправления.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3714776" cy="185738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1785926"/>
          <a:ext cx="364333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28604"/>
          <a:ext cx="8929719" cy="6295105"/>
        </p:xfrm>
        <a:graphic>
          <a:graphicData uri="http://schemas.openxmlformats.org/drawingml/2006/table">
            <a:tbl>
              <a:tblPr/>
              <a:tblGrid>
                <a:gridCol w="3571900"/>
                <a:gridCol w="2928958"/>
                <a:gridCol w="785818"/>
                <a:gridCol w="785818"/>
                <a:gridCol w="857225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3333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3333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kern="100" baseline="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050" kern="100" baseline="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 дорог общего пользования местного значения  </a:t>
                      </a:r>
                      <a:endParaRPr lang="ru-RU" sz="1050" kern="100" baseline="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104021,9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95911,1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103161,9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13786,0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1120,6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8821,7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90225,9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94780,5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94330,2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движения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3333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82" y="1000108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6" name="AutoShape 2" descr="https://krasniy.admin-smolensk.ru/files/198/2_17_05_2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https://krasniy.admin-smolensk.ru/files/198/2_17_05_2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9" name="Picture 5" descr="C:\Users\Смирнова\Documents\2_17_05_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28604"/>
          <a:ext cx="8643998" cy="5799139"/>
        </p:xfrm>
        <a:graphic>
          <a:graphicData uri="http://schemas.openxmlformats.org/drawingml/2006/table">
            <a:tbl>
              <a:tblPr/>
              <a:tblGrid>
                <a:gridCol w="3643338"/>
                <a:gridCol w="2787946"/>
                <a:gridCol w="739228"/>
                <a:gridCol w="759106"/>
                <a:gridCol w="714380"/>
              </a:tblGrid>
              <a:tr h="71438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округ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100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7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Цель: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Создание условий для обеспечения  качественными услугами ЖКХ и благоустройство  муниципального образования, комплексное решение проблем благоустройства по улучшению санитарного и эстетического вида территории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34849,6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34493,3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57149,1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Региональный проект «Модернизация коммунальной инфраструктуры»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49912,8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Региональный проект «Жилье»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15190,0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"Обеспечение условий для выполнения работ в области коммунального хозяйства»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5609,1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11970,0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525,5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"Благоустройство территории"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19889,7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7333,3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6710,8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05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9350,8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52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Ожидаемые конечные результаты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85725" indent="0"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 улучшение качества жизни и благосостояния населения;</a:t>
                      </a:r>
                    </a:p>
                    <a:p>
                      <a:pPr marL="85725" indent="0"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 повышение удовлетворенности населения муниципального образования «Краснинский муниципальный округ» Смоленской области уровнем жилищно-коммунального обслуживания;</a:t>
                      </a:r>
                    </a:p>
                    <a:p>
                      <a:pPr marL="85725" indent="0" algn="jus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улучшение экологической ситуации. </a:t>
                      </a:r>
                    </a:p>
                    <a:p>
                      <a:pPr marL="85725" indent="0"/>
                      <a:endParaRPr lang="ru-RU" sz="105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96" y="128586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9" descr="643863ff0897cc1fb9b47549971e26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364333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2"/>
          <a:ext cx="8643998" cy="530109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41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самозанятости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429024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428605"/>
          <a:ext cx="8643998" cy="5738375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62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3899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"Обеспечение пожарной безопасности населения, проживающего на территории муниципального образования"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7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7158" y="107154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350046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5436834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8872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11307,8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8559,3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9559,3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10489,3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8409,3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9409,3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Комплекс процессных мероприятий «Развитие инфраструктуры физической культуры и спорта»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518,5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комплектование команд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подростков.</a:t>
                      </a:r>
                    </a:p>
                    <a:p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857232"/>
          <a:ext cx="34290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643998" cy="52864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11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i="0" u="none" strike="noStrike" spc="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бюджета, создание условий для повышения качества управления муниципальными финансами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9984,1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9897,7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9597,6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9982,7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9896,5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9596,5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35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1142984"/>
          <a:ext cx="342902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350046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560313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муниципальный</a:t>
                      </a:r>
                      <a:r>
                        <a:rPr lang="ru-RU" sz="14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округ» 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9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9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300280,5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301795,7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302112,1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Региональный проект «Все лучшее детям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1036,0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984,2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984,2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Региональный проект «Педагоги и наставники»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14160,7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14200,6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14216,8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Региональный проект «Семейные ценности и инфраструктура культуры»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10213,8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4914,0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4124,5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2062,3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14362,6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13292,7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13263,8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52539,8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49033,7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50508,3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180875,7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176856,6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186972,9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21847,4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23595,3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24609,5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543,8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543,8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543,8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4311,7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4311,7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4311,7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4638,8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9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900,0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82" y="857232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8" name="Picture 2" descr="C:\Users\UNIT\Documents\159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06974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74280"/>
          <a:ext cx="8858312" cy="5569364"/>
        </p:xfrm>
        <a:graphic>
          <a:graphicData uri="http://schemas.openxmlformats.org/drawingml/2006/table">
            <a:tbl>
              <a:tblPr/>
              <a:tblGrid>
                <a:gridCol w="3440832"/>
                <a:gridCol w="3149904"/>
                <a:gridCol w="757556"/>
                <a:gridCol w="777928"/>
                <a:gridCol w="732092"/>
              </a:tblGrid>
              <a:tr h="41398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муниципальный округ» Смоленской области» 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923">
                <a:tc rowSpan="10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 Цель: </a:t>
                      </a: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68170,1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66739,1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60585,0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Региональный проект "Семейные ценности и инфраструктура культуры»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3957,1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6830,3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3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16124,7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14593,8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14493,8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3756,2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4746,8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4746,8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15449,6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15165,9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15166,4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28796,5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25392,3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26168,0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Shruti" pitchFamily="34" charset="0"/>
                        </a:rPr>
                        <a:t>Комплекс процессных мероприятий «Развитие туризма»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Shruti" pitchFamily="34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</a:t>
                      </a:r>
                      <a:endParaRPr lang="ru-RU" sz="1050" dirty="0">
                        <a:latin typeface="Comic Sans MS" pitchFamily="66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"Развитие профессионального образования"</a:t>
                      </a:r>
                      <a:endParaRPr lang="ru-RU" sz="1050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76,0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7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образования.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4282" y="1214422"/>
          <a:ext cx="335758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633" name="Picture 1" descr="C:\Users\Смирнова\Documents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35758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Бюджетная классификация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Бюджетная система Российской Федерации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Бюджетное обязательство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Бюджетные ассигнования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Бюджетный процесс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Ведомственная структура расходов бюджета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Внутренний долг –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это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pPr algn="just"/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 Главный распорядитель бюджетных средств (ГРБС)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71480"/>
          <a:ext cx="8643998" cy="524736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муниципальный округ»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870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768,3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658,6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768,3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658,6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657,6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Ожидаемые результаты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286148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128586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0"/>
          <a:ext cx="8643998" cy="586837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642918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муниципальный округ»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2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муниципальный округ»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28300,0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4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800,0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условий для повышения качества оказания общегигиенических услуг населению»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28300,0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разработка генеральных планов;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застройки.</a:t>
                      </a: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286148" cy="221457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357158" y="857232"/>
          <a:ext cx="335758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5294075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937762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00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kern="120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Улучшение экологической ситуации на территории муниципального образования «Краснинский муниципальный округ» Смоленской области</a:t>
                      </a:r>
                      <a:endParaRPr lang="ru-RU" sz="1100" smtClean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1798,9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1798,9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1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благоприятная экологическая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ситуация на территории муниципального образования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b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населения.</a:t>
                      </a: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3357586" cy="1714512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357158" y="1357298"/>
          <a:ext cx="321471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530303"/>
        </p:xfrm>
        <a:graphic>
          <a:graphicData uri="http://schemas.openxmlformats.org/drawingml/2006/table">
            <a:tbl>
              <a:tblPr/>
              <a:tblGrid>
                <a:gridCol w="3429024"/>
                <a:gridCol w="3002260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муниципальный округ» Смоленской области»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429024" cy="214314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1000108"/>
          <a:ext cx="33575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9"/>
          <a:ext cx="8643998" cy="5796000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6068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муниципальный округ» Смоленской области</a:t>
                      </a:r>
                      <a:endParaRPr lang="ru-RU" sz="1400" b="1" dirty="0"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0972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обустройство и восстановление воинских захоронений на территории муниципального образования «Краснинский муниципальный округ» Смоленской области;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организация и участие в праздничных и иных мероприятиях патриотической направленности 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4514,2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5030,0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Ведомственный проект «Ремонт и восстановление воинских захоронений и мемориальных сооружений»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4484,2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2000,0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2500,0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99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Комплекс процессных мероприятий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«Организация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4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увеличение количества реконструированных  и обустроенных воинских захоронений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100" baseline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610" name="Picture 2" descr="E:\Users\Смирнова\Documents\Бюджет для граждан\фото\f526d28874acabf05cd8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3357586" cy="221457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928670"/>
          <a:ext cx="32861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961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"Формирование современной городской среды на территории муниципального образования 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«Краснинский </a:t>
                      </a:r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400" b="1" dirty="0" smtClean="0"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» Смоленской области»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6666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Обеспечение формирования единого облика муниципального образования «Краснинский муниципальный округ» Смоленской области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3465,5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3465,5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3364,1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39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 - Повышение уровня благоустройства дворовых территорий многоквартирных домов;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благоустройства территорий общего пользования;</a:t>
                      </a:r>
                    </a:p>
                    <a:p>
                      <a:pPr marL="85725"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Повышение уровня вовлечения заинтересованных граждан, организаций в реализацию мероприятий по благоустройству территории муниципального образования.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7158" y="1071546"/>
          <a:ext cx="328614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1122" name="Picture 2" descr="C:\Users\Смирнова\Documents\1_09_06_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335758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63545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тыс. рублей</a:t>
            </a:r>
            <a:endParaRPr lang="ru-RU" sz="2200" b="1" dirty="0">
              <a:solidFill>
                <a:srgbClr val="00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5286412" cy="3158083"/>
        </p:xfrm>
        <a:graphic>
          <a:graphicData uri="http://schemas.openxmlformats.org/drawingml/2006/table">
            <a:tbl>
              <a:tblPr/>
              <a:tblGrid>
                <a:gridCol w="2567686"/>
                <a:gridCol w="906242"/>
                <a:gridCol w="906242"/>
                <a:gridCol w="906242"/>
              </a:tblGrid>
              <a:tr h="357190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2028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Непрограммные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26024,2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11913,7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11233,5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7941,8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7935,9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7085,6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муниципальный округ»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Смоленской области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3274,9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2334,6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2334,6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14607,5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1543,2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1713,3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00240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На территории муниципального образования «Краснинский муниципальный округ» Смоленской области, реализуются общественно значимые проекты</a:t>
            </a:r>
            <a:br>
              <a:rPr lang="ru-RU" sz="14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</a:rPr>
              <a:t>   </a:t>
            </a: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</a:t>
            </a: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00174"/>
          <a:ext cx="8121706" cy="4693920"/>
        </p:xfrm>
        <a:graphic>
          <a:graphicData uri="http://schemas.openxmlformats.org/drawingml/2006/table">
            <a:tbl>
              <a:tblPr/>
              <a:tblGrid>
                <a:gridCol w="358482"/>
                <a:gridCol w="2505388"/>
                <a:gridCol w="636592"/>
                <a:gridCol w="846143"/>
                <a:gridCol w="781055"/>
                <a:gridCol w="715968"/>
                <a:gridCol w="715968"/>
                <a:gridCol w="781055"/>
                <a:gridCol w="781055"/>
              </a:tblGrid>
              <a:tr h="1280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11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</a:b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Сроки реализации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2023 (факт)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2024 (факт)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2025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(факт)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2026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(план)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2027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(план)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2028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(план)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1.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omic Sans MS" pitchFamily="66" charset="0"/>
                          <a:ea typeface="Times New Roman"/>
                        </a:rPr>
                        <a:t>По </a:t>
                      </a:r>
                      <a:r>
                        <a:rPr lang="ru-RU" sz="800">
                          <a:latin typeface="Comic Sans MS" pitchFamily="66" charset="0"/>
                          <a:ea typeface="Times New Roman"/>
                        </a:rPr>
                        <a:t>срокам </a:t>
                      </a: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8000,0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omic Sans MS" pitchFamily="66" charset="0"/>
                          <a:ea typeface="Times New Roman"/>
                        </a:rPr>
                        <a:t>2.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1985,1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1903,9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13338,0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4898,6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19314,5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2062,3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omic Sans MS" pitchFamily="66" charset="0"/>
                          <a:ea typeface="Times New Roman"/>
                          <a:cs typeface="Calibri"/>
                        </a:rPr>
                        <a:t>3.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</a:rPr>
                        <a:t> Расходы на проектирование, строительство, реконструкцию, капитальный ремонт и ремонт автомобильных дорог общего пользования местного значения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954,7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omic Sans MS" pitchFamily="66" charset="0"/>
                          <a:ea typeface="Times New Roman"/>
                          <a:cs typeface="Calibri"/>
                        </a:rPr>
                        <a:t>4.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Calibri"/>
                        </a:rPr>
                        <a:t> Расходы на реализацию мероприятий по модернизации коммунальной инфраструктуры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omic Sans MS" pitchFamily="66" charset="0"/>
                          <a:ea typeface="Times New Roman"/>
                          <a:cs typeface="Calibri"/>
                        </a:rPr>
                        <a:t>5.</a:t>
                      </a:r>
                      <a:endParaRPr lang="ru-RU" sz="6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97724,8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24358,6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omic Sans MS" pitchFamily="66" charset="0"/>
                          <a:ea typeface="Times New Roman"/>
                        </a:rPr>
                        <a:t>6.</a:t>
                      </a:r>
                      <a:endParaRPr lang="ru-RU" sz="8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</a:rPr>
                        <a:t>Мероприятия</a:t>
                      </a:r>
                      <a:r>
                        <a:rPr lang="ru-RU" sz="1100" baseline="0" dirty="0" smtClean="0">
                          <a:latin typeface="Comic Sans MS" pitchFamily="66" charset="0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omic Sans MS" pitchFamily="66" charset="0"/>
                          <a:ea typeface="Times New Roman"/>
                        </a:rPr>
                        <a:t>По срокам контрактов</a:t>
                      </a: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21019,2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</a:rPr>
                        <a:t>Итого </a:t>
                      </a:r>
                      <a:r>
                        <a:rPr lang="ru-RU" sz="1100" b="1" dirty="0">
                          <a:latin typeface="Comic Sans MS" pitchFamily="66" charset="0"/>
                          <a:ea typeface="Times New Roman"/>
                        </a:rPr>
                        <a:t>по годам реализации</a:t>
                      </a:r>
                      <a:endParaRPr lang="ru-RU" sz="11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128729,1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26262,5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14292,7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4898,6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19314,5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Comic Sans MS" pitchFamily="66" charset="0"/>
                          <a:ea typeface="Times New Roman"/>
                        </a:rPr>
                        <a:t>2062,3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Краснинский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Times New Roman"/>
                <a:cs typeface="Times New Roman"/>
              </a:rPr>
              <a:t>муниципальный округ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dirty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Смоленской области</a:t>
            </a:r>
          </a:p>
          <a:p>
            <a:pPr indent="450850"/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357166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«Инфраструктура для жизни»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63186"/>
              </p:ext>
            </p:extLst>
          </p:nvPr>
        </p:nvGraphicFramePr>
        <p:xfrm>
          <a:off x="214282" y="1000109"/>
          <a:ext cx="8786872" cy="457203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785818"/>
                <a:gridCol w="785818"/>
                <a:gridCol w="714380"/>
                <a:gridCol w="785818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  <a:gridCol w="928692"/>
              </a:tblGrid>
              <a:tr h="407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2028г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"Формирование комфортной городской среды"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3728,6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3465,5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392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Расходы на реализацию программ формирования современной городской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3728,6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3465,5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3327,1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3364,4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2. Региональный проект "Жилье"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15190,0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</a:tr>
              <a:tr h="6985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Расходы на переселение граждан из аварийного жилищного фонда за счет средств, поступивших от публично-правовой компании - Фонда развития территорий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6090,0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Расходы на переселение граждан из аварийного жилищного фонда за счет средств областного бюджета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9100,0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3. Региональный проект "Модернизация коммунальной инфраструктуры"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13435,6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49912,8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Расходы на реализацию мероприятий по модернизации коммунальной инфраструктуры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13435,6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49912,8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41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3. Региональный проект «Чистая вода»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22454,7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431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22454,7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</a:tr>
              <a:tr h="273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10024,6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26740,3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17164,2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3465,5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18517,1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53277,2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762" y="6492874"/>
            <a:ext cx="1154238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51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Муниципальная программа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Дефицит бюджета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Дотации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Доходы бюджета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Межбюджетные отношения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Межбюджетные трансферты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Местный бюджет –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это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3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Национальные проекты </a:t>
            </a:r>
            <a:r>
              <a:rPr lang="ru-RU" sz="13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3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300" b="1" dirty="0" err="1" smtClean="0">
                <a:latin typeface="Comic Sans MS" pitchFamily="66" charset="0"/>
                <a:cs typeface="Times New Roman" pitchFamily="18" charset="0"/>
              </a:rPr>
              <a:t>Непрограмные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расходы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Обслуживание государственного (муниципального) долга - о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Отчетный финансовый год –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это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Очередной финансовый год –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Плановый период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sz="1300" b="1" dirty="0" smtClean="0">
                <a:latin typeface="Comic Sans MS" pitchFamily="66" charset="0"/>
                <a:cs typeface="Times New Roman" pitchFamily="18" charset="0"/>
              </a:rPr>
              <a:t>     Расходы бюджета - </a:t>
            </a:r>
            <a:r>
              <a:rPr lang="ru-RU" sz="1300" dirty="0" smtClean="0">
                <a:latin typeface="Comic Sans MS" pitchFamily="66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3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3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142852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«Молодежь и дети»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63186"/>
              </p:ext>
            </p:extLst>
          </p:nvPr>
        </p:nvGraphicFramePr>
        <p:xfrm>
          <a:off x="214282" y="714353"/>
          <a:ext cx="8786875" cy="49636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757425"/>
                <a:gridCol w="814211"/>
                <a:gridCol w="714380"/>
                <a:gridCol w="714380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  <a:gridCol w="714381"/>
              </a:tblGrid>
              <a:tr h="4129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(факт)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2028 г (план) </a:t>
                      </a:r>
                    </a:p>
                  </a:txBody>
                  <a:tcPr horzOverflow="overflow">
                    <a:solidFill>
                      <a:srgbClr val="99CCFF">
                        <a:alpha val="63922"/>
                      </a:srgbClr>
                    </a:solidFill>
                  </a:tcPr>
                </a:tc>
              </a:tr>
              <a:tr h="229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«Современная школа»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3868,1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55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i="0" u="none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3627,6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396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i="0" u="none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249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 Региональный проект "Все лучшее детям"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2940,8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18391,1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1036,0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984,2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984,2</a:t>
                      </a:r>
                    </a:p>
                  </a:txBody>
                  <a:tcPr horzOverflow="overflow">
                    <a:solidFill>
                      <a:srgbClr val="99CCFF">
                        <a:alpha val="81000"/>
                      </a:srgbClr>
                    </a:solidFill>
                  </a:tcPr>
                </a:tc>
              </a:tr>
              <a:tr h="3982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725,4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1036,0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984,2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984,2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96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мероприятия по модернизации школьных систем образования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17665,7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49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 Региональный проект "Педагоги и наставники"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1336,4</a:t>
                      </a:r>
                    </a:p>
                  </a:txBody>
                  <a:tcPr horzOverflow="overflow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13376,7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14160,7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14200,6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14216,8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55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ежемесячное денежного вознаграждение советникам директоров по воспитанию и взаимодействию с детскими общественными объединениями образовательных организаций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335,3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390,6</a:t>
                      </a:r>
                    </a:p>
                  </a:txBody>
                  <a:tcPr horzOverflow="overflow"/>
                </a:tc>
              </a:tr>
              <a:tr h="55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1336,4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1103,2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1270,1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1310,0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1326,2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  <a:tr h="396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за классное руководство педагогическим работникам образовательных организаций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11938,2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12500,0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12500,0</a:t>
                      </a:r>
                    </a:p>
                  </a:txBody>
                  <a:tcPr horzOverflow="overflow"/>
                </a:tc>
              </a:tr>
              <a:tr h="412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8145,3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31767,8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15196,7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15184,8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15201,0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1090" y="6492874"/>
            <a:ext cx="500066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52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142852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«Семья»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63186"/>
              </p:ext>
            </p:extLst>
          </p:nvPr>
        </p:nvGraphicFramePr>
        <p:xfrm>
          <a:off x="571472" y="785794"/>
          <a:ext cx="8143963" cy="36433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21850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821237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684364"/>
                <a:gridCol w="752801"/>
                <a:gridCol w="684364"/>
                <a:gridCol w="850622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  <a:gridCol w="928725"/>
              </a:tblGrid>
              <a:tr h="270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(факт)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</a:t>
                      </a:r>
                    </a:p>
                  </a:txBody>
                  <a:tcPr horzOverflow="overflow">
                    <a:solidFill>
                      <a:srgbClr val="99CCFF"/>
                    </a:solidFill>
                  </a:tcPr>
                </a:tc>
              </a:tr>
              <a:tr h="27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"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Семейные ценности и инфраструктура культуры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3957,1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17044,1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305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Расходы на техническое оснащение музеев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6830,3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739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Расходы региональных и (или) муниципальных учреждений культуры (субсидии на модернизацию музыкальных детских школ искусств)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6294,3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  <a:tr h="412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Расходы на государственную поддержку отрасли культуры (приобретение музыкальных инструментов, оборудования и материалов для детских школ искусств)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3919,5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  <a:tr h="412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Расходы на модернизацию учреждений культуры, включая создание детских культурно-просветительских центров на базе учреждений культуры (субсидии на создание детских центров)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3957,1</a:t>
                      </a: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8324" y="6492874"/>
            <a:ext cx="1225676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53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142852"/>
            <a:ext cx="7801002" cy="56354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itchFamily="66" charset="0"/>
              </a:rPr>
              <a:t>Национальный проект «Демография»</a:t>
            </a:r>
            <a:endParaRPr lang="ru-RU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63186"/>
              </p:ext>
            </p:extLst>
          </p:nvPr>
        </p:nvGraphicFramePr>
        <p:xfrm>
          <a:off x="428565" y="749809"/>
          <a:ext cx="8501153" cy="110934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00625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785818"/>
                <a:gridCol w="714380"/>
                <a:gridCol w="785818"/>
                <a:gridCol w="857256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270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2024 г (факт)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2025 г (план)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 (план)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 (план)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</a:tr>
              <a:tr h="27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 Региональный проект "Спорт - норма жизни" 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C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на оснащение объектов спортивной инфраструктуры спортивно-технологическим оборудованием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98FF8B8-BD90-4873-B3F0-2CA3DD4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8324" y="6492874"/>
            <a:ext cx="1225676" cy="365126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54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0735"/>
          </a:xfrm>
        </p:spPr>
        <p:txBody>
          <a:bodyPr/>
          <a:lstStyle/>
          <a:p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Численность населения, тыс. рублей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285860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/>
          <a:lstStyle/>
          <a:p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Численность занятых в экономике, тыс. человек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1285860"/>
          <a:ext cx="77153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642910" y="1142984"/>
          <a:ext cx="7956550" cy="5214945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образование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культуру и кинематографию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социальную политику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образование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культуру и кинематографию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социальную политику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бюджета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образование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культуру и кинематографию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Расходов на социальную политику приходиться на одного гражданина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714348" y="0"/>
            <a:ext cx="7500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Расходы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муниципального образования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расчете на душу населения в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2026-2028 годах, тыс</a:t>
            </a:r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.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рублей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200" b="1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200" b="1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  <a:t>муниципального образования, тыс. рублей</a:t>
            </a:r>
            <a:r>
              <a:rPr lang="ru-RU" sz="1600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  <a:t/>
            </a:r>
            <a:br>
              <a:rPr lang="ru-RU" sz="1600" cap="none" dirty="0" smtClean="0">
                <a:solidFill>
                  <a:srgbClr val="0000CC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0000CC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0000CC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94176"/>
        </p:xfrm>
        <a:graphic>
          <a:graphicData uri="http://schemas.openxmlformats.org/drawingml/2006/table">
            <a:tbl>
              <a:tblPr/>
              <a:tblGrid>
                <a:gridCol w="2714644"/>
                <a:gridCol w="928694"/>
                <a:gridCol w="928694"/>
                <a:gridCol w="925513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2023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2024 г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факт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2025 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факт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2027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2028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5925,8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23971,8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5925,8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24108,9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-387159,8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-582252,9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-817372,1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-630299,7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-653634,5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-656585,6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366731,4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585064,1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823297,9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654408,6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653634,5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656585,6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71540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800" b="1" cap="none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</a:t>
            </a:r>
            <a:br>
              <a:rPr lang="ru-RU" sz="1800" b="1" cap="none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6666"/>
                </a:solidFill>
                <a:latin typeface="Comic Sans MS" pitchFamily="66" charset="0"/>
                <a:cs typeface="Times New Roman" pitchFamily="18" charset="0"/>
              </a:rPr>
              <a:t>  </a:t>
            </a:r>
            <a:endParaRPr lang="ru-RU" sz="1800" dirty="0">
              <a:solidFill>
                <a:srgbClr val="006666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1071546"/>
          <a:ext cx="8143931" cy="2643205"/>
        </p:xfrm>
        <a:graphic>
          <a:graphicData uri="http://schemas.openxmlformats.org/drawingml/2006/table">
            <a:tbl>
              <a:tblPr/>
              <a:tblGrid>
                <a:gridCol w="447686"/>
                <a:gridCol w="2814207"/>
                <a:gridCol w="867918"/>
                <a:gridCol w="867918"/>
                <a:gridCol w="867918"/>
                <a:gridCol w="759428"/>
                <a:gridCol w="759428"/>
                <a:gridCol w="759428"/>
              </a:tblGrid>
              <a:tr h="45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2027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2028 г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959,7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959,7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1096,8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3929066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86808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   </a:t>
            </a:r>
            <a:r>
              <a:rPr lang="ru-RU" sz="2200" b="1" cap="none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8072495" cy="2133600"/>
        </p:xfrm>
        <a:graphic>
          <a:graphicData uri="http://schemas.openxmlformats.org/drawingml/2006/table">
            <a:tbl>
              <a:tblPr/>
              <a:tblGrid>
                <a:gridCol w="2495135"/>
                <a:gridCol w="813869"/>
                <a:gridCol w="1020789"/>
                <a:gridCol w="954022"/>
                <a:gridCol w="954022"/>
                <a:gridCol w="880636"/>
                <a:gridCol w="954022"/>
              </a:tblGrid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Наименование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2023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2024 г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2025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2026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2027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2028 г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.)</a:t>
                      </a:r>
                      <a:endParaRPr lang="ru-RU" sz="14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1,4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1,1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предоставляемых 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из областного 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</a:rPr>
                        <a:t>бюджета 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0,001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0,001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0,0002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Comic Sans MS" pitchFamily="66" charset="0"/>
                          <a:ea typeface="Times New Roman"/>
                        </a:rPr>
                        <a:t>0,0003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муниципальный округ»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4643438" y="1428736"/>
            <a:ext cx="4185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BC85A074-3F9D-437C-B2DE-DCAF80B82D5A}"/>
              </a:ext>
            </a:extLst>
          </p:cNvPr>
          <p:cNvSpPr/>
          <p:nvPr/>
        </p:nvSpPr>
        <p:spPr>
          <a:xfrm>
            <a:off x="4071934" y="4912090"/>
            <a:ext cx="4522729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4714876" y="3216640"/>
            <a:ext cx="3857651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42900" indent="-342900"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9981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человек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57356" y="2786058"/>
            <a:ext cx="2154001" cy="217747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xmlns="" id="{E48D25B4-3BD1-409A-ABE9-E2BD6382D55C}"/>
              </a:ext>
            </a:extLst>
          </p:cNvPr>
          <p:cNvSpPr/>
          <p:nvPr/>
        </p:nvSpPr>
        <p:spPr>
          <a:xfrm rot="13602773">
            <a:off x="1691306" y="2730285"/>
            <a:ext cx="3065550" cy="2299163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3188250" y="2099594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CB69FDBA-6C82-48DD-8357-849CD4438F8E}"/>
              </a:ext>
            </a:extLst>
          </p:cNvPr>
          <p:cNvSpPr/>
          <p:nvPr/>
        </p:nvSpPr>
        <p:spPr>
          <a:xfrm>
            <a:off x="4929190" y="1571612"/>
            <a:ext cx="28615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округа составляет </a:t>
            </a:r>
            <a:r>
              <a:rPr lang="ru-RU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1ADBEEB-2426-410C-A0FD-EF2B0C1DA159}"/>
              </a:ext>
            </a:extLst>
          </p:cNvPr>
          <p:cNvSpPr txBox="1"/>
          <p:nvPr/>
        </p:nvSpPr>
        <p:spPr>
          <a:xfrm>
            <a:off x="4286248" y="492919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Территориально граничит: на севере с 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Руднянским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округом, на востоке со Смоленским районом, на юге с 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Монастырщинским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округом, на западе с Белоруссией.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D90C2EB-832E-45A7-92F5-A6C06A33B1A0}"/>
              </a:ext>
            </a:extLst>
          </p:cNvPr>
          <p:cNvSpPr txBox="1"/>
          <p:nvPr/>
        </p:nvSpPr>
        <p:spPr>
          <a:xfrm>
            <a:off x="714348" y="179393"/>
            <a:ext cx="792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20" name="Рисунок 19" descr="800px-Location_Krasninsky_District_Smolensk_Oblast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3372366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3F9830-6522-48B2-9FC3-B83E4D273F34}"/>
              </a:ext>
            </a:extLst>
          </p:cNvPr>
          <p:cNvSpPr/>
          <p:nvPr/>
        </p:nvSpPr>
        <p:spPr>
          <a:xfrm>
            <a:off x="3786182" y="2928934"/>
            <a:ext cx="5105400" cy="293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3F3AA5F-D45A-4C24-9E91-4D19DF61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CC"/>
                </a:solidFill>
                <a:latin typeface="Comic Sans MS" pitchFamily="66" charset="0"/>
              </a:rPr>
              <a:t>Что такое бюджет для граждан</a:t>
            </a:r>
            <a:endParaRPr lang="ru-RU" sz="2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F546C85-BD0F-4709-89B2-1074200E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357298"/>
            <a:ext cx="3347385" cy="5135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i="1" dirty="0" smtClean="0">
                <a:solidFill>
                  <a:srgbClr val="006666"/>
                </a:solidFill>
                <a:latin typeface="Comic Sans MS" pitchFamily="66" charset="0"/>
              </a:rPr>
              <a:t>    </a:t>
            </a:r>
            <a:r>
              <a:rPr lang="ru-RU" sz="2200" i="1" dirty="0" smtClean="0">
                <a:solidFill>
                  <a:srgbClr val="3333CC"/>
                </a:solidFill>
                <a:latin typeface="Comic Sans MS" pitchFamily="66" charset="0"/>
              </a:rPr>
              <a:t>«</a:t>
            </a:r>
            <a:r>
              <a:rPr lang="ru-RU" sz="2000" i="1" dirty="0" smtClean="0">
                <a:solidFill>
                  <a:srgbClr val="3333CC"/>
                </a:solidFill>
                <a:latin typeface="Comic Sans MS" pitchFamily="66" charset="0"/>
              </a:rPr>
              <a:t>Бюджет для граждан» - это упрощенная версия бюджетного документа, которая использует доступные для обычных граждан форматы, чтобы облегчить понимание бюджета, объяснить планы и действия органов местного самоуправления Краснинского муниципального округа Смоленской области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D5981F-0B88-44F3-8271-C9EBA66A6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71" y="2072369"/>
            <a:ext cx="3937488" cy="3499771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662A9F1D-4043-4E12-8487-5AAF76896A31}"/>
              </a:ext>
            </a:extLst>
          </p:cNvPr>
          <p:cNvSpPr txBox="1">
            <a:spLocks/>
          </p:cNvSpPr>
          <p:nvPr/>
        </p:nvSpPr>
        <p:spPr>
          <a:xfrm>
            <a:off x="2852057" y="6559325"/>
            <a:ext cx="32004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3333CC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3286116" y="4429132"/>
            <a:ext cx="2000264" cy="785818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округов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285884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28575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929852" y="428546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57159" y="1071546"/>
            <a:ext cx="8001056" cy="5241915"/>
            <a:chOff x="1157" y="4708"/>
            <a:chExt cx="14742" cy="6738"/>
          </a:xfrm>
          <a:solidFill>
            <a:srgbClr val="CCECFF"/>
          </a:solidFill>
        </p:grpSpPr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3333CC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  <a:grpFill/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1. Составление проекта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16" y="6585"/>
              <a:ext cx="3930" cy="11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Comic Sans MS" pitchFamily="66" charset="0"/>
                </a:rPr>
                <a:t>2. Рассмотрение проекта бюджета</a:t>
              </a:r>
              <a:endParaRPr lang="ru-RU" sz="1400" dirty="0">
                <a:latin typeface="Comic Sans MS" pitchFamily="66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  <a:grpFill/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3. Утверждение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  <a:grpFill/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4. Исполнение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  <a:grpFill/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5. Формирование отчета об исполнении бюджета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344" cy="1890"/>
              <a:chOff x="1128" y="5207"/>
              <a:chExt cx="4344" cy="1890"/>
            </a:xfrm>
            <a:grpFill/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4122" cy="1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mic Sans MS" pitchFamily="66" charset="0"/>
                  </a:rPr>
                  <a:t>6. Муниципальный финансовый контроль</a:t>
                </a:r>
                <a:endParaRPr lang="ru-RU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20549</TotalTime>
  <Words>6304</Words>
  <Application>Microsoft Office PowerPoint</Application>
  <PresentationFormat>Экран (4:3)</PresentationFormat>
  <Paragraphs>1285</Paragraphs>
  <Slides>59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139</vt:lpstr>
      <vt:lpstr>Презентация PowerPoint</vt:lpstr>
      <vt:lpstr>Презентация PowerPoint</vt:lpstr>
      <vt:lpstr>Содержание</vt:lpstr>
      <vt:lpstr>     Глоссарий </vt:lpstr>
      <vt:lpstr>Презентация PowerPoint</vt:lpstr>
      <vt:lpstr>Презентация PowerPoint</vt:lpstr>
      <vt:lpstr>Что такое бюджет для граждан</vt:lpstr>
      <vt:lpstr>Презентация PowerPoint</vt:lpstr>
      <vt:lpstr>Презентация PowerPoint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     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      ДОХДЫ БЮДЖЕТА – это безвозмездные и безвозвратные поступления денежных средств в бюджет</vt:lpstr>
      <vt:lpstr>Расходы бюджета</vt:lpstr>
      <vt:lpstr>     Составление бюджета муниципального образования основывается: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Презентация PowerPoint</vt:lpstr>
      <vt:lpstr>     Динамика основных характеристик бюджета муниципального образования в 2023-2028 годах, тыс.рублей</vt:lpstr>
      <vt:lpstr>Презентация PowerPoint</vt:lpstr>
      <vt:lpstr>Структура налоговых доходов, тыс. рублей  </vt:lpstr>
      <vt:lpstr>Презентация PowerPoint</vt:lpstr>
      <vt:lpstr>   Сведения о налоговых льготах и объеме выпадающих доходов</vt:lpstr>
      <vt:lpstr>Презентация PowerPoint</vt:lpstr>
      <vt:lpstr>Презентация PowerPoint</vt:lpstr>
      <vt:lpstr>Структура межбюджетных трансфертов, тыс. рублей  </vt:lpstr>
      <vt:lpstr>Презентация PowerPoint</vt:lpstr>
      <vt:lpstr>Расходы бюджета муниципального образования,  тыс. рублей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расходов, тыс. рублей</vt:lpstr>
      <vt:lpstr> На территории муниципального образования «Краснинский муниципальный округ» Смоленской области, реализуются общественно значимые проекты    Сведения об объемах бюджетных инвестиций в объекты капитального строительства, тыс. рублей  </vt:lpstr>
      <vt:lpstr>Презентация PowerPoint</vt:lpstr>
      <vt:lpstr>Национальный проект «Инфраструктура для жизни»</vt:lpstr>
      <vt:lpstr>Национальный проект «Молодежь и дети»</vt:lpstr>
      <vt:lpstr>Национальный проект «Семья»</vt:lpstr>
      <vt:lpstr>Национальный проект «Демография»</vt:lpstr>
      <vt:lpstr>Численность населения, тыс. рублей</vt:lpstr>
      <vt:lpstr>Численность занятых в экономике, тыс. человек</vt:lpstr>
      <vt:lpstr>Презентация PowerPoint</vt:lpstr>
      <vt:lpstr>   Источники  финансирования дефицита бюджета муниципального образования,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  </vt:lpstr>
      <vt:lpstr>         Расходы на обслуживание долговых обязательств, тыс. рублей  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Home</cp:lastModifiedBy>
  <cp:revision>2432</cp:revision>
  <dcterms:created xsi:type="dcterms:W3CDTF">2014-03-05T08:04:44Z</dcterms:created>
  <dcterms:modified xsi:type="dcterms:W3CDTF">2026-06-03T14:36:13Z</dcterms:modified>
</cp:coreProperties>
</file>