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3"/>
  </p:notesMasterIdLst>
  <p:handoutMasterIdLst>
    <p:handoutMasterId r:id="rId64"/>
  </p:handoutMasterIdLst>
  <p:sldIdLst>
    <p:sldId id="256" r:id="rId2"/>
    <p:sldId id="347" r:id="rId3"/>
    <p:sldId id="371" r:id="rId4"/>
    <p:sldId id="357" r:id="rId5"/>
    <p:sldId id="359" r:id="rId6"/>
    <p:sldId id="398" r:id="rId7"/>
    <p:sldId id="397" r:id="rId8"/>
    <p:sldId id="270" r:id="rId9"/>
    <p:sldId id="274" r:id="rId10"/>
    <p:sldId id="261" r:id="rId11"/>
    <p:sldId id="399" r:id="rId12"/>
    <p:sldId id="350" r:id="rId13"/>
    <p:sldId id="401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419" r:id="rId25"/>
    <p:sldId id="365" r:id="rId26"/>
    <p:sldId id="363" r:id="rId27"/>
    <p:sldId id="418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404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405" r:id="rId47"/>
    <p:sldId id="407" r:id="rId48"/>
    <p:sldId id="368" r:id="rId49"/>
    <p:sldId id="369" r:id="rId50"/>
    <p:sldId id="321" r:id="rId51"/>
    <p:sldId id="409" r:id="rId52"/>
    <p:sldId id="410" r:id="rId53"/>
    <p:sldId id="411" r:id="rId54"/>
    <p:sldId id="412" r:id="rId55"/>
    <p:sldId id="414" r:id="rId56"/>
    <p:sldId id="415" r:id="rId57"/>
    <p:sldId id="341" r:id="rId58"/>
    <p:sldId id="352" r:id="rId59"/>
    <p:sldId id="353" r:id="rId60"/>
    <p:sldId id="354" r:id="rId61"/>
    <p:sldId id="318" r:id="rId62"/>
  </p:sldIdLst>
  <p:sldSz cx="9144000" cy="6858000" type="screen4x3"/>
  <p:notesSz cx="7104063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0000CC"/>
    <a:srgbClr val="99CCFF"/>
    <a:srgbClr val="33CCFF"/>
    <a:srgbClr val="66CCFF"/>
    <a:srgbClr val="CCCC00"/>
    <a:srgbClr val="FF99CC"/>
    <a:srgbClr val="6699FF"/>
    <a:srgbClr val="FF505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41" autoAdjust="0"/>
  </p:normalViewPr>
  <p:slideViewPr>
    <p:cSldViewPr>
      <p:cViewPr>
        <p:scale>
          <a:sx n="100" d="100"/>
          <a:sy n="100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263640534935"/>
          <c:y val="9.5991395360325055E-2"/>
          <c:w val="0.72542372881355932"/>
          <c:h val="0.64615384615385796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3333CC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2023 год (факт)</c:v>
                </c:pt>
                <c:pt idx="1">
                  <c:v>2024 год (факт)</c:v>
                </c:pt>
                <c:pt idx="2">
                  <c:v>2025 год (план)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382740.3</c:v>
                </c:pt>
                <c:pt idx="1">
                  <c:v>559802.80000000005</c:v>
                </c:pt>
                <c:pt idx="2">
                  <c:v>816863</c:v>
                </c:pt>
                <c:pt idx="3">
                  <c:v>632055.19999999972</c:v>
                </c:pt>
                <c:pt idx="4" formatCode="General">
                  <c:v>610111.30000000005</c:v>
                </c:pt>
                <c:pt idx="5" formatCode="General">
                  <c:v>655610.19999999972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6600FF"/>
                </a:solidFill>
                <a:ln>
                  <a:solidFill>
                    <a:srgbClr val="FFFF00"/>
                  </a:solidFill>
                  <a:prstDash val="solid"/>
                </a:ln>
              </c:spPr>
            </c:marker>
          </c:dPt>
          <c:dPt>
            <c:idx val="2"/>
            <c:marker>
              <c:spPr>
                <a:solidFill>
                  <a:srgbClr val="6600FF"/>
                </a:solidFill>
                <a:ln>
                  <a:solidFill>
                    <a:srgbClr val="FFFF00"/>
                  </a:solidFill>
                  <a:prstDash val="solid"/>
                </a:ln>
              </c:spPr>
            </c:marker>
          </c:dPt>
          <c:cat>
            <c:strRef>
              <c:f>Sheet1!$B$1:$G$1</c:f>
              <c:strCache>
                <c:ptCount val="6"/>
                <c:pt idx="0">
                  <c:v>2023 год (факт)</c:v>
                </c:pt>
                <c:pt idx="1">
                  <c:v>2024 год (факт)</c:v>
                </c:pt>
                <c:pt idx="2">
                  <c:v>2025 год (план)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362311.8</c:v>
                </c:pt>
                <c:pt idx="1">
                  <c:v>562614</c:v>
                </c:pt>
                <c:pt idx="2">
                  <c:v>858853.6</c:v>
                </c:pt>
                <c:pt idx="3" formatCode="General">
                  <c:v>613918.1</c:v>
                </c:pt>
                <c:pt idx="4" formatCode="General">
                  <c:v>609974.19999999972</c:v>
                </c:pt>
                <c:pt idx="5" formatCode="General">
                  <c:v>655473.1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2023 год (факт)</c:v>
                </c:pt>
                <c:pt idx="1">
                  <c:v>2024 год (факт)</c:v>
                </c:pt>
                <c:pt idx="2">
                  <c:v>2025 год (план)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20428.5</c:v>
                </c:pt>
                <c:pt idx="1">
                  <c:v>2811.2</c:v>
                </c:pt>
                <c:pt idx="2">
                  <c:v>41990.6</c:v>
                </c:pt>
                <c:pt idx="3">
                  <c:v>-137.1</c:v>
                </c:pt>
                <c:pt idx="4">
                  <c:v>-137.1</c:v>
                </c:pt>
                <c:pt idx="5">
                  <c:v>-137.1</c:v>
                </c:pt>
              </c:numCache>
            </c:numRef>
          </c:val>
        </c:ser>
        <c:marker val="1"/>
        <c:axId val="172421120"/>
        <c:axId val="172423040"/>
      </c:lineChart>
      <c:catAx>
        <c:axId val="172421120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2423040"/>
        <c:crosses val="autoZero"/>
        <c:auto val="1"/>
        <c:lblAlgn val="ctr"/>
        <c:lblOffset val="100"/>
        <c:tickMarkSkip val="1"/>
      </c:catAx>
      <c:valAx>
        <c:axId val="172423040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Comic Sans MS" pitchFamily="66" charset="0"/>
                <a:ea typeface="Arial"/>
                <a:cs typeface="Arial"/>
              </a:defRPr>
            </a:pPr>
            <a:endParaRPr lang="ru-RU"/>
          </a:p>
        </c:txPr>
        <c:crossAx val="17242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 smtClean="0"/>
              <a:t>Доля расходов на реализацию программы в общем объеме расходов, %</a:t>
            </a:r>
            <a:endParaRPr lang="ru-RU" sz="1200" b="1" i="0" baseline="0" dirty="0"/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33"/>
          <c:w val="0.92923150144180966"/>
          <c:h val="0.591852958742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66CCFF"/>
              </a:solidFill>
            </c:spPr>
          </c:dPt>
          <c:dPt>
            <c:idx val="2"/>
            <c:spPr>
              <a:solidFill>
                <a:srgbClr val="CCFF66"/>
              </a:solidFill>
            </c:spPr>
          </c:dPt>
          <c:dPt>
            <c:idx val="3"/>
            <c:spPr>
              <a:solidFill>
                <a:srgbClr val="CCFFCC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3.6</c:v>
                </c:pt>
                <c:pt idx="2">
                  <c:v>1.3</c:v>
                </c:pt>
                <c:pt idx="3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/>
              <a:t>Доля расходов на реализацию программы в общем объеме расходов, %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10974551359222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2324253198577792E-2"/>
          <c:y val="0.22916829978442857"/>
          <c:w val="0.92923150144180966"/>
          <c:h val="0.591852958742771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solidFill>
              <a:srgbClr val="33CCCC"/>
            </a:solidFill>
          </c:spPr>
          <c:dPt>
            <c:idx val="0"/>
            <c:spPr>
              <a:solidFill>
                <a:srgbClr val="CCFFCC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0.0000</c:formatCode>
                <c:ptCount val="3"/>
                <c:pt idx="0" formatCode="General">
                  <c:v>2.0000000000000018E-3</c:v>
                </c:pt>
                <c:pt idx="1">
                  <c:v>5.0000000000000034E-4</c:v>
                </c:pt>
                <c:pt idx="2" formatCode="General">
                  <c:v>5.0000000000000034E-4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dLblPos val="bestFit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0"/>
          <c:y val="0.19936413393432081"/>
          <c:w val="0.13648618382373542"/>
          <c:h val="0.51060535009378805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200" dirty="0"/>
              <a:t>Доля расходов на реализацию программы в расходах бюджета,  в %</a:t>
            </a: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63"/>
          <c:w val="0.92923150144180966"/>
          <c:h val="0.59185295874277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9999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1.9476189143033139E-2"/>
                  <c:y val="-3.205296900809095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38044234161090756"/>
                  <c:y val="-9.3540202693244576E-2"/>
                </c:manualLayout>
              </c:layout>
              <c:dLblPos val="outEnd"/>
              <c:showVal val="1"/>
            </c:dLbl>
            <c:dLbl>
              <c:idx val="2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2.0000000000000011E-2</c:v>
                </c:pt>
                <c:pt idx="1">
                  <c:v>2.0000000000000011E-2</c:v>
                </c:pt>
                <c:pt idx="2">
                  <c:v>2.0000000000000011E-2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911"/>
          <c:w val="0.86476968373508911"/>
          <c:h val="9.9261597469134072E-2"/>
        </c:manualLayout>
      </c:layout>
    </c:legend>
    <c:plotVisOnly val="1"/>
    <c:dispBlanksAs val="zero"/>
  </c:chart>
  <c:txPr>
    <a:bodyPr/>
    <a:lstStyle/>
    <a:p>
      <a:pPr>
        <a:defRPr sz="1100">
          <a:latin typeface="Comic Sans MS" pitchFamily="66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0292462228319209"/>
          <c:y val="2.601637979135593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2916829978443004"/>
          <c:w val="0.92923150144180966"/>
          <c:h val="0.59185295874277111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Pt>
            <c:idx val="1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107284463450825"/>
                  <c:y val="-0.10355702814670319"/>
                </c:manualLayout>
              </c:layout>
              <c:showVal val="1"/>
            </c:dLbl>
            <c:dLbl>
              <c:idx val="1"/>
              <c:layout>
                <c:manualLayout>
                  <c:x val="-0.28697976450441903"/>
                  <c:y val="-0.12551199055678144"/>
                </c:manualLayout>
              </c:layout>
              <c:showVal val="1"/>
            </c:dLbl>
            <c:dLbl>
              <c:idx val="2"/>
              <c:layout>
                <c:manualLayout>
                  <c:x val="4.8362157861828936E-3"/>
                  <c:y val="-5.517127553116475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Comic Sans MS" pitchFamily="66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1.7</c:v>
                </c:pt>
                <c:pt idx="1">
                  <c:v>1.4</c:v>
                </c:pt>
                <c:pt idx="2">
                  <c:v>1.5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5.6888490719225096E-2"/>
          <c:y val="0.8345890435485781"/>
          <c:w val="0.8647696837350893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2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83"/>
          <c:w val="0.92923150144180966"/>
          <c:h val="0.59185295874277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Lbls>
            <c:dLbl>
              <c:idx val="1"/>
              <c:layout>
                <c:manualLayout>
                  <c:x val="0.37539282314734507"/>
                  <c:y val="-7.304810124037985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1.6</c:v>
                </c:pt>
                <c:pt idx="1">
                  <c:v>1.6</c:v>
                </c:pt>
                <c:pt idx="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8011"/>
          <c:w val="0.864769683735089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1854904919992335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94"/>
          <c:w val="0.92923150144180966"/>
          <c:h val="0.59185295874277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CC"/>
              </a:solidFill>
            </c:spPr>
          </c:dPt>
          <c:dPt>
            <c:idx val="1"/>
            <c:spPr>
              <a:solidFill>
                <a:srgbClr val="CCECFF"/>
              </a:solidFill>
            </c:spPr>
          </c:dPt>
          <c:dPt>
            <c:idx val="2"/>
            <c:spPr>
              <a:solidFill>
                <a:srgbClr val="FF9999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Lbls>
            <c:dLbl>
              <c:idx val="0"/>
              <c:layout>
                <c:manualLayout>
                  <c:x val="-0.21911991338073641"/>
                  <c:y val="3.111089336207620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4061847091997809E-2"/>
                  <c:y val="-0.25777597357148857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2015069824736951E-2"/>
                  <c:y val="6.6666200061591879E-2"/>
                </c:manualLayout>
              </c:layout>
              <c:dLblPos val="outEnd"/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47.5</c:v>
                </c:pt>
                <c:pt idx="1">
                  <c:v>49.3</c:v>
                </c:pt>
                <c:pt idx="2" formatCode="0.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073840253088056"/>
          <c:w val="0.57179391855159434"/>
          <c:h val="8.5757929953247075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8469845701297946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902"/>
          <c:w val="0.92923150144180966"/>
          <c:h val="0.59185295874277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CC00"/>
              </a:solidFill>
            </c:spPr>
          </c:dPt>
          <c:dPt>
            <c:idx val="1"/>
            <c:spPr>
              <a:solidFill>
                <a:srgbClr val="CCECFF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7.7232869091067219E-2"/>
                  <c:y val="-8.65602407148924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3853828315938821E-2"/>
                  <c:y val="-0.23999832022173145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5389753233424271E-2"/>
                  <c:y val="-5.5026069892107593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11</c:v>
                </c:pt>
                <c:pt idx="1">
                  <c:v>10.9</c:v>
                </c:pt>
                <c:pt idx="2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688"/>
          <c:w val="0.86476968373509011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8848095030179432"/>
          <c:y val="8.07420788876922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913"/>
          <c:w val="0.92923150144180966"/>
          <c:h val="0.59185295874277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5050"/>
              </a:solidFill>
            </c:spPr>
          </c:dPt>
          <c:dPt>
            <c:idx val="1"/>
            <c:spPr>
              <a:solidFill>
                <a:srgbClr val="FFCC99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9.7641579396626141E-3"/>
                  <c:y val="-2.57308140588600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36877625770419581"/>
                  <c:y val="-7.6023228091786535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8155"/>
          <c:w val="0.8647696837350903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2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8469845701297974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152E-2"/>
          <c:y val="0.24694606978545933"/>
          <c:w val="0.92923150144180966"/>
          <c:h val="0.59185295874277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CCCC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Lbls>
            <c:dLbl>
              <c:idx val="0"/>
              <c:layout>
                <c:manualLayout>
                  <c:x val="-0.43278593608622384"/>
                  <c:y val="-0.601399299502992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1.0000000000000056E-2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8244"/>
          <c:w val="0.86476968373509089"/>
          <c:h val="9.9261597469134127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5369849440743422"/>
          <c:y val="1.210471796670206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924"/>
          <c:w val="0.92923150144180966"/>
          <c:h val="0.59185295874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FFCC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CCCCFF"/>
              </a:solidFill>
            </c:spPr>
          </c:dPt>
          <c:dLbls>
            <c:dLbl>
              <c:idx val="0"/>
              <c:layout>
                <c:manualLayout>
                  <c:x val="9.764157939662621E-3"/>
                  <c:y val="-2.5730814058860059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20218718085734444"/>
                  <c:y val="-0.1461981755250413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0.7000000000000004</c:v>
                </c:pt>
                <c:pt idx="1">
                  <c:v>1</c:v>
                </c:pt>
                <c:pt idx="2" formatCode="General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82"/>
          <c:w val="0.864769683735090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4333664895548826"/>
          <c:y val="3.9687815753775092E-2"/>
          <c:w val="0.83782500481345801"/>
          <c:h val="0.6755734576369253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CC"/>
            </a:solidFill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816863</c:v>
                </c:pt>
                <c:pt idx="1">
                  <c:v>632055.19999999972</c:v>
                </c:pt>
                <c:pt idx="2">
                  <c:v>610111.30000000005</c:v>
                </c:pt>
                <c:pt idx="3">
                  <c:v>655610.19999999972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858853.6</c:v>
                </c:pt>
                <c:pt idx="1">
                  <c:v>631918.1</c:v>
                </c:pt>
                <c:pt idx="2">
                  <c:v>609974.19999999972</c:v>
                </c:pt>
                <c:pt idx="3">
                  <c:v>655473.1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41990.6</c:v>
                </c:pt>
                <c:pt idx="1">
                  <c:v>-137.1</c:v>
                </c:pt>
                <c:pt idx="2">
                  <c:v>-137.1</c:v>
                </c:pt>
                <c:pt idx="3">
                  <c:v>-137.1</c:v>
                </c:pt>
              </c:numCache>
            </c:numRef>
          </c:val>
        </c:ser>
        <c:gapDepth val="0"/>
        <c:shape val="box"/>
        <c:axId val="172140416"/>
        <c:axId val="172141952"/>
        <c:axId val="0"/>
      </c:bar3DChart>
      <c:catAx>
        <c:axId val="172140416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72141952"/>
        <c:crosses val="autoZero"/>
        <c:auto val="1"/>
        <c:lblAlgn val="ctr"/>
        <c:lblOffset val="100"/>
        <c:tickLblSkip val="1"/>
        <c:tickMarkSkip val="1"/>
      </c:catAx>
      <c:valAx>
        <c:axId val="172141952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000">
                <a:latin typeface="Comic Sans MS" pitchFamily="66" charset="0"/>
              </a:defRPr>
            </a:pPr>
            <a:endParaRPr lang="ru-RU"/>
          </a:p>
        </c:txPr>
        <c:crossAx val="17214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noFill/>
          </a:ln>
        </c:spPr>
        <c:txPr>
          <a:bodyPr/>
          <a:lstStyle/>
          <a:p>
            <a:pPr rtl="0">
              <a:defRPr sz="1400" b="1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00" b="1" i="0" baseline="0" dirty="0" smtClean="0">
                <a:latin typeface="Comic Sans MS" pitchFamily="66" charset="0"/>
              </a:rPr>
              <a:t>Доля расходов на реализацию программы в общем объеме                  расходов, %</a:t>
            </a:r>
            <a:endParaRPr lang="ru-RU" sz="10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35457381847818309"/>
          <c:y val="1.2104027268400579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913"/>
          <c:w val="0.92923150144180966"/>
          <c:h val="0.59185295874277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CCFF99"/>
              </a:solidFill>
            </c:spPr>
          </c:dPt>
          <c:dPt>
            <c:idx val="1"/>
            <c:spPr>
              <a:solidFill>
                <a:srgbClr val="33CC33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0.65796945914250493"/>
                  <c:y val="-0.1698929491307147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9108659879118178E-2"/>
                  <c:y val="9.999492566981172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9177313039123334E-2"/>
                  <c:y val="2.8306451048461578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0.30000000000000021</c:v>
                </c:pt>
                <c:pt idx="1">
                  <c:v>4.0000000000000022E-2</c:v>
                </c:pt>
                <c:pt idx="2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733"/>
          <c:w val="0.8647696837350903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655023314700251"/>
          <c:y val="1.2104027268400586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817846710900825E-2"/>
          <c:y val="0.1913910488815477"/>
          <c:w val="0.92923150144180966"/>
          <c:h val="0.59185295874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CCFF99"/>
              </a:solidFill>
            </c:spPr>
          </c:dPt>
          <c:dPt>
            <c:idx val="1"/>
            <c:spPr>
              <a:solidFill>
                <a:srgbClr val="33CC33"/>
              </a:solidFill>
            </c:spPr>
          </c:dPt>
          <c:dPt>
            <c:idx val="2"/>
            <c:spPr>
              <a:solidFill>
                <a:srgbClr val="99FFCC"/>
              </a:solidFill>
            </c:spPr>
          </c:dPt>
          <c:dLbls>
            <c:dLbl>
              <c:idx val="0"/>
              <c:layout>
                <c:manualLayout>
                  <c:x val="-8.9084551950253707E-2"/>
                  <c:y val="-3.100503233573168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31169934457540494"/>
                  <c:y val="-0.15666600758699875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7241555225821306E-2"/>
                  <c:y val="6.719506775105689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4.0000000000000036E-3</c:v>
                </c:pt>
                <c:pt idx="1">
                  <c:v>4.0000000000000036E-3</c:v>
                </c:pt>
                <c:pt idx="2">
                  <c:v>4.0000000000000036E-3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777"/>
          <c:w val="0.864769683735090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234556690690738"/>
          <c:y val="3.490190907703409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963"/>
          <c:w val="0.92923150144180966"/>
          <c:h val="0.59185295874276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009999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Lbls>
            <c:dLbl>
              <c:idx val="0"/>
              <c:layout>
                <c:manualLayout>
                  <c:x val="-0.14531749894120458"/>
                  <c:y val="7.343340356492297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2465545186333416E-3"/>
                  <c:y val="-0.2174974193729017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021269447752053"/>
                  <c:y val="8.028617641826117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915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158846460838597"/>
          <c:y val="0.17913183000827498"/>
          <c:w val="0.76027107278983275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994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9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1">
                  <c:v>96.3</c:v>
                </c:pt>
                <c:pt idx="2">
                  <c:v>98</c:v>
                </c:pt>
                <c:pt idx="3">
                  <c:v>98.3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574E-2"/>
                  <c:y val="-5.8237140283689266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832E-2"/>
                  <c:y val="-6.13022529301994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1">
                  <c:v>3.7</c:v>
                </c:pt>
                <c:pt idx="2">
                  <c:v>2</c:v>
                </c:pt>
                <c:pt idx="3">
                  <c:v>1.7</c:v>
                </c:pt>
              </c:numCache>
            </c:numRef>
          </c:val>
        </c:ser>
        <c:marker val="1"/>
        <c:axId val="135146112"/>
        <c:axId val="135147904"/>
      </c:lineChart>
      <c:catAx>
        <c:axId val="135146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5147904"/>
        <c:crosses val="autoZero"/>
        <c:auto val="1"/>
        <c:lblAlgn val="ctr"/>
        <c:lblOffset val="100"/>
      </c:catAx>
      <c:valAx>
        <c:axId val="135147904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33CCCC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3514611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0583500120841533E-2"/>
          <c:y val="0.82976380451113785"/>
          <c:w val="0.7519404581452469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73252589917396"/>
          <c:y val="4.9960875984251973E-2"/>
          <c:w val="0.75461670862342034"/>
          <c:h val="0.794802165354330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sz="1600">
                    <a:latin typeface="Comic Sans MS" pitchFamily="66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2023 (отчет)</c:v>
                </c:pt>
                <c:pt idx="1">
                  <c:v>2024 (отчет)</c:v>
                </c:pt>
                <c:pt idx="2">
                  <c:v>2025 (оценка)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10.3</c:v>
                </c:pt>
                <c:pt idx="1">
                  <c:v>10.1</c:v>
                </c:pt>
                <c:pt idx="2">
                  <c:v>9.9</c:v>
                </c:pt>
                <c:pt idx="3">
                  <c:v>9.7000000000000011</c:v>
                </c:pt>
                <c:pt idx="4">
                  <c:v>9.6</c:v>
                </c:pt>
                <c:pt idx="5">
                  <c:v>9.4</c:v>
                </c:pt>
              </c:numCache>
            </c:numRef>
          </c:val>
        </c:ser>
        <c:shape val="cylinder"/>
        <c:axId val="136540544"/>
        <c:axId val="136542080"/>
        <c:axId val="0"/>
      </c:bar3DChart>
      <c:catAx>
        <c:axId val="13654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6542080"/>
        <c:crosses val="autoZero"/>
        <c:auto val="1"/>
        <c:lblAlgn val="ctr"/>
        <c:lblOffset val="100"/>
      </c:catAx>
      <c:valAx>
        <c:axId val="136542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6540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9819532710571096E-2"/>
          <c:y val="4.9960875984251973E-2"/>
          <c:w val="0.75461670862342056"/>
          <c:h val="0.7948021653543305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6699FF"/>
            </a:solidFill>
          </c:spPr>
          <c:dLbls>
            <c:txPr>
              <a:bodyPr/>
              <a:lstStyle/>
              <a:p>
                <a:pPr>
                  <a:defRPr sz="1600">
                    <a:latin typeface="Comic Sans MS" pitchFamily="66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2023 (отчет)</c:v>
                </c:pt>
                <c:pt idx="1">
                  <c:v>2024 (оценка)</c:v>
                </c:pt>
                <c:pt idx="2">
                  <c:v>2025 (оценка)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3.8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3.6</c:v>
                </c:pt>
                <c:pt idx="5">
                  <c:v>3.6</c:v>
                </c:pt>
              </c:numCache>
            </c:numRef>
          </c:val>
        </c:ser>
        <c:shape val="cylinder"/>
        <c:axId val="136501120"/>
        <c:axId val="136502656"/>
        <c:axId val="0"/>
      </c:bar3DChart>
      <c:catAx>
        <c:axId val="136501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36502656"/>
        <c:crosses val="autoZero"/>
        <c:auto val="1"/>
        <c:lblAlgn val="ctr"/>
        <c:lblOffset val="100"/>
      </c:catAx>
      <c:valAx>
        <c:axId val="1365026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6501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-20428.400000000001</c:v>
                </c:pt>
                <c:pt idx="1">
                  <c:v>28597.1</c:v>
                </c:pt>
                <c:pt idx="2">
                  <c:v>41990.6</c:v>
                </c:pt>
                <c:pt idx="3">
                  <c:v>-137.1</c:v>
                </c:pt>
                <c:pt idx="4">
                  <c:v>-137.1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-137.1</c:v>
                </c:pt>
                <c:pt idx="4">
                  <c:v>-137.1</c:v>
                </c:pt>
                <c:pt idx="5">
                  <c:v>-137.1</c:v>
                </c:pt>
              </c:numCache>
            </c:numRef>
          </c:val>
        </c:ser>
        <c:shape val="box"/>
        <c:axId val="137129984"/>
        <c:axId val="137131520"/>
        <c:axId val="0"/>
      </c:bar3DChart>
      <c:catAx>
        <c:axId val="137129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7131520"/>
        <c:crosses val="autoZero"/>
        <c:auto val="1"/>
        <c:lblAlgn val="ctr"/>
        <c:lblOffset val="100"/>
      </c:catAx>
      <c:valAx>
        <c:axId val="1371315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712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59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муниципального долга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65758748904973607"/>
          <c:y val="2.2857216905269647E-2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092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  <c:pt idx="3">
                  <c:v>на 01.01.2027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1233.9000000000001</c:v>
                </c:pt>
                <c:pt idx="4">
                  <c:v>1096.8</c:v>
                </c:pt>
                <c:pt idx="5">
                  <c:v>959.7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  <c:pt idx="3">
                  <c:v>на 01.01.2027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37772032"/>
        <c:axId val="137777920"/>
        <c:axId val="0"/>
      </c:bar3DChart>
      <c:catAx>
        <c:axId val="137772032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37777920"/>
        <c:crosses val="autoZero"/>
        <c:auto val="1"/>
        <c:lblAlgn val="ctr"/>
        <c:lblOffset val="100"/>
      </c:catAx>
      <c:valAx>
        <c:axId val="1377779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77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8062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1.2</c:v>
                </c:pt>
                <c:pt idx="5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666699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1.0000000000000007E-3</c:v>
                </c:pt>
                <c:pt idx="1">
                  <c:v>1.0000000000000007E-3</c:v>
                </c:pt>
                <c:pt idx="2">
                  <c:v>2.0000000000000013E-3</c:v>
                </c:pt>
                <c:pt idx="3">
                  <c:v>3.0000000000000014E-3</c:v>
                </c:pt>
                <c:pt idx="4">
                  <c:v>3.0000000000000014E-3</c:v>
                </c:pt>
                <c:pt idx="5">
                  <c:v>3.0000000000000014E-3</c:v>
                </c:pt>
              </c:numCache>
            </c:numRef>
          </c:val>
        </c:ser>
        <c:marker val="1"/>
        <c:axId val="137832320"/>
        <c:axId val="137842688"/>
      </c:lineChart>
      <c:catAx>
        <c:axId val="137832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7842688"/>
        <c:crosses val="autoZero"/>
        <c:auto val="1"/>
        <c:lblAlgn val="ctr"/>
        <c:lblOffset val="100"/>
      </c:catAx>
      <c:valAx>
        <c:axId val="137842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7832320"/>
        <c:crosses val="autoZero"/>
        <c:crossBetween val="between"/>
      </c:valAx>
      <c:spPr>
        <a:noFill/>
        <a:effectLst>
          <a:outerShdw blurRad="50800" dist="50800" dir="5400000" algn="ctr" rotWithShape="0">
            <a:srgbClr val="666699"/>
          </a:outerShdw>
        </a:effectLst>
      </c:spPr>
    </c:plotArea>
    <c:legend>
      <c:legendPos val="r"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26343052128883698"/>
          <c:y val="1.8016955095260783E-2"/>
          <c:w val="0.80612482967566201"/>
          <c:h val="0.7475233269208464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spPr>
              <a:solidFill>
                <a:srgbClr val="FF6699"/>
              </a:solidFill>
            </c:spPr>
          </c:dPt>
          <c:dPt>
            <c:idx val="1"/>
            <c:spPr>
              <a:solidFill>
                <a:srgbClr val="FF6699"/>
              </a:solidFill>
            </c:spPr>
          </c:dPt>
          <c:dPt>
            <c:idx val="2"/>
            <c:spPr>
              <a:solidFill>
                <a:srgbClr val="FF6699"/>
              </a:solidFill>
            </c:spPr>
          </c:dPt>
          <c:dPt>
            <c:idx val="3"/>
            <c:spPr>
              <a:solidFill>
                <a:srgbClr val="FF6699"/>
              </a:solidFill>
            </c:spPr>
          </c:dPt>
          <c:cat>
            <c:strRef>
              <c:f>Sheet1!$B$1:$E$1</c:f>
              <c:strCache>
                <c:ptCount val="4"/>
                <c:pt idx="0">
                  <c:v>2025план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695542.6</c:v>
                </c:pt>
                <c:pt idx="1">
                  <c:v>496001</c:v>
                </c:pt>
                <c:pt idx="2">
                  <c:v>458067.8</c:v>
                </c:pt>
                <c:pt idx="3">
                  <c:v>496750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Sheet1!$B$1:$E$1</c:f>
              <c:strCache>
                <c:ptCount val="4"/>
                <c:pt idx="0">
                  <c:v>2025план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115337.9</c:v>
                </c:pt>
                <c:pt idx="1">
                  <c:v>132622</c:v>
                </c:pt>
                <c:pt idx="2">
                  <c:v>148478.39999999997</c:v>
                </c:pt>
                <c:pt idx="3">
                  <c:v>155157.29999999999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D60093"/>
            </a:solidFill>
          </c:spPr>
          <c:cat>
            <c:strRef>
              <c:f>Sheet1!$B$1:$E$1</c:f>
              <c:strCache>
                <c:ptCount val="4"/>
                <c:pt idx="0">
                  <c:v>2025план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5982.5</c:v>
                </c:pt>
                <c:pt idx="1">
                  <c:v>3432.2</c:v>
                </c:pt>
                <c:pt idx="2">
                  <c:v>3565.1</c:v>
                </c:pt>
                <c:pt idx="3">
                  <c:v>3702.9</c:v>
                </c:pt>
              </c:numCache>
            </c:numRef>
          </c:val>
        </c:ser>
        <c:gapDepth val="0"/>
        <c:shape val="box"/>
        <c:axId val="172542208"/>
        <c:axId val="172548096"/>
        <c:axId val="0"/>
      </c:bar3DChart>
      <c:catAx>
        <c:axId val="172542208"/>
        <c:scaling>
          <c:orientation val="minMax"/>
        </c:scaling>
        <c:delete val="1"/>
        <c:axPos val="b"/>
        <c:numFmt formatCode="General" sourceLinked="1"/>
        <c:tickLblPos val="low"/>
        <c:crossAx val="172548096"/>
        <c:crosses val="autoZero"/>
        <c:auto val="1"/>
        <c:lblAlgn val="ctr"/>
        <c:lblOffset val="100"/>
        <c:tickLblSkip val="1"/>
        <c:tickMarkSkip val="1"/>
      </c:catAx>
      <c:valAx>
        <c:axId val="17254809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172542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4450348553991578E-2"/>
          <c:y val="2.6976555373760432E-2"/>
          <c:w val="0.83663865169797835"/>
          <c:h val="0.32731342253520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67131.100000000006</c:v>
                </c:pt>
                <c:pt idx="1">
                  <c:v>23033.4</c:v>
                </c:pt>
                <c:pt idx="2">
                  <c:v>11479.5</c:v>
                </c:pt>
                <c:pt idx="3">
                  <c:v>12115.2</c:v>
                </c:pt>
                <c:pt idx="4">
                  <c:v>1578.7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CCCCFF"/>
            </a:solidFill>
          </c:spPr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82061</c:v>
                </c:pt>
                <c:pt idx="1">
                  <c:v>26325.9</c:v>
                </c:pt>
                <c:pt idx="2">
                  <c:v>7585.1</c:v>
                </c:pt>
                <c:pt idx="3">
                  <c:v>12308</c:v>
                </c:pt>
                <c:pt idx="4">
                  <c:v>4342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666699"/>
            </a:solidFill>
          </c:spPr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88395.6</c:v>
                </c:pt>
                <c:pt idx="1">
                  <c:v>34780.5</c:v>
                </c:pt>
                <c:pt idx="2">
                  <c:v>8153.5</c:v>
                </c:pt>
                <c:pt idx="3">
                  <c:v>12633.8</c:v>
                </c:pt>
                <c:pt idx="4">
                  <c:v>4515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94383.2</c:v>
                </c:pt>
                <c:pt idx="1">
                  <c:v>34330.199999999997</c:v>
                </c:pt>
                <c:pt idx="2">
                  <c:v>8779.2999999999975</c:v>
                </c:pt>
                <c:pt idx="3">
                  <c:v>12968.6</c:v>
                </c:pt>
                <c:pt idx="4">
                  <c:v>4696</c:v>
                </c:pt>
              </c:numCache>
            </c:numRef>
          </c:val>
        </c:ser>
        <c:gapDepth val="23"/>
        <c:shape val="cylinder"/>
        <c:axId val="172478464"/>
        <c:axId val="172480000"/>
        <c:axId val="172438848"/>
      </c:bar3DChart>
      <c:catAx>
        <c:axId val="17247846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72480000"/>
        <c:crosses val="autoZero"/>
        <c:auto val="1"/>
        <c:lblAlgn val="ctr"/>
        <c:lblOffset val="100"/>
      </c:catAx>
      <c:valAx>
        <c:axId val="17248000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="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72478464"/>
        <c:crosses val="autoZero"/>
        <c:crossBetween val="between"/>
      </c:valAx>
      <c:serAx>
        <c:axId val="172438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24800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0298362216187466"/>
          <c:y val="3.0335623604660952E-2"/>
          <c:w val="0.87781169685601568"/>
          <c:h val="0.6132159159642089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муниципальной собственности</c:v>
                </c:pt>
              </c:strCache>
            </c:strRef>
          </c:tx>
          <c:spPr>
            <a:solidFill>
              <a:srgbClr val="00FFCC"/>
            </a:solidFill>
          </c:spPr>
          <c:dPt>
            <c:idx val="0"/>
            <c:spPr>
              <a:solidFill>
                <a:srgbClr val="99FFCC"/>
              </a:solidFill>
            </c:spPr>
          </c:dPt>
          <c:dPt>
            <c:idx val="1"/>
            <c:spPr>
              <a:solidFill>
                <a:srgbClr val="99FFCC"/>
              </a:solidFill>
            </c:spPr>
          </c:dPt>
          <c:dPt>
            <c:idx val="2"/>
            <c:spPr>
              <a:solidFill>
                <a:srgbClr val="99FFCC"/>
              </a:solidFill>
            </c:spPr>
          </c:dPt>
          <c:dPt>
            <c:idx val="3"/>
            <c:spPr>
              <a:solidFill>
                <a:srgbClr val="99FFCC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1841.7</c:v>
                </c:pt>
                <c:pt idx="1">
                  <c:v>1421.2</c:v>
                </c:pt>
                <c:pt idx="2">
                  <c:v>1478</c:v>
                </c:pt>
                <c:pt idx="3">
                  <c:v>1537.1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163.9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 </c:v>
                </c:pt>
              </c:strCache>
            </c:strRef>
          </c:tx>
          <c:spPr>
            <a:solidFill>
              <a:srgbClr val="666699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450.4</c:v>
                </c:pt>
                <c:pt idx="1">
                  <c:v>1100.5</c:v>
                </c:pt>
                <c:pt idx="2">
                  <c:v>1144.5</c:v>
                </c:pt>
                <c:pt idx="3">
                  <c:v>1190.3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3068</c:v>
                </c:pt>
                <c:pt idx="1">
                  <c:v>450.8</c:v>
                </c:pt>
                <c:pt idx="2">
                  <c:v>464.9</c:v>
                </c:pt>
                <c:pt idx="3">
                  <c:v>479.4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458.5</c:v>
                </c:pt>
                <c:pt idx="1">
                  <c:v>459.7</c:v>
                </c:pt>
                <c:pt idx="2">
                  <c:v>477.7</c:v>
                </c:pt>
                <c:pt idx="3">
                  <c:v>496.1</c:v>
                </c:pt>
              </c:numCache>
            </c:numRef>
          </c:val>
        </c:ser>
        <c:shape val="cylinder"/>
        <c:axId val="172638208"/>
        <c:axId val="172639744"/>
        <c:axId val="172441088"/>
      </c:bar3DChart>
      <c:catAx>
        <c:axId val="172638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72639744"/>
        <c:crosses val="autoZero"/>
        <c:auto val="1"/>
        <c:lblAlgn val="ctr"/>
        <c:lblOffset val="100"/>
      </c:catAx>
      <c:valAx>
        <c:axId val="17263974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638208"/>
        <c:crosses val="autoZero"/>
        <c:crossBetween val="between"/>
      </c:valAx>
      <c:serAx>
        <c:axId val="172441088"/>
        <c:scaling>
          <c:orientation val="minMax"/>
        </c:scaling>
        <c:delete val="1"/>
        <c:axPos val="b"/>
        <c:minorGridlines/>
        <c:tickLblPos val="nextTo"/>
        <c:crossAx val="17263974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0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70301774711195E-2"/>
          <c:w val="0.70200057321247811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2027 план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166854.1</c:v>
                </c:pt>
                <c:pt idx="1">
                  <c:v>208757</c:v>
                </c:pt>
                <c:pt idx="2">
                  <c:v>141128</c:v>
                </c:pt>
                <c:pt idx="3">
                  <c:v>139023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2027 план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324203.59999999998</c:v>
                </c:pt>
                <c:pt idx="1">
                  <c:v>76947.100000000006</c:v>
                </c:pt>
                <c:pt idx="2">
                  <c:v>94006.2</c:v>
                </c:pt>
                <c:pt idx="3">
                  <c:v>123503.7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CCFF66"/>
            </a:solidFill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2027 план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202010.3</c:v>
                </c:pt>
                <c:pt idx="1">
                  <c:v>208636.2</c:v>
                </c:pt>
                <c:pt idx="2">
                  <c:v>221233</c:v>
                </c:pt>
                <c:pt idx="3">
                  <c:v>232506.5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Sheet1!$B$1:$E$1</c:f>
              <c:strCache>
                <c:ptCount val="4"/>
                <c:pt idx="0">
                  <c:v>2025 план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2027 план</c:v>
                </c:pt>
              </c:strCache>
            </c:strRef>
          </c:cat>
          <c:val>
            <c:numRef>
              <c:f>Sheet1!$B$7:$E$7</c:f>
              <c:numCache>
                <c:formatCode>0.0</c:formatCode>
                <c:ptCount val="4"/>
                <c:pt idx="0">
                  <c:v>2474.6</c:v>
                </c:pt>
                <c:pt idx="1">
                  <c:v>1660.7</c:v>
                </c:pt>
                <c:pt idx="2">
                  <c:v>1700.6</c:v>
                </c:pt>
                <c:pt idx="3">
                  <c:v>1716.8</c:v>
                </c:pt>
              </c:numCache>
            </c:numRef>
          </c:val>
        </c:ser>
        <c:gapDepth val="0"/>
        <c:shape val="box"/>
        <c:axId val="173015040"/>
        <c:axId val="173016576"/>
        <c:axId val="0"/>
      </c:bar3DChart>
      <c:catAx>
        <c:axId val="173015040"/>
        <c:scaling>
          <c:orientation val="minMax"/>
        </c:scaling>
        <c:delete val="1"/>
        <c:axPos val="b"/>
        <c:numFmt formatCode="General" sourceLinked="1"/>
        <c:tickLblPos val="low"/>
        <c:crossAx val="173016576"/>
        <c:crosses val="autoZero"/>
        <c:auto val="1"/>
        <c:lblAlgn val="ctr"/>
        <c:lblOffset val="100"/>
        <c:tickLblSkip val="1"/>
        <c:tickMarkSkip val="1"/>
      </c:catAx>
      <c:valAx>
        <c:axId val="173016576"/>
        <c:scaling>
          <c:orientation val="minMax"/>
        </c:scaling>
        <c:axPos val="l"/>
        <c:majorGridlines>
          <c:spPr>
            <a:ln w="3088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" sourceLinked="0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Comic Sans MS" pitchFamily="66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73015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noFill/>
            <a:prstDash val="solid"/>
          </a:ln>
        </c:spPr>
        <c:txPr>
          <a:bodyPr/>
          <a:lstStyle/>
          <a:p>
            <a:pPr rtl="0">
              <a:defRPr sz="1200" b="0" i="0" u="none" strike="noStrike" baseline="0">
                <a:solidFill>
                  <a:schemeClr val="tx1"/>
                </a:solidFill>
                <a:latin typeface="Comic Sans MS" pitchFamily="66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9999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115541.1</c:v>
                </c:pt>
                <c:pt idx="1">
                  <c:v>101694.8</c:v>
                </c:pt>
                <c:pt idx="2">
                  <c:v>95345.4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Нацилнальная оборона</c:v>
                </c:pt>
              </c:strCache>
            </c:strRef>
          </c:tx>
          <c:spPr>
            <a:solidFill>
              <a:srgbClr val="FF0066"/>
            </a:solidFill>
          </c:spPr>
          <c:dPt>
            <c:idx val="1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578.79999999999995</c:v>
                </c:pt>
                <c:pt idx="1">
                  <c:v>643.20000000000005</c:v>
                </c:pt>
                <c:pt idx="2">
                  <c:v>813.3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96826.9</c:v>
                </c:pt>
                <c:pt idx="1">
                  <c:v>103610.2</c:v>
                </c:pt>
                <c:pt idx="2">
                  <c:v>103159.9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3333CC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29703.599999999984</c:v>
                </c:pt>
                <c:pt idx="1">
                  <c:v>11885.9</c:v>
                </c:pt>
                <c:pt idx="2">
                  <c:v>61300.7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220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284309.40000000002</c:v>
                </c:pt>
                <c:pt idx="1">
                  <c:v>285877.09999999998</c:v>
                </c:pt>
                <c:pt idx="2">
                  <c:v>288114.59999999998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69759.7</c:v>
                </c:pt>
                <c:pt idx="1">
                  <c:v>66734.100000000006</c:v>
                </c:pt>
                <c:pt idx="2">
                  <c:v>60580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FF66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24187.9</c:v>
                </c:pt>
                <c:pt idx="1">
                  <c:v>23419.1</c:v>
                </c:pt>
                <c:pt idx="2">
                  <c:v>21484.6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10789.3</c:v>
                </c:pt>
                <c:pt idx="1">
                  <c:v>8559.299999999992</c:v>
                </c:pt>
                <c:pt idx="2">
                  <c:v>9559.299999999992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1.4</c:v>
                </c:pt>
                <c:pt idx="1">
                  <c:v>1.2</c:v>
                </c:pt>
                <c:pt idx="2">
                  <c:v>1.1000000000000001</c:v>
                </c:pt>
              </c:numCache>
            </c:numRef>
          </c:val>
        </c:ser>
        <c:shape val="box"/>
        <c:axId val="173156992"/>
        <c:axId val="173171072"/>
        <c:axId val="0"/>
      </c:bar3DChart>
      <c:catAx>
        <c:axId val="17315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Comic Sans MS" pitchFamily="66" charset="0"/>
              </a:defRPr>
            </a:pPr>
            <a:endParaRPr lang="ru-RU"/>
          </a:p>
        </c:txPr>
        <c:crossAx val="173171072"/>
        <c:crosses val="autoZero"/>
        <c:auto val="1"/>
        <c:lblAlgn val="ctr"/>
        <c:lblOffset val="100"/>
      </c:catAx>
      <c:valAx>
        <c:axId val="173171072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7315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582107683525278"/>
          <c:y val="0"/>
          <c:w val="0.38417892316475161"/>
          <c:h val="1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200" baseline="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 smtClean="0"/>
              <a:t>Доля расходов на реализацию программы в общем объеме расходов, %</a:t>
            </a:r>
            <a:endParaRPr lang="ru-RU" sz="1200" b="1" i="0" baseline="0" dirty="0"/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24"/>
          <c:w val="0.92923150144180966"/>
          <c:h val="0.591852958742772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Lbls>
            <c:dLbl>
              <c:idx val="0"/>
              <c:delete val="1"/>
            </c:dLbl>
            <c:dLbl>
              <c:idx val="2"/>
              <c:layout>
                <c:manualLayout>
                  <c:x val="3.485814382305536E-3"/>
                  <c:y val="-0.2619864704174850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1">
                  <c:v>13.8</c:v>
                </c:pt>
                <c:pt idx="2" formatCode="General">
                  <c:v>13.6</c:v>
                </c:pt>
                <c:pt idx="3" formatCode="General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3683550634061387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 smtClean="0"/>
              <a:t>Доля расходов на реализацию программы в общем объеме расходов, %</a:t>
            </a:r>
            <a:endParaRPr lang="ru-RU" sz="1200" b="1" i="0" baseline="0" dirty="0"/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33"/>
          <c:w val="0.92923150144180966"/>
          <c:h val="0.591852958742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99FF"/>
              </a:solidFill>
            </c:spPr>
          </c:dPt>
          <c:dLbls>
            <c:dLbl>
              <c:idx val="0"/>
              <c:delete val="1"/>
            </c:dLbl>
            <c:dLbl>
              <c:idx val="2"/>
              <c:layout>
                <c:manualLayout>
                  <c:x val="-2.9162817181589819E-7"/>
                  <c:y val="-0.18666536017245819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1">
                  <c:v>15.2</c:v>
                </c:pt>
                <c:pt idx="2">
                  <c:v>17</c:v>
                </c:pt>
                <c:pt idx="3" formatCode="General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0073840253087756"/>
          <c:w val="0.8647696837350883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99CC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5913" custScaleY="85168" custLinFactNeighborX="-1052" custLinFactNeighborY="-20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D733C-54B7-4C29-B08C-3747880F100B}">
      <dsp:nvSpPr>
        <dsp:cNvPr id="0" name=""/>
        <dsp:cNvSpPr/>
      </dsp:nvSpPr>
      <dsp:spPr>
        <a:xfrm>
          <a:off x="3999048" y="1442498"/>
          <a:ext cx="2121202" cy="80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985"/>
              </a:lnTo>
              <a:lnTo>
                <a:pt x="2121202" y="594985"/>
              </a:lnTo>
              <a:lnTo>
                <a:pt x="2121202" y="802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8F514-EEEE-4E61-B1C9-E9974041AC39}">
      <dsp:nvSpPr>
        <dsp:cNvPr id="0" name=""/>
        <dsp:cNvSpPr/>
      </dsp:nvSpPr>
      <dsp:spPr>
        <a:xfrm>
          <a:off x="1788843" y="1442498"/>
          <a:ext cx="2210204" cy="870652"/>
        </a:xfrm>
        <a:custGeom>
          <a:avLst/>
          <a:gdLst/>
          <a:ahLst/>
          <a:cxnLst/>
          <a:rect l="0" t="0" r="0" b="0"/>
          <a:pathLst>
            <a:path>
              <a:moveTo>
                <a:pt x="2210204" y="0"/>
              </a:moveTo>
              <a:lnTo>
                <a:pt x="2210204" y="663220"/>
              </a:lnTo>
              <a:lnTo>
                <a:pt x="0" y="663220"/>
              </a:lnTo>
              <a:lnTo>
                <a:pt x="0" y="870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18B08-8B23-4761-815C-FF731424DDBA}">
      <dsp:nvSpPr>
        <dsp:cNvPr id="0" name=""/>
        <dsp:cNvSpPr/>
      </dsp:nvSpPr>
      <dsp:spPr>
        <a:xfrm>
          <a:off x="160798" y="418477"/>
          <a:ext cx="7676498" cy="1024020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775B-9E88-4819-BF9E-79E431BC902F}">
      <dsp:nvSpPr>
        <dsp:cNvPr id="0" name=""/>
        <dsp:cNvSpPr/>
      </dsp:nvSpPr>
      <dsp:spPr>
        <a:xfrm>
          <a:off x="409592" y="654831"/>
          <a:ext cx="7676498" cy="1024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sp:txBody>
      <dsp:txXfrm>
        <a:off x="439585" y="684824"/>
        <a:ext cx="7616512" cy="964034"/>
      </dsp:txXfrm>
    </dsp:sp>
    <dsp:sp modelId="{21EF4F56-8165-45C1-A6D3-0E472D9D09B1}">
      <dsp:nvSpPr>
        <dsp:cNvPr id="0" name=""/>
        <dsp:cNvSpPr/>
      </dsp:nvSpPr>
      <dsp:spPr>
        <a:xfrm>
          <a:off x="-71447" y="2313150"/>
          <a:ext cx="3720582" cy="1903637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39887-C6C6-4859-8822-3D9D7B217568}">
      <dsp:nvSpPr>
        <dsp:cNvPr id="0" name=""/>
        <dsp:cNvSpPr/>
      </dsp:nvSpPr>
      <dsp:spPr>
        <a:xfrm>
          <a:off x="177346" y="2549504"/>
          <a:ext cx="3720582" cy="1903637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272" y="2642430"/>
        <a:ext cx="3534730" cy="1717785"/>
      </dsp:txXfrm>
    </dsp:sp>
    <dsp:sp modelId="{5AD82798-F568-4F0D-85FC-837CC49E197A}">
      <dsp:nvSpPr>
        <dsp:cNvPr id="0" name=""/>
        <dsp:cNvSpPr/>
      </dsp:nvSpPr>
      <dsp:spPr>
        <a:xfrm>
          <a:off x="4231118" y="2244915"/>
          <a:ext cx="3778262" cy="2063837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67C8-9ACA-45CA-92CD-3535FE146F9E}">
      <dsp:nvSpPr>
        <dsp:cNvPr id="0" name=""/>
        <dsp:cNvSpPr/>
      </dsp:nvSpPr>
      <dsp:spPr>
        <a:xfrm>
          <a:off x="4479912" y="2481269"/>
          <a:ext cx="3778262" cy="2063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0360" y="2541717"/>
        <a:ext cx="3657366" cy="194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0.86364</cdr:x>
      <cdr:y>0.0774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12108" cy="47552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0.2</cdr:y>
    </cdr:from>
    <cdr:to>
      <cdr:x>0.23142</cdr:x>
      <cdr:y>0.28534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7190" y="571504"/>
          <a:ext cx="469433" cy="24386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0287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75" y="4861157"/>
            <a:ext cx="5683914" cy="4605821"/>
          </a:xfrm>
          <a:prstGeom prst="rect">
            <a:avLst/>
          </a:prstGeom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2939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</a:t>
            </a:r>
            <a:r>
              <a:rPr lang="ru-RU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endParaRPr lang="ru-RU" sz="32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окружной Думы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130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19.12.2025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года </a:t>
            </a:r>
          </a:p>
          <a:p>
            <a:pPr>
              <a:defRPr/>
            </a:pP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 муниципального образования «Краснинский муниципальный округ» </a:t>
            </a: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Смоленской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области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2026 год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плановый период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2027 </a:t>
            </a: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2028 годов</a:t>
            </a:r>
            <a:endParaRPr lang="ru-RU" sz="3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-142900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8080"/>
                </a:solidFill>
                <a:latin typeface="Comic Sans MS" pitchFamily="66" charset="0"/>
              </a:rPr>
              <a:t>     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  <a:endParaRPr lang="ru-RU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7AA2A9-7D7C-4E20-B318-FA398525EDA0}"/>
              </a:ext>
            </a:extLst>
          </p:cNvPr>
          <p:cNvSpPr/>
          <p:nvPr/>
        </p:nvSpPr>
        <p:spPr>
          <a:xfrm>
            <a:off x="857224" y="2368072"/>
            <a:ext cx="2346238" cy="270400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177DD30-E41E-4EE5-9D1A-D2F4E70667D0}"/>
              </a:ext>
            </a:extLst>
          </p:cNvPr>
          <p:cNvSpPr/>
          <p:nvPr/>
        </p:nvSpPr>
        <p:spPr>
          <a:xfrm>
            <a:off x="1785918" y="2026771"/>
            <a:ext cx="714380" cy="733425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6699"/>
                </a:solidFill>
                <a:latin typeface="Comic Sans MS" pitchFamily="66" charset="0"/>
              </a:rPr>
              <a:t>1</a:t>
            </a:r>
            <a:endParaRPr lang="ru-RU" sz="4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05F6CA-D89B-4942-B938-C7BCF5A64433}"/>
              </a:ext>
            </a:extLst>
          </p:cNvPr>
          <p:cNvSpPr/>
          <p:nvPr/>
        </p:nvSpPr>
        <p:spPr>
          <a:xfrm>
            <a:off x="3568983" y="2368072"/>
            <a:ext cx="2164556" cy="27040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3568982" y="2806223"/>
            <a:ext cx="2217464" cy="2408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2500" dirty="0" smtClean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Неналоговые доходы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Поступления от других сборов,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Установленных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законодательством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Российской Федерации,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а также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Штрафов за нарушение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законодательства</a:t>
            </a: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3D4403F-E420-4EC5-BA82-813023330D21}"/>
              </a:ext>
            </a:extLst>
          </p:cNvPr>
          <p:cNvSpPr/>
          <p:nvPr/>
        </p:nvSpPr>
        <p:spPr>
          <a:xfrm>
            <a:off x="4286248" y="2026771"/>
            <a:ext cx="714379" cy="733425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9A52FB-F26A-47C4-9229-B6B3B4D801B4}"/>
              </a:ext>
            </a:extLst>
          </p:cNvPr>
          <p:cNvSpPr txBox="1"/>
          <p:nvPr/>
        </p:nvSpPr>
        <p:spPr>
          <a:xfrm>
            <a:off x="4376228" y="2012102"/>
            <a:ext cx="55006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6699"/>
                </a:solidFill>
              </a:rPr>
              <a:t>2</a:t>
            </a:r>
            <a:endParaRPr lang="ru-RU" sz="4000" b="1" dirty="0">
              <a:solidFill>
                <a:srgbClr val="666699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4156DC-9276-403A-9521-B338071CFC7A}"/>
              </a:ext>
            </a:extLst>
          </p:cNvPr>
          <p:cNvSpPr/>
          <p:nvPr/>
        </p:nvSpPr>
        <p:spPr>
          <a:xfrm>
            <a:off x="6137163" y="2368072"/>
            <a:ext cx="2164556" cy="270400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1095571-92E6-4014-B1BA-B1E2B230979B}"/>
              </a:ext>
            </a:extLst>
          </p:cNvPr>
          <p:cNvSpPr txBox="1">
            <a:spLocks/>
          </p:cNvSpPr>
          <p:nvPr/>
        </p:nvSpPr>
        <p:spPr>
          <a:xfrm>
            <a:off x="6137162" y="2806222"/>
            <a:ext cx="2292490" cy="24087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Безвозмездные поступления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Поступления от других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бюджетов (межбюджетные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трансферты) организаций,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граждан (кроме налоговых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и неналоговых доходов)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794554A-3FE5-48D7-99B4-6DC57E3A8C74}"/>
              </a:ext>
            </a:extLst>
          </p:cNvPr>
          <p:cNvSpPr/>
          <p:nvPr/>
        </p:nvSpPr>
        <p:spPr>
          <a:xfrm>
            <a:off x="6858017" y="2026771"/>
            <a:ext cx="629316" cy="733425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469A22-71E4-4DAC-943C-661E295B6A6C}"/>
              </a:ext>
            </a:extLst>
          </p:cNvPr>
          <p:cNvSpPr txBox="1"/>
          <p:nvPr/>
        </p:nvSpPr>
        <p:spPr>
          <a:xfrm>
            <a:off x="6858016" y="2026770"/>
            <a:ext cx="78581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666699"/>
                </a:solidFill>
              </a:rPr>
              <a:t>3</a:t>
            </a:r>
            <a:endParaRPr lang="ru-RU" sz="4000" b="1" dirty="0">
              <a:solidFill>
                <a:srgbClr val="666699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857225" y="2806223"/>
            <a:ext cx="2214578" cy="18372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Налоговые доходы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Поступления от уплаты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налогов, установленных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Налоговым кодексом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Российской Федерации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B1062245-809A-4CFA-A48C-EFEB36EB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2396" y="6492874"/>
            <a:ext cx="1571604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11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3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C0890-3751-4E7A-A10C-37068E8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3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</a:rPr>
              <a:t>     Составление бюджета муниципального образования основывается на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</a:rPr>
              <a:t>: </a:t>
            </a:r>
            <a:endParaRPr lang="ru-RU" sz="24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0" name="Нижний колонтитул 4">
            <a:extLst>
              <a:ext uri="{FF2B5EF4-FFF2-40B4-BE49-F238E27FC236}">
                <a16:creationId xmlns:a16="http://schemas.microsoft.com/office/drawing/2014/main" xmlns="" id="{E177DB1D-EB20-460A-AA08-C245E28A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5272" y="6357958"/>
            <a:ext cx="1082800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13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B9FFCBB-45FB-408B-88D8-47D23BA080F6}"/>
              </a:ext>
            </a:extLst>
          </p:cNvPr>
          <p:cNvSpPr/>
          <p:nvPr/>
        </p:nvSpPr>
        <p:spPr>
          <a:xfrm>
            <a:off x="1545577" y="4639910"/>
            <a:ext cx="258923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осьмиугольник 32">
            <a:extLst>
              <a:ext uri="{FF2B5EF4-FFF2-40B4-BE49-F238E27FC236}">
                <a16:creationId xmlns:a16="http://schemas.microsoft.com/office/drawing/2014/main" xmlns="" id="{DEBCEACB-8352-4375-B18E-49A0F26270C4}"/>
              </a:ext>
            </a:extLst>
          </p:cNvPr>
          <p:cNvSpPr/>
          <p:nvPr/>
        </p:nvSpPr>
        <p:spPr>
          <a:xfrm>
            <a:off x="214282" y="2571744"/>
            <a:ext cx="2000264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задержка 34">
            <a:extLst>
              <a:ext uri="{FF2B5EF4-FFF2-40B4-BE49-F238E27FC236}">
                <a16:creationId xmlns:a16="http://schemas.microsoft.com/office/drawing/2014/main" xmlns="" id="{025A9A13-322D-43F9-8D99-5D523D25886C}"/>
              </a:ext>
            </a:extLst>
          </p:cNvPr>
          <p:cNvSpPr/>
          <p:nvPr/>
        </p:nvSpPr>
        <p:spPr>
          <a:xfrm rot="5400000">
            <a:off x="899419" y="2525121"/>
            <a:ext cx="426410" cy="50625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EF87E7B-9D3B-4E61-AA4A-FD105911D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8663" y="2553270"/>
            <a:ext cx="357190" cy="37487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3F9B288-2CFC-41FA-8A94-FB3B93D90A7A}"/>
              </a:ext>
            </a:extLst>
          </p:cNvPr>
          <p:cNvSpPr/>
          <p:nvPr/>
        </p:nvSpPr>
        <p:spPr>
          <a:xfrm>
            <a:off x="142844" y="3000372"/>
            <a:ext cx="214314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Положение послания Президента РФ Федеральному Собранию, определяющий бюджетную политику в РФ</a:t>
            </a:r>
          </a:p>
          <a:p>
            <a:pPr algn="ctr"/>
            <a:endParaRPr lang="ru-RU" b="1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76A0B2BD-83AC-4D94-8484-93F916D4E3D6}"/>
              </a:ext>
            </a:extLst>
          </p:cNvPr>
          <p:cNvSpPr/>
          <p:nvPr/>
        </p:nvSpPr>
        <p:spPr>
          <a:xfrm>
            <a:off x="3878956" y="4639910"/>
            <a:ext cx="258923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осьмиугольник 40">
            <a:extLst>
              <a:ext uri="{FF2B5EF4-FFF2-40B4-BE49-F238E27FC236}">
                <a16:creationId xmlns:a16="http://schemas.microsoft.com/office/drawing/2014/main" xmlns="" id="{EF7C88D9-4FDE-41B0-8015-6C731ED71630}"/>
              </a:ext>
            </a:extLst>
          </p:cNvPr>
          <p:cNvSpPr/>
          <p:nvPr/>
        </p:nvSpPr>
        <p:spPr>
          <a:xfrm>
            <a:off x="2571736" y="2643182"/>
            <a:ext cx="2143140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Основных</a:t>
            </a:r>
          </a:p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направлениях</a:t>
            </a:r>
          </a:p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бюджетной и налоговой</a:t>
            </a:r>
          </a:p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политики </a:t>
            </a:r>
            <a:endParaRPr lang="ru-RU" sz="15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3" name="Блок-схема: задержка 42">
            <a:extLst>
              <a:ext uri="{FF2B5EF4-FFF2-40B4-BE49-F238E27FC236}">
                <a16:creationId xmlns:a16="http://schemas.microsoft.com/office/drawing/2014/main" xmlns="" id="{075F37E1-2818-412B-B1CC-361A37098F2F}"/>
              </a:ext>
            </a:extLst>
          </p:cNvPr>
          <p:cNvSpPr/>
          <p:nvPr/>
        </p:nvSpPr>
        <p:spPr>
          <a:xfrm rot="5400000">
            <a:off x="3397475" y="2531823"/>
            <a:ext cx="426410" cy="506252"/>
          </a:xfrm>
          <a:prstGeom prst="flowChartDelay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93BDD4F-2264-447F-82C0-F87A87A52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428992" y="2574036"/>
            <a:ext cx="381163" cy="368938"/>
          </a:xfrm>
          <a:prstGeom prst="rect">
            <a:avLst/>
          </a:prstGeom>
        </p:spPr>
      </p:pic>
      <p:sp>
        <p:nvSpPr>
          <p:cNvPr id="50" name="Восьмиугольник 49">
            <a:extLst>
              <a:ext uri="{FF2B5EF4-FFF2-40B4-BE49-F238E27FC236}">
                <a16:creationId xmlns:a16="http://schemas.microsoft.com/office/drawing/2014/main" xmlns="" id="{6B23B64F-D407-4AC7-90C4-D42C367E0D04}"/>
              </a:ext>
            </a:extLst>
          </p:cNvPr>
          <p:cNvSpPr/>
          <p:nvPr/>
        </p:nvSpPr>
        <p:spPr>
          <a:xfrm>
            <a:off x="4917684" y="2582560"/>
            <a:ext cx="2011770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Блок-схема: задержка 51">
            <a:extLst>
              <a:ext uri="{FF2B5EF4-FFF2-40B4-BE49-F238E27FC236}">
                <a16:creationId xmlns:a16="http://schemas.microsoft.com/office/drawing/2014/main" xmlns="" id="{943AA637-D9A0-49A4-B6FC-B58F86BD6A93}"/>
              </a:ext>
            </a:extLst>
          </p:cNvPr>
          <p:cNvSpPr/>
          <p:nvPr/>
        </p:nvSpPr>
        <p:spPr>
          <a:xfrm rot="5400000">
            <a:off x="5565103" y="2542638"/>
            <a:ext cx="426410" cy="50625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9D57505-9D80-45D9-B290-B7FD73944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572132" y="2643182"/>
            <a:ext cx="334873" cy="299791"/>
          </a:xfrm>
          <a:prstGeom prst="rect">
            <a:avLst/>
          </a:prstGeom>
        </p:spPr>
      </p:pic>
      <p:sp>
        <p:nvSpPr>
          <p:cNvPr id="59" name="Восьмиугольник 58">
            <a:extLst>
              <a:ext uri="{FF2B5EF4-FFF2-40B4-BE49-F238E27FC236}">
                <a16:creationId xmlns:a16="http://schemas.microsoft.com/office/drawing/2014/main" xmlns="" id="{76BA1D21-F8DD-4617-96DF-333761D76AFB}"/>
              </a:ext>
            </a:extLst>
          </p:cNvPr>
          <p:cNvSpPr/>
          <p:nvPr/>
        </p:nvSpPr>
        <p:spPr>
          <a:xfrm>
            <a:off x="7143768" y="2582560"/>
            <a:ext cx="1823915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Блок-схема: задержка 60">
            <a:extLst>
              <a:ext uri="{FF2B5EF4-FFF2-40B4-BE49-F238E27FC236}">
                <a16:creationId xmlns:a16="http://schemas.microsoft.com/office/drawing/2014/main" xmlns="" id="{D7C1D67E-83D5-41BA-9CE5-3F5803085921}"/>
              </a:ext>
            </a:extLst>
          </p:cNvPr>
          <p:cNvSpPr/>
          <p:nvPr/>
        </p:nvSpPr>
        <p:spPr>
          <a:xfrm rot="5400000">
            <a:off x="7893852" y="2542638"/>
            <a:ext cx="426410" cy="506252"/>
          </a:xfrm>
          <a:prstGeom prst="flowChartDelay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E7DAB5E-6190-49A9-92FE-F53EEC153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7994635" y="2645869"/>
            <a:ext cx="292141" cy="299791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000628" y="3071810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808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Основных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направлениях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долговой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политики </a:t>
            </a:r>
            <a:endParaRPr lang="ru-RU" sz="1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43768" y="3357562"/>
            <a:ext cx="200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Муниципальных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программах </a:t>
            </a:r>
            <a:endParaRPr lang="ru-RU" sz="16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00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967324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2027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2028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9,6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227,6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295,0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326,9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104,4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110,8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622,2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614,0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662,0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696,5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729,8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762,8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100,3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100,3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462,2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231,4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220,3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3,6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3,6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375,9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132,2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90,4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551,4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605,6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708,0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790,1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855,7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920,0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42852"/>
            <a:ext cx="85360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         </a:t>
            </a:r>
            <a:r>
              <a:rPr lang="ru-RU" sz="22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</a:t>
            </a:r>
            <a:r>
              <a:rPr lang="ru-RU" sz="22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– экономического развития на </a:t>
            </a:r>
            <a:r>
              <a:rPr lang="ru-RU" sz="22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долгосрочный период </a:t>
            </a:r>
            <a:r>
              <a:rPr lang="ru-RU" sz="22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2023 </a:t>
            </a:r>
            <a:r>
              <a:rPr lang="ru-RU" sz="22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2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2028 </a:t>
            </a:r>
            <a:r>
              <a:rPr lang="ru-RU" sz="22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6666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«Краснинский муниципальный округ» Смоленской области на 2026 год и на плановый период 2027 и 2028 годов</a:t>
            </a:r>
            <a:endParaRPr lang="ru-RU" dirty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бюджет муниципального образования, муниципальный долг на 01.12.2025 составит </a:t>
            </a:r>
            <a:r>
              <a:rPr lang="ru-RU" sz="13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1371,0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300" dirty="0" smtClean="0"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2025 г.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2025 году по сравнению с 2024 годом.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Руководителями структурных подразделений Администрации муниципального образования «Краснинский муниципальный округ»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Отсутствует просроченная задолженности по бюджетным и долговым обязательствам  муниципального образования. 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Выполнение моратория на увеличение численности работников  органов местного самоуправления,  и составляет  </a:t>
            </a:r>
            <a:r>
              <a:rPr kumimoji="0" lang="ru-RU" sz="13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единиц.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Сформирован бездефицитный бюджет муниципального образований «Краснинский муниципальный округ» Смоленской области на 2026 год и на плановый период 2027 и 2028 годов.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«Краснинский муниципальный округ»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        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sz="1300" b="1" dirty="0" smtClean="0">
              <a:latin typeface="Comic Sans MS" pitchFamily="66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2000240"/>
            <a:ext cx="5500726" cy="4500594"/>
          </a:xfrm>
          <a:prstGeom prst="vertic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09 декабря 2025 года в актовом зале Администрации муниципального образования «Краснинский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муниципальный округ»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Смоленской области под председательством Главы муниципального образования «Краснинский муниципальный округ» Смоленской области </a:t>
            </a:r>
            <a:r>
              <a:rPr lang="ru-RU" sz="1000" b="1" dirty="0" smtClean="0">
                <a:solidFill>
                  <a:schemeClr val="tx1"/>
                </a:solidFill>
                <a:latin typeface="Comic Sans MS" pitchFamily="66" charset="0"/>
              </a:rPr>
              <a:t>М.В</a:t>
            </a:r>
            <a:r>
              <a:rPr lang="ru-RU" sz="1000" b="1" dirty="0" smtClean="0">
                <a:solidFill>
                  <a:schemeClr val="tx1"/>
                </a:solidFill>
                <a:latin typeface="Comic Sans MS" pitchFamily="66" charset="0"/>
              </a:rPr>
              <a:t>. Мищенко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состоялись публичные слушания по проекту бюджета муниципального образования «Краснинский муниципальный округ» на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2026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2027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и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2028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годов.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приняли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муниципальный округ»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выступала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начальник Финансового управления Администрации муниципального образования «Краснинский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муниципальный округ»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 Предложений 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бюджета муниципального образования «Краснинский муниципальный округ» на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2026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2027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и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2028 годов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68" cy="4613292"/>
        </p:xfrm>
        <a:graphic>
          <a:graphicData uri="http://schemas.openxmlformats.org/drawingml/2006/table">
            <a:tbl>
              <a:tblPr/>
              <a:tblGrid>
                <a:gridCol w="1173624"/>
                <a:gridCol w="1173624"/>
                <a:gridCol w="1173624"/>
                <a:gridCol w="1173624"/>
                <a:gridCol w="1173624"/>
                <a:gridCol w="1173624"/>
                <a:gridCol w="1173624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 </a:t>
                      </a:r>
                      <a:r>
                        <a:rPr lang="ru-RU" sz="20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муниципального образования «Краснинский муниципальный округ» на 2026 год и на плановый период 2027 и 2028 годов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 (факт)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 (план)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2027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2028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419507,4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559802,8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816863,0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632055,2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610111,3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655610,2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398724,6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562614,0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858853,6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613918,1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609974,2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655473,1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20782,8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2811,2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41990,6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муниципального округа!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Финансовым управлением разработана эта брошюра «Бюджет для граждан», в которой мы постарались в доступной и понятной форме изложить основные положения бюджета на 2026 год и на плановый период 2027 и 2028 годов, познакомить с основными понятиями, используемые в бюджетном процессе. 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009999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Оставлять комментарии или вести обсуждение публикуемых бюджетных данных Вы можете в официальной </a:t>
            </a:r>
            <a:r>
              <a:rPr lang="ru-RU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группе </a:t>
            </a:r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муниципального образования «Краснинский муниципальный округ» </a:t>
            </a:r>
            <a:r>
              <a:rPr lang="ru-RU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Основные характеристики бюджета муниципального образования в 2023-2028 годах,</a:t>
            </a:r>
            <a:b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844" y="1285860"/>
          <a:ext cx="8813831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Общие характеристики бюджета муниципального образования, </a:t>
            </a:r>
            <a:r>
              <a:rPr lang="ru-RU" sz="18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группам,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>
              <a:solidFill>
                <a:srgbClr val="33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0034" y="2000240"/>
          <a:ext cx="850112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7166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Структура налоговых доходов, </a:t>
            </a:r>
            <a:b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 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50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61.6. Бюджетного кодекса РФ определено, что в бюджеты муниципальных округов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</a:rPr>
              <a:t>814,0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  <a:r>
              <a:rPr lang="ru-RU" sz="1200" b="1" dirty="0" smtClean="0">
                <a:solidFill>
                  <a:srgbClr val="3333CC"/>
                </a:solidFill>
                <a:latin typeface="Comic Sans MS" pitchFamily="66" charset="0"/>
              </a:rPr>
              <a:t>*</a:t>
            </a:r>
            <a:r>
              <a:rPr lang="ru-RU" sz="900" dirty="0" smtClean="0">
                <a:latin typeface="Comic Sans MS" pitchFamily="66" charset="0"/>
              </a:rPr>
              <a:t> </a:t>
            </a:r>
            <a:endParaRPr lang="ru-RU" sz="1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900" b="1" dirty="0" smtClean="0">
                <a:solidFill>
                  <a:srgbClr val="3333CC"/>
                </a:solidFill>
                <a:latin typeface="Comic Sans MS" pitchFamily="66" charset="0"/>
              </a:rPr>
              <a:t>*</a:t>
            </a:r>
            <a:r>
              <a:rPr lang="ru-RU" sz="800" dirty="0" smtClean="0"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Данные за 2024 год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714752"/>
          <a:ext cx="8286808" cy="947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1. Администрация муниципального образования "Краснинский 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муниципальный округ" </a:t>
                      </a:r>
                      <a:r>
                        <a:rPr lang="ru-RU" sz="1200" dirty="0">
                          <a:latin typeface="Comic Sans MS" pitchFamily="66" charset="0"/>
                        </a:rPr>
                        <a:t>Смоленской области</a:t>
                      </a:r>
                      <a:endParaRPr lang="ru-RU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Постановление 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от 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03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.0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.202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5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200" dirty="0">
                          <a:latin typeface="Comic Sans MS" pitchFamily="66" charset="0"/>
                        </a:rPr>
                        <a:t>№ 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158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200" dirty="0">
                          <a:latin typeface="Comic Sans MS" pitchFamily="66" charset="0"/>
                        </a:rPr>
                        <a:t>"Об утверждении Порядка оценки налоговых расходов  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муниципального образования «Краснинский муниципальный округ» Смоленской области»</a:t>
                      </a:r>
                      <a:endParaRPr lang="ru-RU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2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муниципальный округ» Смоленской области, является налог на доходы физических лиц 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и 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прогнозируемая сумма поступлений в доход бюджета,</a:t>
            </a:r>
            <a:r>
              <a:rPr lang="ru-RU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endParaRPr lang="ru-RU" sz="1200" dirty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 </a:t>
            </a:r>
            <a:r>
              <a:rPr lang="ru-RU" b="1" i="1" dirty="0" smtClean="0">
                <a:latin typeface="Comic Sans MS" pitchFamily="66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</a:rPr>
              <a:t>Инфуд</a:t>
            </a:r>
            <a:r>
              <a:rPr lang="ru-RU" b="1" i="1" dirty="0" smtClean="0">
                <a:latin typeface="Comic Sans MS" pitchFamily="66" charset="0"/>
              </a:rPr>
              <a:t>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производство соковой продукции из фруктов и овощей </a:t>
            </a: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«ТЕКССАР»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торговля оптовая машинами, оборудованием и инструментами для сельского хозяйства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Татнефть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АЗС-Запад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торговля розничная моторным топливом в специализированных магазинах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Comic Sans MS" pitchFamily="66" charset="0"/>
              </a:rPr>
              <a:t>еятельность автомобильного грузового транспорта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ПАО «НК Роснефть-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000" i="1" dirty="0" smtClean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Comic Sans MS" pitchFamily="66" charset="0"/>
              </a:rPr>
              <a:t>Осуществляет реализацию моторных топлив в розницу через собственную сеть АЗК и мелкооптовым потребителям с нефтебаз</a:t>
            </a:r>
            <a:endParaRPr lang="ru-RU" sz="1200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Деятельность сухопутного пассажирского транспорта перевозки пассажиров в городском и пригородном сообщении.</a:t>
            </a:r>
            <a:endParaRPr lang="ru-RU" sz="12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РТ-Инвест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транспортные системы»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разработка компьютерного программного обеспечения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АльфаТранс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деятельность по складированию и хранению</a:t>
            </a:r>
          </a:p>
          <a:p>
            <a:pPr lvl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Трансрусавто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Comic Sans MS" pitchFamily="66" charset="0"/>
              </a:rPr>
              <a:t>еятельность автомобильного грузового транспорта и услуги по перевозкам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5586" name="Picture 2" descr="https://www.rosneft.ru/upload/site1/document_image/img_16082023_01-800x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071546"/>
            <a:ext cx="1562053" cy="1171540"/>
          </a:xfrm>
          <a:prstGeom prst="rect">
            <a:avLst/>
          </a:prstGeom>
          <a:noFill/>
        </p:spPr>
      </p:pic>
      <p:sp>
        <p:nvSpPr>
          <p:cNvPr id="195588" name="AutoShape 4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0" name="AutoShape 6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2" name="AutoShape 8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4" name="AutoShape 10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6" name="AutoShape 12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8" name="AutoShape 14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600" name="AutoShape 16" descr="Фот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5601" name="Picture 17" descr="C:\Users\Смирнова\Documents\163df93b22f77b61d58367c4f43b7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614" y="2714620"/>
            <a:ext cx="1693386" cy="1367582"/>
          </a:xfrm>
          <a:prstGeom prst="rect">
            <a:avLst/>
          </a:prstGeom>
          <a:noFill/>
        </p:spPr>
      </p:pic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286256"/>
            <a:ext cx="164304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6858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«РФЛ» </a:t>
            </a:r>
            <a:r>
              <a:rPr lang="ru-RU" sz="1200" dirty="0" smtClean="0">
                <a:latin typeface="Comic Sans MS" pitchFamily="66" charset="0"/>
              </a:rPr>
              <a:t>Деятельность вспомогательная прочая, связанная с перевозками </a:t>
            </a: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«Железные дороги» </a:t>
            </a:r>
            <a:r>
              <a:rPr lang="ru-RU" sz="1200" dirty="0" smtClean="0">
                <a:latin typeface="Comic Sans MS" pitchFamily="66" charset="0"/>
              </a:rPr>
              <a:t>Деятельность железнодорожного транспорта грузовые перевозки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</a:t>
            </a:r>
            <a:r>
              <a:rPr lang="ru-RU" sz="1200" dirty="0" smtClean="0">
                <a:latin typeface="Comic Sans MS" pitchFamily="66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Comic Sans MS" pitchFamily="66" charset="0"/>
              </a:rPr>
              <a:t>беспечение передачу и распределение электрической энергии, технологическое присоединение к электрическим сетям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«РТ Терминал» </a:t>
            </a:r>
            <a:r>
              <a:rPr lang="ru-RU" sz="1200" dirty="0" smtClean="0">
                <a:latin typeface="Comic Sans MS" pitchFamily="66" charset="0"/>
              </a:rPr>
              <a:t>Деятельность автомобильного грузового транспорта и услуги по перевозкам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«БЭСТ» </a:t>
            </a:r>
            <a:r>
              <a:rPr lang="ru-RU" sz="1200" dirty="0" smtClean="0">
                <a:latin typeface="Comic Sans MS" pitchFamily="66" charset="0"/>
              </a:rPr>
              <a:t>Деятельность агентов по оптовой торговле твердым, жидким и газообразным топливом и связанными продуктами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торговля розничная моторным топливом в специализированных магазинах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производство канатов, веревок, шпагата и сетей</a:t>
            </a:r>
          </a:p>
          <a:p>
            <a:pPr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«МПК Сплав» </a:t>
            </a:r>
            <a:r>
              <a:rPr lang="ru-RU" sz="1200" dirty="0" smtClean="0">
                <a:latin typeface="Comic Sans MS" pitchFamily="66" charset="0"/>
              </a:rPr>
              <a:t>Деятельность агентов по оптовой торговле металлами в первичных формах</a:t>
            </a:r>
            <a:r>
              <a:rPr lang="ru-RU" dirty="0" smtClean="0"/>
              <a:t>  </a:t>
            </a:r>
          </a:p>
          <a:p>
            <a:pPr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«Идея»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производство офисной техники и оборудования (кроме компьютеров и периферийного оборудования)</a:t>
            </a:r>
            <a:endParaRPr lang="ru-RU" sz="1200" dirty="0" smtClean="0"/>
          </a:p>
          <a:p>
            <a:pPr eaLnBrk="0" hangingPunct="0"/>
            <a:endParaRPr lang="ru-RU" sz="1200" dirty="0" smtClean="0">
              <a:latin typeface="Comic Sans MS" pitchFamily="66" charset="0"/>
            </a:endParaRPr>
          </a:p>
          <a:p>
            <a:pPr eaLnBrk="0" hangingPunct="0"/>
            <a:endParaRPr lang="ru-RU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endParaRPr lang="ru-RU" b="1" i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NIT\Documents\photo_2023-10-03_16-58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2000232" cy="1571636"/>
          </a:xfrm>
          <a:prstGeom prst="rect">
            <a:avLst/>
          </a:prstGeom>
          <a:noFill/>
        </p:spPr>
      </p:pic>
      <p:pic>
        <p:nvPicPr>
          <p:cNvPr id="6" name="Picture 2" descr="http://www.kras-teks.ru/images/u/img1789736897_8271491034306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256"/>
            <a:ext cx="2071670" cy="1384289"/>
          </a:xfrm>
          <a:prstGeom prst="rect">
            <a:avLst/>
          </a:prstGeom>
          <a:noFill/>
        </p:spPr>
      </p:pic>
      <p:sp>
        <p:nvSpPr>
          <p:cNvPr id="1028" name="AutoShape 4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C:\Users\UNIT\AppData\Local\Temp\{9FB52458-B800-4A6B-82F1-127892E3116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C:\Users\UNIT\AppData\Local\Temp\{9FB52458-B800-4A6B-82F1-127892E3116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C:\Users\UNIT\AppData\Local\Temp\{6E844CD3-60BF-4C75-AA1D-D8E11BECB30A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AutoShape 40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AutoShape 42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0" name="Picture 4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357430"/>
            <a:ext cx="2071670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006666"/>
                </a:solidFill>
                <a:effectLst/>
                <a:latin typeface="Times New Roman" pitchFamily="18" charset="0"/>
              </a:rPr>
              <a:t>          </a:t>
            </a:r>
            <a:r>
              <a:rPr lang="ru-RU" sz="24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Структура межбюджетных трансфертов, </a:t>
            </a:r>
            <a:br>
              <a:rPr lang="ru-RU" sz="24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</a:br>
            <a:r>
              <a:rPr lang="ru-RU" sz="20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426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3333CC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 Расходы бюджета сформированы и утверждены: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357718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Смоленской области____________________8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бюджета муниципального образования _________________________________________19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образования_20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образования___21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межбюджетных трансфертов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образования</a:t>
            </a:r>
            <a:r>
              <a:rPr lang="en-US" sz="900" dirty="0" smtClean="0">
                <a:latin typeface="Comic Sans MS" pitchFamily="66" charset="0"/>
              </a:rPr>
              <a:t>_____________</a:t>
            </a:r>
            <a:r>
              <a:rPr lang="ru-RU" sz="900" dirty="0" smtClean="0">
                <a:latin typeface="Comic Sans MS" pitchFamily="66" charset="0"/>
              </a:rPr>
              <a:t>_</a:t>
            </a:r>
            <a:r>
              <a:rPr lang="en-US" sz="900" dirty="0" smtClean="0">
                <a:latin typeface="Comic Sans MS" pitchFamily="66" charset="0"/>
              </a:rPr>
              <a:t>2</a:t>
            </a:r>
            <a:r>
              <a:rPr lang="ru-RU" sz="900" dirty="0" smtClean="0">
                <a:latin typeface="Comic Sans MS" pitchFamily="66" charset="0"/>
              </a:rPr>
              <a:t>9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</a:t>
            </a:r>
            <a:r>
              <a:rPr lang="ru-RU" sz="900" dirty="0" smtClean="0">
                <a:latin typeface="Comic Sans MS" pitchFamily="66" charset="0"/>
              </a:rPr>
              <a:t>48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</a:t>
            </a:r>
            <a:r>
              <a:rPr lang="ru-RU" sz="900" dirty="0" smtClean="0">
                <a:latin typeface="Comic Sans MS" pitchFamily="66" charset="0"/>
              </a:rPr>
              <a:t>55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2025-2027 годах</a:t>
            </a:r>
            <a:r>
              <a:rPr lang="en-US" sz="900" dirty="0" smtClean="0">
                <a:latin typeface="Comic Sans MS" pitchFamily="66" charset="0"/>
              </a:rPr>
              <a:t>_______5</a:t>
            </a:r>
            <a:r>
              <a:rPr lang="ru-RU" sz="900" dirty="0" smtClean="0">
                <a:latin typeface="Comic Sans MS" pitchFamily="66" charset="0"/>
              </a:rPr>
              <a:t>7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</a:t>
            </a:r>
            <a:r>
              <a:rPr lang="ru-RU" sz="900" dirty="0" smtClean="0">
                <a:latin typeface="Comic Sans MS" pitchFamily="66" charset="0"/>
              </a:rPr>
              <a:t>58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59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обязательств_____________60</a:t>
            </a:r>
          </a:p>
          <a:p>
            <a:pPr fontAlgn="t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Контактная информация_________________________________</a:t>
            </a:r>
            <a:r>
              <a:rPr lang="ru-RU" sz="900" dirty="0" smtClean="0">
                <a:latin typeface="Comic Sans MS" pitchFamily="66" charset="0"/>
              </a:rPr>
              <a:t>61</a:t>
            </a: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образования, </a:t>
            </a:r>
            <a:br>
              <a:rPr lang="ru-RU" sz="24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861112029"/>
              </p:ext>
            </p:extLst>
          </p:nvPr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428596" y="1142984"/>
          <a:ext cx="8462963" cy="5286210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2026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2027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2028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                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631918,1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609974,2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655473,1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115541,1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101694,8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95345,4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3274,9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2334,6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2334,6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5022,7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4841,2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4240,9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77797,5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73651,2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71839,2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17,7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13305,0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12991,2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12441,2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15923,3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7775,4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4388,2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9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578,8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643,2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813,3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578,8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643,2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813,3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96826,9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103610,2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103159,9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13786,0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8821,7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8821,7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82225,9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94780,5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94330,2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815,0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29703,6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11885,9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61300,7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1750,0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214291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Comic Sans MS" pitchFamily="66" charset="0"/>
              </a:rPr>
              <a:t>     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Структура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2027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2028 годов, </a:t>
            </a:r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в тыс. рублей</a:t>
            </a:r>
          </a:p>
          <a:p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357158" y="285728"/>
          <a:ext cx="8569325" cy="5943144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8532,1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525,5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50525,5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19421,5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10660,4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10075,2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9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284309,4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285877,1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288114,6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52539,8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49033,7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50508,3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194710,0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191082,2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201214,7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22844,4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33809,1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24609,5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70,0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70,0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13995,2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11882,1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11712,1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69759,7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66734,1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60580,0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53559,0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52140,3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46086,2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16200,7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14593,8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14493,8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8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24187,9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23419,1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21484,6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7300,0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7300,0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7300,0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10353,6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9454,4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7391,2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1895,5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2154,6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10789,3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8559,3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9559,3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10339,3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8339,3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Comic Sans MS" pitchFamily="66" charset="0"/>
                          <a:cs typeface="Times New Roman" pitchFamily="18" charset="0"/>
                        </a:rPr>
                        <a:t>9339,3</a:t>
                      </a:r>
                      <a:endParaRPr lang="ru-RU" sz="11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7329,3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14894,2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3333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857232"/>
          <a:ext cx="8715436" cy="5126411"/>
        </p:xfrm>
        <a:graphic>
          <a:graphicData uri="http://schemas.openxmlformats.org/drawingml/2006/table">
            <a:tbl>
              <a:tblPr/>
              <a:tblGrid>
                <a:gridCol w="3857652"/>
                <a:gridCol w="2645070"/>
                <a:gridCol w="739228"/>
                <a:gridCol w="759106"/>
                <a:gridCol w="714380"/>
              </a:tblGrid>
              <a:tr h="236209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2028 год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28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400" kern="12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608204,9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590731,2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629345,4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</a:t>
                      </a:r>
                      <a:r>
                        <a:rPr lang="ru-RU" sz="1400" b="1" kern="1200" dirty="0" smtClean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округ» </a:t>
                      </a:r>
                      <a:r>
                        <a:rPr lang="ru-RU" sz="1400" b="1" kern="1200" dirty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Смоленской области</a:t>
                      </a:r>
                      <a:r>
                        <a:rPr lang="ru-RU" sz="1400" b="1" kern="1200" dirty="0" smtClean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solidFill>
                          <a:srgbClr val="FF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200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Цель: </a:t>
                      </a: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своих полномочий.</a:t>
                      </a:r>
                    </a:p>
                    <a:p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87206,1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82677,8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80978,7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86806,1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82677,8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80978,7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процессных мероприятий   «Распоряжение объектами муниципальной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собственности»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38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3786214" cy="1714512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1857364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28604"/>
          <a:ext cx="8929719" cy="6295105"/>
        </p:xfrm>
        <a:graphic>
          <a:graphicData uri="http://schemas.openxmlformats.org/drawingml/2006/table">
            <a:tbl>
              <a:tblPr/>
              <a:tblGrid>
                <a:gridCol w="3571900"/>
                <a:gridCol w="2928958"/>
                <a:gridCol w="785818"/>
                <a:gridCol w="785818"/>
                <a:gridCol w="857225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3333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kern="100" baseline="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050" kern="100" baseline="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 дорог общего пользования местного значения  </a:t>
                      </a:r>
                      <a:endParaRPr lang="ru-RU" sz="1050" kern="100" baseline="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96021,9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103612,2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103161,9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13786,0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8821,7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8821,7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82225,9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94780,5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94330,2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движения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6" name="AutoShape 2" descr="https://krasniy.admin-smolensk.ru/files/198/2_17_05_2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https://krasniy.admin-smolensk.ru/files/198/2_17_05_2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9" name="Picture 5" descr="C:\Users\Смирнова\Documents\2_17_05_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28604"/>
          <a:ext cx="8643998" cy="5740213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76802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округ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100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614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 Цель: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Создание условий для обеспечения  качественными услугами ЖКХ и благоустройство  муниципального образования, комплексное решение проблем благоустройства по улучшению санитарного и эстетического вида территории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22909,3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7858,8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57236,3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"Обеспечение условий для выполнения работ в области коммунального хозяйства»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2953,2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525,5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50000,0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"Благоустройство территории"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15956,1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7333,3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6710,8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05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4000,0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52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Ожидаемые конечные результаты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 улучшение качества жизни и благосостояния населения;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 повышение удовлетворенности населения муниципального образования «Краснинский муниципальный округ» Смоленской области уровнем жилищно-коммунального обслуживания;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улучшение экологической ситуации. </a:t>
                      </a:r>
                    </a:p>
                    <a:p>
                      <a:endParaRPr lang="ru-RU" sz="105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96" y="128586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9074" name="Picture 2" descr="C:\Users\Смирнова\Documents\6_1586765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714776" cy="2171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2"/>
          <a:ext cx="8643998" cy="530109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41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429024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428604"/>
          <a:ext cx="8643998" cy="589415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942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690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1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"Обеспечение пожарной безопасности населения, проживающего на территории муниципального образования"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53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7158" y="107154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350046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5772114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8872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10789,3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8559,3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9559,3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Комплекс процессных мероприятий "Обеспечение оказания муниципальных услуг по спортивной подготовке в учреждении в сфере физической культуры и спорта"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10339,3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8339,3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9339,3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857232"/>
          <a:ext cx="342902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643998" cy="52864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11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i="0" u="none" strike="noStrike" spc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бюджета, создание условий для повышения качества управления муниципальными финансами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9984,1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9897,7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9597,6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9982,7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9896,5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9596,5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35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1142984"/>
          <a:ext cx="342902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500462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Бюджетная классификация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Бюджетная система Российской Федерации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Бюджетное обязательство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Бюджетные ассигнования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Бюджетный процесс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Ведомственная структура расходов бюджета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Внутренний долг –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это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Главный распорядитель бюджетных средств (ГРБС)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376342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муниципальный</a:t>
                      </a:r>
                      <a:r>
                        <a:rPr lang="ru-RU" sz="14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округ» 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9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9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300089,0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300997,6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301301,6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Региональный проект «Педагоги и наставники»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14160,7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14200,6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14216,8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Региональный проект «Семейные ценности и инфраструктура культуры»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10213,8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4914,0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4124,5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2062,3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14201,9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13119,2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13077,9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52539,8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49033,7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50508,3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180524,3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176856,6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186972,9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22844,4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23595,3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24609,5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543,8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543,8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543,8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4671,3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4671,3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4671,3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900,0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82" y="857232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8" name="Picture 2" descr="C:\Users\UNIT\Documents\159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3069744" cy="213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695522"/>
          <a:ext cx="8858312" cy="5948189"/>
        </p:xfrm>
        <a:graphic>
          <a:graphicData uri="http://schemas.openxmlformats.org/drawingml/2006/table">
            <a:tbl>
              <a:tblPr/>
              <a:tblGrid>
                <a:gridCol w="3440832"/>
                <a:gridCol w="3149904"/>
                <a:gridCol w="757556"/>
                <a:gridCol w="777928"/>
                <a:gridCol w="732092"/>
              </a:tblGrid>
              <a:tr h="37508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муниципальный округ» Смоленской области» 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169">
                <a:tc rowSpan="10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 Цель: </a:t>
                      </a: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69764,7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66739,1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60585,0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Региональный проект "Семейные ценности и инфраструктура культуры»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3957,1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6830,3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16124,7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14593,8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14493,8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4054,0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4746,8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4746,8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16517,6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15165,9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15166,4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29025,3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25392,3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26168,0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«Развитие туризма»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Shruti" pitchFamily="34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"Развитие профессионального образования"</a:t>
                      </a:r>
                      <a:endParaRPr lang="ru-RU" sz="1050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76,0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28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4282" y="1214422"/>
          <a:ext cx="335758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633" name="Picture 1" descr="C:\Users\Смирнова\Documents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335758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71480"/>
          <a:ext cx="8643998" cy="524736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муниципальный округ»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870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768,3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658,6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768,3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658,6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результаты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357586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1071546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581696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муниципальный округ»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2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муниципальный округ»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1214422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898149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муниципальный округ» Смоленской области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обустройство и восстановление воинских захоронений на территории муниципального образования «Краснинский муниципальный округ» Смоленской области;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организация и участие в праздничных и иных мероприятиях патриотической направленности 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4447,9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6030,0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Ведомственный проект «Ремонт и восстановление воинских захоронений и мемориальных сооружений»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4417,9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«Организация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увеличение количества реконструированных  и обустроенных воинских захоронений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100" baseline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610" name="Picture 2" descr="E:\Users\Смирнова\Documents\Бюджет для граждан\фото\f526d28874acabf05cd8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1071546"/>
          <a:ext cx="32861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1490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937762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00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1798,9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1798,9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3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357158" y="1357298"/>
          <a:ext cx="321471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53030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муниципальный округ» Смоленской области»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571900" cy="214314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428596" y="1071546"/>
          <a:ext cx="33575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961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"Формирование современной городской среды на территории муниципального образования 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 Смоленской области»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6666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Обеспечение формирования единого облика муниципального образования «Краснинский муниципальный округ» Смоленской области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3465,4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3465,4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3364,1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39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Повышение уровня благоустройства дворовых территорий многоквартирных домов;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благоустройства территорий общего пользования;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уровня вовлечения заинтересованных граждан, организаций в реализацию мероприятий по благоустройству территории муниципального образования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7158" y="1071546"/>
          <a:ext cx="328614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1122" name="Picture 2" descr="C:\Users\Смирнова\Documents\1_09_06_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335758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00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5000660" cy="3234906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857256"/>
                <a:gridCol w="857256"/>
              </a:tblGrid>
              <a:tr h="357190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2028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23713,2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11913,7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11233,5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8345,0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7935,9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7085,6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округ»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Смоленской области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3274,9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2334,6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2334,6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11893,3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1543,2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1713,3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00240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На территории муниципального образования «Краснинский муниципальный округ» Смоленской области, реализуются общественно значимые проекты</a:t>
            </a:r>
            <a:br>
              <a:rPr lang="ru-RU" sz="14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</a:rPr>
              <a:t>   </a:t>
            </a: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00174"/>
          <a:ext cx="8121706" cy="4693920"/>
        </p:xfrm>
        <a:graphic>
          <a:graphicData uri="http://schemas.openxmlformats.org/drawingml/2006/table">
            <a:tbl>
              <a:tblPr/>
              <a:tblGrid>
                <a:gridCol w="358482"/>
                <a:gridCol w="2505388"/>
                <a:gridCol w="636592"/>
                <a:gridCol w="846143"/>
                <a:gridCol w="781055"/>
                <a:gridCol w="715968"/>
                <a:gridCol w="715968"/>
                <a:gridCol w="781055"/>
                <a:gridCol w="781055"/>
              </a:tblGrid>
              <a:tr h="1280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11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</a:b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Сроки реализации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2023 (факт)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2024 (факт)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2025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(оценка)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2026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(план)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2027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(план)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2028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(план)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1.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omic Sans MS" pitchFamily="66" charset="0"/>
                          <a:ea typeface="Times New Roman"/>
                        </a:rPr>
                        <a:t>По </a:t>
                      </a:r>
                      <a:r>
                        <a:rPr lang="ru-RU" sz="800">
                          <a:latin typeface="Comic Sans MS" pitchFamily="66" charset="0"/>
                          <a:ea typeface="Times New Roman"/>
                        </a:rPr>
                        <a:t>срокам </a:t>
                      </a: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8000,0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omic Sans MS" pitchFamily="66" charset="0"/>
                          <a:ea typeface="Times New Roman"/>
                        </a:rPr>
                        <a:t>2.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1985,1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1903,9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13345,1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4914,0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4124,5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2062,3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omic Sans MS" pitchFamily="66" charset="0"/>
                          <a:ea typeface="Times New Roman"/>
                          <a:cs typeface="Calibri"/>
                        </a:rPr>
                        <a:t>3.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</a:rPr>
                        <a:t> Расходы на проектирование, строительство, реконструкцию, капитальный ремонт и ремонт автомобильных дорог общего пользования местного значения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18012,6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omic Sans MS" pitchFamily="66" charset="0"/>
                          <a:ea typeface="Times New Roman"/>
                          <a:cs typeface="Calibri"/>
                        </a:rPr>
                        <a:t>4.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Calibri"/>
                        </a:rPr>
                        <a:t> Расходы на реализацию мероприятий по модернизации коммунальной инфраструктуры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omic Sans MS" pitchFamily="66" charset="0"/>
                          <a:ea typeface="Times New Roman"/>
                          <a:cs typeface="Calibri"/>
                        </a:rPr>
                        <a:t>5.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97724,8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24358,6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omic Sans MS" pitchFamily="66" charset="0"/>
                          <a:ea typeface="Times New Roman"/>
                        </a:rPr>
                        <a:t>6.</a:t>
                      </a:r>
                      <a:endParaRPr lang="ru-RU" sz="8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</a:rPr>
                        <a:t>Мероприятия</a:t>
                      </a:r>
                      <a:r>
                        <a:rPr lang="ru-RU" sz="1100" baseline="0" dirty="0" smtClean="0">
                          <a:latin typeface="Comic Sans MS" pitchFamily="66" charset="0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21019,2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Итого </a:t>
                      </a:r>
                      <a:r>
                        <a:rPr lang="ru-RU" sz="1100" b="1" dirty="0">
                          <a:latin typeface="Comic Sans MS" pitchFamily="66" charset="0"/>
                          <a:ea typeface="Times New Roman"/>
                        </a:rPr>
                        <a:t>по годам реализации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128729,1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26262,5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31357,7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4914,0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4124,5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2062,3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Муниципальная программа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Дефицит бюджета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Дотации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Доходы бюджета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Межбюджетные отношения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Межбюджетные трансферты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Местный бюджет –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это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3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Национальные проекты </a:t>
            </a:r>
            <a:r>
              <a:rPr lang="ru-RU" sz="13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3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300" b="1" dirty="0" err="1" smtClean="0">
                <a:latin typeface="Comic Sans MS" pitchFamily="66" charset="0"/>
                <a:cs typeface="Times New Roman" pitchFamily="18" charset="0"/>
              </a:rPr>
              <a:t>Непрограмные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расходы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Обслуживание государственного (муниципального) долга - о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Отчетный финансовый год –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это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Очередной финансовый год –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Плановый период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Расходы бюджета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3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3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Краснинский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Times New Roman"/>
                <a:cs typeface="Times New Roman"/>
              </a:rPr>
              <a:t>муниципальный округ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dirty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Смоленской области</a:t>
            </a:r>
          </a:p>
          <a:p>
            <a:pPr indent="450850"/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357166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«Инфраструктура для жизни»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3963186"/>
              </p:ext>
            </p:extLst>
          </p:nvPr>
        </p:nvGraphicFramePr>
        <p:xfrm>
          <a:off x="214282" y="1000108"/>
          <a:ext cx="8786872" cy="32877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86214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835790685"/>
                    </a:ext>
                  </a:extLst>
                </a:gridCol>
                <a:gridCol w="785818"/>
                <a:gridCol w="785818"/>
                <a:gridCol w="714380"/>
                <a:gridCol w="714380">
                  <a:extLst>
                    <a:ext uri="{9D8B030D-6E8A-4147-A177-3AD203B41FA5}">
                      <a16:colId xmlns="" xmlns:a16="http://schemas.microsoft.com/office/drawing/2014/main" val="3241802405"/>
                    </a:ext>
                  </a:extLst>
                </a:gridCol>
                <a:gridCol w="1000130"/>
              </a:tblGrid>
              <a:tr h="4067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(оценка)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2028г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</a:tr>
              <a:tr h="39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"Формирование комфортной городской среды"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3731,9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3465,4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Расходы на реализацию программ формирования современной городской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3731,9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3465,4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2. Региональный проект "Модернизация коммунальной инфраструктуры"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15977,0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</a:tr>
              <a:tr h="39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Расходы на реализацию мероприятий по модернизации коммунальной инфраструктуры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15977,0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9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3. Региональный проект «Чистая вода»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22454,7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  <a:tr h="48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22454,7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10024,6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26740,3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19708,9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3465,4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762" y="6492874"/>
            <a:ext cx="1154238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51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142852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«Молодежь и дети»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3963186"/>
              </p:ext>
            </p:extLst>
          </p:nvPr>
        </p:nvGraphicFramePr>
        <p:xfrm>
          <a:off x="214282" y="714353"/>
          <a:ext cx="8786875" cy="594662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57718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835790685"/>
                    </a:ext>
                  </a:extLst>
                </a:gridCol>
                <a:gridCol w="757425"/>
                <a:gridCol w="814211"/>
                <a:gridCol w="714380"/>
                <a:gridCol w="714380">
                  <a:extLst>
                    <a:ext uri="{9D8B030D-6E8A-4147-A177-3AD203B41FA5}">
                      <a16:colId xmlns="" xmlns:a16="http://schemas.microsoft.com/office/drawing/2014/main" val="3241802405"/>
                    </a:ext>
                  </a:extLst>
                </a:gridCol>
                <a:gridCol w="714381"/>
              </a:tblGrid>
              <a:tr h="4129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(оценка)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2028 г (план)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</a:tr>
              <a:tr h="229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«Современная школа»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3868,1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55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i="0" u="none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3627,6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396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i="0" u="none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249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 Региональный проект "Все лучшее детям"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2940,8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18412,3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</a:tr>
              <a:tr h="3982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376,6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96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мероприятия по модернизации школьных систем образования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17406,7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82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оснащение образовательных организаций оборудованием, средствами обучения и воспитания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2940,8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55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капитальный ремонт зданий муниципальных образовательных организаций в рамках модернизации школьных систем образования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249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 Региональный проект "Педагоги и наставники"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1336,4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14148,7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14160,7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14200,6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14216,8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  <a:tr h="55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ежемесячное денежного вознаграждение советникам директоров по воспитанию и взаимодействию с детскими общественными объединениями образовательных организаций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</a:p>
                  </a:txBody>
                  <a:tcPr horzOverflow="overflow"/>
                </a:tc>
              </a:tr>
              <a:tr h="55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1336,4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1259,0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1270,1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1310,0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1326,2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962612"/>
                  </a:ext>
                </a:extLst>
              </a:tr>
              <a:tr h="396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за классное руководство педагогическим работникам образовательных организаций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12499,2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12500,0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12500,0</a:t>
                      </a:r>
                    </a:p>
                  </a:txBody>
                  <a:tcPr horzOverflow="overflow"/>
                </a:tc>
              </a:tr>
              <a:tr h="412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8145,3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32561,0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14160,7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14200,6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14216,8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1090" y="6492874"/>
            <a:ext cx="500066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52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142852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«Семья»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3963186"/>
              </p:ext>
            </p:extLst>
          </p:nvPr>
        </p:nvGraphicFramePr>
        <p:xfrm>
          <a:off x="571472" y="785794"/>
          <a:ext cx="8143963" cy="236316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21850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821237">
                  <a:extLst>
                    <a:ext uri="{9D8B030D-6E8A-4147-A177-3AD203B41FA5}">
                      <a16:colId xmlns="" xmlns:a16="http://schemas.microsoft.com/office/drawing/2014/main" val="2835790685"/>
                    </a:ext>
                  </a:extLst>
                </a:gridCol>
                <a:gridCol w="684364"/>
                <a:gridCol w="752801"/>
                <a:gridCol w="684364"/>
                <a:gridCol w="684364">
                  <a:extLst>
                    <a:ext uri="{9D8B030D-6E8A-4147-A177-3AD203B41FA5}">
                      <a16:colId xmlns="" xmlns:a16="http://schemas.microsoft.com/office/drawing/2014/main" val="3241802405"/>
                    </a:ext>
                  </a:extLst>
                </a:gridCol>
                <a:gridCol w="1094983"/>
              </a:tblGrid>
              <a:tr h="270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(оценка)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</a:tr>
              <a:tr h="27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"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Семейные ценности и инфраструктура культуры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3919,5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6830,3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305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техническое оснащение музеев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6830,3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на модернизацию учреждений культуры, включая создание детских культурно-просветительских центров на базе учреждений культуры (субсидии на мероприятие конкурса библиотек)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3919,5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8324" y="6492874"/>
            <a:ext cx="1225676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53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142852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«Демография»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3963186"/>
              </p:ext>
            </p:extLst>
          </p:nvPr>
        </p:nvGraphicFramePr>
        <p:xfrm>
          <a:off x="428565" y="749809"/>
          <a:ext cx="8501153" cy="110934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00625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835790685"/>
                    </a:ext>
                  </a:extLst>
                </a:gridCol>
                <a:gridCol w="785818"/>
                <a:gridCol w="714380"/>
                <a:gridCol w="785818"/>
                <a:gridCol w="857256">
                  <a:extLst>
                    <a:ext uri="{9D8B030D-6E8A-4147-A177-3AD203B41FA5}">
                      <a16:colId xmlns="" xmlns:a16="http://schemas.microsoft.com/office/drawing/2014/main" val="3241802405"/>
                    </a:ext>
                  </a:extLst>
                </a:gridCol>
              </a:tblGrid>
              <a:tr h="270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(план)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</a:tr>
              <a:tr h="27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"Спорт - норма жизни"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оснащение объектов спортивной инфраструктуры спортивно-технологическим оборудованием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8324" y="6492874"/>
            <a:ext cx="1225676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54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0735"/>
          </a:xfrm>
        </p:spPr>
        <p:txBody>
          <a:bodyPr/>
          <a:lstStyle/>
          <a:p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Численность населения, тыс. рублей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285860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Численность занятых в экономике, тыс. человек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928802"/>
          <a:ext cx="77153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642910" y="1142984"/>
          <a:ext cx="7956550" cy="5214945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образование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культуру и кинематографию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социальную политику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образование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культуру и кинематографию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социальную политику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образование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культуру и кинематографию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социальную политику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714348" y="0"/>
            <a:ext cx="74199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Расходы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муниципального образования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расчете на душу населения в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2026-2028 </a:t>
            </a:r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годах в тыс. рублей</a:t>
            </a:r>
            <a:endParaRPr lang="ru-RU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200" b="1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200" b="1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  <a:t>муниципального района, в тыс. рублей</a:t>
            </a:r>
            <a:r>
              <a:rPr lang="ru-RU" sz="1600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  <a:t/>
            </a:r>
            <a:br>
              <a:rPr lang="ru-RU" sz="1600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0000CC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94176"/>
        </p:xfrm>
        <a:graphic>
          <a:graphicData uri="http://schemas.openxmlformats.org/drawingml/2006/table">
            <a:tbl>
              <a:tblPr/>
              <a:tblGrid>
                <a:gridCol w="2714644"/>
                <a:gridCol w="928694"/>
                <a:gridCol w="928694"/>
                <a:gridCol w="925513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2023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2024 г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факт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2025 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план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2027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2028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41990,6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41990,6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-387159,8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-582252,9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-816863,0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-632055,2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- 610111,3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-655610,2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366731,4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585064,1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858853,6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631918,1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610111,3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655610,2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71540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800" b="1" cap="none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</a:t>
            </a:r>
            <a:br>
              <a:rPr lang="ru-RU" sz="1800" b="1" cap="none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6666"/>
                </a:solidFill>
                <a:latin typeface="Comic Sans MS" pitchFamily="66" charset="0"/>
                <a:cs typeface="Times New Roman" pitchFamily="18" charset="0"/>
              </a:rPr>
              <a:t>  </a:t>
            </a:r>
            <a:endParaRPr lang="ru-RU" sz="1800" dirty="0">
              <a:solidFill>
                <a:srgbClr val="006666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1071546"/>
          <a:ext cx="8143931" cy="2643205"/>
        </p:xfrm>
        <a:graphic>
          <a:graphicData uri="http://schemas.openxmlformats.org/drawingml/2006/table">
            <a:tbl>
              <a:tblPr/>
              <a:tblGrid>
                <a:gridCol w="447686"/>
                <a:gridCol w="2814207"/>
                <a:gridCol w="867918"/>
                <a:gridCol w="867918"/>
                <a:gridCol w="867918"/>
                <a:gridCol w="759428"/>
                <a:gridCol w="759428"/>
                <a:gridCol w="759428"/>
              </a:tblGrid>
              <a:tr h="45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2027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2028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959,7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959,7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3929066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4643438" y="1428736"/>
            <a:ext cx="4185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BC85A074-3F9D-437C-B2DE-DCAF80B82D5A}"/>
              </a:ext>
            </a:extLst>
          </p:cNvPr>
          <p:cNvSpPr/>
          <p:nvPr/>
        </p:nvSpPr>
        <p:spPr>
          <a:xfrm>
            <a:off x="4071934" y="4912090"/>
            <a:ext cx="4522729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4714876" y="3216640"/>
            <a:ext cx="3857651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42900" indent="-342900"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9981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человек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7356" y="2786058"/>
            <a:ext cx="2154001" cy="217747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="" xmlns:a16="http://schemas.microsoft.com/office/drawing/2014/main" id="{E48D25B4-3BD1-409A-ABE9-E2BD6382D55C}"/>
              </a:ext>
            </a:extLst>
          </p:cNvPr>
          <p:cNvSpPr/>
          <p:nvPr/>
        </p:nvSpPr>
        <p:spPr>
          <a:xfrm rot="13602773">
            <a:off x="1691306" y="2730285"/>
            <a:ext cx="3065550" cy="2299163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3188250" y="2099594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B69FDBA-6C82-48DD-8357-849CD4438F8E}"/>
              </a:ext>
            </a:extLst>
          </p:cNvPr>
          <p:cNvSpPr/>
          <p:nvPr/>
        </p:nvSpPr>
        <p:spPr>
          <a:xfrm>
            <a:off x="4929190" y="1571612"/>
            <a:ext cx="28615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округа составляет </a:t>
            </a:r>
            <a:r>
              <a:rPr lang="ru-RU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1ADBEEB-2426-410C-A0FD-EF2B0C1DA159}"/>
              </a:ext>
            </a:extLst>
          </p:cNvPr>
          <p:cNvSpPr txBox="1"/>
          <p:nvPr/>
        </p:nvSpPr>
        <p:spPr>
          <a:xfrm>
            <a:off x="4286248" y="492919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Территориально граничит: на севере с 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Руднянским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округом, на востоке со Смоленским районом, на юге с 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Монастырщинским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округом, на западе с Белоруссией.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714348" y="179393"/>
            <a:ext cx="792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20" name="Рисунок 19" descr="800px-Location_Krasninsky_District_Smolensk_Oblast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3372366" cy="3071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923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   </a:t>
            </a:r>
            <a:r>
              <a:rPr lang="ru-RU" sz="2200" b="1" cap="none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8072495" cy="2133600"/>
        </p:xfrm>
        <a:graphic>
          <a:graphicData uri="http://schemas.openxmlformats.org/drawingml/2006/table">
            <a:tbl>
              <a:tblPr/>
              <a:tblGrid>
                <a:gridCol w="2495135"/>
                <a:gridCol w="813869"/>
                <a:gridCol w="1020789"/>
                <a:gridCol w="954022"/>
                <a:gridCol w="954022"/>
                <a:gridCol w="880636"/>
                <a:gridCol w="954022"/>
              </a:tblGrid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Наименование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2023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2024 г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2025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2026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2027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2028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.)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1,1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предоставляемых 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из областного 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бюджета 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0,001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0,001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муниципальный округ»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3F9830-6522-48B2-9FC3-B83E4D273F34}"/>
              </a:ext>
            </a:extLst>
          </p:cNvPr>
          <p:cNvSpPr/>
          <p:nvPr/>
        </p:nvSpPr>
        <p:spPr>
          <a:xfrm>
            <a:off x="3786182" y="2928934"/>
            <a:ext cx="5105400" cy="293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3F3AA5F-D45A-4C24-9E91-4D19DF61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CC"/>
                </a:solidFill>
                <a:latin typeface="Comic Sans MS" pitchFamily="66" charset="0"/>
              </a:rPr>
              <a:t>Что такое бюджет для граждан</a:t>
            </a:r>
            <a:endParaRPr lang="ru-RU" sz="2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F546C85-BD0F-4709-89B2-1074200E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357298"/>
            <a:ext cx="3347385" cy="5135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i="1" dirty="0" smtClean="0">
                <a:solidFill>
                  <a:srgbClr val="006666"/>
                </a:solidFill>
                <a:latin typeface="Comic Sans MS" pitchFamily="66" charset="0"/>
              </a:rPr>
              <a:t>    </a:t>
            </a:r>
            <a:r>
              <a:rPr lang="ru-RU" sz="2200" i="1" dirty="0" smtClean="0">
                <a:solidFill>
                  <a:srgbClr val="3333CC"/>
                </a:solidFill>
                <a:latin typeface="Comic Sans MS" pitchFamily="66" charset="0"/>
              </a:rPr>
              <a:t>«</a:t>
            </a:r>
            <a:r>
              <a:rPr lang="ru-RU" sz="2000" i="1" dirty="0" smtClean="0">
                <a:solidFill>
                  <a:srgbClr val="3333CC"/>
                </a:solidFill>
                <a:latin typeface="Comic Sans MS" pitchFamily="66" charset="0"/>
              </a:rPr>
              <a:t>Бюджет для граждан» - это упрощенная версия бюджетного документа, которая использует доступные для обычных граждан форматы, чтобы облегчить понимание бюджета, объяснить планы и действия органов местного самоуправления Краснинского муниципального округа Смоленской области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D5981F-0B88-44F3-8271-C9EBA66A6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271" y="2072369"/>
            <a:ext cx="3937488" cy="3499771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62A9F1D-4043-4E12-8487-5AAF76896A31}"/>
              </a:ext>
            </a:extLst>
          </p:cNvPr>
          <p:cNvSpPr txBox="1">
            <a:spLocks/>
          </p:cNvSpPr>
          <p:nvPr/>
        </p:nvSpPr>
        <p:spPr>
          <a:xfrm>
            <a:off x="2852057" y="6559325"/>
            <a:ext cx="32004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8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3286116" y="4429132"/>
            <a:ext cx="2000264" cy="785818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округов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285884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28575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929852" y="428546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57159" y="1071546"/>
            <a:ext cx="8001056" cy="5241915"/>
            <a:chOff x="1157" y="4708"/>
            <a:chExt cx="14742" cy="6738"/>
          </a:xfrm>
          <a:solidFill>
            <a:srgbClr val="CCECFF"/>
          </a:solidFill>
        </p:grpSpPr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3333CC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  <a:grpFill/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1. Составление проекта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16" y="6585"/>
              <a:ext cx="3930" cy="11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Comic Sans MS" pitchFamily="66" charset="0"/>
                </a:rPr>
                <a:t>2. Рассмотрение проекта бюджета</a:t>
              </a:r>
              <a:endParaRPr lang="ru-RU" sz="1400" dirty="0">
                <a:latin typeface="Comic Sans MS" pitchFamily="66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  <a:grpFill/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3. Утверждение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  <a:grpFill/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4. Исполнение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  <a:grpFill/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5. Формирование отчета об исполнении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344" cy="1890"/>
              <a:chOff x="1128" y="5207"/>
              <a:chExt cx="4344" cy="1890"/>
            </a:xfrm>
            <a:grpFill/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4122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6. Муниципальный финансовый контроль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19921</TotalTime>
  <Words>6558</Words>
  <Application>Microsoft Office PowerPoint</Application>
  <PresentationFormat>Экран (4:3)</PresentationFormat>
  <Paragraphs>1456</Paragraphs>
  <Slides>61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139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Что такое бюджет для граждан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     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      ДОХДЫ БЮДЖЕТА – это безвозмездные и безвозвратные поступления денежных средств в бюджет</vt:lpstr>
      <vt:lpstr>Расходы бюджета</vt:lpstr>
      <vt:lpstr>     Составление бюджета муниципального образования основывается на: 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образования в 2023-2028 годах, в тыс. рублей</vt:lpstr>
      <vt:lpstr>Общие характеристики бюджета муниципального образования, в тыс. рублей</vt:lpstr>
      <vt:lpstr>Слайд 22</vt:lpstr>
      <vt:lpstr>Структура налоговых доходов,   в тыс. рублей  </vt:lpstr>
      <vt:lpstr>Слайд 24</vt:lpstr>
      <vt:lpstr>   Сведения о налоговых льготах и объеме выпадающих доходов</vt:lpstr>
      <vt:lpstr>Слайд 26</vt:lpstr>
      <vt:lpstr>Слайд 27</vt:lpstr>
      <vt:lpstr>          Структура межбюджетных трансфертов,  в тыс. рублей</vt:lpstr>
      <vt:lpstr>Слайд 29</vt:lpstr>
      <vt:lpstr>Расходы бюджета муниципального образования,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 Непрограммные направления расходов, в тыс. рублей</vt:lpstr>
      <vt:lpstr> На территории муниципального образования «Краснинский муниципальный округ» Смоленской области,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Национальный проект «Инфраструктура для жизни»</vt:lpstr>
      <vt:lpstr>Национальный проект «Молодежь и дети»</vt:lpstr>
      <vt:lpstr>Национальный проект «Семья»</vt:lpstr>
      <vt:lpstr>Национальный проект «Демография»</vt:lpstr>
      <vt:lpstr>Численность населения, тыс. рублей</vt:lpstr>
      <vt:lpstr>Численность занятых в экономике, тыс. человек</vt:lpstr>
      <vt:lpstr>Слайд 57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  </vt:lpstr>
      <vt:lpstr>         Расходы на обслуживание долговых обязательств, в тыс. рублей   </vt:lpstr>
      <vt:lpstr>Слайд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UNIT</cp:lastModifiedBy>
  <cp:revision>2342</cp:revision>
  <dcterms:created xsi:type="dcterms:W3CDTF">2014-03-05T08:04:44Z</dcterms:created>
  <dcterms:modified xsi:type="dcterms:W3CDTF">2025-12-25T09:23:51Z</dcterms:modified>
</cp:coreProperties>
</file>