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charts/chart28.xml" ContentType="application/vnd.openxmlformats-officedocument.drawingml.char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ommentAuthors.xml" ContentType="application/vnd.openxmlformats-officedocument.presentationml.commentAuthors+xml"/>
  <Override PartName="/ppt/charts/chart7.xml" ContentType="application/vnd.openxmlformats-officedocument.drawingml.chart+xml"/>
  <Override PartName="/ppt/charts/chart20.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charts/chart29.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harts/chart18.xml" ContentType="application/vnd.openxmlformats-officedocument.drawingml.chart+xml"/>
  <Override PartName="/ppt/charts/chart27.xml" ContentType="application/vnd.openxmlformats-officedocument.drawingml.char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charts/chart16.xml" ContentType="application/vnd.openxmlformats-officedocument.drawingml.chart+xml"/>
  <Override PartName="/ppt/charts/chart25.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3" r:id="rId1"/>
  </p:sldMasterIdLst>
  <p:notesMasterIdLst>
    <p:notesMasterId r:id="rId50"/>
  </p:notesMasterIdLst>
  <p:handoutMasterIdLst>
    <p:handoutMasterId r:id="rId51"/>
  </p:handoutMasterIdLst>
  <p:sldIdLst>
    <p:sldId id="256" r:id="rId2"/>
    <p:sldId id="347" r:id="rId3"/>
    <p:sldId id="371" r:id="rId4"/>
    <p:sldId id="261" r:id="rId5"/>
    <p:sldId id="329" r:id="rId6"/>
    <p:sldId id="392" r:id="rId7"/>
    <p:sldId id="308" r:id="rId8"/>
    <p:sldId id="370" r:id="rId9"/>
    <p:sldId id="346" r:id="rId10"/>
    <p:sldId id="334" r:id="rId11"/>
    <p:sldId id="375" r:id="rId12"/>
    <p:sldId id="284" r:id="rId13"/>
    <p:sldId id="377" r:id="rId14"/>
    <p:sldId id="335" r:id="rId15"/>
    <p:sldId id="315" r:id="rId16"/>
    <p:sldId id="314" r:id="rId17"/>
    <p:sldId id="393" r:id="rId18"/>
    <p:sldId id="378" r:id="rId19"/>
    <p:sldId id="379" r:id="rId20"/>
    <p:sldId id="380" r:id="rId21"/>
    <p:sldId id="381" r:id="rId22"/>
    <p:sldId id="300" r:id="rId23"/>
    <p:sldId id="382" r:id="rId24"/>
    <p:sldId id="383" r:id="rId25"/>
    <p:sldId id="384" r:id="rId26"/>
    <p:sldId id="366" r:id="rId27"/>
    <p:sldId id="385" r:id="rId28"/>
    <p:sldId id="386" r:id="rId29"/>
    <p:sldId id="387" r:id="rId30"/>
    <p:sldId id="388" r:id="rId31"/>
    <p:sldId id="389" r:id="rId32"/>
    <p:sldId id="407" r:id="rId33"/>
    <p:sldId id="408" r:id="rId34"/>
    <p:sldId id="409" r:id="rId35"/>
    <p:sldId id="369" r:id="rId36"/>
    <p:sldId id="394" r:id="rId37"/>
    <p:sldId id="395" r:id="rId38"/>
    <p:sldId id="396" r:id="rId39"/>
    <p:sldId id="404" r:id="rId40"/>
    <p:sldId id="397" r:id="rId41"/>
    <p:sldId id="402" r:id="rId42"/>
    <p:sldId id="398" r:id="rId43"/>
    <p:sldId id="296" r:id="rId44"/>
    <p:sldId id="341" r:id="rId45"/>
    <p:sldId id="352" r:id="rId46"/>
    <p:sldId id="353" r:id="rId47"/>
    <p:sldId id="354" r:id="rId48"/>
    <p:sldId id="318" r:id="rId49"/>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Смирнова" initials="С"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CC"/>
    <a:srgbClr val="FF66CC"/>
    <a:srgbClr val="99CCFF"/>
    <a:srgbClr val="FFCC00"/>
    <a:srgbClr val="FF0000"/>
    <a:srgbClr val="6666FF"/>
    <a:srgbClr val="FF99CC"/>
    <a:srgbClr val="CCFFCC"/>
    <a:srgbClr val="9900FF"/>
    <a:srgbClr val="33CCC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321" autoAdjust="0"/>
    <p:restoredTop sz="98889" autoAdjust="0"/>
  </p:normalViewPr>
  <p:slideViewPr>
    <p:cSldViewPr>
      <p:cViewPr>
        <p:scale>
          <a:sx n="100" d="100"/>
          <a:sy n="100" d="100"/>
        </p:scale>
        <p:origin x="-1134" y="474"/>
      </p:cViewPr>
      <p:guideLst>
        <p:guide orient="horz" pos="2160"/>
        <p:guide pos="2880"/>
      </p:guideLst>
    </p:cSldViewPr>
  </p:slideViewPr>
  <p:outlineViewPr>
    <p:cViewPr>
      <p:scale>
        <a:sx n="33" d="100"/>
        <a:sy n="33" d="100"/>
      </p:scale>
      <p:origin x="0" y="1440"/>
    </p:cViewPr>
  </p:outlineViewPr>
  <p:notesTextViewPr>
    <p:cViewPr>
      <p:scale>
        <a:sx n="100" d="100"/>
        <a:sy n="100" d="100"/>
      </p:scale>
      <p:origin x="0" y="0"/>
    </p:cViewPr>
  </p:notesTextViewPr>
  <p:sorterViewPr>
    <p:cViewPr>
      <p:scale>
        <a:sx n="66" d="100"/>
        <a:sy n="66" d="100"/>
      </p:scale>
      <p:origin x="0" y="240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Office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Office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Office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Office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Microsoft_Office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_____Microsoft_Office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_____Microsoft_Office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Microsoft_Office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_____Microsoft_Office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_____Microsoft_Office_Excel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_____Microsoft_Office_Excel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_____Microsoft_Office_Excel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_____Microsoft_Office_Excel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27457627345710156"/>
          <c:y val="3.297670869825986E-2"/>
          <c:w val="0.72542372881355932"/>
          <c:h val="0.70916850158788469"/>
        </c:manualLayout>
      </c:layout>
      <c:lineChart>
        <c:grouping val="standard"/>
        <c:ser>
          <c:idx val="0"/>
          <c:order val="0"/>
          <c:tx>
            <c:strRef>
              <c:f>Sheet1!$A$2</c:f>
              <c:strCache>
                <c:ptCount val="1"/>
                <c:pt idx="0">
                  <c:v>доходы</c:v>
                </c:pt>
              </c:strCache>
            </c:strRef>
          </c:tx>
          <c:spPr>
            <a:ln w="41515">
              <a:solidFill>
                <a:srgbClr val="FF0000"/>
              </a:solidFill>
              <a:prstDash val="solid"/>
            </a:ln>
          </c:spPr>
          <c:marker>
            <c:symbol val="triangle"/>
            <c:size val="9"/>
            <c:spPr>
              <a:solidFill>
                <a:srgbClr val="FF0000"/>
              </a:solidFill>
              <a:ln>
                <a:solidFill>
                  <a:srgbClr val="FF0000"/>
                </a:solidFill>
                <a:prstDash val="solid"/>
              </a:ln>
            </c:spPr>
          </c:marker>
          <c:cat>
            <c:strRef>
              <c:f>Sheet1!$B$1:$E$1</c:f>
              <c:strCache>
                <c:ptCount val="4"/>
                <c:pt idx="0">
                  <c:v>2022 год</c:v>
                </c:pt>
                <c:pt idx="1">
                  <c:v>2023 год </c:v>
                </c:pt>
                <c:pt idx="2">
                  <c:v>2024 год </c:v>
                </c:pt>
                <c:pt idx="3">
                  <c:v>2025 год </c:v>
                </c:pt>
              </c:strCache>
            </c:strRef>
          </c:cat>
          <c:val>
            <c:numRef>
              <c:f>Sheet1!$B$2:$E$2</c:f>
              <c:numCache>
                <c:formatCode>0.0</c:formatCode>
                <c:ptCount val="4"/>
                <c:pt idx="0">
                  <c:v>417011.9</c:v>
                </c:pt>
                <c:pt idx="1">
                  <c:v>651162.69999999658</c:v>
                </c:pt>
                <c:pt idx="2">
                  <c:v>559802.80000000005</c:v>
                </c:pt>
                <c:pt idx="3">
                  <c:v>817372.1</c:v>
                </c:pt>
              </c:numCache>
            </c:numRef>
          </c:val>
        </c:ser>
        <c:ser>
          <c:idx val="1"/>
          <c:order val="1"/>
          <c:tx>
            <c:strRef>
              <c:f>Sheet1!$A$3</c:f>
              <c:strCache>
                <c:ptCount val="1"/>
                <c:pt idx="0">
                  <c:v>расходы</c:v>
                </c:pt>
              </c:strCache>
            </c:strRef>
          </c:tx>
          <c:spPr>
            <a:ln w="41515">
              <a:solidFill>
                <a:srgbClr val="6600FF"/>
              </a:solidFill>
              <a:prstDash val="solid"/>
            </a:ln>
          </c:spPr>
          <c:marker>
            <c:symbol val="plus"/>
            <c:size val="8"/>
            <c:spPr>
              <a:solidFill>
                <a:srgbClr val="660066"/>
              </a:solidFill>
              <a:ln>
                <a:solidFill>
                  <a:srgbClr val="6600FF"/>
                </a:solidFill>
                <a:prstDash val="solid"/>
              </a:ln>
            </c:spPr>
          </c:marker>
          <c:cat>
            <c:strRef>
              <c:f>Sheet1!$B$1:$E$1</c:f>
              <c:strCache>
                <c:ptCount val="4"/>
                <c:pt idx="0">
                  <c:v>2022 год</c:v>
                </c:pt>
                <c:pt idx="1">
                  <c:v>2023 год </c:v>
                </c:pt>
                <c:pt idx="2">
                  <c:v>2024 год </c:v>
                </c:pt>
                <c:pt idx="3">
                  <c:v>2025 год </c:v>
                </c:pt>
              </c:strCache>
            </c:strRef>
          </c:cat>
          <c:val>
            <c:numRef>
              <c:f>Sheet1!$B$3:$E$3</c:f>
              <c:numCache>
                <c:formatCode>0.0</c:formatCode>
                <c:ptCount val="4"/>
                <c:pt idx="0">
                  <c:v>409795.5</c:v>
                </c:pt>
                <c:pt idx="1">
                  <c:v>633651.5</c:v>
                </c:pt>
                <c:pt idx="2">
                  <c:v>562614</c:v>
                </c:pt>
                <c:pt idx="3">
                  <c:v>823297.9</c:v>
                </c:pt>
              </c:numCache>
            </c:numRef>
          </c:val>
        </c:ser>
        <c:ser>
          <c:idx val="2"/>
          <c:order val="2"/>
          <c:tx>
            <c:strRef>
              <c:f>Sheet1!$A$4</c:f>
              <c:strCache>
                <c:ptCount val="1"/>
                <c:pt idx="0">
                  <c:v>источники</c:v>
                </c:pt>
              </c:strCache>
            </c:strRef>
          </c:tx>
          <c:spPr>
            <a:ln w="41515">
              <a:solidFill>
                <a:srgbClr val="0099FF"/>
              </a:solidFill>
              <a:prstDash val="solid"/>
            </a:ln>
          </c:spPr>
          <c:marker>
            <c:symbol val="star"/>
            <c:size val="14"/>
            <c:spPr>
              <a:solidFill>
                <a:srgbClr val="0099FF"/>
              </a:solidFill>
              <a:ln>
                <a:solidFill>
                  <a:srgbClr val="00FF00"/>
                </a:solidFill>
                <a:prstDash val="solid"/>
              </a:ln>
            </c:spPr>
          </c:marker>
          <c:cat>
            <c:strRef>
              <c:f>Sheet1!$B$1:$E$1</c:f>
              <c:strCache>
                <c:ptCount val="4"/>
                <c:pt idx="0">
                  <c:v>2022 год</c:v>
                </c:pt>
                <c:pt idx="1">
                  <c:v>2023 год </c:v>
                </c:pt>
                <c:pt idx="2">
                  <c:v>2024 год </c:v>
                </c:pt>
                <c:pt idx="3">
                  <c:v>2025 год </c:v>
                </c:pt>
              </c:strCache>
            </c:strRef>
          </c:cat>
          <c:val>
            <c:numRef>
              <c:f>Sheet1!$B$4:$E$4</c:f>
              <c:numCache>
                <c:formatCode>0.0</c:formatCode>
                <c:ptCount val="4"/>
                <c:pt idx="0">
                  <c:v>-7216.4</c:v>
                </c:pt>
                <c:pt idx="1">
                  <c:v>-17511.2</c:v>
                </c:pt>
                <c:pt idx="2">
                  <c:v>2811.2</c:v>
                </c:pt>
                <c:pt idx="3">
                  <c:v>5925.8</c:v>
                </c:pt>
              </c:numCache>
            </c:numRef>
          </c:val>
        </c:ser>
        <c:marker val="1"/>
        <c:axId val="124689792"/>
        <c:axId val="124700160"/>
      </c:lineChart>
      <c:catAx>
        <c:axId val="124689792"/>
        <c:scaling>
          <c:orientation val="minMax"/>
        </c:scaling>
        <c:axPos val="b"/>
        <c:numFmt formatCode="General" sourceLinked="1"/>
        <c:tickLblPos val="nextTo"/>
        <c:spPr>
          <a:ln w="3460">
            <a:solidFill>
              <a:schemeClr val="tx1"/>
            </a:solidFill>
            <a:prstDash val="solid"/>
          </a:ln>
        </c:spPr>
        <c:txPr>
          <a:bodyPr rot="0" vert="horz"/>
          <a:lstStyle/>
          <a:p>
            <a:pPr>
              <a:defRPr/>
            </a:pPr>
            <a:endParaRPr lang="ru-RU"/>
          </a:p>
        </c:txPr>
        <c:crossAx val="124700160"/>
        <c:crosses val="autoZero"/>
        <c:auto val="1"/>
        <c:lblAlgn val="ctr"/>
        <c:lblOffset val="100"/>
        <c:tickMarkSkip val="1"/>
      </c:catAx>
      <c:valAx>
        <c:axId val="124700160"/>
        <c:scaling>
          <c:orientation val="minMax"/>
        </c:scaling>
        <c:axPos val="l"/>
        <c:majorGridlines>
          <c:spPr>
            <a:ln w="3460">
              <a:solidFill>
                <a:schemeClr val="tx1"/>
              </a:solidFill>
              <a:prstDash val="solid"/>
            </a:ln>
          </c:spPr>
        </c:majorGridlines>
        <c:numFmt formatCode="0.0" sourceLinked="1"/>
        <c:tickLblPos val="nextTo"/>
        <c:spPr>
          <a:ln w="3460">
            <a:solidFill>
              <a:schemeClr val="tx1"/>
            </a:solidFill>
            <a:prstDash val="solid"/>
          </a:ln>
        </c:spPr>
        <c:txPr>
          <a:bodyPr rot="0" vert="horz"/>
          <a:lstStyle/>
          <a:p>
            <a:pPr>
              <a:defRPr sz="1100">
                <a:latin typeface="Comic Sans MS" pitchFamily="66" charset="0"/>
              </a:defRPr>
            </a:pPr>
            <a:endParaRPr lang="ru-RU"/>
          </a:p>
        </c:txPr>
        <c:crossAx val="124689792"/>
        <c:crosses val="autoZero"/>
        <c:crossBetween val="between"/>
      </c:valAx>
      <c:dTable>
        <c:showHorzBorder val="1"/>
        <c:showVertBorder val="1"/>
        <c:showOutline val="1"/>
        <c:showKeys val="1"/>
        <c:spPr>
          <a:ln w="3460">
            <a:solidFill>
              <a:schemeClr val="tx1"/>
            </a:solidFill>
            <a:prstDash val="solid"/>
          </a:ln>
        </c:spPr>
      </c:dTable>
      <c:spPr>
        <a:noFill/>
        <a:ln w="13838">
          <a:solidFill>
            <a:schemeClr val="tx1"/>
          </a:solidFill>
          <a:prstDash val="solid"/>
        </a:ln>
      </c:spPr>
    </c:plotArea>
    <c:plotVisOnly val="1"/>
    <c:dispBlanksAs val="gap"/>
  </c:chart>
  <c:spPr>
    <a:noFill/>
    <a:ln>
      <a:noFill/>
    </a:ln>
  </c:spPr>
  <c:txPr>
    <a:bodyPr/>
    <a:lstStyle/>
    <a:p>
      <a:pPr>
        <a:defRPr sz="1400" b="1" i="0" u="none" strike="noStrike" baseline="0">
          <a:solidFill>
            <a:schemeClr val="tx1"/>
          </a:solidFill>
          <a:latin typeface="Comic Sans MS" pitchFamily="66" charset="0"/>
          <a:ea typeface="Arial"/>
          <a:cs typeface="Arial"/>
        </a:defRPr>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a:t>
            </a:r>
            <a:r>
              <a:rPr lang="ru-RU" sz="1200" b="1" dirty="0" smtClean="0">
                <a:solidFill>
                  <a:schemeClr val="tx1"/>
                </a:solidFill>
                <a:latin typeface="Times New Roman" pitchFamily="18" charset="0"/>
                <a:cs typeface="Times New Roman" pitchFamily="18" charset="0"/>
              </a:rPr>
              <a:t>общем объеме расходов, %</a:t>
            </a:r>
            <a:endParaRPr lang="ru-RU" sz="1200" b="1" dirty="0">
              <a:solidFill>
                <a:schemeClr val="tx1"/>
              </a:solidFill>
              <a:latin typeface="Times New Roman" pitchFamily="18" charset="0"/>
              <a:cs typeface="Times New Roman" pitchFamily="18" charset="0"/>
            </a:endParaRPr>
          </a:p>
        </c:rich>
      </c:tx>
      <c:layout>
        <c:manualLayout>
          <c:xMode val="edge"/>
          <c:yMode val="edge"/>
          <c:x val="0.12855407252909284"/>
          <c:y val="1.2104902152915817E-3"/>
        </c:manualLayout>
      </c:layout>
    </c:title>
    <c:view3D>
      <c:rotX val="30"/>
      <c:perspective val="30"/>
    </c:view3D>
    <c:plotArea>
      <c:layout>
        <c:manualLayout>
          <c:layoutTarget val="inner"/>
          <c:xMode val="edge"/>
          <c:yMode val="edge"/>
          <c:x val="2.9172149276295552E-3"/>
          <c:y val="0.24694595313418763"/>
          <c:w val="0.92923150144180966"/>
          <c:h val="0.59185295874277322"/>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0000FF"/>
              </a:solidFill>
            </c:spPr>
          </c:dPt>
          <c:dPt>
            <c:idx val="1"/>
            <c:explosion val="92"/>
            <c:spPr>
              <a:solidFill>
                <a:srgbClr val="99FF99"/>
              </a:solidFill>
            </c:spPr>
          </c:dPt>
          <c:dPt>
            <c:idx val="3"/>
            <c:explosion val="69"/>
            <c:spPr>
              <a:solidFill>
                <a:srgbClr val="99FF99"/>
              </a:solidFill>
            </c:spPr>
          </c:dPt>
          <c:dPt>
            <c:idx val="4"/>
            <c:spPr>
              <a:solidFill>
                <a:srgbClr val="00CC00"/>
              </a:solidFill>
            </c:spPr>
          </c:dPt>
          <c:dLbls>
            <c:dLbl>
              <c:idx val="1"/>
              <c:delete val="1"/>
            </c:dLbl>
            <c:dLbl>
              <c:idx val="2"/>
              <c:layout>
                <c:manualLayout>
                  <c:x val="-9.9851059660124863E-2"/>
                  <c:y val="-2.6666480024636747E-2"/>
                </c:manualLayout>
              </c:layout>
              <c:dLblPos val="outEnd"/>
              <c:showVal val="1"/>
            </c:dLbl>
            <c:dLbl>
              <c:idx val="3"/>
              <c:delete val="1"/>
            </c:dLbl>
            <c:txPr>
              <a:bodyPr/>
              <a:lstStyle/>
              <a:p>
                <a:pPr>
                  <a:defRPr sz="1100" b="1"/>
                </a:pPr>
                <a:endParaRPr lang="ru-RU"/>
              </a:p>
            </c:txPr>
            <c:dLblPos val="outEnd"/>
            <c:showVal val="1"/>
          </c:dLbls>
          <c:cat>
            <c:numRef>
              <c:f>Лист1!$A$2:$A$6</c:f>
              <c:numCache>
                <c:formatCode>General</c:formatCode>
                <c:ptCount val="5"/>
                <c:pt idx="0">
                  <c:v>2021</c:v>
                </c:pt>
                <c:pt idx="1">
                  <c:v>2022</c:v>
                </c:pt>
                <c:pt idx="2">
                  <c:v>2023</c:v>
                </c:pt>
              </c:numCache>
            </c:numRef>
          </c:cat>
          <c:val>
            <c:numRef>
              <c:f>Лист1!$B$2:$B$6</c:f>
              <c:numCache>
                <c:formatCode>General</c:formatCode>
                <c:ptCount val="5"/>
                <c:pt idx="1">
                  <c:v>99.9</c:v>
                </c:pt>
                <c:pt idx="2">
                  <c:v>3.0000000000000079E-3</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200" dirty="0"/>
              <a:t>Доля расходов на реализацию </a:t>
            </a:r>
            <a:r>
              <a:rPr lang="ru-RU" sz="1200" dirty="0" smtClean="0"/>
              <a:t>программы в общем объеме </a:t>
            </a:r>
            <a:r>
              <a:rPr lang="ru-RU" sz="1200" dirty="0"/>
              <a:t>в </a:t>
            </a:r>
            <a:r>
              <a:rPr lang="ru-RU" sz="1200" dirty="0" smtClean="0"/>
              <a:t>расходов,  %</a:t>
            </a:r>
            <a:endParaRPr lang="ru-RU" sz="1200" dirty="0"/>
          </a:p>
        </c:rich>
      </c:tx>
      <c:layout>
        <c:manualLayout>
          <c:xMode val="edge"/>
          <c:yMode val="edge"/>
          <c:x val="0.15459065285735368"/>
          <c:y val="0"/>
        </c:manualLayout>
      </c:layout>
    </c:title>
    <c:view3D>
      <c:rotX val="30"/>
      <c:perspective val="30"/>
    </c:view3D>
    <c:plotArea>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CCECFF"/>
              </a:solidFill>
            </c:spPr>
          </c:dPt>
          <c:dPt>
            <c:idx val="1"/>
            <c:spPr>
              <a:solidFill>
                <a:srgbClr val="006699"/>
              </a:solidFill>
            </c:spPr>
          </c:dPt>
          <c:dPt>
            <c:idx val="3"/>
            <c:spPr>
              <a:solidFill>
                <a:srgbClr val="FF99FF"/>
              </a:solidFill>
            </c:spPr>
          </c:dPt>
          <c:dPt>
            <c:idx val="4"/>
            <c:spPr>
              <a:solidFill>
                <a:srgbClr val="FF0066"/>
              </a:solidFill>
            </c:spPr>
          </c:dPt>
          <c:dLbls>
            <c:dLbl>
              <c:idx val="0"/>
              <c:delete val="1"/>
            </c:dLbl>
            <c:dLbl>
              <c:idx val="1"/>
              <c:layout>
                <c:manualLayout>
                  <c:x val="0.1275523059527571"/>
                  <c:y val="6.2375766398835514E-3"/>
                </c:manualLayout>
              </c:layout>
              <c:spPr/>
              <c:txPr>
                <a:bodyPr/>
                <a:lstStyle/>
                <a:p>
                  <a:pPr>
                    <a:defRPr sz="1200" b="1">
                      <a:latin typeface="Times New Roman" pitchFamily="18" charset="0"/>
                      <a:cs typeface="Times New Roman" pitchFamily="18" charset="0"/>
                    </a:defRPr>
                  </a:pPr>
                  <a:endParaRPr lang="ru-RU"/>
                </a:p>
              </c:txPr>
              <c:dLblPos val="outEnd"/>
              <c:showVal val="1"/>
            </c:dLbl>
            <c:txPr>
              <a:bodyPr/>
              <a:lstStyle/>
              <a:p>
                <a:pPr>
                  <a:defRPr sz="1400" b="1">
                    <a:latin typeface="Times New Roman" pitchFamily="18" charset="0"/>
                    <a:cs typeface="Times New Roman" pitchFamily="18" charset="0"/>
                  </a:defRPr>
                </a:pPr>
                <a:endParaRPr lang="ru-RU"/>
              </a:p>
            </c:txPr>
            <c:dLblPos val="outEnd"/>
            <c:showVal val="1"/>
          </c:dLbls>
          <c:cat>
            <c:numRef>
              <c:f>Лист1!$A$2:$A$6</c:f>
              <c:numCache>
                <c:formatCode>General</c:formatCode>
                <c:ptCount val="5"/>
                <c:pt idx="0">
                  <c:v>2021</c:v>
                </c:pt>
                <c:pt idx="1">
                  <c:v>2022</c:v>
                </c:pt>
                <c:pt idx="2">
                  <c:v>2023</c:v>
                </c:pt>
              </c:numCache>
            </c:numRef>
          </c:cat>
          <c:val>
            <c:numRef>
              <c:f>Лист1!$B$2:$B$6</c:f>
              <c:numCache>
                <c:formatCode>General</c:formatCode>
                <c:ptCount val="5"/>
                <c:pt idx="0">
                  <c:v>98</c:v>
                </c:pt>
                <c:pt idx="1">
                  <c:v>0.2</c:v>
                </c:pt>
              </c:numCache>
            </c:numRef>
          </c:val>
        </c:ser>
        <c:ser>
          <c:idx val="1"/>
          <c:order val="1"/>
          <c:tx>
            <c:strRef>
              <c:f>Лист1!$C$1</c:f>
              <c:strCache>
                <c:ptCount val="1"/>
                <c:pt idx="0">
                  <c:v>на реализацию</c:v>
                </c:pt>
              </c:strCache>
            </c:strRef>
          </c:tx>
          <c:dLbls>
            <c:dLblPos val="outEnd"/>
            <c:showVal val="1"/>
          </c:dLbls>
          <c:cat>
            <c:numRef>
              <c:f>Лист1!$A$2:$A$6</c:f>
              <c:numCache>
                <c:formatCode>General</c:formatCode>
                <c:ptCount val="5"/>
                <c:pt idx="0">
                  <c:v>2021</c:v>
                </c:pt>
                <c:pt idx="1">
                  <c:v>2022</c:v>
                </c:pt>
                <c:pt idx="2">
                  <c:v>2023</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a:t>
            </a:r>
            <a:r>
              <a:rPr lang="ru-RU" sz="1200" b="1" dirty="0" smtClean="0">
                <a:solidFill>
                  <a:schemeClr val="tx1"/>
                </a:solidFill>
                <a:latin typeface="Times New Roman" pitchFamily="18" charset="0"/>
                <a:cs typeface="Times New Roman" pitchFamily="18" charset="0"/>
              </a:rPr>
              <a:t>общем</a:t>
            </a:r>
            <a:r>
              <a:rPr lang="ru-RU" sz="1200" b="1" baseline="0" dirty="0" smtClean="0">
                <a:solidFill>
                  <a:schemeClr val="tx1"/>
                </a:solidFill>
                <a:latin typeface="Times New Roman" pitchFamily="18" charset="0"/>
                <a:cs typeface="Times New Roman" pitchFamily="18" charset="0"/>
              </a:rPr>
              <a:t> объеме </a:t>
            </a:r>
            <a:r>
              <a:rPr lang="ru-RU" sz="1200" b="1" dirty="0" smtClean="0">
                <a:solidFill>
                  <a:schemeClr val="tx1"/>
                </a:solidFill>
                <a:latin typeface="Times New Roman" pitchFamily="18" charset="0"/>
                <a:cs typeface="Times New Roman" pitchFamily="18" charset="0"/>
              </a:rPr>
              <a:t>расходов, %</a:t>
            </a:r>
            <a:endParaRPr lang="ru-RU" sz="1200" b="1" dirty="0">
              <a:solidFill>
                <a:schemeClr val="tx1"/>
              </a:solidFill>
              <a:latin typeface="Times New Roman" pitchFamily="18" charset="0"/>
              <a:cs typeface="Times New Roman" pitchFamily="18" charset="0"/>
            </a:endParaRPr>
          </a:p>
        </c:rich>
      </c:tx>
      <c:layout>
        <c:manualLayout>
          <c:xMode val="edge"/>
          <c:yMode val="edge"/>
          <c:x val="0.13922058288305939"/>
          <c:y val="1.2104902152915817E-3"/>
        </c:manualLayout>
      </c:layout>
    </c:title>
    <c:view3D>
      <c:rotX val="30"/>
      <c:perspective val="30"/>
    </c:view3D>
    <c:plotArea>
      <c:layout>
        <c:manualLayout>
          <c:layoutTarget val="inner"/>
          <c:xMode val="edge"/>
          <c:yMode val="edge"/>
          <c:x val="7.0768498558190923E-2"/>
          <c:y val="0.24694606978545797"/>
          <c:w val="0.92923150144180966"/>
          <c:h val="0.59185295874277277"/>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FF3300"/>
              </a:solidFill>
            </c:spPr>
          </c:dPt>
          <c:dPt>
            <c:idx val="1"/>
            <c:spPr>
              <a:solidFill>
                <a:srgbClr val="FF9900"/>
              </a:solidFill>
            </c:spPr>
          </c:dPt>
          <c:dPt>
            <c:idx val="2"/>
            <c:spPr>
              <a:solidFill>
                <a:srgbClr val="FFC000"/>
              </a:solidFill>
            </c:spPr>
          </c:dPt>
          <c:dPt>
            <c:idx val="3"/>
            <c:spPr>
              <a:solidFill>
                <a:srgbClr val="FF9966"/>
              </a:solidFill>
            </c:spPr>
          </c:dPt>
          <c:dPt>
            <c:idx val="4"/>
            <c:spPr>
              <a:solidFill>
                <a:srgbClr val="00B0F0"/>
              </a:solidFill>
            </c:spPr>
          </c:dPt>
          <c:dLbls>
            <c:dLbl>
              <c:idx val="0"/>
              <c:layout>
                <c:manualLayout>
                  <c:x val="0.14933228813796681"/>
                  <c:y val="4.8888546711834041E-2"/>
                </c:manualLayout>
              </c:layout>
              <c:dLblPos val="outEnd"/>
              <c:showVal val="1"/>
            </c:dLbl>
            <c:dLbl>
              <c:idx val="1"/>
              <c:layout>
                <c:manualLayout>
                  <c:x val="-4.6221898709369311E-2"/>
                  <c:y val="-0.30222010694588741"/>
                </c:manualLayout>
              </c:layout>
              <c:dLblPos val="outEnd"/>
              <c:showVal val="1"/>
            </c:dLbl>
            <c:dLbl>
              <c:idx val="2"/>
              <c:delete val="1"/>
            </c:dLbl>
            <c:dLbl>
              <c:idx val="3"/>
              <c:delete val="1"/>
            </c:dLbl>
            <c:txPr>
              <a:bodyPr/>
              <a:lstStyle/>
              <a:p>
                <a:pPr>
                  <a:defRPr sz="1100" b="1"/>
                </a:pPr>
                <a:endParaRPr lang="ru-RU"/>
              </a:p>
            </c:txPr>
            <c:dLblPos val="outEnd"/>
            <c:showVal val="1"/>
          </c:dLbls>
          <c:cat>
            <c:numRef>
              <c:f>Лист1!$A$2:$A$6</c:f>
              <c:numCache>
                <c:formatCode>General</c:formatCode>
                <c:ptCount val="5"/>
                <c:pt idx="0">
                  <c:v>2021</c:v>
                </c:pt>
                <c:pt idx="1">
                  <c:v>2022</c:v>
                </c:pt>
                <c:pt idx="2">
                  <c:v>2023</c:v>
                </c:pt>
              </c:numCache>
            </c:numRef>
          </c:cat>
          <c:val>
            <c:numRef>
              <c:f>Лист1!$B$2:$B$6</c:f>
              <c:numCache>
                <c:formatCode>General</c:formatCode>
                <c:ptCount val="5"/>
                <c:pt idx="0">
                  <c:v>1.0000000000000005E-2</c:v>
                </c:pt>
                <c:pt idx="2">
                  <c:v>99.9</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a:t>
            </a:r>
            <a:r>
              <a:rPr lang="ru-RU" sz="1200" b="1" dirty="0" smtClean="0">
                <a:solidFill>
                  <a:schemeClr val="tx1"/>
                </a:solidFill>
                <a:latin typeface="Times New Roman" pitchFamily="18" charset="0"/>
                <a:cs typeface="Times New Roman" pitchFamily="18" charset="0"/>
              </a:rPr>
              <a:t>общем объеме расходов, %</a:t>
            </a:r>
            <a:endParaRPr lang="ru-RU" sz="1200" b="1" dirty="0">
              <a:solidFill>
                <a:schemeClr val="tx1"/>
              </a:solidFill>
              <a:latin typeface="Times New Roman" pitchFamily="18" charset="0"/>
              <a:cs typeface="Times New Roman" pitchFamily="18" charset="0"/>
            </a:endParaRPr>
          </a:p>
        </c:rich>
      </c:tx>
      <c:layout>
        <c:manualLayout>
          <c:xMode val="edge"/>
          <c:yMode val="edge"/>
          <c:x val="0.14277611355301098"/>
          <c:y val="2.787697023992862E-2"/>
        </c:manualLayout>
      </c:layout>
    </c:title>
    <c:view3D>
      <c:rotX val="30"/>
      <c:perspective val="30"/>
    </c:view3D>
    <c:plotArea>
      <c:layout>
        <c:manualLayout>
          <c:layoutTarget val="inner"/>
          <c:xMode val="edge"/>
          <c:yMode val="edge"/>
          <c:x val="6.0101906548335804E-2"/>
          <c:y val="0.26098118206291532"/>
          <c:w val="0.92923150144180966"/>
          <c:h val="0.59185295874277255"/>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FFFFFF"/>
              </a:solidFill>
            </c:spPr>
          </c:dPt>
          <c:dPt>
            <c:idx val="1"/>
            <c:spPr>
              <a:solidFill>
                <a:srgbClr val="FF0000"/>
              </a:solidFill>
            </c:spPr>
          </c:dPt>
          <c:dPt>
            <c:idx val="2"/>
            <c:spPr>
              <a:solidFill>
                <a:srgbClr val="99CCFF"/>
              </a:solidFill>
            </c:spPr>
          </c:dPt>
          <c:dPt>
            <c:idx val="3"/>
            <c:spPr>
              <a:solidFill>
                <a:srgbClr val="99CCFF"/>
              </a:solidFill>
            </c:spPr>
          </c:dPt>
          <c:dPt>
            <c:idx val="4"/>
            <c:spPr>
              <a:solidFill>
                <a:srgbClr val="0000CC"/>
              </a:solidFill>
            </c:spPr>
          </c:dPt>
          <c:dLbls>
            <c:dLbl>
              <c:idx val="1"/>
              <c:layout>
                <c:manualLayout>
                  <c:x val="3.555530669951569E-2"/>
                  <c:y val="3.0064531481844492E-3"/>
                </c:manualLayout>
              </c:layout>
              <c:dLblPos val="outEnd"/>
              <c:showVal val="1"/>
            </c:dLbl>
            <c:dLbl>
              <c:idx val="2"/>
              <c:delete val="1"/>
            </c:dLbl>
            <c:dLbl>
              <c:idx val="3"/>
              <c:delete val="1"/>
            </c:dLbl>
            <c:txPr>
              <a:bodyPr/>
              <a:lstStyle/>
              <a:p>
                <a:pPr>
                  <a:defRPr sz="1200" b="1"/>
                </a:pPr>
                <a:endParaRPr lang="ru-RU"/>
              </a:p>
            </c:txPr>
            <c:dLblPos val="outEnd"/>
            <c:showVal val="1"/>
          </c:dLbls>
          <c:cat>
            <c:numRef>
              <c:f>Лист1!$A$2:$A$6</c:f>
              <c:numCache>
                <c:formatCode>General</c:formatCode>
                <c:ptCount val="5"/>
                <c:pt idx="0">
                  <c:v>2021</c:v>
                </c:pt>
                <c:pt idx="1">
                  <c:v>2022</c:v>
                </c:pt>
                <c:pt idx="2">
                  <c:v>2023</c:v>
                </c:pt>
              </c:numCache>
            </c:numRef>
          </c:cat>
          <c:val>
            <c:numRef>
              <c:f>Лист1!$B$2:$B$6</c:f>
              <c:numCache>
                <c:formatCode>General</c:formatCode>
                <c:ptCount val="5"/>
                <c:pt idx="1">
                  <c:v>24.7</c:v>
                </c:pt>
                <c:pt idx="2">
                  <c:v>75.3</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a:t>
            </a:r>
            <a:r>
              <a:rPr lang="ru-RU" sz="1200" b="1" dirty="0" smtClean="0">
                <a:solidFill>
                  <a:schemeClr val="tx1"/>
                </a:solidFill>
                <a:latin typeface="Times New Roman" pitchFamily="18" charset="0"/>
                <a:cs typeface="Times New Roman" pitchFamily="18" charset="0"/>
              </a:rPr>
              <a:t>общем объеме расходов, %</a:t>
            </a:r>
            <a:endParaRPr lang="ru-RU" sz="1200" b="1" dirty="0">
              <a:solidFill>
                <a:schemeClr val="tx1"/>
              </a:solidFill>
              <a:latin typeface="Times New Roman" pitchFamily="18" charset="0"/>
              <a:cs typeface="Times New Roman" pitchFamily="18" charset="0"/>
            </a:endParaRPr>
          </a:p>
        </c:rich>
      </c:tx>
      <c:layout>
        <c:manualLayout>
          <c:xMode val="edge"/>
          <c:yMode val="edge"/>
          <c:x val="6.3030537111958412E-2"/>
          <c:y val="1.2104902152915817E-3"/>
        </c:manualLayout>
      </c:layout>
    </c:title>
    <c:view3D>
      <c:rotX val="30"/>
      <c:perspective val="30"/>
    </c:view3D>
    <c:plotArea>
      <c:layout>
        <c:manualLayout>
          <c:layoutTarget val="inner"/>
          <c:xMode val="edge"/>
          <c:yMode val="edge"/>
          <c:x val="4.1743632697626813E-2"/>
          <c:y val="0.2780568464962625"/>
          <c:w val="0.92923150144180966"/>
          <c:h val="0.59185295874277233"/>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explosion val="29"/>
          <c:dPt>
            <c:idx val="0"/>
            <c:spPr>
              <a:solidFill>
                <a:srgbClr val="006600"/>
              </a:solidFill>
            </c:spPr>
          </c:dPt>
          <c:dPt>
            <c:idx val="1"/>
            <c:spPr>
              <a:solidFill>
                <a:srgbClr val="99CC00"/>
              </a:solidFill>
            </c:spPr>
          </c:dPt>
          <c:dPt>
            <c:idx val="2"/>
            <c:spPr>
              <a:solidFill>
                <a:srgbClr val="FF9900"/>
              </a:solidFill>
            </c:spPr>
          </c:dPt>
          <c:dPt>
            <c:idx val="3"/>
            <c:spPr>
              <a:solidFill>
                <a:srgbClr val="009900"/>
              </a:solidFill>
            </c:spPr>
          </c:dPt>
          <c:dPt>
            <c:idx val="4"/>
            <c:spPr>
              <a:solidFill>
                <a:srgbClr val="FFC000"/>
              </a:solidFill>
            </c:spPr>
          </c:dPt>
          <c:dLbls>
            <c:dLbl>
              <c:idx val="1"/>
              <c:delete val="1"/>
            </c:dLbl>
            <c:dLbl>
              <c:idx val="3"/>
              <c:spPr>
                <a:effectLst>
                  <a:outerShdw blurRad="50800" dist="50800" dir="5400000" algn="ctr" rotWithShape="0">
                    <a:srgbClr val="FFFF00"/>
                  </a:outerShdw>
                </a:effectLst>
              </c:spPr>
              <c:txPr>
                <a:bodyPr/>
                <a:lstStyle/>
                <a:p>
                  <a:pPr>
                    <a:defRPr sz="1100" b="1"/>
                  </a:pPr>
                  <a:endParaRPr lang="ru-RU"/>
                </a:p>
              </c:txPr>
            </c:dLbl>
            <c:txPr>
              <a:bodyPr/>
              <a:lstStyle/>
              <a:p>
                <a:pPr>
                  <a:defRPr sz="1100" b="1"/>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0.0</c:formatCode>
                <c:ptCount val="5"/>
                <c:pt idx="1">
                  <c:v>92.8</c:v>
                </c:pt>
                <c:pt idx="3" formatCode="General">
                  <c:v>7.2</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050" b="1" dirty="0">
                <a:solidFill>
                  <a:schemeClr val="tx1"/>
                </a:solidFill>
                <a:latin typeface="Times New Roman" pitchFamily="18" charset="0"/>
                <a:cs typeface="Times New Roman" pitchFamily="18" charset="0"/>
              </a:rPr>
              <a:t>Доля расходов на реализацию программы в </a:t>
            </a:r>
            <a:r>
              <a:rPr lang="ru-RU" sz="1050" b="1" dirty="0" smtClean="0">
                <a:solidFill>
                  <a:schemeClr val="tx1"/>
                </a:solidFill>
                <a:latin typeface="Times New Roman" pitchFamily="18" charset="0"/>
                <a:cs typeface="Times New Roman" pitchFamily="18" charset="0"/>
              </a:rPr>
              <a:t>общем объеме расходов, %</a:t>
            </a:r>
            <a:endParaRPr lang="ru-RU" sz="1050" b="1" dirty="0">
              <a:solidFill>
                <a:schemeClr val="tx1"/>
              </a:solidFill>
              <a:latin typeface="Times New Roman" pitchFamily="18" charset="0"/>
              <a:cs typeface="Times New Roman" pitchFamily="18" charset="0"/>
            </a:endParaRPr>
          </a:p>
        </c:rich>
      </c:tx>
      <c:layout>
        <c:manualLayout>
          <c:xMode val="edge"/>
          <c:yMode val="edge"/>
          <c:x val="0.11854904919992391"/>
          <c:y val="1.2104902152915817E-3"/>
        </c:manualLayout>
      </c:layout>
    </c:title>
    <c:view3D>
      <c:rotX val="30"/>
      <c:perspective val="30"/>
    </c:view3D>
    <c:plotArea>
      <c:layout>
        <c:manualLayout>
          <c:layoutTarget val="inner"/>
          <c:xMode val="edge"/>
          <c:yMode val="edge"/>
          <c:x val="5.0096782573537502E-2"/>
          <c:y val="0.2780568464962625"/>
          <c:w val="0.92923150144180966"/>
          <c:h val="0.59185295874277211"/>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explosion val="34"/>
          <c:dPt>
            <c:idx val="0"/>
            <c:explosion val="0"/>
            <c:spPr>
              <a:solidFill>
                <a:srgbClr val="99CCFF"/>
              </a:solidFill>
            </c:spPr>
          </c:dPt>
          <c:dPt>
            <c:idx val="1"/>
            <c:explosion val="0"/>
            <c:spPr>
              <a:solidFill>
                <a:srgbClr val="FFFF99"/>
              </a:solidFill>
            </c:spPr>
          </c:dPt>
          <c:dPt>
            <c:idx val="2"/>
            <c:explosion val="12"/>
            <c:spPr>
              <a:solidFill>
                <a:srgbClr val="FF9900"/>
              </a:solidFill>
            </c:spPr>
          </c:dPt>
          <c:dPt>
            <c:idx val="3"/>
            <c:spPr>
              <a:solidFill>
                <a:srgbClr val="FF6600"/>
              </a:solidFill>
            </c:spPr>
          </c:dPt>
          <c:dPt>
            <c:idx val="4"/>
            <c:spPr>
              <a:solidFill>
                <a:srgbClr val="FFC000"/>
              </a:solidFill>
            </c:spPr>
          </c:dPt>
          <c:dLbls>
            <c:dLbl>
              <c:idx val="0"/>
              <c:layout>
                <c:manualLayout>
                  <c:x val="-0.25219494282568655"/>
                  <c:y val="-4.444413337439454E-2"/>
                </c:manualLayout>
              </c:layout>
              <c:tx>
                <c:rich>
                  <a:bodyPr/>
                  <a:lstStyle/>
                  <a:p>
                    <a:r>
                      <a:rPr lang="ru-RU" b="1" dirty="0" smtClean="0"/>
                      <a:t>59,6</a:t>
                    </a:r>
                    <a:endParaRPr lang="en-US" b="1" dirty="0"/>
                  </a:p>
                </c:rich>
              </c:tx>
              <c:dLblPos val="outEnd"/>
              <c:showVal val="1"/>
            </c:dLbl>
            <c:dLbl>
              <c:idx val="1"/>
              <c:delete val="1"/>
            </c:dLbl>
            <c:dLbl>
              <c:idx val="3"/>
              <c:spPr>
                <a:effectLst>
                  <a:outerShdw blurRad="50800" dist="50800" dir="5400000" algn="ctr" rotWithShape="0">
                    <a:srgbClr val="FFFF00"/>
                  </a:outerShdw>
                </a:effectLst>
              </c:spPr>
              <c:txPr>
                <a:bodyPr/>
                <a:lstStyle/>
                <a:p>
                  <a:pPr>
                    <a:defRPr sz="1100" b="1"/>
                  </a:pPr>
                  <a:endParaRPr lang="ru-RU"/>
                </a:p>
              </c:txPr>
            </c:dLbl>
            <c:txPr>
              <a:bodyPr/>
              <a:lstStyle/>
              <a:p>
                <a:pPr>
                  <a:defRPr sz="1100" b="1"/>
                </a:pPr>
                <a:endParaRPr lang="ru-RU"/>
              </a:p>
            </c:txPr>
            <c:dLblPos val="outEnd"/>
            <c:showVal val="1"/>
          </c:dLbls>
          <c:cat>
            <c:strRef>
              <c:f>Лист1!$A$2:$A$6</c:f>
              <c:strCache>
                <c:ptCount val="5"/>
                <c:pt idx="0">
                  <c:v>Программа</c:v>
                </c:pt>
                <c:pt idx="1">
                  <c:v>2022</c:v>
                </c:pt>
                <c:pt idx="2">
                  <c:v>2023</c:v>
                </c:pt>
                <c:pt idx="3">
                  <c:v>2024</c:v>
                </c:pt>
                <c:pt idx="4">
                  <c:v>2025</c:v>
                </c:pt>
              </c:strCache>
            </c:strRef>
          </c:cat>
          <c:val>
            <c:numRef>
              <c:f>Лист1!$B$2:$B$6</c:f>
              <c:numCache>
                <c:formatCode>General</c:formatCode>
                <c:ptCount val="5"/>
                <c:pt idx="1">
                  <c:v>59.5</c:v>
                </c:pt>
                <c:pt idx="2">
                  <c:v>40.5</c:v>
                </c:pt>
              </c:numCache>
            </c:numRef>
          </c:val>
        </c:ser>
        <c:ser>
          <c:idx val="1"/>
          <c:order val="1"/>
          <c:tx>
            <c:strRef>
              <c:f>Лист1!$C$1</c:f>
              <c:strCache>
                <c:ptCount val="1"/>
                <c:pt idx="0">
                  <c:v>на реализацию</c:v>
                </c:pt>
              </c:strCache>
            </c:strRef>
          </c:tx>
          <c:dLbls>
            <c:showVal val="1"/>
          </c:dLbls>
          <c:cat>
            <c:strRef>
              <c:f>Лист1!$A$2:$A$6</c:f>
              <c:strCache>
                <c:ptCount val="5"/>
                <c:pt idx="0">
                  <c:v>Программа</c:v>
                </c:pt>
                <c:pt idx="1">
                  <c:v>2022</c:v>
                </c:pt>
                <c:pt idx="2">
                  <c:v>2023</c:v>
                </c:pt>
                <c:pt idx="3">
                  <c:v>2024</c:v>
                </c:pt>
                <c:pt idx="4">
                  <c:v>2025</c:v>
                </c:pt>
              </c:strCache>
            </c:str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050" b="1" dirty="0">
                <a:solidFill>
                  <a:schemeClr val="tx1"/>
                </a:solidFill>
                <a:latin typeface="Times New Roman" pitchFamily="18" charset="0"/>
                <a:cs typeface="Times New Roman" pitchFamily="18" charset="0"/>
              </a:rPr>
              <a:t>Доля расходов на реализацию программы в </a:t>
            </a:r>
            <a:r>
              <a:rPr lang="ru-RU" sz="1050" b="1" dirty="0" smtClean="0">
                <a:solidFill>
                  <a:schemeClr val="tx1"/>
                </a:solidFill>
                <a:latin typeface="Times New Roman" pitchFamily="18" charset="0"/>
                <a:cs typeface="Times New Roman" pitchFamily="18" charset="0"/>
              </a:rPr>
              <a:t>общем объеме расходов </a:t>
            </a:r>
            <a:r>
              <a:rPr lang="ru-RU" sz="1050" b="1" dirty="0">
                <a:solidFill>
                  <a:schemeClr val="tx1"/>
                </a:solidFill>
                <a:latin typeface="Times New Roman" pitchFamily="18" charset="0"/>
                <a:cs typeface="Times New Roman" pitchFamily="18" charset="0"/>
              </a:rPr>
              <a:t>бюджета, </a:t>
            </a:r>
            <a:r>
              <a:rPr lang="ru-RU" sz="1050" b="1" dirty="0" smtClean="0">
                <a:solidFill>
                  <a:schemeClr val="tx1"/>
                </a:solidFill>
                <a:latin typeface="Times New Roman" pitchFamily="18" charset="0"/>
                <a:cs typeface="Times New Roman" pitchFamily="18" charset="0"/>
              </a:rPr>
              <a:t>%</a:t>
            </a:r>
            <a:endParaRPr lang="ru-RU" sz="1050" b="1" dirty="0">
              <a:solidFill>
                <a:schemeClr val="tx1"/>
              </a:solidFill>
              <a:latin typeface="Times New Roman" pitchFamily="18" charset="0"/>
              <a:cs typeface="Times New Roman" pitchFamily="18" charset="0"/>
            </a:endParaRPr>
          </a:p>
        </c:rich>
      </c:tx>
      <c:layout>
        <c:manualLayout>
          <c:xMode val="edge"/>
          <c:yMode val="edge"/>
          <c:x val="6.744160834599619E-2"/>
          <c:y val="2.3432556902488771E-2"/>
        </c:manualLayout>
      </c:layout>
    </c:title>
    <c:view3D>
      <c:rotX val="30"/>
      <c:perspective val="30"/>
    </c:view3D>
    <c:plotArea>
      <c:layout>
        <c:manualLayout>
          <c:layoutTarget val="inner"/>
          <c:xMode val="edge"/>
          <c:yMode val="edge"/>
          <c:x val="6.6985923815503182E-2"/>
          <c:y val="0.29583449984602261"/>
          <c:w val="0.92923150144180966"/>
          <c:h val="0.59185295874277188"/>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explosion val="15"/>
          <c:dPt>
            <c:idx val="0"/>
            <c:spPr>
              <a:solidFill>
                <a:srgbClr val="660066"/>
              </a:solidFill>
            </c:spPr>
          </c:dPt>
          <c:dPt>
            <c:idx val="1"/>
            <c:spPr>
              <a:solidFill>
                <a:srgbClr val="CC00FF"/>
              </a:solidFill>
            </c:spPr>
          </c:dPt>
          <c:dPt>
            <c:idx val="2"/>
            <c:spPr>
              <a:solidFill>
                <a:srgbClr val="FFFF00"/>
              </a:solidFill>
            </c:spPr>
          </c:dPt>
          <c:dPt>
            <c:idx val="3"/>
            <c:spPr>
              <a:solidFill>
                <a:srgbClr val="FFFF66"/>
              </a:solidFill>
            </c:spPr>
          </c:dPt>
          <c:dPt>
            <c:idx val="4"/>
            <c:spPr>
              <a:solidFill>
                <a:srgbClr val="9966FF"/>
              </a:solidFill>
            </c:spPr>
          </c:dPt>
          <c:dLbls>
            <c:dLbl>
              <c:idx val="0"/>
              <c:layout>
                <c:manualLayout>
                  <c:x val="-0.10749278769621153"/>
                  <c:y val="-3.9999720036955122E-2"/>
                </c:manualLayout>
              </c:layout>
              <c:dLblPos val="outEnd"/>
              <c:showVal val="1"/>
            </c:dLbl>
            <c:dLbl>
              <c:idx val="1"/>
              <c:layout>
                <c:manualLayout>
                  <c:x val="-5.0708157587028312E-2"/>
                  <c:y val="8.444385341134969E-2"/>
                </c:manualLayout>
              </c:layout>
              <c:dLblPos val="outEnd"/>
              <c:showVal val="1"/>
            </c:dLbl>
            <c:dLbl>
              <c:idx val="3"/>
              <c:spPr>
                <a:effectLst>
                  <a:outerShdw blurRad="50800" dist="50800" dir="5400000" algn="ctr" rotWithShape="0">
                    <a:srgbClr val="FFFF00"/>
                  </a:outerShdw>
                </a:effectLst>
              </c:spPr>
              <c:txPr>
                <a:bodyPr/>
                <a:lstStyle/>
                <a:p>
                  <a:pPr>
                    <a:defRPr sz="1100" b="1"/>
                  </a:pPr>
                  <a:endParaRPr lang="ru-RU"/>
                </a:p>
              </c:txPr>
            </c:dLbl>
            <c:dLbl>
              <c:idx val="4"/>
              <c:delete val="1"/>
            </c:dLbl>
            <c:txPr>
              <a:bodyPr/>
              <a:lstStyle/>
              <a:p>
                <a:pPr>
                  <a:defRPr sz="1100" b="1"/>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3">
                  <c:v>7.3</c:v>
                </c:pt>
                <c:pt idx="4">
                  <c:v>92.7</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100" b="1" dirty="0">
                <a:solidFill>
                  <a:schemeClr val="tx1"/>
                </a:solidFill>
                <a:latin typeface="Times New Roman" pitchFamily="18" charset="0"/>
                <a:cs typeface="Times New Roman" pitchFamily="18" charset="0"/>
              </a:rPr>
              <a:t>Доля расходов на реализацию программы </a:t>
            </a:r>
            <a:r>
              <a:rPr lang="ru-RU" sz="1100" b="1" dirty="0" smtClean="0">
                <a:solidFill>
                  <a:schemeClr val="tx1"/>
                </a:solidFill>
                <a:latin typeface="Times New Roman" pitchFamily="18" charset="0"/>
                <a:cs typeface="Times New Roman" pitchFamily="18" charset="0"/>
              </a:rPr>
              <a:t>в общем объеме расходов, %</a:t>
            </a:r>
            <a:endParaRPr lang="ru-RU" sz="1100" b="1" dirty="0">
              <a:solidFill>
                <a:schemeClr val="tx1"/>
              </a:solidFill>
              <a:latin typeface="Times New Roman" pitchFamily="18" charset="0"/>
              <a:cs typeface="Times New Roman" pitchFamily="18" charset="0"/>
            </a:endParaRPr>
          </a:p>
        </c:rich>
      </c:tx>
      <c:layout>
        <c:manualLayout>
          <c:xMode val="edge"/>
          <c:yMode val="edge"/>
          <c:x val="0.18848095030179607"/>
          <c:y val="1.2104902152915804E-3"/>
        </c:manualLayout>
      </c:layout>
    </c:title>
    <c:view3D>
      <c:rotX val="30"/>
      <c:perspective val="30"/>
    </c:view3D>
    <c:plotArea>
      <c:layout>
        <c:manualLayout>
          <c:layoutTarget val="inner"/>
          <c:xMode val="edge"/>
          <c:yMode val="edge"/>
          <c:x val="4.4291047198791039E-2"/>
          <c:y val="0.23170821451568394"/>
          <c:w val="0.92923150144180966"/>
          <c:h val="0.59185295874277166"/>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FF3300"/>
              </a:solidFill>
            </c:spPr>
          </c:dPt>
          <c:dPt>
            <c:idx val="1"/>
            <c:explosion val="52"/>
            <c:spPr>
              <a:solidFill>
                <a:srgbClr val="FFFF99"/>
              </a:solidFill>
            </c:spPr>
          </c:dPt>
          <c:dPt>
            <c:idx val="2"/>
            <c:spPr>
              <a:solidFill>
                <a:srgbClr val="00CC00"/>
              </a:solidFill>
            </c:spPr>
          </c:dPt>
          <c:dPt>
            <c:idx val="3"/>
            <c:spPr>
              <a:solidFill>
                <a:srgbClr val="FF0000"/>
              </a:solidFill>
            </c:spPr>
          </c:dPt>
          <c:dPt>
            <c:idx val="4"/>
            <c:spPr>
              <a:solidFill>
                <a:srgbClr val="FFC000"/>
              </a:solidFill>
            </c:spPr>
          </c:dPt>
          <c:dLbls>
            <c:dLbl>
              <c:idx val="0"/>
              <c:layout>
                <c:manualLayout>
                  <c:x val="-9.148239240930835E-3"/>
                  <c:y val="5.7140457459615747E-3"/>
                </c:manualLayout>
              </c:layout>
              <c:dLblPos val="outEnd"/>
              <c:showVal val="1"/>
            </c:dLbl>
            <c:dLbl>
              <c:idx val="1"/>
              <c:delete val="1"/>
            </c:dLbl>
            <c:dLbl>
              <c:idx val="3"/>
              <c:spPr>
                <a:effectLst>
                  <a:outerShdw blurRad="50800" dist="50800" dir="5400000" algn="ctr" rotWithShape="0">
                    <a:srgbClr val="FFFF00"/>
                  </a:outerShdw>
                </a:effectLst>
              </c:spPr>
              <c:txPr>
                <a:bodyPr/>
                <a:lstStyle/>
                <a:p>
                  <a:pPr>
                    <a:defRPr sz="1100" b="1"/>
                  </a:pPr>
                  <a:endParaRPr lang="ru-RU"/>
                </a:p>
              </c:txPr>
            </c:dLbl>
            <c:txPr>
              <a:bodyPr/>
              <a:lstStyle/>
              <a:p>
                <a:pPr>
                  <a:defRPr sz="1100" b="1"/>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0.1</c:v>
                </c:pt>
                <c:pt idx="1">
                  <c:v>99.9</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050" b="1" dirty="0">
                <a:solidFill>
                  <a:schemeClr val="tx1"/>
                </a:solidFill>
                <a:latin typeface="Times New Roman" pitchFamily="18" charset="0"/>
                <a:cs typeface="Times New Roman" pitchFamily="18" charset="0"/>
              </a:rPr>
              <a:t>Доля расходов на реализацию программы в </a:t>
            </a:r>
            <a:r>
              <a:rPr lang="ru-RU" sz="1050" b="1" dirty="0" smtClean="0">
                <a:solidFill>
                  <a:schemeClr val="tx1"/>
                </a:solidFill>
                <a:latin typeface="Times New Roman" pitchFamily="18" charset="0"/>
                <a:cs typeface="Times New Roman" pitchFamily="18" charset="0"/>
              </a:rPr>
              <a:t>общем объеме расходов, %</a:t>
            </a:r>
            <a:endParaRPr lang="ru-RU" sz="1050" b="1" dirty="0">
              <a:solidFill>
                <a:schemeClr val="tx1"/>
              </a:solidFill>
              <a:latin typeface="Times New Roman" pitchFamily="18" charset="0"/>
              <a:cs typeface="Times New Roman" pitchFamily="18" charset="0"/>
            </a:endParaRPr>
          </a:p>
        </c:rich>
      </c:tx>
      <c:layout>
        <c:manualLayout>
          <c:xMode val="edge"/>
          <c:yMode val="edge"/>
          <c:x val="0.18469845701297902"/>
          <c:y val="2.3432556902488768E-2"/>
        </c:manualLayout>
      </c:layout>
    </c:title>
    <c:view3D>
      <c:rotX val="30"/>
      <c:perspective val="30"/>
    </c:view3D>
    <c:plotArea>
      <c:layout>
        <c:manualLayout>
          <c:layoutTarget val="inner"/>
          <c:xMode val="edge"/>
          <c:yMode val="edge"/>
          <c:x val="6.6985923815503182E-2"/>
          <c:y val="0.29583449984602284"/>
          <c:w val="0.92923150144180966"/>
          <c:h val="0.59185295874277144"/>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explosion val="27"/>
          <c:dPt>
            <c:idx val="0"/>
            <c:spPr>
              <a:solidFill>
                <a:srgbClr val="996633"/>
              </a:solidFill>
            </c:spPr>
          </c:dPt>
          <c:dPt>
            <c:idx val="1"/>
            <c:spPr>
              <a:solidFill>
                <a:srgbClr val="CC00FF"/>
              </a:solidFill>
            </c:spPr>
          </c:dPt>
          <c:dPt>
            <c:idx val="2"/>
            <c:spPr>
              <a:solidFill>
                <a:srgbClr val="FFCC99"/>
              </a:solidFill>
            </c:spPr>
          </c:dPt>
          <c:dPt>
            <c:idx val="3"/>
            <c:spPr>
              <a:solidFill>
                <a:srgbClr val="FFFF66"/>
              </a:solidFill>
            </c:spPr>
          </c:dPt>
          <c:dPt>
            <c:idx val="4"/>
            <c:spPr>
              <a:solidFill>
                <a:srgbClr val="9966FF"/>
              </a:solidFill>
            </c:spPr>
          </c:dPt>
          <c:dLbls>
            <c:dLbl>
              <c:idx val="0"/>
              <c:layout>
                <c:manualLayout>
                  <c:x val="-8.1015348527186851E-2"/>
                  <c:y val="8.6164497254104397E-2"/>
                </c:manualLayout>
              </c:layout>
              <c:dLblPos val="outEnd"/>
              <c:showVal val="1"/>
            </c:dLbl>
            <c:dLbl>
              <c:idx val="1"/>
              <c:layout>
                <c:manualLayout>
                  <c:x val="-5.0708157587028312E-2"/>
                  <c:y val="8.444385341134969E-2"/>
                </c:manualLayout>
              </c:layout>
              <c:dLblPos val="outEnd"/>
              <c:showVal val="1"/>
            </c:dLbl>
            <c:dLbl>
              <c:idx val="2"/>
              <c:delete val="1"/>
            </c:dLbl>
            <c:dLbl>
              <c:idx val="3"/>
              <c:spPr>
                <a:effectLst>
                  <a:outerShdw blurRad="50800" dist="50800" dir="5400000" algn="ctr" rotWithShape="0">
                    <a:srgbClr val="FFFF00"/>
                  </a:outerShdw>
                </a:effectLst>
              </c:spPr>
              <c:txPr>
                <a:bodyPr/>
                <a:lstStyle/>
                <a:p>
                  <a:pPr>
                    <a:defRPr sz="1100" b="1"/>
                  </a:pPr>
                  <a:endParaRPr lang="ru-RU"/>
                </a:p>
              </c:txPr>
            </c:dLbl>
            <c:dLbl>
              <c:idx val="4"/>
              <c:delete val="1"/>
            </c:dLbl>
            <c:txPr>
              <a:bodyPr/>
              <a:lstStyle/>
              <a:p>
                <a:pPr>
                  <a:defRPr sz="1100" b="1"/>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4.0000000000000114E-3</c:v>
                </c:pt>
                <c:pt idx="2">
                  <c:v>99.990000000000023</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050" b="1" dirty="0">
                <a:solidFill>
                  <a:schemeClr val="tx1"/>
                </a:solidFill>
                <a:latin typeface="Times New Roman" pitchFamily="18" charset="0"/>
                <a:cs typeface="Times New Roman" pitchFamily="18" charset="0"/>
              </a:rPr>
              <a:t>Доля расходов на реализацию программы в </a:t>
            </a:r>
            <a:r>
              <a:rPr lang="ru-RU" sz="1050" b="1" dirty="0" smtClean="0">
                <a:solidFill>
                  <a:schemeClr val="tx1"/>
                </a:solidFill>
                <a:latin typeface="Times New Roman" pitchFamily="18" charset="0"/>
                <a:cs typeface="Times New Roman" pitchFamily="18" charset="0"/>
              </a:rPr>
              <a:t>общем объеме расходов, %</a:t>
            </a:r>
            <a:endParaRPr lang="ru-RU" sz="1050" b="1" dirty="0">
              <a:solidFill>
                <a:schemeClr val="tx1"/>
              </a:solidFill>
              <a:latin typeface="Times New Roman" pitchFamily="18" charset="0"/>
              <a:cs typeface="Times New Roman" pitchFamily="18" charset="0"/>
            </a:endParaRPr>
          </a:p>
        </c:rich>
      </c:tx>
      <c:layout>
        <c:manualLayout>
          <c:xMode val="edge"/>
          <c:yMode val="edge"/>
          <c:x val="0.17335103255732096"/>
          <c:y val="4.9354775492215593E-4"/>
        </c:manualLayout>
      </c:layout>
    </c:title>
    <c:view3D>
      <c:rotX val="30"/>
      <c:perspective val="30"/>
    </c:view3D>
    <c:plotArea>
      <c:layout>
        <c:manualLayout>
          <c:layoutTarget val="inner"/>
          <c:xMode val="edge"/>
          <c:yMode val="edge"/>
          <c:x val="4.3797783909915532E-2"/>
          <c:y val="0.25139031647822474"/>
          <c:w val="0.92923150144180966"/>
          <c:h val="0.59185295874277122"/>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explosion val="39"/>
          <c:dPt>
            <c:idx val="0"/>
            <c:explosion val="43"/>
            <c:spPr>
              <a:solidFill>
                <a:srgbClr val="00CC66"/>
              </a:solidFill>
            </c:spPr>
          </c:dPt>
          <c:dPt>
            <c:idx val="1"/>
            <c:spPr>
              <a:solidFill>
                <a:srgbClr val="CC00FF"/>
              </a:solidFill>
            </c:spPr>
          </c:dPt>
          <c:dPt>
            <c:idx val="2"/>
            <c:spPr>
              <a:solidFill>
                <a:srgbClr val="FFCC99"/>
              </a:solidFill>
            </c:spPr>
          </c:dPt>
          <c:dPt>
            <c:idx val="3"/>
            <c:spPr>
              <a:solidFill>
                <a:srgbClr val="FFFF66"/>
              </a:solidFill>
            </c:spPr>
          </c:dPt>
          <c:dPt>
            <c:idx val="4"/>
            <c:spPr>
              <a:solidFill>
                <a:srgbClr val="9966FF"/>
              </a:solidFill>
            </c:spPr>
          </c:dPt>
          <c:dLbls>
            <c:dLbl>
              <c:idx val="0"/>
              <c:delete val="1"/>
            </c:dLbl>
            <c:dLbl>
              <c:idx val="1"/>
              <c:layout>
                <c:manualLayout>
                  <c:x val="-5.0708157587028312E-2"/>
                  <c:y val="8.444385341134969E-2"/>
                </c:manualLayout>
              </c:layout>
              <c:dLblPos val="outEnd"/>
              <c:showVal val="1"/>
            </c:dLbl>
            <c:dLbl>
              <c:idx val="2"/>
              <c:delete val="1"/>
            </c:dLbl>
            <c:dLbl>
              <c:idx val="3"/>
              <c:spPr>
                <a:effectLst>
                  <a:outerShdw blurRad="50800" dist="50800" dir="5400000" algn="ctr" rotWithShape="0">
                    <a:srgbClr val="FFFF00"/>
                  </a:outerShdw>
                </a:effectLst>
              </c:spPr>
              <c:txPr>
                <a:bodyPr/>
                <a:lstStyle/>
                <a:p>
                  <a:pPr>
                    <a:defRPr sz="1100" b="1"/>
                  </a:pPr>
                  <a:endParaRPr lang="ru-RU"/>
                </a:p>
              </c:txPr>
            </c:dLbl>
            <c:dLbl>
              <c:idx val="4"/>
              <c:delete val="1"/>
            </c:dLbl>
            <c:txPr>
              <a:bodyPr/>
              <a:lstStyle/>
              <a:p>
                <a:pPr>
                  <a:defRPr sz="1100" b="1"/>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99.6</c:v>
                </c:pt>
                <c:pt idx="1">
                  <c:v>0.4</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1.4657724458268621E-3"/>
          <c:y val="0.28001649174328186"/>
          <c:w val="0.83281036005497244"/>
          <c:h val="0.52938698454260036"/>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CCECFF"/>
              </a:solidFill>
            </c:spPr>
          </c:dPt>
          <c:dPt>
            <c:idx val="1"/>
            <c:spPr>
              <a:solidFill>
                <a:srgbClr val="CC99FF"/>
              </a:solidFill>
            </c:spPr>
          </c:dPt>
          <c:dPt>
            <c:idx val="2"/>
            <c:spPr>
              <a:solidFill>
                <a:srgbClr val="666699"/>
              </a:solidFill>
            </c:spPr>
          </c:dPt>
          <c:dPt>
            <c:idx val="3"/>
            <c:spPr>
              <a:solidFill>
                <a:srgbClr val="FF0000"/>
              </a:solidFill>
            </c:spPr>
          </c:dPt>
          <c:dPt>
            <c:idx val="4"/>
            <c:spPr>
              <a:solidFill>
                <a:srgbClr val="FFC000"/>
              </a:solidFill>
            </c:spPr>
          </c:dPt>
          <c:dLbls>
            <c:dLbl>
              <c:idx val="0"/>
              <c:layout>
                <c:manualLayout>
                  <c:x val="-6.5518462433649914E-3"/>
                  <c:y val="-0.17595532762873325"/>
                </c:manualLayout>
              </c:layout>
              <c:dLblPos val="outEnd"/>
              <c:showVal val="1"/>
            </c:dLbl>
            <c:dLbl>
              <c:idx val="1"/>
              <c:layout>
                <c:manualLayout>
                  <c:x val="1.7036644779910327E-2"/>
                  <c:y val="-1.9883270145183218E-2"/>
                </c:manualLayout>
              </c:layout>
              <c:dLblPos val="outEnd"/>
              <c:showVal val="1"/>
            </c:dLbl>
            <c:dLbl>
              <c:idx val="3"/>
              <c:spPr>
                <a:effectLst>
                  <a:outerShdw blurRad="50800" dist="50800" dir="5400000" algn="ctr" rotWithShape="0">
                    <a:srgbClr val="FFFF00"/>
                  </a:outerShdw>
                </a:effectLst>
              </c:spPr>
              <c:txPr>
                <a:bodyPr/>
                <a:lstStyle/>
                <a:p>
                  <a:pPr>
                    <a:defRPr sz="1400" b="1"/>
                  </a:pPr>
                  <a:endParaRPr lang="ru-RU"/>
                </a:p>
              </c:txPr>
            </c:dLbl>
            <c:txPr>
              <a:bodyPr/>
              <a:lstStyle/>
              <a:p>
                <a:pPr>
                  <a:defRPr sz="1400" b="1"/>
                </a:pPr>
                <a:endParaRPr lang="ru-RU"/>
              </a:p>
            </c:txPr>
            <c:dLblPos val="outEnd"/>
            <c:showVal val="1"/>
          </c:dLbls>
          <c:cat>
            <c:strRef>
              <c:f>Лист1!$A$2:$A$6</c:f>
              <c:strCache>
                <c:ptCount val="3"/>
                <c:pt idx="0">
                  <c:v>Доходы</c:v>
                </c:pt>
                <c:pt idx="1">
                  <c:v>Расходы</c:v>
                </c:pt>
                <c:pt idx="2">
                  <c:v>Источники</c:v>
                </c:pt>
              </c:strCache>
            </c:strRef>
          </c:cat>
          <c:val>
            <c:numRef>
              <c:f>Лист1!$B$2:$B$6</c:f>
              <c:numCache>
                <c:formatCode>General</c:formatCode>
                <c:ptCount val="5"/>
                <c:pt idx="0" formatCode="0.0">
                  <c:v>817372.1</c:v>
                </c:pt>
                <c:pt idx="1">
                  <c:v>823297.9</c:v>
                </c:pt>
                <c:pt idx="2">
                  <c:v>5925.8</c:v>
                </c:pt>
              </c:numCache>
            </c:numRef>
          </c:val>
        </c:ser>
        <c:ser>
          <c:idx val="1"/>
          <c:order val="1"/>
          <c:tx>
            <c:strRef>
              <c:f>Лист1!$C$1</c:f>
              <c:strCache>
                <c:ptCount val="1"/>
                <c:pt idx="0">
                  <c:v>на реализацию</c:v>
                </c:pt>
              </c:strCache>
            </c:strRef>
          </c:tx>
          <c:dLbls>
            <c:showVal val="1"/>
          </c:dLbls>
          <c:cat>
            <c:strRef>
              <c:f>Лист1!$A$2:$A$6</c:f>
              <c:strCache>
                <c:ptCount val="3"/>
                <c:pt idx="0">
                  <c:v>Доходы</c:v>
                </c:pt>
                <c:pt idx="1">
                  <c:v>Расходы</c:v>
                </c:pt>
                <c:pt idx="2">
                  <c:v>Источники</c:v>
                </c:pt>
              </c:strCache>
            </c:strRef>
          </c:cat>
          <c:val>
            <c:numRef>
              <c:f>Лист1!$C$2:$C$6</c:f>
              <c:numCache>
                <c:formatCode>General</c:formatCode>
                <c:ptCount val="5"/>
                <c:pt idx="0">
                  <c:v>99.8</c:v>
                </c:pt>
                <c:pt idx="1">
                  <c:v>95.6</c:v>
                </c:pt>
              </c:numCache>
            </c:numRef>
          </c:val>
        </c:ser>
        <c:dLbls>
          <c:showVal val="1"/>
        </c:dLbls>
      </c:pie3DChart>
    </c:plotArea>
    <c:legend>
      <c:legendPos val="r"/>
      <c:legendEntry>
        <c:idx val="3"/>
        <c:delete val="1"/>
      </c:legendEntry>
      <c:legendEntry>
        <c:idx val="4"/>
        <c:delete val="1"/>
      </c:legendEntry>
      <c:layout>
        <c:manualLayout>
          <c:xMode val="edge"/>
          <c:yMode val="edge"/>
          <c:x val="0.82964713390832934"/>
          <c:y val="0.13022719546332504"/>
          <c:w val="0.16131338240990137"/>
          <c:h val="0.59991551598180126"/>
        </c:manualLayout>
      </c:layout>
      <c:txPr>
        <a:bodyPr/>
        <a:lstStyle/>
        <a:p>
          <a:pPr>
            <a:defRPr sz="1200">
              <a:latin typeface="Comic Sans MS" pitchFamily="66" charset="0"/>
            </a:defRPr>
          </a:pPr>
          <a:endParaRPr lang="ru-RU"/>
        </a:p>
      </c:txPr>
    </c:legend>
    <c:plotVisOnly val="1"/>
  </c:chart>
  <c:txPr>
    <a:bodyPr/>
    <a:lstStyle/>
    <a:p>
      <a:pPr>
        <a:defRPr sz="1800"/>
      </a:pPr>
      <a:endParaRPr lang="ru-RU"/>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7.0768498558190923E-2"/>
          <c:y val="0.24694606978545888"/>
          <c:w val="0.92923150144180966"/>
          <c:h val="0.59185295874277077"/>
        </c:manualLayout>
      </c:layout>
      <c:pie3DChart>
        <c:varyColors val="1"/>
        <c:ser>
          <c:idx val="1"/>
          <c:order val="0"/>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spPr>
        <a:noFill/>
        <a:ln w="25400">
          <a:noFill/>
        </a:ln>
      </c:spPr>
    </c:plotArea>
    <c:plotVisOnly val="1"/>
  </c:chart>
  <c:txPr>
    <a:bodyPr/>
    <a:lstStyle/>
    <a:p>
      <a:pPr>
        <a:defRPr sz="1800"/>
      </a:pPr>
      <a:endParaRPr lang="ru-RU"/>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050" b="1" dirty="0">
                <a:solidFill>
                  <a:schemeClr val="tx1"/>
                </a:solidFill>
                <a:latin typeface="Times New Roman" pitchFamily="18" charset="0"/>
                <a:cs typeface="Times New Roman" pitchFamily="18" charset="0"/>
              </a:rPr>
              <a:t>Доля расходов на реализацию программы в </a:t>
            </a:r>
            <a:r>
              <a:rPr lang="ru-RU" sz="1050" b="1" dirty="0" smtClean="0">
                <a:solidFill>
                  <a:schemeClr val="tx1"/>
                </a:solidFill>
                <a:latin typeface="Times New Roman" pitchFamily="18" charset="0"/>
                <a:cs typeface="Times New Roman" pitchFamily="18" charset="0"/>
              </a:rPr>
              <a:t>общем объеме расходов, %</a:t>
            </a:r>
            <a:endParaRPr lang="ru-RU" sz="1050" b="1" dirty="0">
              <a:solidFill>
                <a:schemeClr val="tx1"/>
              </a:solidFill>
              <a:latin typeface="Times New Roman" pitchFamily="18" charset="0"/>
              <a:cs typeface="Times New Roman" pitchFamily="18" charset="0"/>
            </a:endParaRPr>
          </a:p>
        </c:rich>
      </c:tx>
      <c:layout>
        <c:manualLayout>
          <c:xMode val="edge"/>
          <c:yMode val="edge"/>
          <c:x val="3.0570747270056036E-3"/>
          <c:y val="2.9196915237957809E-3"/>
        </c:manualLayout>
      </c:layout>
    </c:title>
    <c:view3D>
      <c:rotX val="30"/>
      <c:perspective val="30"/>
    </c:view3D>
    <c:plotArea>
      <c:layout>
        <c:manualLayout>
          <c:layoutTarget val="inner"/>
          <c:xMode val="edge"/>
          <c:yMode val="edge"/>
          <c:x val="4.3797783909915532E-2"/>
          <c:y val="0.27532158062828038"/>
          <c:w val="0.92923150144180966"/>
          <c:h val="0.59185295874277122"/>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explosion val="37"/>
          <c:dPt>
            <c:idx val="0"/>
            <c:spPr>
              <a:solidFill>
                <a:srgbClr val="CC9900"/>
              </a:solidFill>
            </c:spPr>
          </c:dPt>
          <c:dPt>
            <c:idx val="1"/>
            <c:spPr>
              <a:solidFill>
                <a:srgbClr val="CC00FF"/>
              </a:solidFill>
            </c:spPr>
          </c:dPt>
          <c:dPt>
            <c:idx val="2"/>
            <c:spPr>
              <a:solidFill>
                <a:srgbClr val="FFCC99"/>
              </a:solidFill>
            </c:spPr>
          </c:dPt>
          <c:dPt>
            <c:idx val="3"/>
            <c:spPr>
              <a:solidFill>
                <a:srgbClr val="FFFF66"/>
              </a:solidFill>
            </c:spPr>
          </c:dPt>
          <c:dPt>
            <c:idx val="4"/>
            <c:spPr>
              <a:solidFill>
                <a:srgbClr val="9966FF"/>
              </a:solidFill>
            </c:spPr>
          </c:dPt>
          <c:dLbls>
            <c:dLbl>
              <c:idx val="2"/>
              <c:layout>
                <c:manualLayout>
                  <c:x val="0.16336513145482251"/>
                  <c:y val="0.12147111965835894"/>
                </c:manualLayout>
              </c:layout>
              <c:showVal val="1"/>
            </c:dLbl>
            <c:delete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94.4</c:v>
                </c:pt>
                <c:pt idx="2">
                  <c:v>5.6</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050" b="1" dirty="0">
                <a:solidFill>
                  <a:schemeClr val="tx1"/>
                </a:solidFill>
                <a:latin typeface="Comic Sans MS" pitchFamily="66" charset="0"/>
                <a:cs typeface="Times New Roman" pitchFamily="18" charset="0"/>
              </a:rPr>
              <a:t>Доля расходов на реализацию программы в </a:t>
            </a:r>
            <a:r>
              <a:rPr lang="ru-RU" sz="1050" b="1" dirty="0" smtClean="0">
                <a:solidFill>
                  <a:schemeClr val="tx1"/>
                </a:solidFill>
                <a:latin typeface="Comic Sans MS" pitchFamily="66" charset="0"/>
                <a:cs typeface="Times New Roman" pitchFamily="18" charset="0"/>
              </a:rPr>
              <a:t>общем объеме расходов, %</a:t>
            </a:r>
            <a:endParaRPr lang="ru-RU" sz="1050" b="1" dirty="0">
              <a:solidFill>
                <a:schemeClr val="tx1"/>
              </a:solidFill>
              <a:latin typeface="Comic Sans MS" pitchFamily="66" charset="0"/>
              <a:cs typeface="Times New Roman" pitchFamily="18" charset="0"/>
            </a:endParaRPr>
          </a:p>
        </c:rich>
      </c:tx>
      <c:layout>
        <c:manualLayout>
          <c:xMode val="edge"/>
          <c:yMode val="edge"/>
          <c:x val="0.18469845701297913"/>
          <c:y val="2.3432556902488768E-2"/>
        </c:manualLayout>
      </c:layout>
    </c:title>
    <c:view3D>
      <c:rotX val="30"/>
      <c:perspective val="30"/>
    </c:view3D>
    <c:plotArea>
      <c:layout>
        <c:manualLayout>
          <c:layoutTarget val="inner"/>
          <c:xMode val="edge"/>
          <c:yMode val="edge"/>
          <c:x val="6.6985923815503182E-2"/>
          <c:y val="0.29583449984602295"/>
          <c:w val="0.92923150144180966"/>
          <c:h val="0.59185295874277122"/>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explosion val="27"/>
          <c:dPt>
            <c:idx val="0"/>
            <c:spPr>
              <a:solidFill>
                <a:srgbClr val="996633"/>
              </a:solidFill>
            </c:spPr>
          </c:dPt>
          <c:dPt>
            <c:idx val="1"/>
            <c:spPr>
              <a:solidFill>
                <a:srgbClr val="CC00FF"/>
              </a:solidFill>
            </c:spPr>
          </c:dPt>
          <c:dPt>
            <c:idx val="2"/>
            <c:explosion val="25"/>
            <c:spPr>
              <a:solidFill>
                <a:srgbClr val="CC3300"/>
              </a:solidFill>
            </c:spPr>
          </c:dPt>
          <c:dPt>
            <c:idx val="3"/>
            <c:spPr>
              <a:solidFill>
                <a:srgbClr val="FFFF66"/>
              </a:solidFill>
            </c:spPr>
          </c:dPt>
          <c:dPt>
            <c:idx val="4"/>
            <c:spPr>
              <a:solidFill>
                <a:srgbClr val="9966FF"/>
              </a:solidFill>
            </c:spPr>
          </c:dPt>
          <c:dLbls>
            <c:dLbl>
              <c:idx val="0"/>
              <c:layout>
                <c:manualLayout>
                  <c:x val="-8.101534852718692E-2"/>
                  <c:y val="8.6164497254104397E-2"/>
                </c:manualLayout>
              </c:layout>
              <c:dLblPos val="outEnd"/>
              <c:showVal val="1"/>
            </c:dLbl>
            <c:dLbl>
              <c:idx val="1"/>
              <c:layout>
                <c:manualLayout>
                  <c:x val="-5.0708157587028312E-2"/>
                  <c:y val="8.444385341134969E-2"/>
                </c:manualLayout>
              </c:layout>
              <c:dLblPos val="outEnd"/>
              <c:showVal val="1"/>
            </c:dLbl>
            <c:dLbl>
              <c:idx val="2"/>
              <c:delete val="1"/>
            </c:dLbl>
            <c:dLbl>
              <c:idx val="3"/>
              <c:spPr>
                <a:effectLst>
                  <a:outerShdw blurRad="50800" dist="50800" dir="5400000" algn="ctr" rotWithShape="0">
                    <a:srgbClr val="FFFF00"/>
                  </a:outerShdw>
                </a:effectLst>
              </c:spPr>
              <c:txPr>
                <a:bodyPr/>
                <a:lstStyle/>
                <a:p>
                  <a:pPr>
                    <a:defRPr sz="1100" b="1"/>
                  </a:pPr>
                  <a:endParaRPr lang="ru-RU"/>
                </a:p>
              </c:txPr>
            </c:dLbl>
            <c:dLbl>
              <c:idx val="4"/>
              <c:delete val="1"/>
            </c:dLbl>
            <c:txPr>
              <a:bodyPr/>
              <a:lstStyle/>
              <a:p>
                <a:pPr>
                  <a:defRPr sz="1100" b="1"/>
                </a:pPr>
                <a:endParaRPr lang="ru-RU"/>
              </a:p>
            </c:txPr>
            <c:dLblPos val="outEnd"/>
            <c:showVal val="1"/>
          </c:dLbls>
          <c:cat>
            <c:numRef>
              <c:f>Лист1!$A$2:$A$6</c:f>
              <c:numCache>
                <c:formatCode>General</c:formatCode>
                <c:ptCount val="5"/>
                <c:pt idx="0">
                  <c:v>2022</c:v>
                </c:pt>
                <c:pt idx="1">
                  <c:v>2023</c:v>
                </c:pt>
                <c:pt idx="2">
                  <c:v>2024</c:v>
                </c:pt>
                <c:pt idx="3">
                  <c:v>2025</c:v>
                </c:pt>
              </c:numCache>
            </c:numRef>
          </c:cat>
          <c:val>
            <c:numRef>
              <c:f>Лист1!$B$2:$B$6</c:f>
              <c:numCache>
                <c:formatCode>General</c:formatCode>
                <c:ptCount val="5"/>
                <c:pt idx="0">
                  <c:v>0.5</c:v>
                </c:pt>
                <c:pt idx="2">
                  <c:v>99.5</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2022</c:v>
                </c:pt>
                <c:pt idx="1">
                  <c:v>2023</c:v>
                </c:pt>
                <c:pt idx="2">
                  <c:v>2024</c:v>
                </c:pt>
                <c:pt idx="3">
                  <c:v>2025</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200" b="0" dirty="0">
                <a:solidFill>
                  <a:schemeClr val="tx1"/>
                </a:solidFill>
                <a:latin typeface="Comic Sans MS" pitchFamily="66" charset="0"/>
                <a:cs typeface="Times New Roman" pitchFamily="18" charset="0"/>
              </a:rPr>
              <a:t>Доля расходов на реализацию программы в </a:t>
            </a:r>
            <a:r>
              <a:rPr lang="ru-RU" sz="1200" b="0" dirty="0" smtClean="0">
                <a:solidFill>
                  <a:schemeClr val="tx1"/>
                </a:solidFill>
                <a:latin typeface="Comic Sans MS" pitchFamily="66" charset="0"/>
                <a:cs typeface="Times New Roman" pitchFamily="18" charset="0"/>
              </a:rPr>
              <a:t>общем объеме расходов, </a:t>
            </a:r>
            <a:r>
              <a:rPr lang="ru-RU" sz="1200" b="0" baseline="0" dirty="0" smtClean="0">
                <a:solidFill>
                  <a:schemeClr val="tx1"/>
                </a:solidFill>
                <a:latin typeface="Comic Sans MS" pitchFamily="66" charset="0"/>
                <a:cs typeface="Times New Roman" pitchFamily="18" charset="0"/>
              </a:rPr>
              <a:t> </a:t>
            </a:r>
            <a:r>
              <a:rPr lang="ru-RU" sz="1200" b="0" dirty="0" smtClean="0">
                <a:solidFill>
                  <a:schemeClr val="tx1"/>
                </a:solidFill>
                <a:latin typeface="Comic Sans MS" pitchFamily="66" charset="0"/>
                <a:cs typeface="Times New Roman" pitchFamily="18" charset="0"/>
              </a:rPr>
              <a:t>%</a:t>
            </a:r>
            <a:endParaRPr lang="ru-RU" sz="1200" b="0" dirty="0">
              <a:solidFill>
                <a:schemeClr val="tx1"/>
              </a:solidFill>
              <a:latin typeface="Comic Sans MS" pitchFamily="66" charset="0"/>
              <a:cs typeface="Times New Roman" pitchFamily="18" charset="0"/>
            </a:endParaRPr>
          </a:p>
        </c:rich>
      </c:tx>
      <c:layout>
        <c:manualLayout>
          <c:xMode val="edge"/>
          <c:yMode val="edge"/>
          <c:x val="0.17335103255731998"/>
          <c:y val="4.9354775492215593E-4"/>
        </c:manualLayout>
      </c:layout>
    </c:title>
    <c:view3D>
      <c:rotX val="30"/>
      <c:perspective val="30"/>
    </c:view3D>
    <c:plotArea>
      <c:layout>
        <c:manualLayout>
          <c:layoutTarget val="inner"/>
          <c:xMode val="edge"/>
          <c:yMode val="edge"/>
          <c:x val="6.6985923815503182E-2"/>
          <c:y val="0.29583449984602295"/>
          <c:w val="0.92923150144180966"/>
          <c:h val="0.59185295874277122"/>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explosion val="34"/>
          <c:dPt>
            <c:idx val="0"/>
            <c:spPr>
              <a:solidFill>
                <a:srgbClr val="FF0000"/>
              </a:solidFill>
            </c:spPr>
          </c:dPt>
          <c:dPt>
            <c:idx val="1"/>
            <c:spPr>
              <a:solidFill>
                <a:srgbClr val="CC00FF"/>
              </a:solidFill>
            </c:spPr>
          </c:dPt>
          <c:dPt>
            <c:idx val="2"/>
            <c:spPr>
              <a:solidFill>
                <a:srgbClr val="0099FF"/>
              </a:solidFill>
            </c:spPr>
          </c:dPt>
          <c:dPt>
            <c:idx val="3"/>
            <c:spPr>
              <a:solidFill>
                <a:srgbClr val="FFFF66"/>
              </a:solidFill>
            </c:spPr>
          </c:dPt>
          <c:dPt>
            <c:idx val="4"/>
            <c:spPr>
              <a:solidFill>
                <a:srgbClr val="9966FF"/>
              </a:solidFill>
            </c:spPr>
          </c:dPt>
          <c:dLbls>
            <c:dLbl>
              <c:idx val="0"/>
              <c:layout>
                <c:manualLayout>
                  <c:x val="7.0283828917561603E-2"/>
                  <c:y val="0.10283086382597498"/>
                </c:manualLayout>
              </c:layout>
              <c:dLblPos val="outEnd"/>
              <c:showVal val="1"/>
            </c:dLbl>
            <c:dLbl>
              <c:idx val="1"/>
              <c:layout>
                <c:manualLayout>
                  <c:x val="-5.0708157587028312E-2"/>
                  <c:y val="8.444385341134969E-2"/>
                </c:manualLayout>
              </c:layout>
              <c:dLblPos val="outEnd"/>
              <c:showVal val="1"/>
            </c:dLbl>
            <c:dLbl>
              <c:idx val="2"/>
              <c:delete val="1"/>
            </c:dLbl>
            <c:dLbl>
              <c:idx val="3"/>
              <c:spPr>
                <a:effectLst>
                  <a:outerShdw blurRad="50800" dist="50800" dir="5400000" algn="ctr" rotWithShape="0">
                    <a:srgbClr val="FFFF00"/>
                  </a:outerShdw>
                </a:effectLst>
              </c:spPr>
              <c:txPr>
                <a:bodyPr/>
                <a:lstStyle/>
                <a:p>
                  <a:pPr>
                    <a:defRPr sz="1100" b="1"/>
                  </a:pPr>
                  <a:endParaRPr lang="ru-RU"/>
                </a:p>
              </c:txPr>
            </c:dLbl>
            <c:dLbl>
              <c:idx val="4"/>
              <c:delete val="1"/>
            </c:dLbl>
            <c:txPr>
              <a:bodyPr/>
              <a:lstStyle/>
              <a:p>
                <a:pPr>
                  <a:defRPr sz="1100" b="1"/>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0.5</c:v>
                </c:pt>
                <c:pt idx="2">
                  <c:v>99.5</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manualLayout>
          <c:layoutTarget val="inner"/>
          <c:xMode val="edge"/>
          <c:yMode val="edge"/>
          <c:x val="7.0768518204719799E-2"/>
          <c:y val="0.246946183591571"/>
          <c:w val="0.92923150144180966"/>
          <c:h val="0.59185295874277055"/>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CCECFF"/>
              </a:solidFill>
            </c:spPr>
          </c:dPt>
          <c:dPt>
            <c:idx val="1"/>
            <c:spPr>
              <a:solidFill>
                <a:srgbClr val="00B0F0"/>
              </a:solidFill>
            </c:spPr>
          </c:dPt>
          <c:dPt>
            <c:idx val="2"/>
            <c:explosion val="18"/>
            <c:spPr>
              <a:solidFill>
                <a:srgbClr val="66FFCC"/>
              </a:solidFill>
            </c:spPr>
          </c:dPt>
          <c:dPt>
            <c:idx val="3"/>
            <c:spPr>
              <a:solidFill>
                <a:srgbClr val="FF7C80"/>
              </a:solidFill>
            </c:spPr>
          </c:dPt>
          <c:dPt>
            <c:idx val="4"/>
            <c:spPr>
              <a:solidFill>
                <a:srgbClr val="009900"/>
              </a:solidFill>
            </c:spPr>
          </c:dPt>
          <c:dLbls>
            <c:dLbl>
              <c:idx val="0"/>
              <c:delete val="1"/>
            </c:dLbl>
            <c:dLbl>
              <c:idx val="1"/>
              <c:layout>
                <c:manualLayout>
                  <c:x val="-5.0708157587028312E-2"/>
                  <c:y val="-0.15999923010163164"/>
                </c:manualLayout>
              </c:layout>
              <c:dLblPos val="outEnd"/>
              <c:showVal val="1"/>
            </c:dLbl>
            <c:dLbl>
              <c:idx val="2"/>
              <c:layout>
                <c:manualLayout>
                  <c:x val="-0.17148355886049754"/>
                  <c:y val="-0.542001626517012"/>
                </c:manualLayout>
              </c:layout>
              <c:dLblPos val="outEnd"/>
              <c:showVal val="1"/>
            </c:dLbl>
            <c:dLbl>
              <c:idx val="3"/>
              <c:spPr>
                <a:effectLst>
                  <a:outerShdw blurRad="50800" dist="50800" dir="5400000" algn="ctr" rotWithShape="0">
                    <a:srgbClr val="FFFF00"/>
                  </a:outerShdw>
                </a:effectLst>
              </c:spPr>
              <c:txPr>
                <a:bodyPr/>
                <a:lstStyle/>
                <a:p>
                  <a:pPr>
                    <a:defRPr sz="1100" b="1"/>
                  </a:pPr>
                  <a:endParaRPr lang="ru-RU"/>
                </a:p>
              </c:txPr>
            </c:dLbl>
            <c:txPr>
              <a:bodyPr/>
              <a:lstStyle/>
              <a:p>
                <a:pPr>
                  <a:defRPr sz="1100" b="1"/>
                </a:pPr>
                <a:endParaRPr lang="ru-RU"/>
              </a:p>
            </c:txPr>
            <c:dLblPos val="outEnd"/>
            <c:showVal val="1"/>
          </c:dLbls>
          <c:cat>
            <c:strRef>
              <c:f>Лист1!$A$2:$A$6</c:f>
              <c:strCache>
                <c:ptCount val="5"/>
                <c:pt idx="0">
                  <c:v>Муниципальные программы</c:v>
                </c:pt>
                <c:pt idx="1">
                  <c:v>Муниципальные программы</c:v>
                </c:pt>
                <c:pt idx="2">
                  <c:v>Муниципальные программы</c:v>
                </c:pt>
                <c:pt idx="3">
                  <c:v>Непрограммные направления деятельности</c:v>
                </c:pt>
                <c:pt idx="4">
                  <c:v>2025</c:v>
                </c:pt>
              </c:strCache>
            </c:strRef>
          </c:cat>
          <c:val>
            <c:numRef>
              <c:f>Лист1!$B$2:$B$6</c:f>
              <c:numCache>
                <c:formatCode>General</c:formatCode>
                <c:ptCount val="5"/>
                <c:pt idx="2">
                  <c:v>98.2</c:v>
                </c:pt>
                <c:pt idx="3">
                  <c:v>1.8</c:v>
                </c:pt>
              </c:numCache>
            </c:numRef>
          </c:val>
        </c:ser>
        <c:ser>
          <c:idx val="1"/>
          <c:order val="1"/>
          <c:tx>
            <c:strRef>
              <c:f>Лист1!$C$1</c:f>
              <c:strCache>
                <c:ptCount val="1"/>
                <c:pt idx="0">
                  <c:v>на реализацию</c:v>
                </c:pt>
              </c:strCache>
            </c:strRef>
          </c:tx>
          <c:dLbls>
            <c:showVal val="1"/>
          </c:dLbls>
          <c:cat>
            <c:strRef>
              <c:f>Лист1!$A$2:$A$6</c:f>
              <c:strCache>
                <c:ptCount val="5"/>
                <c:pt idx="0">
                  <c:v>Муниципальные программы</c:v>
                </c:pt>
                <c:pt idx="1">
                  <c:v>Муниципальные программы</c:v>
                </c:pt>
                <c:pt idx="2">
                  <c:v>Муниципальные программы</c:v>
                </c:pt>
                <c:pt idx="3">
                  <c:v>Непрограммные направления деятельности</c:v>
                </c:pt>
                <c:pt idx="4">
                  <c:v>2025</c:v>
                </c:pt>
              </c:strCache>
            </c:strRef>
          </c:cat>
          <c:val>
            <c:numRef>
              <c:f>Лист1!$C$2:$C$6</c:f>
              <c:numCache>
                <c:formatCode>General</c:formatCode>
                <c:ptCount val="5"/>
              </c:numCache>
            </c:numRef>
          </c:val>
        </c:ser>
        <c:dLbls>
          <c:showVal val="1"/>
        </c:dLbls>
      </c:pie3DChart>
    </c:plotArea>
    <c:legend>
      <c:legendPos val="r"/>
      <c:legendEntry>
        <c:idx val="0"/>
        <c:delete val="1"/>
      </c:legendEntry>
      <c:legendEntry>
        <c:idx val="1"/>
        <c:delete val="1"/>
      </c:legendEntry>
      <c:legendEntry>
        <c:idx val="4"/>
        <c:delete val="1"/>
      </c:legendEntry>
      <c:layout>
        <c:manualLayout>
          <c:xMode val="edge"/>
          <c:yMode val="edge"/>
          <c:x val="0.73808881526703962"/>
          <c:y val="2.7815011345331687E-2"/>
          <c:w val="0.26191118473296132"/>
          <c:h val="0.87593608375401766"/>
        </c:manualLayout>
      </c:layout>
      <c:txPr>
        <a:bodyPr/>
        <a:lstStyle/>
        <a:p>
          <a:pPr>
            <a:defRPr sz="1400">
              <a:latin typeface="Comic Sans MS" pitchFamily="66" charset="0"/>
            </a:defRPr>
          </a:pPr>
          <a:endParaRPr lang="ru-RU"/>
        </a:p>
      </c:txPr>
    </c:legend>
    <c:plotVisOnly val="1"/>
  </c:chart>
  <c:txPr>
    <a:bodyPr/>
    <a:lstStyle/>
    <a:p>
      <a:pPr>
        <a:defRPr sz="1800"/>
      </a:pPr>
      <a:endParaRPr lang="ru-RU"/>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ru-RU"/>
  <c:style val="1"/>
  <c:chart>
    <c:autoTitleDeleted val="1"/>
    <c:view3D>
      <c:perspective val="30"/>
    </c:view3D>
    <c:plotArea>
      <c:layout/>
      <c:bar3DChart>
        <c:barDir val="col"/>
        <c:grouping val="stacked"/>
        <c:ser>
          <c:idx val="0"/>
          <c:order val="0"/>
          <c:tx>
            <c:strRef>
              <c:f>Лист1!$B$1</c:f>
              <c:strCache>
                <c:ptCount val="1"/>
                <c:pt idx="0">
                  <c:v>Доля расходов на реализацию программы в расходах бюджета,  в%</c:v>
                </c:pt>
              </c:strCache>
            </c:strRef>
          </c:tx>
          <c:spPr>
            <a:solidFill>
              <a:srgbClr val="FFCC00"/>
            </a:solidFill>
          </c:spPr>
          <c:dLbls>
            <c:dLbl>
              <c:idx val="0"/>
              <c:layout>
                <c:manualLayout>
                  <c:x val="-8.3598964936628471E-3"/>
                  <c:y val="-0.15838272984329718"/>
                </c:manualLayout>
              </c:layout>
              <c:showVal val="1"/>
            </c:dLbl>
            <c:dLbl>
              <c:idx val="1"/>
              <c:layout>
                <c:manualLayout>
                  <c:x val="1.968240192294618E-2"/>
                  <c:y val="-0.34666424032027782"/>
                </c:manualLayout>
              </c:layout>
              <c:showVal val="1"/>
            </c:dLbl>
            <c:dLbl>
              <c:idx val="2"/>
              <c:layout>
                <c:manualLayout>
                  <c:x val="1.0899394613244386E-2"/>
                  <c:y val="-0.1688879613345583"/>
                </c:manualLayout>
              </c:layout>
              <c:showVal val="1"/>
            </c:dLbl>
            <c:dLbl>
              <c:idx val="3"/>
              <c:layout>
                <c:manualLayout>
                  <c:x val="8.8888266748789382E-3"/>
                  <c:y val="-0.12121127283925809"/>
                </c:manualLayout>
              </c:layout>
              <c:showVal val="1"/>
            </c:dLbl>
            <c:txPr>
              <a:bodyPr/>
              <a:lstStyle/>
              <a:p>
                <a:pPr>
                  <a:defRPr sz="1200">
                    <a:latin typeface="Comic Sans MS" pitchFamily="66" charset="0"/>
                  </a:defRPr>
                </a:pPr>
                <a:endParaRPr lang="ru-RU"/>
              </a:p>
            </c:txPr>
            <c:showVal val="1"/>
          </c:dLbls>
          <c:cat>
            <c:numRef>
              <c:f>Лист1!$A$2:$A$6</c:f>
              <c:numCache>
                <c:formatCode>General</c:formatCode>
                <c:ptCount val="5"/>
                <c:pt idx="0">
                  <c:v>2022</c:v>
                </c:pt>
                <c:pt idx="1">
                  <c:v>2023</c:v>
                </c:pt>
                <c:pt idx="2">
                  <c:v>2024</c:v>
                </c:pt>
                <c:pt idx="3">
                  <c:v>2025</c:v>
                </c:pt>
              </c:numCache>
            </c:numRef>
          </c:cat>
          <c:val>
            <c:numRef>
              <c:f>Лист1!$B$2:$B$6</c:f>
              <c:numCache>
                <c:formatCode>General</c:formatCode>
                <c:ptCount val="5"/>
                <c:pt idx="0">
                  <c:v>9058.2000000000007</c:v>
                </c:pt>
                <c:pt idx="1">
                  <c:v>128729.1</c:v>
                </c:pt>
                <c:pt idx="2">
                  <c:v>24358.6</c:v>
                </c:pt>
                <c:pt idx="3">
                  <c:v>14292.7</c:v>
                </c:pt>
              </c:numCache>
            </c:numRef>
          </c:val>
          <c:bubble3D val="1"/>
        </c:ser>
        <c:ser>
          <c:idx val="1"/>
          <c:order val="1"/>
          <c:tx>
            <c:strRef>
              <c:f>Лист1!$C$1</c:f>
              <c:strCache>
                <c:ptCount val="1"/>
                <c:pt idx="0">
                  <c:v>на реализацию</c:v>
                </c:pt>
              </c:strCache>
            </c:strRef>
          </c:tx>
          <c:cat>
            <c:numRef>
              <c:f>Лист1!$A$2:$A$6</c:f>
              <c:numCache>
                <c:formatCode>General</c:formatCode>
                <c:ptCount val="5"/>
                <c:pt idx="0">
                  <c:v>2022</c:v>
                </c:pt>
                <c:pt idx="1">
                  <c:v>2023</c:v>
                </c:pt>
                <c:pt idx="2">
                  <c:v>2024</c:v>
                </c:pt>
                <c:pt idx="3">
                  <c:v>2025</c:v>
                </c:pt>
              </c:numCache>
            </c:numRef>
          </c:cat>
          <c:val>
            <c:numRef>
              <c:f>Лист1!$C$2:$C$6</c:f>
              <c:numCache>
                <c:formatCode>General</c:formatCode>
                <c:ptCount val="5"/>
              </c:numCache>
            </c:numRef>
          </c:val>
          <c:bubble3D val="1"/>
        </c:ser>
        <c:shape val="cylinder"/>
        <c:axId val="180476160"/>
        <c:axId val="180482048"/>
        <c:axId val="0"/>
      </c:bar3DChart>
      <c:catAx>
        <c:axId val="180476160"/>
        <c:scaling>
          <c:orientation val="minMax"/>
        </c:scaling>
        <c:axPos val="b"/>
        <c:numFmt formatCode="General" sourceLinked="1"/>
        <c:majorTickMark val="none"/>
        <c:tickLblPos val="nextTo"/>
        <c:txPr>
          <a:bodyPr/>
          <a:lstStyle/>
          <a:p>
            <a:pPr>
              <a:defRPr sz="1400">
                <a:latin typeface="Comic Sans MS" pitchFamily="66" charset="0"/>
              </a:defRPr>
            </a:pPr>
            <a:endParaRPr lang="ru-RU"/>
          </a:p>
        </c:txPr>
        <c:crossAx val="180482048"/>
        <c:crosses val="autoZero"/>
        <c:auto val="1"/>
        <c:lblAlgn val="ctr"/>
        <c:lblOffset val="100"/>
      </c:catAx>
      <c:valAx>
        <c:axId val="180482048"/>
        <c:scaling>
          <c:orientation val="minMax"/>
        </c:scaling>
        <c:axPos val="l"/>
        <c:majorGridlines/>
        <c:numFmt formatCode="General" sourceLinked="1"/>
        <c:majorTickMark val="none"/>
        <c:tickLblPos val="nextTo"/>
        <c:txPr>
          <a:bodyPr/>
          <a:lstStyle/>
          <a:p>
            <a:pPr>
              <a:defRPr sz="1200"/>
            </a:pPr>
            <a:endParaRPr lang="ru-RU"/>
          </a:p>
        </c:txPr>
        <c:crossAx val="180476160"/>
        <c:crosses val="autoZero"/>
        <c:crossBetween val="between"/>
      </c:valAx>
    </c:plotArea>
    <c:plotVisOnly val="1"/>
  </c:chart>
  <c:txPr>
    <a:bodyPr/>
    <a:lstStyle/>
    <a:p>
      <a:pPr>
        <a:defRPr sz="1800"/>
      </a:pPr>
      <a:endParaRPr lang="ru-RU"/>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perspective val="30"/>
    </c:view3D>
    <c:plotArea>
      <c:layout>
        <c:manualLayout>
          <c:layoutTarget val="inner"/>
          <c:xMode val="edge"/>
          <c:yMode val="edge"/>
          <c:x val="0.17526787578603645"/>
          <c:y val="7.288318121129142E-2"/>
          <c:w val="0.63775196850394145"/>
          <c:h val="0.65410796764413992"/>
        </c:manualLayout>
      </c:layout>
      <c:bar3DChart>
        <c:barDir val="col"/>
        <c:grouping val="standard"/>
        <c:ser>
          <c:idx val="0"/>
          <c:order val="0"/>
          <c:tx>
            <c:strRef>
              <c:f>Лист1!$B$1</c:f>
              <c:strCache>
                <c:ptCount val="1"/>
                <c:pt idx="0">
                  <c:v>Ряд 1</c:v>
                </c:pt>
              </c:strCache>
            </c:strRef>
          </c:tx>
          <c:dPt>
            <c:idx val="0"/>
            <c:spPr>
              <a:solidFill>
                <a:srgbClr val="6600FF"/>
              </a:solidFill>
            </c:spPr>
          </c:dPt>
          <c:dPt>
            <c:idx val="1"/>
            <c:spPr>
              <a:solidFill>
                <a:srgbClr val="CC66FF"/>
              </a:solidFill>
            </c:spPr>
          </c:dPt>
          <c:dPt>
            <c:idx val="2"/>
            <c:spPr>
              <a:solidFill>
                <a:srgbClr val="9999FF"/>
              </a:solidFill>
            </c:spPr>
          </c:dPt>
          <c:dPt>
            <c:idx val="3"/>
            <c:spPr>
              <a:solidFill>
                <a:srgbClr val="FFCCFF"/>
              </a:solidFill>
            </c:spPr>
          </c:dPt>
          <c:dLbls>
            <c:showVal val="1"/>
          </c:dLbls>
          <c:cat>
            <c:strRef>
              <c:f>Лист1!$A$2:$A$5</c:f>
              <c:strCache>
                <c:ptCount val="4"/>
                <c:pt idx="0">
                  <c:v>на 01.01.2022</c:v>
                </c:pt>
                <c:pt idx="1">
                  <c:v>на 01.01.2023</c:v>
                </c:pt>
                <c:pt idx="2">
                  <c:v>на 01.01.2024</c:v>
                </c:pt>
                <c:pt idx="3">
                  <c:v>на 01.01.2025</c:v>
                </c:pt>
              </c:strCache>
            </c:strRef>
          </c:cat>
          <c:val>
            <c:numRef>
              <c:f>Лист1!$B$2:$B$5</c:f>
              <c:numCache>
                <c:formatCode>General</c:formatCode>
                <c:ptCount val="4"/>
                <c:pt idx="0">
                  <c:v>11.4</c:v>
                </c:pt>
                <c:pt idx="1">
                  <c:v>10.3</c:v>
                </c:pt>
                <c:pt idx="2">
                  <c:v>10.1</c:v>
                </c:pt>
                <c:pt idx="3">
                  <c:v>9.9</c:v>
                </c:pt>
              </c:numCache>
            </c:numRef>
          </c:val>
        </c:ser>
        <c:dLbls>
          <c:showVal val="1"/>
        </c:dLbls>
        <c:shape val="box"/>
        <c:axId val="181112192"/>
        <c:axId val="181113984"/>
        <c:axId val="180552128"/>
      </c:bar3DChart>
      <c:catAx>
        <c:axId val="181112192"/>
        <c:scaling>
          <c:orientation val="minMax"/>
        </c:scaling>
        <c:delete val="1"/>
        <c:axPos val="b"/>
        <c:tickLblPos val="nextTo"/>
        <c:crossAx val="181113984"/>
        <c:crosses val="autoZero"/>
        <c:auto val="1"/>
        <c:lblAlgn val="ctr"/>
        <c:lblOffset val="100"/>
      </c:catAx>
      <c:valAx>
        <c:axId val="181113984"/>
        <c:scaling>
          <c:orientation val="minMax"/>
        </c:scaling>
        <c:axPos val="l"/>
        <c:majorGridlines/>
        <c:numFmt formatCode="General" sourceLinked="1"/>
        <c:tickLblPos val="nextTo"/>
        <c:txPr>
          <a:bodyPr/>
          <a:lstStyle/>
          <a:p>
            <a:pPr>
              <a:defRPr sz="1400"/>
            </a:pPr>
            <a:endParaRPr lang="ru-RU"/>
          </a:p>
        </c:txPr>
        <c:crossAx val="181112192"/>
        <c:crosses val="autoZero"/>
        <c:crossBetween val="between"/>
      </c:valAx>
      <c:serAx>
        <c:axId val="180552128"/>
        <c:scaling>
          <c:orientation val="minMax"/>
        </c:scaling>
        <c:delete val="1"/>
        <c:axPos val="b"/>
        <c:tickLblPos val="nextTo"/>
        <c:crossAx val="181113984"/>
        <c:crosses val="autoZero"/>
      </c:serAx>
    </c:plotArea>
    <c:legend>
      <c:legendPos val="b"/>
      <c:layout>
        <c:manualLayout>
          <c:xMode val="edge"/>
          <c:yMode val="edge"/>
          <c:x val="3.6290551181102366E-2"/>
          <c:y val="0.72928997741568014"/>
          <c:w val="0.86075209973753286"/>
          <c:h val="6.2121952237486289E-2"/>
        </c:manualLayout>
      </c:layout>
      <c:txPr>
        <a:bodyPr/>
        <a:lstStyle/>
        <a:p>
          <a:pPr>
            <a:defRPr sz="1400">
              <a:latin typeface="Comic Sans MS" pitchFamily="66" charset="0"/>
            </a:defRPr>
          </a:pPr>
          <a:endParaRPr lang="ru-RU"/>
        </a:p>
      </c:txPr>
    </c:legend>
    <c:plotVisOnly val="1"/>
  </c:chart>
  <c:txPr>
    <a:bodyPr/>
    <a:lstStyle/>
    <a:p>
      <a:pPr>
        <a:defRPr sz="1800"/>
      </a:pPr>
      <a:endParaRPr lang="ru-RU"/>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manualLayout>
          <c:layoutTarget val="inner"/>
          <c:xMode val="edge"/>
          <c:yMode val="edge"/>
          <c:x val="9.0355799530188505E-2"/>
          <c:y val="9.136701647690193E-2"/>
          <c:w val="0.55158019996060759"/>
          <c:h val="0.85145376194957645"/>
        </c:manualLayout>
      </c:layout>
      <c:bar3DChart>
        <c:barDir val="col"/>
        <c:grouping val="percentStacked"/>
        <c:ser>
          <c:idx val="0"/>
          <c:order val="0"/>
          <c:tx>
            <c:strRef>
              <c:f>Лист1!$B$1</c:f>
              <c:strCache>
                <c:ptCount val="1"/>
                <c:pt idx="0">
                  <c:v>Источники дефицита</c:v>
                </c:pt>
              </c:strCache>
            </c:strRef>
          </c:tx>
          <c:spPr>
            <a:solidFill>
              <a:srgbClr val="99CCFF"/>
            </a:solidFill>
          </c:spPr>
          <c:cat>
            <c:numRef>
              <c:f>Лист1!$A$2:$A$5</c:f>
              <c:numCache>
                <c:formatCode>General</c:formatCode>
                <c:ptCount val="4"/>
                <c:pt idx="0">
                  <c:v>2022</c:v>
                </c:pt>
                <c:pt idx="1">
                  <c:v>2023</c:v>
                </c:pt>
                <c:pt idx="2">
                  <c:v>2024</c:v>
                </c:pt>
                <c:pt idx="3">
                  <c:v>2025</c:v>
                </c:pt>
              </c:numCache>
            </c:numRef>
          </c:cat>
          <c:val>
            <c:numRef>
              <c:f>Лист1!$B$2:$B$5</c:f>
              <c:numCache>
                <c:formatCode>General</c:formatCode>
                <c:ptCount val="4"/>
                <c:pt idx="0">
                  <c:v>-5124.8</c:v>
                </c:pt>
                <c:pt idx="1">
                  <c:v>-20428.5</c:v>
                </c:pt>
                <c:pt idx="2">
                  <c:v>6600.5</c:v>
                </c:pt>
                <c:pt idx="3">
                  <c:v>5925.8</c:v>
                </c:pt>
              </c:numCache>
            </c:numRef>
          </c:val>
        </c:ser>
        <c:ser>
          <c:idx val="1"/>
          <c:order val="1"/>
          <c:tx>
            <c:strRef>
              <c:f>Лист1!$C$1</c:f>
              <c:strCache>
                <c:ptCount val="1"/>
                <c:pt idx="0">
                  <c:v>Кредиты кредитных организаций </c:v>
                </c:pt>
              </c:strCache>
            </c:strRef>
          </c:tx>
          <c:spPr>
            <a:solidFill>
              <a:srgbClr val="FF0066"/>
            </a:solidFill>
          </c:spPr>
          <c:cat>
            <c:numRef>
              <c:f>Лист1!$A$2:$A$5</c:f>
              <c:numCache>
                <c:formatCode>General</c:formatCode>
                <c:ptCount val="4"/>
                <c:pt idx="0">
                  <c:v>2022</c:v>
                </c:pt>
                <c:pt idx="1">
                  <c:v>2023</c:v>
                </c:pt>
                <c:pt idx="2">
                  <c:v>2024</c:v>
                </c:pt>
                <c:pt idx="3">
                  <c:v>2025</c:v>
                </c:pt>
              </c:numCache>
            </c:numRef>
          </c:cat>
          <c:val>
            <c:numRef>
              <c:f>Лист1!$C$2:$C$5</c:f>
              <c:numCache>
                <c:formatCode>General</c:formatCode>
                <c:ptCount val="4"/>
              </c:numCache>
            </c:numRef>
          </c:val>
        </c:ser>
        <c:shape val="box"/>
        <c:axId val="168494592"/>
        <c:axId val="168496128"/>
        <c:axId val="0"/>
      </c:bar3DChart>
      <c:catAx>
        <c:axId val="168494592"/>
        <c:scaling>
          <c:orientation val="minMax"/>
        </c:scaling>
        <c:axPos val="b"/>
        <c:numFmt formatCode="General" sourceLinked="1"/>
        <c:tickLblPos val="nextTo"/>
        <c:txPr>
          <a:bodyPr/>
          <a:lstStyle/>
          <a:p>
            <a:pPr>
              <a:defRPr sz="1200">
                <a:latin typeface="Comic Sans MS" pitchFamily="66" charset="0"/>
              </a:defRPr>
            </a:pPr>
            <a:endParaRPr lang="ru-RU"/>
          </a:p>
        </c:txPr>
        <c:crossAx val="168496128"/>
        <c:crosses val="autoZero"/>
        <c:auto val="1"/>
        <c:lblAlgn val="ctr"/>
        <c:lblOffset val="100"/>
      </c:catAx>
      <c:valAx>
        <c:axId val="168496128"/>
        <c:scaling>
          <c:orientation val="minMax"/>
        </c:scaling>
        <c:axPos val="l"/>
        <c:majorGridlines/>
        <c:numFmt formatCode="#,##0.000" sourceLinked="0"/>
        <c:tickLblPos val="nextTo"/>
        <c:txPr>
          <a:bodyPr/>
          <a:lstStyle/>
          <a:p>
            <a:pPr>
              <a:defRPr sz="1200">
                <a:latin typeface="Comic Sans MS" pitchFamily="66" charset="0"/>
              </a:defRPr>
            </a:pPr>
            <a:endParaRPr lang="ru-RU"/>
          </a:p>
        </c:txPr>
        <c:crossAx val="168494592"/>
        <c:crosses val="autoZero"/>
        <c:crossBetween val="between"/>
      </c:valAx>
    </c:plotArea>
    <c:legend>
      <c:legendPos val="r"/>
      <c:layout>
        <c:manualLayout>
          <c:xMode val="edge"/>
          <c:yMode val="edge"/>
          <c:x val="0.64010283975849036"/>
          <c:y val="7.8603931973287494E-2"/>
          <c:w val="0.35078041493394924"/>
          <c:h val="0.72655363338193202"/>
        </c:manualLayout>
      </c:layout>
      <c:txPr>
        <a:bodyPr/>
        <a:lstStyle/>
        <a:p>
          <a:pPr>
            <a:defRPr sz="1200">
              <a:latin typeface="Comic Sans MS" pitchFamily="66" charset="0"/>
            </a:defRPr>
          </a:pPr>
          <a:endParaRPr lang="ru-RU"/>
        </a:p>
      </c:txPr>
    </c:legend>
    <c:plotVisOnly val="1"/>
  </c:chart>
  <c:txPr>
    <a:bodyPr/>
    <a:lstStyle/>
    <a:p>
      <a:pPr>
        <a:defRPr sz="1800"/>
      </a:pPr>
      <a:endParaRPr lang="ru-RU"/>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ru-RU"/>
  <c:chart>
    <c:view3D>
      <c:perspective val="30"/>
    </c:view3D>
    <c:plotArea>
      <c:layout/>
      <c:bar3DChart>
        <c:barDir val="col"/>
        <c:grouping val="percentStacked"/>
        <c:ser>
          <c:idx val="0"/>
          <c:order val="0"/>
          <c:tx>
            <c:strRef>
              <c:f>Лист1!$B$1</c:f>
              <c:strCache>
                <c:ptCount val="1"/>
                <c:pt idx="0">
                  <c:v>Бюджетные кредиты</c:v>
                </c:pt>
              </c:strCache>
            </c:strRef>
          </c:tx>
          <c:spPr>
            <a:solidFill>
              <a:srgbClr val="FF66CC"/>
            </a:solidFill>
            <a:ln>
              <a:solidFill>
                <a:srgbClr val="0000FF"/>
              </a:solidFill>
            </a:ln>
          </c:spPr>
          <c:cat>
            <c:strRef>
              <c:f>Лист1!$A$2:$A$5</c:f>
              <c:strCache>
                <c:ptCount val="4"/>
                <c:pt idx="0">
                  <c:v>на 01.01.2023</c:v>
                </c:pt>
                <c:pt idx="1">
                  <c:v>на 01.01.2024</c:v>
                </c:pt>
                <c:pt idx="2">
                  <c:v>на 01.01.2025</c:v>
                </c:pt>
                <c:pt idx="3">
                  <c:v>на 01.01.2026</c:v>
                </c:pt>
              </c:strCache>
            </c:strRef>
          </c:cat>
          <c:val>
            <c:numRef>
              <c:f>Лист1!$B$2:$B$5</c:f>
              <c:numCache>
                <c:formatCode>General</c:formatCode>
                <c:ptCount val="4"/>
                <c:pt idx="0">
                  <c:v>1371</c:v>
                </c:pt>
                <c:pt idx="1">
                  <c:v>1371</c:v>
                </c:pt>
                <c:pt idx="2">
                  <c:v>1371</c:v>
                </c:pt>
                <c:pt idx="3">
                  <c:v>1371</c:v>
                </c:pt>
              </c:numCache>
            </c:numRef>
          </c:val>
        </c:ser>
        <c:ser>
          <c:idx val="1"/>
          <c:order val="1"/>
          <c:tx>
            <c:strRef>
              <c:f>Лист1!$C$1</c:f>
              <c:strCache>
                <c:ptCount val="1"/>
                <c:pt idx="0">
                  <c:v>Кредиты от кредитных организаций</c:v>
                </c:pt>
              </c:strCache>
            </c:strRef>
          </c:tx>
          <c:spPr>
            <a:solidFill>
              <a:srgbClr val="0000FF"/>
            </a:solidFill>
          </c:spPr>
          <c:dPt>
            <c:idx val="0"/>
            <c:spPr>
              <a:solidFill>
                <a:srgbClr val="6600FF"/>
              </a:solidFill>
            </c:spPr>
          </c:dPt>
          <c:cat>
            <c:strRef>
              <c:f>Лист1!$A$2:$A$5</c:f>
              <c:strCache>
                <c:ptCount val="4"/>
                <c:pt idx="0">
                  <c:v>на 01.01.2023</c:v>
                </c:pt>
                <c:pt idx="1">
                  <c:v>на 01.01.2024</c:v>
                </c:pt>
                <c:pt idx="2">
                  <c:v>на 01.01.2025</c:v>
                </c:pt>
                <c:pt idx="3">
                  <c:v>на 01.01.2026</c:v>
                </c:pt>
              </c:strCache>
            </c:strRef>
          </c:cat>
          <c:val>
            <c:numRef>
              <c:f>Лист1!$C$2:$C$5</c:f>
              <c:numCache>
                <c:formatCode>General</c:formatCode>
                <c:ptCount val="4"/>
              </c:numCache>
            </c:numRef>
          </c:val>
        </c:ser>
        <c:shape val="box"/>
        <c:axId val="169018112"/>
        <c:axId val="169019648"/>
        <c:axId val="0"/>
      </c:bar3DChart>
      <c:catAx>
        <c:axId val="169018112"/>
        <c:scaling>
          <c:orientation val="minMax"/>
        </c:scaling>
        <c:axPos val="b"/>
        <c:numFmt formatCode="dd/mm/yyyy" sourceLinked="1"/>
        <c:tickLblPos val="nextTo"/>
        <c:txPr>
          <a:bodyPr/>
          <a:lstStyle/>
          <a:p>
            <a:pPr>
              <a:defRPr sz="1100">
                <a:latin typeface="Comic Sans MS" pitchFamily="66" charset="0"/>
              </a:defRPr>
            </a:pPr>
            <a:endParaRPr lang="ru-RU"/>
          </a:p>
        </c:txPr>
        <c:crossAx val="169019648"/>
        <c:crosses val="autoZero"/>
        <c:auto val="1"/>
        <c:lblAlgn val="ctr"/>
        <c:lblOffset val="100"/>
      </c:catAx>
      <c:valAx>
        <c:axId val="169019648"/>
        <c:scaling>
          <c:orientation val="minMax"/>
        </c:scaling>
        <c:axPos val="l"/>
        <c:majorGridlines/>
        <c:numFmt formatCode="#,##0.0000" sourceLinked="0"/>
        <c:tickLblPos val="nextTo"/>
        <c:txPr>
          <a:bodyPr/>
          <a:lstStyle/>
          <a:p>
            <a:pPr>
              <a:defRPr sz="1200"/>
            </a:pPr>
            <a:endParaRPr lang="ru-RU"/>
          </a:p>
        </c:txPr>
        <c:crossAx val="169018112"/>
        <c:crosses val="autoZero"/>
        <c:crossBetween val="between"/>
      </c:valAx>
    </c:plotArea>
    <c:legend>
      <c:legendPos val="r"/>
      <c:layout>
        <c:manualLayout>
          <c:xMode val="edge"/>
          <c:yMode val="edge"/>
          <c:x val="0.68410983785228074"/>
          <c:y val="0.31788305455927984"/>
          <c:w val="0.30653350248995231"/>
          <c:h val="0.36423389088144631"/>
        </c:manualLayout>
      </c:layout>
      <c:txPr>
        <a:bodyPr/>
        <a:lstStyle/>
        <a:p>
          <a:pPr>
            <a:defRPr sz="1400">
              <a:latin typeface="Comic Sans MS" pitchFamily="66" charset="0"/>
            </a:defRPr>
          </a:pPr>
          <a:endParaRPr lang="ru-RU"/>
        </a:p>
      </c:txPr>
    </c:legend>
    <c:plotVisOnly val="1"/>
  </c:chart>
  <c:txPr>
    <a:bodyPr/>
    <a:lstStyle/>
    <a:p>
      <a:pPr>
        <a:defRPr sz="1800"/>
      </a:pPr>
      <a:endParaRPr lang="ru-RU"/>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ru-RU"/>
  <c:chart>
    <c:plotArea>
      <c:layout/>
      <c:lineChart>
        <c:grouping val="standard"/>
        <c:ser>
          <c:idx val="0"/>
          <c:order val="0"/>
          <c:tx>
            <c:strRef>
              <c:f>Лист1!$B$1</c:f>
              <c:strCache>
                <c:ptCount val="1"/>
                <c:pt idx="0">
                  <c:v>Обслуживание долговых обязательств</c:v>
                </c:pt>
              </c:strCache>
            </c:strRef>
          </c:tx>
          <c:spPr>
            <a:ln w="25400">
              <a:solidFill>
                <a:srgbClr val="0000FF"/>
              </a:solidFill>
            </a:ln>
          </c:spPr>
          <c:marker>
            <c:spPr>
              <a:solidFill>
                <a:srgbClr val="0000FF"/>
              </a:solidFill>
            </c:spPr>
          </c:marker>
          <c:cat>
            <c:numRef>
              <c:f>Лист1!$A$2:$A$5</c:f>
              <c:numCache>
                <c:formatCode>General</c:formatCode>
                <c:ptCount val="4"/>
                <c:pt idx="0">
                  <c:v>2022</c:v>
                </c:pt>
                <c:pt idx="1">
                  <c:v>2023</c:v>
                </c:pt>
                <c:pt idx="2">
                  <c:v>2024</c:v>
                </c:pt>
                <c:pt idx="3">
                  <c:v>2025</c:v>
                </c:pt>
              </c:numCache>
            </c:numRef>
          </c:cat>
          <c:val>
            <c:numRef>
              <c:f>Лист1!$B$2:$B$5</c:f>
              <c:numCache>
                <c:formatCode>General</c:formatCode>
                <c:ptCount val="4"/>
                <c:pt idx="0">
                  <c:v>1.4</c:v>
                </c:pt>
                <c:pt idx="1">
                  <c:v>1.4</c:v>
                </c:pt>
                <c:pt idx="2">
                  <c:v>1.4</c:v>
                </c:pt>
                <c:pt idx="3">
                  <c:v>1.4</c:v>
                </c:pt>
              </c:numCache>
            </c:numRef>
          </c:val>
          <c:bubble3D val="1"/>
        </c:ser>
        <c:ser>
          <c:idx val="1"/>
          <c:order val="1"/>
          <c:tx>
            <c:strRef>
              <c:f>Лист1!$C$1</c:f>
              <c:strCache>
                <c:ptCount val="1"/>
                <c:pt idx="0">
                  <c:v>Процент в общем объеме расходов</c:v>
                </c:pt>
              </c:strCache>
            </c:strRef>
          </c:tx>
          <c:spPr>
            <a:ln w="25400">
              <a:solidFill>
                <a:srgbClr val="CC00CC"/>
              </a:solidFill>
            </a:ln>
          </c:spPr>
          <c:marker>
            <c:spPr>
              <a:solidFill>
                <a:srgbClr val="CC00CC"/>
              </a:solidFill>
              <a:ln w="12700"/>
            </c:spPr>
          </c:marker>
          <c:cat>
            <c:numRef>
              <c:f>Лист1!$A$2:$A$5</c:f>
              <c:numCache>
                <c:formatCode>General</c:formatCode>
                <c:ptCount val="4"/>
                <c:pt idx="0">
                  <c:v>2022</c:v>
                </c:pt>
                <c:pt idx="1">
                  <c:v>2023</c:v>
                </c:pt>
                <c:pt idx="2">
                  <c:v>2024</c:v>
                </c:pt>
                <c:pt idx="3">
                  <c:v>2025</c:v>
                </c:pt>
              </c:numCache>
            </c:numRef>
          </c:cat>
          <c:val>
            <c:numRef>
              <c:f>Лист1!$C$2:$C$5</c:f>
              <c:numCache>
                <c:formatCode>General</c:formatCode>
                <c:ptCount val="4"/>
                <c:pt idx="0">
                  <c:v>1.0000000000000022E-3</c:v>
                </c:pt>
                <c:pt idx="1">
                  <c:v>1.0000000000000022E-3</c:v>
                </c:pt>
                <c:pt idx="2">
                  <c:v>1.0000000000000022E-3</c:v>
                </c:pt>
                <c:pt idx="3">
                  <c:v>1.0000000000000022E-3</c:v>
                </c:pt>
              </c:numCache>
            </c:numRef>
          </c:val>
          <c:bubble3D val="1"/>
        </c:ser>
        <c:marker val="1"/>
        <c:axId val="169400192"/>
        <c:axId val="169287680"/>
      </c:lineChart>
      <c:catAx>
        <c:axId val="169400192"/>
        <c:scaling>
          <c:orientation val="minMax"/>
        </c:scaling>
        <c:axPos val="b"/>
        <c:numFmt formatCode="General" sourceLinked="1"/>
        <c:tickLblPos val="nextTo"/>
        <c:txPr>
          <a:bodyPr/>
          <a:lstStyle/>
          <a:p>
            <a:pPr>
              <a:defRPr sz="1200">
                <a:latin typeface="Comic Sans MS" pitchFamily="66" charset="0"/>
              </a:defRPr>
            </a:pPr>
            <a:endParaRPr lang="ru-RU"/>
          </a:p>
        </c:txPr>
        <c:crossAx val="169287680"/>
        <c:crosses val="autoZero"/>
        <c:auto val="1"/>
        <c:lblAlgn val="ctr"/>
        <c:lblOffset val="100"/>
      </c:catAx>
      <c:valAx>
        <c:axId val="169287680"/>
        <c:scaling>
          <c:orientation val="minMax"/>
        </c:scaling>
        <c:axPos val="l"/>
        <c:majorGridlines/>
        <c:numFmt formatCode="General" sourceLinked="1"/>
        <c:tickLblPos val="nextTo"/>
        <c:txPr>
          <a:bodyPr/>
          <a:lstStyle/>
          <a:p>
            <a:pPr>
              <a:defRPr sz="1200">
                <a:latin typeface="Comic Sans MS" pitchFamily="66" charset="0"/>
              </a:defRPr>
            </a:pPr>
            <a:endParaRPr lang="ru-RU"/>
          </a:p>
        </c:txPr>
        <c:crossAx val="169400192"/>
        <c:crosses val="autoZero"/>
        <c:crossBetween val="between"/>
      </c:valAx>
      <c:spPr>
        <a:noFill/>
      </c:spPr>
    </c:plotArea>
    <c:legend>
      <c:legendPos val="r"/>
      <c:txPr>
        <a:bodyPr/>
        <a:lstStyle/>
        <a:p>
          <a:pPr rtl="0">
            <a:defRPr sz="1200">
              <a:latin typeface="Comic Sans MS" pitchFamily="66" charset="0"/>
            </a:defRPr>
          </a:pPr>
          <a:endParaRPr lang="ru-RU"/>
        </a:p>
      </c:txPr>
    </c:legend>
    <c:plotVisOnly val="1"/>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8.9986755139723727E-3"/>
          <c:y val="0.15508430318768213"/>
          <c:w val="0.87198145600933641"/>
          <c:h val="0.55510831748053002"/>
        </c:manualLayout>
      </c:layout>
      <c:pie3DChart>
        <c:varyColors val="1"/>
        <c:ser>
          <c:idx val="0"/>
          <c:order val="0"/>
          <c:tx>
            <c:strRef>
              <c:f>Лист1!$B$1</c:f>
              <c:strCache>
                <c:ptCount val="1"/>
                <c:pt idx="0">
                  <c:v>Доля доходов в общем объеме,  в%</c:v>
                </c:pt>
              </c:strCache>
            </c:strRef>
          </c:tx>
          <c:explosion val="18"/>
          <c:dPt>
            <c:idx val="0"/>
            <c:spPr>
              <a:solidFill>
                <a:srgbClr val="CC99FF"/>
              </a:solidFill>
            </c:spPr>
          </c:dPt>
          <c:dPt>
            <c:idx val="1"/>
            <c:spPr>
              <a:solidFill>
                <a:srgbClr val="666699"/>
              </a:solidFill>
            </c:spPr>
          </c:dPt>
          <c:dPt>
            <c:idx val="2"/>
            <c:spPr>
              <a:solidFill>
                <a:srgbClr val="FF99CC"/>
              </a:solidFill>
            </c:spPr>
          </c:dPt>
          <c:dPt>
            <c:idx val="3"/>
            <c:spPr>
              <a:solidFill>
                <a:srgbClr val="FF0000"/>
              </a:solidFill>
            </c:spPr>
          </c:dPt>
          <c:dPt>
            <c:idx val="4"/>
            <c:spPr>
              <a:solidFill>
                <a:srgbClr val="FFC000"/>
              </a:solidFill>
            </c:spPr>
          </c:dPt>
          <c:dLbls>
            <c:dLbl>
              <c:idx val="0"/>
              <c:layout>
                <c:manualLayout>
                  <c:x val="-2.7644093462567344E-2"/>
                  <c:y val="7.7684790706757994E-3"/>
                </c:manualLayout>
              </c:layout>
              <c:dLblPos val="outEnd"/>
              <c:showVal val="1"/>
            </c:dLbl>
            <c:dLbl>
              <c:idx val="1"/>
              <c:layout>
                <c:manualLayout>
                  <c:x val="1.7036644779910327E-2"/>
                  <c:y val="-1.9883270145183228E-2"/>
                </c:manualLayout>
              </c:layout>
              <c:dLblPos val="outEnd"/>
              <c:showVal val="1"/>
            </c:dLbl>
            <c:dLbl>
              <c:idx val="2"/>
              <c:layout>
                <c:manualLayout>
                  <c:x val="-6.1769805158793004E-2"/>
                  <c:y val="-0.15800276309032152"/>
                </c:manualLayout>
              </c:layout>
              <c:dLblPos val="outEnd"/>
              <c:showVal val="1"/>
            </c:dLbl>
            <c:dLbl>
              <c:idx val="3"/>
              <c:spPr>
                <a:effectLst>
                  <a:outerShdw blurRad="50800" dist="50800" dir="5400000" algn="ctr" rotWithShape="0">
                    <a:srgbClr val="FFFF00"/>
                  </a:outerShdw>
                </a:effectLst>
              </c:spPr>
              <c:txPr>
                <a:bodyPr/>
                <a:lstStyle/>
                <a:p>
                  <a:pPr>
                    <a:defRPr sz="1400" b="1"/>
                  </a:pPr>
                  <a:endParaRPr lang="ru-RU"/>
                </a:p>
              </c:txPr>
            </c:dLbl>
            <c:txPr>
              <a:bodyPr/>
              <a:lstStyle/>
              <a:p>
                <a:pPr>
                  <a:defRPr sz="1400" b="1"/>
                </a:pPr>
                <a:endParaRPr lang="ru-RU"/>
              </a:p>
            </c:txPr>
            <c:dLblPos val="outEnd"/>
            <c:showVal val="1"/>
          </c:dLbls>
          <c:cat>
            <c:strRef>
              <c:f>Лист1!$A$2:$A$6</c:f>
              <c:strCache>
                <c:ptCount val="3"/>
                <c:pt idx="0">
                  <c:v>Налоговые</c:v>
                </c:pt>
                <c:pt idx="1">
                  <c:v>Неналоговые</c:v>
                </c:pt>
                <c:pt idx="2">
                  <c:v>безвозмездные поступления</c:v>
                </c:pt>
              </c:strCache>
            </c:strRef>
          </c:cat>
          <c:val>
            <c:numRef>
              <c:f>Лист1!$B$2:$B$6</c:f>
              <c:numCache>
                <c:formatCode>0.0</c:formatCode>
                <c:ptCount val="5"/>
                <c:pt idx="0">
                  <c:v>15.3</c:v>
                </c:pt>
                <c:pt idx="1">
                  <c:v>1.7</c:v>
                </c:pt>
                <c:pt idx="2">
                  <c:v>83</c:v>
                </c:pt>
              </c:numCache>
            </c:numRef>
          </c:val>
        </c:ser>
        <c:dLbls>
          <c:showVal val="1"/>
        </c:dLbls>
      </c:pie3DChart>
    </c:plotArea>
    <c:legend>
      <c:legendPos val="r"/>
      <c:legendEntry>
        <c:idx val="3"/>
        <c:delete val="1"/>
      </c:legendEntry>
      <c:legendEntry>
        <c:idx val="4"/>
        <c:delete val="1"/>
      </c:legendEntry>
      <c:layout>
        <c:manualLayout>
          <c:xMode val="edge"/>
          <c:yMode val="edge"/>
          <c:x val="0.81141074666491098"/>
          <c:y val="0.17209278775560391"/>
          <c:w val="0.15695106044887799"/>
          <c:h val="0.56762699727308352"/>
        </c:manualLayout>
      </c:layout>
      <c:txPr>
        <a:bodyPr/>
        <a:lstStyle/>
        <a:p>
          <a:pPr>
            <a:defRPr sz="1200">
              <a:latin typeface="Comic Sans MS" pitchFamily="66" charset="0"/>
            </a:defRPr>
          </a:pPr>
          <a:endParaRPr lang="ru-RU"/>
        </a:p>
      </c:txPr>
    </c:legend>
    <c:plotVisOnly val="1"/>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manualLayout>
          <c:layoutTarget val="inner"/>
          <c:xMode val="edge"/>
          <c:yMode val="edge"/>
          <c:x val="9.8710699001291298E-4"/>
          <c:y val="0.28281035444435032"/>
          <c:w val="0.89600224598360956"/>
          <c:h val="0.57017262935935054"/>
        </c:manualLayout>
      </c:layout>
      <c:pie3DChart>
        <c:varyColors val="1"/>
        <c:ser>
          <c:idx val="0"/>
          <c:order val="0"/>
          <c:tx>
            <c:strRef>
              <c:f>Лист1!$B$1</c:f>
              <c:strCache>
                <c:ptCount val="1"/>
                <c:pt idx="0">
                  <c:v>Доля доходов в общем объеме,  в%</c:v>
                </c:pt>
              </c:strCache>
            </c:strRef>
          </c:tx>
          <c:explosion val="13"/>
          <c:dPt>
            <c:idx val="0"/>
            <c:spPr>
              <a:solidFill>
                <a:srgbClr val="CC99FF"/>
              </a:solidFill>
            </c:spPr>
          </c:dPt>
          <c:dPt>
            <c:idx val="1"/>
            <c:spPr>
              <a:solidFill>
                <a:srgbClr val="9933FF"/>
              </a:solidFill>
            </c:spPr>
          </c:dPt>
          <c:dPt>
            <c:idx val="2"/>
            <c:spPr>
              <a:solidFill>
                <a:srgbClr val="FF99CC"/>
              </a:solidFill>
            </c:spPr>
          </c:dPt>
          <c:dPt>
            <c:idx val="3"/>
            <c:spPr>
              <a:solidFill>
                <a:srgbClr val="CCFFCC"/>
              </a:solidFill>
            </c:spPr>
          </c:dPt>
          <c:dPt>
            <c:idx val="4"/>
            <c:spPr>
              <a:solidFill>
                <a:srgbClr val="CCFFCC"/>
              </a:solidFill>
            </c:spPr>
          </c:dPt>
          <c:dPt>
            <c:idx val="5"/>
            <c:spPr>
              <a:solidFill>
                <a:srgbClr val="6666FF"/>
              </a:solidFill>
            </c:spPr>
          </c:dPt>
          <c:dLbls>
            <c:dLbl>
              <c:idx val="0"/>
              <c:layout>
                <c:manualLayout>
                  <c:x val="-1.7864466451831866E-2"/>
                  <c:y val="-0.39687886446059017"/>
                </c:manualLayout>
              </c:layout>
              <c:dLblPos val="outEnd"/>
              <c:showVal val="1"/>
            </c:dLbl>
            <c:dLbl>
              <c:idx val="1"/>
              <c:layout>
                <c:manualLayout>
                  <c:x val="-1.6767084990395697E-3"/>
                  <c:y val="-6.3243828642092895E-2"/>
                </c:manualLayout>
              </c:layout>
              <c:dLblPos val="outEnd"/>
              <c:showVal val="1"/>
            </c:dLbl>
            <c:dLbl>
              <c:idx val="2"/>
              <c:layout>
                <c:manualLayout>
                  <c:x val="-1.5382986989577027E-2"/>
                  <c:y val="-4.4964140537137404E-2"/>
                </c:manualLayout>
              </c:layout>
              <c:dLblPos val="outEnd"/>
              <c:showVal val="1"/>
            </c:dLbl>
            <c:dLbl>
              <c:idx val="3"/>
              <c:layout>
                <c:manualLayout>
                  <c:x val="0"/>
                  <c:y val="-5.2032582502712733E-2"/>
                </c:manualLayout>
              </c:layout>
              <c:spPr>
                <a:effectLst>
                  <a:outerShdw blurRad="50800" dist="50800" dir="5400000" algn="ctr" rotWithShape="0">
                    <a:srgbClr val="FFFF00"/>
                  </a:outerShdw>
                </a:effectLst>
              </c:spPr>
              <c:txPr>
                <a:bodyPr/>
                <a:lstStyle/>
                <a:p>
                  <a:pPr>
                    <a:defRPr sz="1400" b="1"/>
                  </a:pPr>
                  <a:endParaRPr lang="ru-RU"/>
                </a:p>
              </c:txPr>
              <c:dLblPos val="outEnd"/>
              <c:showVal val="1"/>
            </c:dLbl>
            <c:txPr>
              <a:bodyPr/>
              <a:lstStyle/>
              <a:p>
                <a:pPr>
                  <a:defRPr sz="1400" b="1"/>
                </a:pPr>
                <a:endParaRPr lang="ru-RU"/>
              </a:p>
            </c:txPr>
            <c:dLblPos val="outEnd"/>
            <c:showVal val="1"/>
          </c:dLbls>
          <c:cat>
            <c:strRef>
              <c:f>Лист1!$A$2:$A$7</c:f>
              <c:strCache>
                <c:ptCount val="6"/>
                <c:pt idx="0">
                  <c:v>Налог на доходы физических лиц
</c:v>
                </c:pt>
                <c:pt idx="1">
                  <c:v>Акцизы</c:v>
                </c:pt>
                <c:pt idx="2">
                  <c:v>Налоги на совокупных доход
</c:v>
                </c:pt>
                <c:pt idx="3">
                  <c:v>Налоги на имущество</c:v>
                </c:pt>
                <c:pt idx="5">
                  <c:v>Государственная пошлина
</c:v>
                </c:pt>
              </c:strCache>
            </c:strRef>
          </c:cat>
          <c:val>
            <c:numRef>
              <c:f>Лист1!$B$2:$B$7</c:f>
              <c:numCache>
                <c:formatCode>0.0</c:formatCode>
                <c:ptCount val="6"/>
                <c:pt idx="0" formatCode="General">
                  <c:v>62.2</c:v>
                </c:pt>
                <c:pt idx="1">
                  <c:v>18.2</c:v>
                </c:pt>
                <c:pt idx="2" formatCode="General">
                  <c:v>6.6</c:v>
                </c:pt>
                <c:pt idx="3" formatCode="General">
                  <c:v>9.9</c:v>
                </c:pt>
                <c:pt idx="5" formatCode="General">
                  <c:v>3.1</c:v>
                </c:pt>
              </c:numCache>
            </c:numRef>
          </c:val>
        </c:ser>
        <c:ser>
          <c:idx val="1"/>
          <c:order val="1"/>
          <c:tx>
            <c:strRef>
              <c:f>Лист1!$C$1</c:f>
              <c:strCache>
                <c:ptCount val="1"/>
                <c:pt idx="0">
                  <c:v>на реализацию</c:v>
                </c:pt>
              </c:strCache>
            </c:strRef>
          </c:tx>
          <c:dLbls>
            <c:showVal val="1"/>
          </c:dLbls>
          <c:cat>
            <c:strRef>
              <c:f>Лист1!$A$2:$A$7</c:f>
              <c:strCache>
                <c:ptCount val="6"/>
                <c:pt idx="0">
                  <c:v>Налог на доходы физических лиц
</c:v>
                </c:pt>
                <c:pt idx="1">
                  <c:v>Акцизы</c:v>
                </c:pt>
                <c:pt idx="2">
                  <c:v>Налоги на совокупных доход
</c:v>
                </c:pt>
                <c:pt idx="3">
                  <c:v>Налоги на имущество</c:v>
                </c:pt>
                <c:pt idx="5">
                  <c:v>Государственная пошлина
</c:v>
                </c:pt>
              </c:strCache>
            </c:strRef>
          </c:cat>
          <c:val>
            <c:numRef>
              <c:f>Лист1!$C$2:$C$7</c:f>
              <c:numCache>
                <c:formatCode>General</c:formatCode>
                <c:ptCount val="6"/>
              </c:numCache>
            </c:numRef>
          </c:val>
        </c:ser>
        <c:dLbls>
          <c:showVal val="1"/>
        </c:dLbls>
      </c:pie3DChart>
      <c:spPr>
        <a:noFill/>
        <a:ln w="25400">
          <a:noFill/>
        </a:ln>
      </c:spPr>
    </c:plotArea>
    <c:legend>
      <c:legendPos val="r"/>
      <c:legendEntry>
        <c:idx val="4"/>
        <c:delete val="1"/>
      </c:legendEntry>
      <c:layout>
        <c:manualLayout>
          <c:xMode val="edge"/>
          <c:yMode val="edge"/>
          <c:x val="0.71756462045315161"/>
          <c:y val="0.19223024155070659"/>
          <c:w val="0.28243543782045338"/>
          <c:h val="0.78263525227950692"/>
        </c:manualLayout>
      </c:layout>
      <c:txPr>
        <a:bodyPr/>
        <a:lstStyle/>
        <a:p>
          <a:pPr>
            <a:defRPr sz="800">
              <a:latin typeface="Comic Sans MS" pitchFamily="66" charset="0"/>
            </a:defRPr>
          </a:pPr>
          <a:endParaRPr lang="ru-RU"/>
        </a:p>
      </c:txPr>
    </c:legend>
    <c:plotVisOnly val="1"/>
  </c:chart>
  <c:txPr>
    <a:bodyPr/>
    <a:lstStyle/>
    <a:p>
      <a:pPr>
        <a:defRPr sz="1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9.8710303573263584E-4"/>
          <c:y val="0.31632279731030466"/>
          <c:w val="0.89600224598360956"/>
          <c:h val="0.57017262935935054"/>
        </c:manualLayout>
      </c:layout>
      <c:pie3DChart>
        <c:varyColors val="1"/>
        <c:ser>
          <c:idx val="0"/>
          <c:order val="0"/>
          <c:tx>
            <c:strRef>
              <c:f>Лист1!$B$1</c:f>
              <c:strCache>
                <c:ptCount val="1"/>
                <c:pt idx="0">
                  <c:v>Доля доходов в общем объеме,  в%</c:v>
                </c:pt>
              </c:strCache>
            </c:strRef>
          </c:tx>
          <c:explosion val="13"/>
          <c:dPt>
            <c:idx val="0"/>
            <c:spPr>
              <a:solidFill>
                <a:srgbClr val="CC99FF"/>
              </a:solidFill>
            </c:spPr>
          </c:dPt>
          <c:dPt>
            <c:idx val="1"/>
            <c:spPr>
              <a:solidFill>
                <a:srgbClr val="9933FF"/>
              </a:solidFill>
            </c:spPr>
          </c:dPt>
          <c:dPt>
            <c:idx val="2"/>
            <c:spPr>
              <a:solidFill>
                <a:srgbClr val="CCFFCC"/>
              </a:solidFill>
            </c:spPr>
          </c:dPt>
          <c:dPt>
            <c:idx val="3"/>
            <c:spPr>
              <a:solidFill>
                <a:srgbClr val="FF99CC"/>
              </a:solidFill>
            </c:spPr>
          </c:dPt>
          <c:dPt>
            <c:idx val="4"/>
            <c:spPr>
              <a:solidFill>
                <a:srgbClr val="6666FF"/>
              </a:solidFill>
            </c:spPr>
          </c:dPt>
          <c:dLbls>
            <c:dLbl>
              <c:idx val="0"/>
              <c:layout>
                <c:manualLayout>
                  <c:x val="-5.4901219705665506E-2"/>
                  <c:y val="-0.10839520139677176"/>
                </c:manualLayout>
              </c:layout>
              <c:dLblPos val="outEnd"/>
              <c:showVal val="1"/>
            </c:dLbl>
            <c:dLbl>
              <c:idx val="1"/>
              <c:layout>
                <c:manualLayout>
                  <c:x val="2.6948737848571246E-3"/>
                  <c:y val="-0.11129203788919489"/>
                </c:manualLayout>
              </c:layout>
              <c:dLblPos val="outEnd"/>
              <c:showVal val="1"/>
            </c:dLbl>
            <c:dLbl>
              <c:idx val="2"/>
              <c:layout>
                <c:manualLayout>
                  <c:x val="5.7704514151673053E-3"/>
                  <c:y val="-9.6396728033380896E-2"/>
                </c:manualLayout>
              </c:layout>
              <c:dLblPos val="outEnd"/>
              <c:showVal val="1"/>
            </c:dLbl>
            <c:dLbl>
              <c:idx val="3"/>
              <c:layout>
                <c:manualLayout>
                  <c:x val="0"/>
                  <c:y val="-5.2032582502712733E-2"/>
                </c:manualLayout>
              </c:layout>
              <c:spPr>
                <a:effectLst>
                  <a:outerShdw blurRad="50800" dist="50800" dir="5400000" algn="ctr" rotWithShape="0">
                    <a:srgbClr val="FFFF00"/>
                  </a:outerShdw>
                </a:effectLst>
              </c:spPr>
              <c:txPr>
                <a:bodyPr/>
                <a:lstStyle/>
                <a:p>
                  <a:pPr>
                    <a:defRPr sz="1400" b="1"/>
                  </a:pPr>
                  <a:endParaRPr lang="ru-RU"/>
                </a:p>
              </c:txPr>
              <c:dLblPos val="outEnd"/>
              <c:showVal val="1"/>
            </c:dLbl>
            <c:txPr>
              <a:bodyPr/>
              <a:lstStyle/>
              <a:p>
                <a:pPr>
                  <a:defRPr sz="1400" b="1"/>
                </a:pPr>
                <a:endParaRPr lang="ru-RU"/>
              </a:p>
            </c:txPr>
            <c:dLblPos val="outEnd"/>
            <c:showVal val="1"/>
          </c:dLbls>
          <c:cat>
            <c:strRef>
              <c:f>Лист1!$A$2:$A$6</c:f>
              <c:strCache>
                <c:ptCount val="5"/>
                <c:pt idx="0">
                  <c:v>Доходы от использования имущества, находящегося в государственной и муниципальной собственности
</c:v>
                </c:pt>
                <c:pt idx="1">
                  <c:v>Платежи при пользовании природными ресурс
</c:v>
                </c:pt>
                <c:pt idx="2">
                  <c:v>Доходы от оказания платных услуг и компенсации затрат государства
</c:v>
                </c:pt>
                <c:pt idx="3">
                  <c:v>Доходы от продажи материальных и нематериальных активов
</c:v>
                </c:pt>
                <c:pt idx="4">
                  <c:v>Штрафы,  санкции, возмещение ущерба
</c:v>
                </c:pt>
              </c:strCache>
            </c:strRef>
          </c:cat>
          <c:val>
            <c:numRef>
              <c:f>Лист1!$B$2:$B$6</c:f>
              <c:numCache>
                <c:formatCode>0.0</c:formatCode>
                <c:ptCount val="5"/>
                <c:pt idx="0" formatCode="General">
                  <c:v>23.3</c:v>
                </c:pt>
                <c:pt idx="1">
                  <c:v>3.3</c:v>
                </c:pt>
                <c:pt idx="2">
                  <c:v>16.399999999999999</c:v>
                </c:pt>
                <c:pt idx="3" formatCode="General">
                  <c:v>48.5</c:v>
                </c:pt>
                <c:pt idx="4" formatCode="General">
                  <c:v>8.5</c:v>
                </c:pt>
              </c:numCache>
            </c:numRef>
          </c:val>
        </c:ser>
        <c:ser>
          <c:idx val="1"/>
          <c:order val="1"/>
          <c:tx>
            <c:strRef>
              <c:f>Лист1!$C$1</c:f>
              <c:strCache>
                <c:ptCount val="1"/>
                <c:pt idx="0">
                  <c:v>на реализацию</c:v>
                </c:pt>
              </c:strCache>
            </c:strRef>
          </c:tx>
          <c:dLbls>
            <c:showVal val="1"/>
          </c:dLbls>
          <c:cat>
            <c:strRef>
              <c:f>Лист1!$A$2:$A$6</c:f>
              <c:strCache>
                <c:ptCount val="5"/>
                <c:pt idx="0">
                  <c:v>Доходы от использования имущества, находящегося в государственной и муниципальной собственности
</c:v>
                </c:pt>
                <c:pt idx="1">
                  <c:v>Платежи при пользовании природными ресурс
</c:v>
                </c:pt>
                <c:pt idx="2">
                  <c:v>Доходы от оказания платных услуг и компенсации затрат государства
</c:v>
                </c:pt>
                <c:pt idx="3">
                  <c:v>Доходы от продажи материальных и нематериальных активов
</c:v>
                </c:pt>
                <c:pt idx="4">
                  <c:v>Штрафы,  санкции, возмещение ущерба
</c:v>
                </c:pt>
              </c:strCache>
            </c:strRef>
          </c:cat>
          <c:val>
            <c:numRef>
              <c:f>Лист1!$C$2:$C$6</c:f>
              <c:numCache>
                <c:formatCode>General</c:formatCode>
                <c:ptCount val="5"/>
              </c:numCache>
            </c:numRef>
          </c:val>
        </c:ser>
        <c:dLbls>
          <c:showVal val="1"/>
        </c:dLbls>
      </c:pie3DChart>
      <c:spPr>
        <a:noFill/>
        <a:ln w="25400">
          <a:noFill/>
        </a:ln>
      </c:spPr>
    </c:plotArea>
    <c:legend>
      <c:legendPos val="r"/>
      <c:legendEntry>
        <c:idx val="4"/>
        <c:delete val="1"/>
      </c:legendEntry>
      <c:layout>
        <c:manualLayout>
          <c:xMode val="edge"/>
          <c:yMode val="edge"/>
          <c:x val="0.69699393122730768"/>
          <c:y val="8.3703688850668964E-2"/>
          <c:w val="0.30300606877269304"/>
          <c:h val="0.91629631114933108"/>
        </c:manualLayout>
      </c:layout>
      <c:txPr>
        <a:bodyPr/>
        <a:lstStyle/>
        <a:p>
          <a:pPr algn="ctr">
            <a:defRPr sz="800"/>
          </a:pPr>
          <a:endParaRPr lang="ru-RU"/>
        </a:p>
      </c:txPr>
    </c:legend>
    <c:plotVisOnly val="1"/>
  </c:chart>
  <c:txPr>
    <a:bodyPr/>
    <a:lstStyle/>
    <a:p>
      <a:pPr>
        <a:defRPr sz="1800"/>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9.8704919668553747E-4"/>
          <c:y val="0.31632291745364383"/>
          <c:w val="0.89600224598360956"/>
          <c:h val="0.57017262935935054"/>
        </c:manualLayout>
      </c:layout>
      <c:pie3DChart>
        <c:varyColors val="1"/>
        <c:ser>
          <c:idx val="0"/>
          <c:order val="0"/>
          <c:tx>
            <c:strRef>
              <c:f>Лист1!$B$1</c:f>
              <c:strCache>
                <c:ptCount val="1"/>
                <c:pt idx="0">
                  <c:v>Доля доходов в общем объеме,  в%</c:v>
                </c:pt>
              </c:strCache>
            </c:strRef>
          </c:tx>
          <c:explosion val="13"/>
          <c:dPt>
            <c:idx val="0"/>
            <c:spPr>
              <a:solidFill>
                <a:srgbClr val="CC99FF"/>
              </a:solidFill>
            </c:spPr>
          </c:dPt>
          <c:dPt>
            <c:idx val="1"/>
            <c:spPr>
              <a:solidFill>
                <a:srgbClr val="00FFFF"/>
              </a:solidFill>
            </c:spPr>
          </c:dPt>
          <c:dPt>
            <c:idx val="2"/>
            <c:spPr>
              <a:solidFill>
                <a:srgbClr val="9933FF"/>
              </a:solidFill>
            </c:spPr>
          </c:dPt>
          <c:dPt>
            <c:idx val="3"/>
            <c:spPr>
              <a:solidFill>
                <a:srgbClr val="6666FF"/>
              </a:solidFill>
            </c:spPr>
          </c:dPt>
          <c:dPt>
            <c:idx val="4"/>
            <c:spPr>
              <a:solidFill>
                <a:srgbClr val="FFC000"/>
              </a:solidFill>
            </c:spPr>
          </c:dPt>
          <c:dLbls>
            <c:dLbl>
              <c:idx val="0"/>
              <c:layout>
                <c:manualLayout>
                  <c:x val="5.6710462936841932E-3"/>
                  <c:y val="-5.3594581208986934E-2"/>
                </c:manualLayout>
              </c:layout>
              <c:dLblPos val="outEnd"/>
              <c:showVal val="1"/>
            </c:dLbl>
            <c:dLbl>
              <c:idx val="1"/>
              <c:layout>
                <c:manualLayout>
                  <c:x val="-5.3364067054259973E-2"/>
                  <c:y val="2.9334487176845602E-3"/>
                </c:manualLayout>
              </c:layout>
              <c:dLblPos val="outEnd"/>
              <c:showVal val="1"/>
            </c:dLbl>
            <c:dLbl>
              <c:idx val="2"/>
              <c:layout>
                <c:manualLayout>
                  <c:x val="-2.6707644082506612E-2"/>
                  <c:y val="-8.3879143305508691E-2"/>
                </c:manualLayout>
              </c:layout>
              <c:dLblPos val="outEnd"/>
              <c:showVal val="1"/>
            </c:dLbl>
            <c:dLbl>
              <c:idx val="3"/>
              <c:layout>
                <c:manualLayout>
                  <c:x val="0"/>
                  <c:y val="-5.2032582502712733E-2"/>
                </c:manualLayout>
              </c:layout>
              <c:spPr>
                <a:effectLst>
                  <a:outerShdw blurRad="50800" dist="50800" dir="5400000" algn="ctr" rotWithShape="0">
                    <a:srgbClr val="FFFF00"/>
                  </a:outerShdw>
                </a:effectLst>
              </c:spPr>
              <c:txPr>
                <a:bodyPr/>
                <a:lstStyle/>
                <a:p>
                  <a:pPr>
                    <a:defRPr sz="1400" b="1"/>
                  </a:pPr>
                  <a:endParaRPr lang="ru-RU"/>
                </a:p>
              </c:txPr>
              <c:dLblPos val="outEnd"/>
              <c:showVal val="1"/>
            </c:dLbl>
            <c:txPr>
              <a:bodyPr/>
              <a:lstStyle/>
              <a:p>
                <a:pPr>
                  <a:defRPr sz="1400" b="1"/>
                </a:pPr>
                <a:endParaRPr lang="ru-RU"/>
              </a:p>
            </c:txPr>
            <c:dLblPos val="outEnd"/>
            <c:showVal val="1"/>
          </c:dLbls>
          <c:cat>
            <c:strRef>
              <c:f>Лист1!$A$2:$A$6</c:f>
              <c:strCache>
                <c:ptCount val="5"/>
                <c:pt idx="0">
                  <c:v>Дотации
</c:v>
                </c:pt>
                <c:pt idx="1">
                  <c:v>Субсидии
</c:v>
                </c:pt>
                <c:pt idx="2">
                  <c:v>Субвенции
</c:v>
                </c:pt>
                <c:pt idx="3">
                  <c:v>Иные межбюджетные трансферты
</c:v>
                </c:pt>
                <c:pt idx="4">
                  <c:v>Возврат остатков субсидий, субвенций и иных межбюджетных трансфертов, имеющих целевое назначение прошлых лет</c:v>
                </c:pt>
              </c:strCache>
            </c:strRef>
          </c:cat>
          <c:val>
            <c:numRef>
              <c:f>Лист1!$B$2:$B$6</c:f>
              <c:numCache>
                <c:formatCode>0.0</c:formatCode>
                <c:ptCount val="5"/>
                <c:pt idx="0" formatCode="General">
                  <c:v>24.6</c:v>
                </c:pt>
                <c:pt idx="1">
                  <c:v>45.7</c:v>
                </c:pt>
                <c:pt idx="2">
                  <c:v>29.4</c:v>
                </c:pt>
                <c:pt idx="3" formatCode="General">
                  <c:v>0.30000000000000032</c:v>
                </c:pt>
              </c:numCache>
            </c:numRef>
          </c:val>
        </c:ser>
        <c:ser>
          <c:idx val="1"/>
          <c:order val="1"/>
          <c:tx>
            <c:strRef>
              <c:f>Лист1!$C$1</c:f>
              <c:strCache>
                <c:ptCount val="1"/>
                <c:pt idx="0">
                  <c:v>на реализацию</c:v>
                </c:pt>
              </c:strCache>
            </c:strRef>
          </c:tx>
          <c:dLbls>
            <c:showVal val="1"/>
          </c:dLbls>
          <c:cat>
            <c:strRef>
              <c:f>Лист1!$A$2:$A$6</c:f>
              <c:strCache>
                <c:ptCount val="5"/>
                <c:pt idx="0">
                  <c:v>Дотации
</c:v>
                </c:pt>
                <c:pt idx="1">
                  <c:v>Субсидии
</c:v>
                </c:pt>
                <c:pt idx="2">
                  <c:v>Субвенции
</c:v>
                </c:pt>
                <c:pt idx="3">
                  <c:v>Иные межбюджетные трансферты
</c:v>
                </c:pt>
                <c:pt idx="4">
                  <c:v>Возврат остатков субсидий, субвенций и иных межбюджетных трансфертов, имеющих целевое назначение прошлых лет</c:v>
                </c:pt>
              </c:strCache>
            </c:strRef>
          </c:cat>
          <c:val>
            <c:numRef>
              <c:f>Лист1!$C$2:$C$6</c:f>
              <c:numCache>
                <c:formatCode>General</c:formatCode>
                <c:ptCount val="5"/>
              </c:numCache>
            </c:numRef>
          </c:val>
        </c:ser>
        <c:dLbls>
          <c:showVal val="1"/>
        </c:dLbls>
      </c:pie3DChart>
      <c:spPr>
        <a:noFill/>
        <a:ln w="25400">
          <a:noFill/>
        </a:ln>
      </c:spPr>
    </c:plotArea>
    <c:legend>
      <c:legendPos val="r"/>
      <c:legendEntry>
        <c:idx val="4"/>
        <c:delete val="1"/>
      </c:legendEntry>
      <c:layout>
        <c:manualLayout>
          <c:xMode val="edge"/>
          <c:yMode val="edge"/>
          <c:x val="0.66312846704235062"/>
          <c:y val="0.12690481456491978"/>
          <c:w val="0.32641405864340661"/>
          <c:h val="0.87309518543508113"/>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1.5679434446884417E-2"/>
          <c:y val="0.36330664352305742"/>
          <c:w val="0.80720414326796086"/>
          <c:h val="0.51429991241156692"/>
        </c:manualLayout>
      </c:layout>
      <c:pie3DChart>
        <c:varyColors val="1"/>
        <c:ser>
          <c:idx val="0"/>
          <c:order val="0"/>
          <c:tx>
            <c:strRef>
              <c:f>Лист1!$B$1</c:f>
              <c:strCache>
                <c:ptCount val="1"/>
                <c:pt idx="0">
                  <c:v>Доля доходов в общем объеме,  в%</c:v>
                </c:pt>
              </c:strCache>
            </c:strRef>
          </c:tx>
          <c:explosion val="21"/>
          <c:dPt>
            <c:idx val="0"/>
            <c:spPr>
              <a:solidFill>
                <a:srgbClr val="CC99FF"/>
              </a:solidFill>
            </c:spPr>
          </c:dPt>
          <c:dPt>
            <c:idx val="1"/>
            <c:spPr>
              <a:solidFill>
                <a:srgbClr val="FF99CC"/>
              </a:solidFill>
            </c:spPr>
          </c:dPt>
          <c:dPt>
            <c:idx val="2"/>
            <c:spPr>
              <a:solidFill>
                <a:srgbClr val="FFFF00"/>
              </a:solidFill>
            </c:spPr>
          </c:dPt>
          <c:dPt>
            <c:idx val="3"/>
            <c:explosion val="41"/>
            <c:spPr>
              <a:solidFill>
                <a:srgbClr val="66FF66"/>
              </a:solidFill>
            </c:spPr>
          </c:dPt>
          <c:dPt>
            <c:idx val="4"/>
            <c:explosion val="46"/>
            <c:spPr>
              <a:solidFill>
                <a:srgbClr val="CCFFCC"/>
              </a:solidFill>
            </c:spPr>
          </c:dPt>
          <c:dPt>
            <c:idx val="5"/>
            <c:spPr>
              <a:solidFill>
                <a:srgbClr val="CCFFCC"/>
              </a:solidFill>
            </c:spPr>
          </c:dPt>
          <c:dPt>
            <c:idx val="6"/>
            <c:spPr>
              <a:solidFill>
                <a:srgbClr val="FF3399"/>
              </a:solidFill>
            </c:spPr>
          </c:dPt>
          <c:dPt>
            <c:idx val="8"/>
            <c:spPr>
              <a:solidFill>
                <a:srgbClr val="66FFFF"/>
              </a:solidFill>
            </c:spPr>
          </c:dPt>
          <c:dLbls>
            <c:dLbl>
              <c:idx val="0"/>
              <c:layout>
                <c:manualLayout>
                  <c:x val="-6.8179099532415438E-2"/>
                  <c:y val="-3.4330818331980179E-2"/>
                </c:manualLayout>
              </c:layout>
              <c:dLblPos val="outEnd"/>
              <c:showVal val="1"/>
            </c:dLbl>
            <c:dLbl>
              <c:idx val="1"/>
              <c:layout>
                <c:manualLayout>
                  <c:x val="-3.1306130748635919E-2"/>
                  <c:y val="-3.530773937840205E-2"/>
                </c:manualLayout>
              </c:layout>
              <c:dLblPos val="outEnd"/>
              <c:showVal val="1"/>
            </c:dLbl>
            <c:dLbl>
              <c:idx val="2"/>
              <c:layout>
                <c:manualLayout>
                  <c:x val="1.2145652972154683E-2"/>
                  <c:y val="6.4876361320305734E-2"/>
                </c:manualLayout>
              </c:layout>
              <c:dLblPos val="outEnd"/>
              <c:showVal val="1"/>
            </c:dLbl>
            <c:dLbl>
              <c:idx val="3"/>
              <c:layout>
                <c:manualLayout>
                  <c:x val="-9.2329382769408344E-2"/>
                  <c:y val="-9.9016279851059666E-2"/>
                </c:manualLayout>
              </c:layout>
              <c:spPr>
                <a:effectLst>
                  <a:outerShdw blurRad="50800" dist="50800" dir="5400000" algn="ctr" rotWithShape="0">
                    <a:srgbClr val="FFFF00"/>
                  </a:outerShdw>
                </a:effectLst>
              </c:spPr>
              <c:txPr>
                <a:bodyPr/>
                <a:lstStyle/>
                <a:p>
                  <a:pPr>
                    <a:defRPr sz="1200" b="1"/>
                  </a:pPr>
                  <a:endParaRPr lang="ru-RU"/>
                </a:p>
              </c:txPr>
              <c:dLblPos val="outEnd"/>
              <c:showVal val="1"/>
            </c:dLbl>
            <c:dLbl>
              <c:idx val="6"/>
              <c:layout>
                <c:manualLayout>
                  <c:x val="4.5094873922926467E-4"/>
                  <c:y val="2.2222066687197402E-3"/>
                </c:manualLayout>
              </c:layout>
              <c:dLblPos val="outEnd"/>
              <c:showVal val="1"/>
            </c:dLbl>
            <c:dLbl>
              <c:idx val="8"/>
              <c:layout>
                <c:manualLayout>
                  <c:x val="3.8921688783361594E-2"/>
                  <c:y val="-2.0635026176544696E-2"/>
                </c:manualLayout>
              </c:layout>
              <c:dLblPos val="outEnd"/>
              <c:showVal val="1"/>
            </c:dLbl>
            <c:dLbl>
              <c:idx val="9"/>
              <c:layout>
                <c:manualLayout>
                  <c:x val="3.379223364003555E-2"/>
                  <c:y val="-2.2222066687197402E-3"/>
                </c:manualLayout>
              </c:layout>
              <c:dLblPos val="outEnd"/>
              <c:showVal val="1"/>
            </c:dLbl>
            <c:txPr>
              <a:bodyPr/>
              <a:lstStyle/>
              <a:p>
                <a:pPr>
                  <a:defRPr sz="1200" b="1"/>
                </a:pPr>
                <a:endParaRPr lang="ru-RU"/>
              </a:p>
            </c:txPr>
            <c:dLblPos val="outEnd"/>
            <c:showVal val="1"/>
          </c:dLbls>
          <c:cat>
            <c:strRef>
              <c:f>Лист1!$A$2:$A$11</c:f>
              <c:strCache>
                <c:ptCount val="10"/>
                <c:pt idx="0">
                  <c:v>Общегосударственные вопросы</c:v>
                </c:pt>
                <c:pt idx="1">
                  <c:v>Национальная оборона</c:v>
                </c:pt>
                <c:pt idx="2">
                  <c:v>Национальная экономика</c:v>
                </c:pt>
                <c:pt idx="3">
                  <c:v>Жилищно-коммунальное хозяйство</c:v>
                </c:pt>
                <c:pt idx="4">
                  <c:v>Охрана окружающей среды</c:v>
                </c:pt>
                <c:pt idx="5">
                  <c:v>Образование</c:v>
                </c:pt>
                <c:pt idx="6">
                  <c:v>Культура, кинематография</c:v>
                </c:pt>
                <c:pt idx="7">
                  <c:v>Социальная политика</c:v>
                </c:pt>
                <c:pt idx="8">
                  <c:v>Физическая культура и спорт</c:v>
                </c:pt>
                <c:pt idx="9">
                  <c:v>Обслуживание государственного (муниципального) долга</c:v>
                </c:pt>
              </c:strCache>
            </c:strRef>
          </c:cat>
          <c:val>
            <c:numRef>
              <c:f>Лист1!$B$2:$B$11</c:f>
              <c:numCache>
                <c:formatCode>General</c:formatCode>
                <c:ptCount val="10"/>
                <c:pt idx="0">
                  <c:v>11.9</c:v>
                </c:pt>
                <c:pt idx="1">
                  <c:v>0.1</c:v>
                </c:pt>
                <c:pt idx="2" formatCode="0.0">
                  <c:v>8</c:v>
                </c:pt>
                <c:pt idx="3">
                  <c:v>6.6</c:v>
                </c:pt>
                <c:pt idx="5">
                  <c:v>37.6</c:v>
                </c:pt>
                <c:pt idx="6">
                  <c:v>7.3</c:v>
                </c:pt>
                <c:pt idx="7" formatCode="0.0">
                  <c:v>3.8</c:v>
                </c:pt>
                <c:pt idx="8">
                  <c:v>24.7</c:v>
                </c:pt>
              </c:numCache>
            </c:numRef>
          </c:val>
        </c:ser>
        <c:ser>
          <c:idx val="1"/>
          <c:order val="1"/>
          <c:tx>
            <c:strRef>
              <c:f>Лист1!$C$1</c:f>
              <c:strCache>
                <c:ptCount val="1"/>
                <c:pt idx="0">
                  <c:v>на реализацию</c:v>
                </c:pt>
              </c:strCache>
            </c:strRef>
          </c:tx>
          <c:dLbls>
            <c:showVal val="1"/>
          </c:dLbls>
          <c:cat>
            <c:strRef>
              <c:f>Лист1!$A$2:$A$11</c:f>
              <c:strCache>
                <c:ptCount val="10"/>
                <c:pt idx="0">
                  <c:v>Общегосударственные вопросы</c:v>
                </c:pt>
                <c:pt idx="1">
                  <c:v>Национальная оборона</c:v>
                </c:pt>
                <c:pt idx="2">
                  <c:v>Национальная экономика</c:v>
                </c:pt>
                <c:pt idx="3">
                  <c:v>Жилищно-коммунальное хозяйство</c:v>
                </c:pt>
                <c:pt idx="4">
                  <c:v>Охрана окружающей среды</c:v>
                </c:pt>
                <c:pt idx="5">
                  <c:v>Образование</c:v>
                </c:pt>
                <c:pt idx="6">
                  <c:v>Культура, кинематография</c:v>
                </c:pt>
                <c:pt idx="7">
                  <c:v>Социальная политика</c:v>
                </c:pt>
                <c:pt idx="8">
                  <c:v>Физическая культура и спорт</c:v>
                </c:pt>
                <c:pt idx="9">
                  <c:v>Обслуживание государственного (муниципального) долга</c:v>
                </c:pt>
              </c:strCache>
            </c:strRef>
          </c:cat>
          <c:val>
            <c:numRef>
              <c:f>Лист1!$C$2:$C$11</c:f>
              <c:numCache>
                <c:formatCode>General</c:formatCode>
                <c:ptCount val="10"/>
              </c:numCache>
            </c:numRef>
          </c:val>
        </c:ser>
        <c:dLbls>
          <c:showVal val="1"/>
        </c:dLbls>
      </c:pie3DChart>
      <c:spPr>
        <a:noFill/>
        <a:ln w="25400">
          <a:noFill/>
        </a:ln>
      </c:spPr>
    </c:plotArea>
    <c:legend>
      <c:legendPos val="r"/>
      <c:legendEntry>
        <c:idx val="4"/>
        <c:delete val="1"/>
      </c:legendEntry>
      <c:layout>
        <c:manualLayout>
          <c:xMode val="edge"/>
          <c:yMode val="edge"/>
          <c:x val="0.71921418769416667"/>
          <c:y val="1.9875626417313057E-3"/>
          <c:w val="0.27246667164669702"/>
          <c:h val="0.96910327836725552"/>
        </c:manualLayout>
      </c:layout>
      <c:txPr>
        <a:bodyPr/>
        <a:lstStyle/>
        <a:p>
          <a:pPr>
            <a:defRPr sz="800">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000" dirty="0" smtClean="0">
                <a:latin typeface="Comic Sans MS" pitchFamily="66" charset="0"/>
              </a:rPr>
              <a:t>Доля расходов на реализацию программы в общем объеме расходов, %</a:t>
            </a:r>
            <a:endParaRPr lang="ru-RU" sz="1000" dirty="0">
              <a:latin typeface="Comic Sans MS" pitchFamily="66" charset="0"/>
            </a:endParaRPr>
          </a:p>
        </c:rich>
      </c:tx>
      <c:layout>
        <c:manualLayout>
          <c:xMode val="edge"/>
          <c:yMode val="edge"/>
          <c:x val="6.0473664535104894E-2"/>
          <c:y val="0"/>
        </c:manualLayout>
      </c:layout>
    </c:title>
    <c:view3D>
      <c:rotX val="30"/>
      <c:perspective val="30"/>
    </c:view3D>
    <c:plotArea>
      <c:layout/>
      <c:pie3DChart>
        <c:varyColors val="1"/>
        <c:ser>
          <c:idx val="0"/>
          <c:order val="0"/>
          <c:tx>
            <c:strRef>
              <c:f>Лист1!$B$1</c:f>
              <c:strCache>
                <c:ptCount val="1"/>
                <c:pt idx="0">
                  <c:v>Доля расходов на реализацию программы в расходах бюджета,  в%</c:v>
                </c:pt>
              </c:strCache>
            </c:strRef>
          </c:tx>
          <c:explosion val="39"/>
          <c:dPt>
            <c:idx val="0"/>
            <c:spPr>
              <a:solidFill>
                <a:srgbClr val="CCECFF"/>
              </a:solidFill>
            </c:spPr>
          </c:dPt>
          <c:dPt>
            <c:idx val="1"/>
            <c:spPr>
              <a:solidFill>
                <a:srgbClr val="006699"/>
              </a:solidFill>
            </c:spPr>
          </c:dPt>
          <c:dPt>
            <c:idx val="3"/>
            <c:spPr>
              <a:solidFill>
                <a:srgbClr val="FF99FF"/>
              </a:solidFill>
            </c:spPr>
          </c:dPt>
          <c:dPt>
            <c:idx val="4"/>
            <c:spPr>
              <a:solidFill>
                <a:srgbClr val="FF0066"/>
              </a:solidFill>
            </c:spPr>
          </c:dPt>
          <c:dLbls>
            <c:dLbl>
              <c:idx val="0"/>
              <c:delete val="1"/>
            </c:dLbl>
            <c:dLbl>
              <c:idx val="1"/>
              <c:layout>
                <c:manualLayout>
                  <c:x val="-1.3943257529221828E-2"/>
                  <c:y val="-2.3391649144418207E-2"/>
                </c:manualLayout>
              </c:layout>
              <c:spPr/>
              <c:txPr>
                <a:bodyPr/>
                <a:lstStyle/>
                <a:p>
                  <a:pPr>
                    <a:defRPr sz="1200" b="1">
                      <a:latin typeface="Times New Roman" pitchFamily="18" charset="0"/>
                      <a:cs typeface="Times New Roman" pitchFamily="18" charset="0"/>
                    </a:defRPr>
                  </a:pPr>
                  <a:endParaRPr lang="ru-RU"/>
                </a:p>
              </c:txPr>
              <c:dLblPos val="outEnd"/>
              <c:showVal val="1"/>
            </c:dLbl>
            <c:txPr>
              <a:bodyPr/>
              <a:lstStyle/>
              <a:p>
                <a:pPr>
                  <a:defRPr sz="1400" b="1">
                    <a:latin typeface="Times New Roman" pitchFamily="18" charset="0"/>
                    <a:cs typeface="Times New Roman" pitchFamily="18" charset="0"/>
                  </a:defRPr>
                </a:pPr>
                <a:endParaRPr lang="ru-RU"/>
              </a:p>
            </c:txPr>
            <c:dLblPos val="outEnd"/>
            <c:showVal val="1"/>
          </c:dLbls>
          <c:cat>
            <c:numRef>
              <c:f>Лист1!$A$2:$A$6</c:f>
              <c:numCache>
                <c:formatCode>General</c:formatCode>
                <c:ptCount val="5"/>
                <c:pt idx="0">
                  <c:v>2021</c:v>
                </c:pt>
                <c:pt idx="1">
                  <c:v>2022</c:v>
                </c:pt>
                <c:pt idx="2">
                  <c:v>2023</c:v>
                </c:pt>
              </c:numCache>
            </c:numRef>
          </c:cat>
          <c:val>
            <c:numRef>
              <c:f>Лист1!$B$2:$B$6</c:f>
              <c:numCache>
                <c:formatCode>General</c:formatCode>
                <c:ptCount val="5"/>
                <c:pt idx="0">
                  <c:v>90.3</c:v>
                </c:pt>
                <c:pt idx="1">
                  <c:v>9.7000000000000011</c:v>
                </c:pt>
              </c:numCache>
            </c:numRef>
          </c:val>
        </c:ser>
        <c:ser>
          <c:idx val="1"/>
          <c:order val="1"/>
          <c:tx>
            <c:strRef>
              <c:f>Лист1!$C$1</c:f>
              <c:strCache>
                <c:ptCount val="1"/>
                <c:pt idx="0">
                  <c:v>на реализацию</c:v>
                </c:pt>
              </c:strCache>
            </c:strRef>
          </c:tx>
          <c:dLbls>
            <c:dLblPos val="outEnd"/>
            <c:showVal val="1"/>
          </c:dLbls>
          <c:cat>
            <c:numRef>
              <c:f>Лист1!$A$2:$A$6</c:f>
              <c:numCache>
                <c:formatCode>General</c:formatCode>
                <c:ptCount val="5"/>
                <c:pt idx="0">
                  <c:v>2021</c:v>
                </c:pt>
                <c:pt idx="1">
                  <c:v>2022</c:v>
                </c:pt>
                <c:pt idx="2">
                  <c:v>2023</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a:t>
            </a:r>
            <a:r>
              <a:rPr lang="ru-RU" sz="1200" b="1" dirty="0" smtClean="0">
                <a:solidFill>
                  <a:schemeClr val="tx1"/>
                </a:solidFill>
                <a:latin typeface="Times New Roman" pitchFamily="18" charset="0"/>
                <a:cs typeface="Times New Roman" pitchFamily="18" charset="0"/>
              </a:rPr>
              <a:t>в общем объеме расходов, %</a:t>
            </a:r>
            <a:endParaRPr lang="ru-RU" sz="1200" b="1" dirty="0">
              <a:solidFill>
                <a:schemeClr val="tx1"/>
              </a:solidFill>
              <a:latin typeface="Times New Roman" pitchFamily="18" charset="0"/>
              <a:cs typeface="Times New Roman" pitchFamily="18" charset="0"/>
            </a:endParaRPr>
          </a:p>
        </c:rich>
      </c:tx>
      <c:layout>
        <c:manualLayout>
          <c:xMode val="edge"/>
          <c:yMode val="edge"/>
          <c:x val="0.12855407252909284"/>
          <c:y val="1.2104902152915817E-3"/>
        </c:manualLayout>
      </c:layout>
    </c:title>
    <c:view3D>
      <c:rotX val="30"/>
      <c:perspective val="30"/>
    </c:view3D>
    <c:plotArea>
      <c:layout>
        <c:manualLayout>
          <c:layoutTarget val="inner"/>
          <c:xMode val="edge"/>
          <c:yMode val="edge"/>
          <c:x val="2.2222066687197291E-2"/>
          <c:y val="0.32694539320809757"/>
          <c:w val="0.93293514422762858"/>
          <c:h val="0.59629748873148747"/>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0066FF"/>
              </a:solidFill>
            </c:spPr>
          </c:dPt>
          <c:dPt>
            <c:idx val="1"/>
            <c:spPr>
              <a:solidFill>
                <a:srgbClr val="00CC00"/>
              </a:solidFill>
            </c:spPr>
          </c:dPt>
          <c:dPt>
            <c:idx val="2"/>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dPt>
          <c:dPt>
            <c:idx val="3"/>
            <c:explosion val="28"/>
            <c:spPr>
              <a:solidFill>
                <a:srgbClr val="666699"/>
              </a:solidFill>
            </c:spPr>
          </c:dPt>
          <c:dPt>
            <c:idx val="4"/>
            <c:spPr>
              <a:solidFill>
                <a:srgbClr val="00CC00"/>
              </a:solidFill>
            </c:spPr>
          </c:dPt>
          <c:dLbls>
            <c:dLbl>
              <c:idx val="2"/>
              <c:layout>
                <c:manualLayout>
                  <c:x val="-7.4073555623990969E-3"/>
                  <c:y val="-9.3332680086228623E-2"/>
                </c:manualLayout>
              </c:layout>
              <c:dLblPos val="outEnd"/>
              <c:showVal val="1"/>
            </c:dLbl>
            <c:dLbl>
              <c:idx val="3"/>
              <c:delete val="1"/>
            </c:dLbl>
            <c:txPr>
              <a:bodyPr/>
              <a:lstStyle/>
              <a:p>
                <a:pPr>
                  <a:defRPr sz="1100" b="1"/>
                </a:pPr>
                <a:endParaRPr lang="ru-RU"/>
              </a:p>
            </c:txPr>
            <c:dLblPos val="outEnd"/>
            <c:showVal val="1"/>
          </c:dLbls>
          <c:cat>
            <c:numRef>
              <c:f>Лист1!$A$2:$A$6</c:f>
              <c:numCache>
                <c:formatCode>General</c:formatCode>
                <c:ptCount val="5"/>
                <c:pt idx="0">
                  <c:v>2021</c:v>
                </c:pt>
                <c:pt idx="1">
                  <c:v>2022</c:v>
                </c:pt>
                <c:pt idx="2">
                  <c:v>2023</c:v>
                </c:pt>
              </c:numCache>
            </c:numRef>
          </c:cat>
          <c:val>
            <c:numRef>
              <c:f>Лист1!$B$2:$B$6</c:f>
              <c:numCache>
                <c:formatCode>0.0</c:formatCode>
                <c:ptCount val="5"/>
                <c:pt idx="1">
                  <c:v>7.7</c:v>
                </c:pt>
                <c:pt idx="3">
                  <c:v>92.3</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30F07D-748C-4474-81D0-903C4B60C5C8}" type="doc">
      <dgm:prSet loTypeId="urn:microsoft.com/office/officeart/2005/8/layout/hierarchy1" loCatId="hierarchy" qsTypeId="urn:microsoft.com/office/officeart/2005/8/quickstyle/simple1#2" qsCatId="simple" csTypeId="urn:microsoft.com/office/officeart/2005/8/colors/accent1_2#2" csCatId="accent1" phldr="1"/>
      <dgm:spPr/>
      <dgm:t>
        <a:bodyPr/>
        <a:lstStyle/>
        <a:p>
          <a:endParaRPr lang="ru-RU"/>
        </a:p>
      </dgm:t>
    </dgm:pt>
    <dgm:pt modelId="{7718B241-1E07-4095-BBD6-5FD0BF8B51DB}">
      <dgm:prSet phldrT="[Текст]" custT="1"/>
      <dgm:spPr/>
      <dgm:t>
        <a:bodyPr/>
        <a:lstStyle/>
        <a:p>
          <a:pPr>
            <a:lnSpc>
              <a:spcPct val="100000"/>
            </a:lnSpc>
            <a:spcAft>
              <a:spcPts val="0"/>
            </a:spcAft>
          </a:pPr>
          <a:r>
            <a:rPr lang="ru-RU" sz="2400" b="1" dirty="0" smtClean="0">
              <a:latin typeface="Comic Sans MS" pitchFamily="66" charset="0"/>
              <a:cs typeface="Times New Roman" pitchFamily="18" charset="0"/>
            </a:rPr>
            <a:t>Бюджет </a:t>
          </a:r>
        </a:p>
        <a:p>
          <a:pPr>
            <a:lnSpc>
              <a:spcPct val="100000"/>
            </a:lnSpc>
            <a:spcAft>
              <a:spcPts val="0"/>
            </a:spcAft>
          </a:pPr>
          <a:r>
            <a:rPr lang="ru-RU" sz="1700" dirty="0" smtClean="0">
              <a:latin typeface="Comic Sans MS" pitchFamily="66" charset="0"/>
            </a:rPr>
            <a:t> </a:t>
          </a:r>
          <a:r>
            <a:rPr lang="ru-RU" sz="1400" dirty="0" smtClean="0">
              <a:latin typeface="Comic Sans MS" pitchFamily="66" charset="0"/>
              <a:cs typeface="Times New Roman" pitchFamily="18" charset="0"/>
            </a:rPr>
            <a:t>это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dgm:t>
    </dgm:pt>
    <dgm:pt modelId="{C878578E-BF3B-4687-8EDE-ADB8E37248D6}" type="parTrans" cxnId="{51E9EA7A-01E3-40E9-B4B3-D346406BCB86}">
      <dgm:prSet/>
      <dgm:spPr/>
      <dgm:t>
        <a:bodyPr/>
        <a:lstStyle/>
        <a:p>
          <a:endParaRPr lang="ru-RU"/>
        </a:p>
      </dgm:t>
    </dgm:pt>
    <dgm:pt modelId="{B0563F8E-E10C-4F7A-83BC-90B58E77A89D}" type="sibTrans" cxnId="{51E9EA7A-01E3-40E9-B4B3-D346406BCB86}">
      <dgm:prSet/>
      <dgm:spPr/>
      <dgm:t>
        <a:bodyPr/>
        <a:lstStyle/>
        <a:p>
          <a:endParaRPr lang="ru-RU"/>
        </a:p>
      </dgm:t>
    </dgm:pt>
    <dgm:pt modelId="{B642AC6B-2045-4C29-9A7B-0EB608129AC6}">
      <dgm:prSet phldrT="[Текст]" custT="1"/>
      <dgm:spPr/>
      <dgm:t>
        <a:bodyPr/>
        <a:lstStyle/>
        <a:p>
          <a:r>
            <a:rPr lang="ru-RU" sz="2400" b="1" dirty="0" smtClean="0">
              <a:latin typeface="Comic Sans MS" pitchFamily="66" charset="0"/>
              <a:cs typeface="Times New Roman" pitchFamily="18" charset="0"/>
            </a:rPr>
            <a:t>Доходы</a:t>
          </a:r>
        </a:p>
        <a:p>
          <a:r>
            <a:rPr lang="ru-RU" sz="1400" dirty="0" smtClean="0">
              <a:latin typeface="Comic Sans MS" pitchFamily="66" charset="0"/>
              <a:cs typeface="Times New Roman" pitchFamily="18" charset="0"/>
            </a:rPr>
            <a:t>Это поступающие в бюджет денежные средства (налоги юридических и физических лиц, штрафы, административные платежи и сборы, финансовая помощь)</a:t>
          </a:r>
          <a:endParaRPr lang="ru-RU" sz="1400" dirty="0">
            <a:latin typeface="Comic Sans MS" pitchFamily="66" charset="0"/>
            <a:cs typeface="Times New Roman" pitchFamily="18" charset="0"/>
          </a:endParaRPr>
        </a:p>
      </dgm:t>
    </dgm:pt>
    <dgm:pt modelId="{7BF1EE48-1C57-489E-92C1-7CC80454601C}" type="parTrans" cxnId="{6D0A286F-96C7-4124-A599-7F59A1172C47}">
      <dgm:prSet/>
      <dgm:spPr/>
      <dgm:t>
        <a:bodyPr/>
        <a:lstStyle/>
        <a:p>
          <a:endParaRPr lang="ru-RU" dirty="0"/>
        </a:p>
      </dgm:t>
    </dgm:pt>
    <dgm:pt modelId="{B21B9B29-FEA1-44F6-9264-D8ADE0181CD7}" type="sibTrans" cxnId="{6D0A286F-96C7-4124-A599-7F59A1172C47}">
      <dgm:prSet/>
      <dgm:spPr/>
      <dgm:t>
        <a:bodyPr/>
        <a:lstStyle/>
        <a:p>
          <a:endParaRPr lang="ru-RU"/>
        </a:p>
      </dgm:t>
    </dgm:pt>
    <dgm:pt modelId="{3A2CF65D-CA97-4A9F-8679-7526CDB944FC}">
      <dgm:prSet phldrT="[Текст]" custT="1"/>
      <dgm:spPr/>
      <dgm:t>
        <a:bodyPr/>
        <a:lstStyle/>
        <a:p>
          <a:r>
            <a:rPr lang="ru-RU" sz="2400" b="1" dirty="0" smtClean="0">
              <a:latin typeface="Comic Sans MS" pitchFamily="66" charset="0"/>
              <a:cs typeface="Times New Roman" pitchFamily="18" charset="0"/>
            </a:rPr>
            <a:t>Расходы</a:t>
          </a:r>
        </a:p>
        <a:p>
          <a:r>
            <a:rPr lang="ru-RU" sz="1400" dirty="0" smtClean="0">
              <a:latin typeface="Comic Sans MS" pitchFamily="66" charset="0"/>
              <a:cs typeface="Times New Roman" pitchFamily="18" charset="0"/>
            </a:rPr>
            <a:t>Это выплачиваемые из бюджета денежные средства (социальные выплаты , содержание муниципальных учреждений (образование, культура и другие),капитальное строительство и другие  )</a:t>
          </a:r>
          <a:endParaRPr lang="ru-RU" sz="1400" dirty="0">
            <a:latin typeface="Comic Sans MS" pitchFamily="66" charset="0"/>
            <a:cs typeface="Times New Roman" pitchFamily="18" charset="0"/>
          </a:endParaRPr>
        </a:p>
      </dgm:t>
    </dgm:pt>
    <dgm:pt modelId="{458E0F66-524F-4671-9358-8C62B7AD1B58}" type="parTrans" cxnId="{18F70F76-B009-43D6-A2AC-CDAF32232C61}">
      <dgm:prSet/>
      <dgm:spPr/>
      <dgm:t>
        <a:bodyPr/>
        <a:lstStyle/>
        <a:p>
          <a:endParaRPr lang="ru-RU" dirty="0"/>
        </a:p>
      </dgm:t>
    </dgm:pt>
    <dgm:pt modelId="{3F81C089-30A8-49DE-9B9A-63885846A9AF}" type="sibTrans" cxnId="{18F70F76-B009-43D6-A2AC-CDAF32232C61}">
      <dgm:prSet/>
      <dgm:spPr/>
      <dgm:t>
        <a:bodyPr/>
        <a:lstStyle/>
        <a:p>
          <a:endParaRPr lang="ru-RU"/>
        </a:p>
      </dgm:t>
    </dgm:pt>
    <dgm:pt modelId="{7FF43A50-8754-44BD-8916-2ECD61685B8E}" type="pres">
      <dgm:prSet presAssocID="{A430F07D-748C-4474-81D0-903C4B60C5C8}" presName="hierChild1" presStyleCnt="0">
        <dgm:presLayoutVars>
          <dgm:chPref val="1"/>
          <dgm:dir/>
          <dgm:animOne val="branch"/>
          <dgm:animLvl val="lvl"/>
          <dgm:resizeHandles/>
        </dgm:presLayoutVars>
      </dgm:prSet>
      <dgm:spPr/>
      <dgm:t>
        <a:bodyPr/>
        <a:lstStyle/>
        <a:p>
          <a:endParaRPr lang="ru-RU"/>
        </a:p>
      </dgm:t>
    </dgm:pt>
    <dgm:pt modelId="{1DE618D4-BA6A-4B8F-9CBB-C984A70AC223}" type="pres">
      <dgm:prSet presAssocID="{7718B241-1E07-4095-BBD6-5FD0BF8B51DB}" presName="hierRoot1" presStyleCnt="0"/>
      <dgm:spPr/>
    </dgm:pt>
    <dgm:pt modelId="{DDB0EC11-DD18-4ADC-87A6-223C41858D56}" type="pres">
      <dgm:prSet presAssocID="{7718B241-1E07-4095-BBD6-5FD0BF8B51DB}" presName="composite" presStyleCnt="0"/>
      <dgm:spPr/>
    </dgm:pt>
    <dgm:pt modelId="{C9818B08-8B23-4761-815C-FF731424DDBA}" type="pres">
      <dgm:prSet presAssocID="{7718B241-1E07-4095-BBD6-5FD0BF8B51DB}" presName="background" presStyleLbl="node0" presStyleIdx="0" presStyleCnt="1"/>
      <dgm:spPr>
        <a:solidFill>
          <a:srgbClr val="CCFFCC"/>
        </a:solidFill>
        <a:effectLst>
          <a:innerShdw blurRad="63500" dist="50800" dir="13500000">
            <a:prstClr val="black">
              <a:alpha val="50000"/>
            </a:prstClr>
          </a:innerShdw>
        </a:effectLst>
      </dgm:spPr>
      <dgm:t>
        <a:bodyPr/>
        <a:lstStyle/>
        <a:p>
          <a:endParaRPr lang="ru-RU"/>
        </a:p>
      </dgm:t>
    </dgm:pt>
    <dgm:pt modelId="{7979775B-9E88-4819-BF9E-79E431BC902F}" type="pres">
      <dgm:prSet presAssocID="{7718B241-1E07-4095-BBD6-5FD0BF8B51DB}" presName="text" presStyleLbl="fgAcc0" presStyleIdx="0" presStyleCnt="1" custScaleX="342832" custScaleY="72020" custLinFactNeighborX="598" custLinFactNeighborY="-32579">
        <dgm:presLayoutVars>
          <dgm:chPref val="3"/>
        </dgm:presLayoutVars>
      </dgm:prSet>
      <dgm:spPr/>
      <dgm:t>
        <a:bodyPr/>
        <a:lstStyle/>
        <a:p>
          <a:endParaRPr lang="ru-RU"/>
        </a:p>
      </dgm:t>
    </dgm:pt>
    <dgm:pt modelId="{163A1FDC-563D-496F-8D2D-29B2E5AE0839}" type="pres">
      <dgm:prSet presAssocID="{7718B241-1E07-4095-BBD6-5FD0BF8B51DB}" presName="hierChild2" presStyleCnt="0"/>
      <dgm:spPr/>
    </dgm:pt>
    <dgm:pt modelId="{09F8F514-EEEE-4E61-B1C9-E9974041AC39}" type="pres">
      <dgm:prSet presAssocID="{7BF1EE48-1C57-489E-92C1-7CC80454601C}" presName="Name10" presStyleLbl="parChTrans1D2" presStyleIdx="0" presStyleCnt="2"/>
      <dgm:spPr/>
      <dgm:t>
        <a:bodyPr/>
        <a:lstStyle/>
        <a:p>
          <a:endParaRPr lang="ru-RU"/>
        </a:p>
      </dgm:t>
    </dgm:pt>
    <dgm:pt modelId="{EAF62E76-7918-462F-9974-D438447F9D11}" type="pres">
      <dgm:prSet presAssocID="{B642AC6B-2045-4C29-9A7B-0EB608129AC6}" presName="hierRoot2" presStyleCnt="0"/>
      <dgm:spPr/>
    </dgm:pt>
    <dgm:pt modelId="{F0C22E46-95EB-4325-838E-C0C6BD28B187}" type="pres">
      <dgm:prSet presAssocID="{B642AC6B-2045-4C29-9A7B-0EB608129AC6}" presName="composite2" presStyleCnt="0"/>
      <dgm:spPr/>
    </dgm:pt>
    <dgm:pt modelId="{21EF4F56-8165-45C1-A6D3-0E472D9D09B1}" type="pres">
      <dgm:prSet presAssocID="{B642AC6B-2045-4C29-9A7B-0EB608129AC6}" presName="background2" presStyleLbl="node2" presStyleIdx="0" presStyleCnt="2"/>
      <dgm:spPr>
        <a:solidFill>
          <a:srgbClr val="CCFFCC"/>
        </a:solidFill>
      </dgm:spPr>
      <dgm:t>
        <a:bodyPr/>
        <a:lstStyle/>
        <a:p>
          <a:endParaRPr lang="ru-RU"/>
        </a:p>
      </dgm:t>
    </dgm:pt>
    <dgm:pt modelId="{83339887-C6C6-4859-8822-3D9D7B217568}" type="pres">
      <dgm:prSet presAssocID="{B642AC6B-2045-4C29-9A7B-0EB608129AC6}" presName="text2" presStyleLbl="fgAcc2" presStyleIdx="0" presStyleCnt="2" custScaleX="166161" custScaleY="133884" custLinFactNeighborX="-3480" custLinFactNeighborY="-11284">
        <dgm:presLayoutVars>
          <dgm:chPref val="3"/>
        </dgm:presLayoutVars>
      </dgm:prSet>
      <dgm:spPr>
        <a:prstGeom prst="flowChartAlternateProcess">
          <a:avLst/>
        </a:prstGeom>
      </dgm:spPr>
      <dgm:t>
        <a:bodyPr/>
        <a:lstStyle/>
        <a:p>
          <a:endParaRPr lang="ru-RU"/>
        </a:p>
      </dgm:t>
    </dgm:pt>
    <dgm:pt modelId="{24AD6F58-5213-4CFA-813A-CCD2B2C08192}" type="pres">
      <dgm:prSet presAssocID="{B642AC6B-2045-4C29-9A7B-0EB608129AC6}" presName="hierChild3" presStyleCnt="0"/>
      <dgm:spPr/>
    </dgm:pt>
    <dgm:pt modelId="{945D733C-54B7-4C29-B08C-3747880F100B}" type="pres">
      <dgm:prSet presAssocID="{458E0F66-524F-4671-9358-8C62B7AD1B58}" presName="Name10" presStyleLbl="parChTrans1D2" presStyleIdx="1" presStyleCnt="2"/>
      <dgm:spPr/>
      <dgm:t>
        <a:bodyPr/>
        <a:lstStyle/>
        <a:p>
          <a:endParaRPr lang="ru-RU"/>
        </a:p>
      </dgm:t>
    </dgm:pt>
    <dgm:pt modelId="{6CCE132B-CA5B-4E84-AFCC-3441A4EC2357}" type="pres">
      <dgm:prSet presAssocID="{3A2CF65D-CA97-4A9F-8679-7526CDB944FC}" presName="hierRoot2" presStyleCnt="0"/>
      <dgm:spPr/>
    </dgm:pt>
    <dgm:pt modelId="{94BBA74A-9825-4DF2-ABE2-C06EC1A9C79F}" type="pres">
      <dgm:prSet presAssocID="{3A2CF65D-CA97-4A9F-8679-7526CDB944FC}" presName="composite2" presStyleCnt="0"/>
      <dgm:spPr/>
    </dgm:pt>
    <dgm:pt modelId="{5AD82798-F568-4F0D-85FC-837CC49E197A}" type="pres">
      <dgm:prSet presAssocID="{3A2CF65D-CA97-4A9F-8679-7526CDB944FC}" presName="background2" presStyleLbl="node2" presStyleIdx="1" presStyleCnt="2"/>
      <dgm:spPr>
        <a:solidFill>
          <a:srgbClr val="CCFFCC"/>
        </a:solidFill>
      </dgm:spPr>
      <dgm:t>
        <a:bodyPr/>
        <a:lstStyle/>
        <a:p>
          <a:endParaRPr lang="ru-RU"/>
        </a:p>
      </dgm:t>
    </dgm:pt>
    <dgm:pt modelId="{3A0167C8-9ACA-45CA-92CD-3535FE146F9E}" type="pres">
      <dgm:prSet presAssocID="{3A2CF65D-CA97-4A9F-8679-7526CDB944FC}" presName="text2" presStyleLbl="fgAcc2" presStyleIdx="1" presStyleCnt="2" custScaleX="168737" custScaleY="145151" custLinFactNeighborX="1213" custLinFactNeighborY="-16083">
        <dgm:presLayoutVars>
          <dgm:chPref val="3"/>
        </dgm:presLayoutVars>
      </dgm:prSet>
      <dgm:spPr/>
      <dgm:t>
        <a:bodyPr/>
        <a:lstStyle/>
        <a:p>
          <a:endParaRPr lang="ru-RU"/>
        </a:p>
      </dgm:t>
    </dgm:pt>
    <dgm:pt modelId="{9F5FDFA8-95A5-4BFF-8930-100263822BF2}" type="pres">
      <dgm:prSet presAssocID="{3A2CF65D-CA97-4A9F-8679-7526CDB944FC}" presName="hierChild3" presStyleCnt="0"/>
      <dgm:spPr/>
    </dgm:pt>
  </dgm:ptLst>
  <dgm:cxnLst>
    <dgm:cxn modelId="{74041F3C-7DAE-45A5-BB03-303FBB318A7F}" type="presOf" srcId="{7718B241-1E07-4095-BBD6-5FD0BF8B51DB}" destId="{7979775B-9E88-4819-BF9E-79E431BC902F}" srcOrd="0" destOrd="0" presId="urn:microsoft.com/office/officeart/2005/8/layout/hierarchy1"/>
    <dgm:cxn modelId="{18F70F76-B009-43D6-A2AC-CDAF32232C61}" srcId="{7718B241-1E07-4095-BBD6-5FD0BF8B51DB}" destId="{3A2CF65D-CA97-4A9F-8679-7526CDB944FC}" srcOrd="1" destOrd="0" parTransId="{458E0F66-524F-4671-9358-8C62B7AD1B58}" sibTransId="{3F81C089-30A8-49DE-9B9A-63885846A9AF}"/>
    <dgm:cxn modelId="{6D0A286F-96C7-4124-A599-7F59A1172C47}" srcId="{7718B241-1E07-4095-BBD6-5FD0BF8B51DB}" destId="{B642AC6B-2045-4C29-9A7B-0EB608129AC6}" srcOrd="0" destOrd="0" parTransId="{7BF1EE48-1C57-489E-92C1-7CC80454601C}" sibTransId="{B21B9B29-FEA1-44F6-9264-D8ADE0181CD7}"/>
    <dgm:cxn modelId="{83850383-3DD9-4060-B9D6-C94444391603}" type="presOf" srcId="{B642AC6B-2045-4C29-9A7B-0EB608129AC6}" destId="{83339887-C6C6-4859-8822-3D9D7B217568}" srcOrd="0" destOrd="0" presId="urn:microsoft.com/office/officeart/2005/8/layout/hierarchy1"/>
    <dgm:cxn modelId="{84272A49-C3E0-475E-9A47-8ABFEF2ADB2C}" type="presOf" srcId="{3A2CF65D-CA97-4A9F-8679-7526CDB944FC}" destId="{3A0167C8-9ACA-45CA-92CD-3535FE146F9E}" srcOrd="0" destOrd="0" presId="urn:microsoft.com/office/officeart/2005/8/layout/hierarchy1"/>
    <dgm:cxn modelId="{A3C801F8-B0D8-4C89-B67F-8BCF85D3B7A0}" type="presOf" srcId="{458E0F66-524F-4671-9358-8C62B7AD1B58}" destId="{945D733C-54B7-4C29-B08C-3747880F100B}" srcOrd="0" destOrd="0" presId="urn:microsoft.com/office/officeart/2005/8/layout/hierarchy1"/>
    <dgm:cxn modelId="{4C7DEC96-0C7C-470A-8796-CE2F0B0A6319}" type="presOf" srcId="{A430F07D-748C-4474-81D0-903C4B60C5C8}" destId="{7FF43A50-8754-44BD-8916-2ECD61685B8E}" srcOrd="0" destOrd="0" presId="urn:microsoft.com/office/officeart/2005/8/layout/hierarchy1"/>
    <dgm:cxn modelId="{51E9EA7A-01E3-40E9-B4B3-D346406BCB86}" srcId="{A430F07D-748C-4474-81D0-903C4B60C5C8}" destId="{7718B241-1E07-4095-BBD6-5FD0BF8B51DB}" srcOrd="0" destOrd="0" parTransId="{C878578E-BF3B-4687-8EDE-ADB8E37248D6}" sibTransId="{B0563F8E-E10C-4F7A-83BC-90B58E77A89D}"/>
    <dgm:cxn modelId="{3AECE82E-7715-4791-AA85-8580C42B2768}" type="presOf" srcId="{7BF1EE48-1C57-489E-92C1-7CC80454601C}" destId="{09F8F514-EEEE-4E61-B1C9-E9974041AC39}" srcOrd="0" destOrd="0" presId="urn:microsoft.com/office/officeart/2005/8/layout/hierarchy1"/>
    <dgm:cxn modelId="{A0871F9E-4FA3-432A-A557-BEAD1C8989D3}" type="presParOf" srcId="{7FF43A50-8754-44BD-8916-2ECD61685B8E}" destId="{1DE618D4-BA6A-4B8F-9CBB-C984A70AC223}" srcOrd="0" destOrd="0" presId="urn:microsoft.com/office/officeart/2005/8/layout/hierarchy1"/>
    <dgm:cxn modelId="{43DA9C3A-D2C9-4146-890D-C6109C77BB4E}" type="presParOf" srcId="{1DE618D4-BA6A-4B8F-9CBB-C984A70AC223}" destId="{DDB0EC11-DD18-4ADC-87A6-223C41858D56}" srcOrd="0" destOrd="0" presId="urn:microsoft.com/office/officeart/2005/8/layout/hierarchy1"/>
    <dgm:cxn modelId="{9AE204DC-3B56-4405-BCB1-0D238ED4CCF0}" type="presParOf" srcId="{DDB0EC11-DD18-4ADC-87A6-223C41858D56}" destId="{C9818B08-8B23-4761-815C-FF731424DDBA}" srcOrd="0" destOrd="0" presId="urn:microsoft.com/office/officeart/2005/8/layout/hierarchy1"/>
    <dgm:cxn modelId="{CCB7C0CC-539C-4F10-829E-8911E0EB341A}" type="presParOf" srcId="{DDB0EC11-DD18-4ADC-87A6-223C41858D56}" destId="{7979775B-9E88-4819-BF9E-79E431BC902F}" srcOrd="1" destOrd="0" presId="urn:microsoft.com/office/officeart/2005/8/layout/hierarchy1"/>
    <dgm:cxn modelId="{7BEC023A-0832-4000-B61D-43C082F497D4}" type="presParOf" srcId="{1DE618D4-BA6A-4B8F-9CBB-C984A70AC223}" destId="{163A1FDC-563D-496F-8D2D-29B2E5AE0839}" srcOrd="1" destOrd="0" presId="urn:microsoft.com/office/officeart/2005/8/layout/hierarchy1"/>
    <dgm:cxn modelId="{20AF80A4-EA89-4C17-B7D8-92387DECA65C}" type="presParOf" srcId="{163A1FDC-563D-496F-8D2D-29B2E5AE0839}" destId="{09F8F514-EEEE-4E61-B1C9-E9974041AC39}" srcOrd="0" destOrd="0" presId="urn:microsoft.com/office/officeart/2005/8/layout/hierarchy1"/>
    <dgm:cxn modelId="{11CAADD7-E2A8-4DC6-BE6A-48B44B764439}" type="presParOf" srcId="{163A1FDC-563D-496F-8D2D-29B2E5AE0839}" destId="{EAF62E76-7918-462F-9974-D438447F9D11}" srcOrd="1" destOrd="0" presId="urn:microsoft.com/office/officeart/2005/8/layout/hierarchy1"/>
    <dgm:cxn modelId="{3E5B9CE5-486E-46F4-9504-29D5B2C29E20}" type="presParOf" srcId="{EAF62E76-7918-462F-9974-D438447F9D11}" destId="{F0C22E46-95EB-4325-838E-C0C6BD28B187}" srcOrd="0" destOrd="0" presId="urn:microsoft.com/office/officeart/2005/8/layout/hierarchy1"/>
    <dgm:cxn modelId="{E976F749-D9DD-4E15-9422-5814C8B86B13}" type="presParOf" srcId="{F0C22E46-95EB-4325-838E-C0C6BD28B187}" destId="{21EF4F56-8165-45C1-A6D3-0E472D9D09B1}" srcOrd="0" destOrd="0" presId="urn:microsoft.com/office/officeart/2005/8/layout/hierarchy1"/>
    <dgm:cxn modelId="{DFC12C6A-ABD3-472C-B619-EA7EFAAF794A}" type="presParOf" srcId="{F0C22E46-95EB-4325-838E-C0C6BD28B187}" destId="{83339887-C6C6-4859-8822-3D9D7B217568}" srcOrd="1" destOrd="0" presId="urn:microsoft.com/office/officeart/2005/8/layout/hierarchy1"/>
    <dgm:cxn modelId="{C6249159-9C16-4956-9F51-8F3E29E7C829}" type="presParOf" srcId="{EAF62E76-7918-462F-9974-D438447F9D11}" destId="{24AD6F58-5213-4CFA-813A-CCD2B2C08192}" srcOrd="1" destOrd="0" presId="urn:microsoft.com/office/officeart/2005/8/layout/hierarchy1"/>
    <dgm:cxn modelId="{0C5D2D86-4A6B-4C95-B39A-B54FDD095B7F}" type="presParOf" srcId="{163A1FDC-563D-496F-8D2D-29B2E5AE0839}" destId="{945D733C-54B7-4C29-B08C-3747880F100B}" srcOrd="2" destOrd="0" presId="urn:microsoft.com/office/officeart/2005/8/layout/hierarchy1"/>
    <dgm:cxn modelId="{8AAC3326-BE43-4FF2-A023-73BC72EA1E07}" type="presParOf" srcId="{163A1FDC-563D-496F-8D2D-29B2E5AE0839}" destId="{6CCE132B-CA5B-4E84-AFCC-3441A4EC2357}" srcOrd="3" destOrd="0" presId="urn:microsoft.com/office/officeart/2005/8/layout/hierarchy1"/>
    <dgm:cxn modelId="{35E489BE-289A-4AC1-BC01-AE48B97DFE8D}" type="presParOf" srcId="{6CCE132B-CA5B-4E84-AFCC-3441A4EC2357}" destId="{94BBA74A-9825-4DF2-ABE2-C06EC1A9C79F}" srcOrd="0" destOrd="0" presId="urn:microsoft.com/office/officeart/2005/8/layout/hierarchy1"/>
    <dgm:cxn modelId="{BB4D7A59-AFAE-4CA0-BEE0-399957BFC97D}" type="presParOf" srcId="{94BBA74A-9825-4DF2-ABE2-C06EC1A9C79F}" destId="{5AD82798-F568-4F0D-85FC-837CC49E197A}" srcOrd="0" destOrd="0" presId="urn:microsoft.com/office/officeart/2005/8/layout/hierarchy1"/>
    <dgm:cxn modelId="{6378631B-03B7-4B86-A05F-8064F59590F1}" type="presParOf" srcId="{94BBA74A-9825-4DF2-ABE2-C06EC1A9C79F}" destId="{3A0167C8-9ACA-45CA-92CD-3535FE146F9E}" srcOrd="1" destOrd="0" presId="urn:microsoft.com/office/officeart/2005/8/layout/hierarchy1"/>
    <dgm:cxn modelId="{45C77D41-5955-49CA-B7D0-5CA298827C99}" type="presParOf" srcId="{6CCE132B-CA5B-4E84-AFCC-3441A4EC2357}" destId="{9F5FDFA8-95A5-4BFF-8930-100263822BF2}"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F8ECA1E-14C0-423A-AB39-03DB0A4EB34F}" type="datetimeFigureOut">
              <a:rPr lang="ru-RU" smtClean="0"/>
              <a:pPr/>
              <a:t>18.04.2026</a:t>
            </a:fld>
            <a:endParaRPr lang="ru-RU"/>
          </a:p>
        </p:txBody>
      </p:sp>
      <p:sp>
        <p:nvSpPr>
          <p:cNvPr id="4" name="Нижний колонтитул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r>
              <a:rPr lang="ru-RU" smtClean="0"/>
              <a:t>1</a:t>
            </a:r>
            <a:endParaRPr lang="ru-RU"/>
          </a:p>
        </p:txBody>
      </p:sp>
      <p:sp>
        <p:nvSpPr>
          <p:cNvPr id="5" name="Номер слайда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AD46F39-94A7-4DA6-BFB9-8508DE242C06}" type="slidenum">
              <a:rPr lang="ru-RU" smtClean="0"/>
              <a:pPr/>
              <a:t>‹#›</a:t>
            </a:fld>
            <a:endParaRPr lang="ru-RU"/>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FF66AD0-5D2B-4257-B201-AB3FB10A63ED}" type="datetimeFigureOut">
              <a:rPr lang="ru-RU"/>
              <a:pPr>
                <a:defRPr/>
              </a:pPr>
              <a:t>18.04.2026</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714876"/>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ru-RU" smtClean="0"/>
              <a:t>1</a:t>
            </a:r>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2AEEAD5-41D7-4122-A38D-2839C9262A18}" type="slidenum">
              <a:rPr lang="ru-RU"/>
              <a:pPr>
                <a:defRPr/>
              </a:pPr>
              <a:t>‹#›</a:t>
            </a:fld>
            <a:endParaRPr lang="ru-RU"/>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2AEEAD5-41D7-4122-A38D-2839C9262A18}" type="slidenum">
              <a:rPr lang="ru-RU" smtClean="0"/>
              <a:pPr>
                <a:defRPr/>
              </a:pPr>
              <a:t>1</a:t>
            </a:fld>
            <a:endParaRPr lang="ru-RU" dirty="0"/>
          </a:p>
        </p:txBody>
      </p:sp>
      <p:sp>
        <p:nvSpPr>
          <p:cNvPr id="6" name="Нижний колонтитул 5"/>
          <p:cNvSpPr>
            <a:spLocks noGrp="1"/>
          </p:cNvSpPr>
          <p:nvPr>
            <p:ph type="ftr" sz="quarter" idx="11"/>
          </p:nvPr>
        </p:nvSpPr>
        <p:spPr/>
        <p:txBody>
          <a:bodyPr/>
          <a:lstStyle/>
          <a:p>
            <a:pPr>
              <a:defRPr/>
            </a:pPr>
            <a:r>
              <a:rPr lang="ru-RU" dirty="0" smtClean="0"/>
              <a:t>1</a:t>
            </a:r>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ижний колонтитул 3"/>
          <p:cNvSpPr>
            <a:spLocks noGrp="1"/>
          </p:cNvSpPr>
          <p:nvPr>
            <p:ph type="ftr" sz="quarter" idx="10"/>
          </p:nvPr>
        </p:nvSpPr>
        <p:spPr/>
        <p:txBody>
          <a:bodyPr/>
          <a:lstStyle/>
          <a:p>
            <a:pPr>
              <a:defRPr/>
            </a:pPr>
            <a:r>
              <a:rPr lang="ru-RU" smtClean="0"/>
              <a:t>1</a:t>
            </a:r>
            <a:endParaRPr lang="ru-RU"/>
          </a:p>
        </p:txBody>
      </p:sp>
      <p:sp>
        <p:nvSpPr>
          <p:cNvPr id="5" name="Номер слайда 4"/>
          <p:cNvSpPr>
            <a:spLocks noGrp="1"/>
          </p:cNvSpPr>
          <p:nvPr>
            <p:ph type="sldNum" sz="quarter" idx="11"/>
          </p:nvPr>
        </p:nvSpPr>
        <p:spPr/>
        <p:txBody>
          <a:bodyPr/>
          <a:lstStyle/>
          <a:p>
            <a:pPr>
              <a:defRPr/>
            </a:pPr>
            <a:fld id="{92AEEAD5-41D7-4122-A38D-2839C9262A18}" type="slidenum">
              <a:rPr lang="ru-RU" smtClean="0"/>
              <a:pPr>
                <a:defRPr/>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2AEEAD5-41D7-4122-A38D-2839C9262A18}" type="slidenum">
              <a:rPr lang="ru-RU" smtClean="0"/>
              <a:pPr>
                <a:defRPr/>
              </a:pPr>
              <a:t>14</a:t>
            </a:fld>
            <a:endParaRPr lang="ru-RU" dirty="0"/>
          </a:p>
        </p:txBody>
      </p:sp>
      <p:sp>
        <p:nvSpPr>
          <p:cNvPr id="6" name="Нижний колонтитул 5"/>
          <p:cNvSpPr>
            <a:spLocks noGrp="1"/>
          </p:cNvSpPr>
          <p:nvPr>
            <p:ph type="ftr" sz="quarter" idx="11"/>
          </p:nvPr>
        </p:nvSpPr>
        <p:spPr/>
        <p:txBody>
          <a:bodyPr/>
          <a:lstStyle/>
          <a:p>
            <a:pPr>
              <a:defRPr/>
            </a:pPr>
            <a:r>
              <a:rPr lang="ru-RU" dirty="0" smtClean="0"/>
              <a:t>1</a:t>
            </a:r>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ижний колонтитул 3"/>
          <p:cNvSpPr>
            <a:spLocks noGrp="1"/>
          </p:cNvSpPr>
          <p:nvPr>
            <p:ph type="ftr" sz="quarter" idx="10"/>
          </p:nvPr>
        </p:nvSpPr>
        <p:spPr/>
        <p:txBody>
          <a:bodyPr/>
          <a:lstStyle/>
          <a:p>
            <a:pPr>
              <a:defRPr/>
            </a:pPr>
            <a:r>
              <a:rPr lang="ru-RU" smtClean="0"/>
              <a:t>1</a:t>
            </a:r>
            <a:endParaRPr lang="ru-RU"/>
          </a:p>
        </p:txBody>
      </p:sp>
      <p:sp>
        <p:nvSpPr>
          <p:cNvPr id="5" name="Номер слайда 4"/>
          <p:cNvSpPr>
            <a:spLocks noGrp="1"/>
          </p:cNvSpPr>
          <p:nvPr>
            <p:ph type="sldNum" sz="quarter" idx="11"/>
          </p:nvPr>
        </p:nvSpPr>
        <p:spPr/>
        <p:txBody>
          <a:bodyPr/>
          <a:lstStyle/>
          <a:p>
            <a:pPr>
              <a:defRPr/>
            </a:pPr>
            <a:fld id="{92AEEAD5-41D7-4122-A38D-2839C9262A18}" type="slidenum">
              <a:rPr lang="ru-RU" smtClean="0"/>
              <a:pPr>
                <a:defRPr/>
              </a:pPr>
              <a:t>36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2"/>
          <p:cNvSpPr>
            <a:spLocks noGrp="1" noRot="1" noChangeAspect="1" noChangeArrowheads="1" noTextEdit="1"/>
          </p:cNvSpPr>
          <p:nvPr>
            <p:ph type="sldImg"/>
          </p:nvPr>
        </p:nvSpPr>
        <p:spPr bwMode="auto">
          <a:xfrm>
            <a:off x="919163" y="744538"/>
            <a:ext cx="4959350" cy="3721100"/>
          </a:xfrm>
          <a:noFill/>
          <a:ln>
            <a:solidFill>
              <a:srgbClr val="000000"/>
            </a:solidFill>
            <a:miter lim="800000"/>
            <a:headEnd/>
            <a:tailEnd/>
          </a:ln>
        </p:spPr>
      </p:sp>
      <p:sp>
        <p:nvSpPr>
          <p:cNvPr id="279554" name="Rectangle 3"/>
          <p:cNvSpPr>
            <a:spLocks noGrp="1" noChangeArrowheads="1"/>
          </p:cNvSpPr>
          <p:nvPr>
            <p:ph type="body" idx="1"/>
          </p:nvPr>
        </p:nvSpPr>
        <p:spPr bwMode="auto">
          <a:xfrm>
            <a:off x="679450" y="4718050"/>
            <a:ext cx="5438775" cy="4464050"/>
          </a:xfrm>
          <a:noFill/>
        </p:spPr>
        <p:txBody>
          <a:bodyPr/>
          <a:lstStyle/>
          <a:p>
            <a:pPr eaLnBrk="1" hangingPunct="1"/>
            <a:r>
              <a:rPr lang="ru-RU" altLang="ru-RU" smtClean="0"/>
              <a:t> </a:t>
            </a:r>
          </a:p>
        </p:txBody>
      </p:sp>
      <p:sp>
        <p:nvSpPr>
          <p:cNvPr id="5" name="Нижний колонтитул 4"/>
          <p:cNvSpPr>
            <a:spLocks noGrp="1"/>
          </p:cNvSpPr>
          <p:nvPr>
            <p:ph type="ftr" sz="quarter" idx="10"/>
          </p:nvPr>
        </p:nvSpPr>
        <p:spPr/>
        <p:txBody>
          <a:bodyPr/>
          <a:lstStyle/>
          <a:p>
            <a:pPr>
              <a:defRPr/>
            </a:pPr>
            <a:r>
              <a:rPr lang="ru-RU" smtClean="0"/>
              <a:t>1</a:t>
            </a:r>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2DC0CBE4-EB16-4D99-8F0D-4DD0BFB8C42F}" type="datetime1">
              <a:rPr lang="ru-RU" smtClean="0"/>
              <a:pPr>
                <a:defRPr/>
              </a:pPr>
              <a:t>18.04.2026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11C565D2-7237-4592-977C-311195425CD0}" type="datetime1">
              <a:rPr lang="ru-RU" smtClean="0"/>
              <a:pPr>
                <a:defRPr/>
              </a:pPr>
              <a:t>18.04.2026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4FFAA460-5340-4A79-8EA1-BC13620DAEA5}" type="datetime1">
              <a:rPr lang="ru-RU" smtClean="0"/>
              <a:pPr>
                <a:defRPr/>
              </a:pPr>
              <a:t>18.04.2026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9A8F7E22-5BFF-4316-A4BD-E6ECEC8C34BE}" type="datetime1">
              <a:rPr lang="ru-RU" smtClean="0"/>
              <a:pPr>
                <a:defRPr/>
              </a:pPr>
              <a:t>18.04.2026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BF49EFD8-4DBE-4A5C-8714-E64CCDB19592}" type="datetime1">
              <a:rPr lang="ru-RU" smtClean="0"/>
              <a:pPr>
                <a:defRPr/>
              </a:pPr>
              <a:t>18.04.2026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34397845-EDD3-4EB2-84CB-54ECE3AF1ED2}" type="datetime1">
              <a:rPr lang="ru-RU" smtClean="0"/>
              <a:pPr>
                <a:defRPr/>
              </a:pPr>
              <a:t>18.04.2026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834D1179-FB68-496E-A0BD-B2F1111814B5}" type="datetime1">
              <a:rPr lang="ru-RU" smtClean="0"/>
              <a:pPr>
                <a:defRPr/>
              </a:pPr>
              <a:t>18.04.2026</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D79AEF68-3F2E-492C-B20E-43523B934950}" type="datetime1">
              <a:rPr lang="ru-RU" smtClean="0"/>
              <a:pPr>
                <a:defRPr/>
              </a:pPr>
              <a:t>18.04.2026</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8F6E85-4828-46BC-AC16-2F8DD00711D6}" type="datetime1">
              <a:rPr lang="ru-RU" smtClean="0"/>
              <a:pPr>
                <a:defRPr/>
              </a:pPr>
              <a:t>18.04.2026</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D8FD7CF5-A5DC-410D-BD0A-0746376804C0}" type="datetime1">
              <a:rPr lang="ru-RU" smtClean="0"/>
              <a:pPr>
                <a:defRPr/>
              </a:pPr>
              <a:t>18.04.2026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C2CF3CF0-8DB5-4DF2-9DF4-C14044C69129}" type="datetime1">
              <a:rPr lang="ru-RU" smtClean="0"/>
              <a:pPr>
                <a:defRPr/>
              </a:pPr>
              <a:t>18.04.2026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2000"/>
            <a:lum/>
          </a:blip>
          <a:srcRect/>
          <a:stretch>
            <a:fillRect l="-40000" r="-40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D04BE4E-42D6-4877-AA7F-9AF7F99C7D04}" type="datetime1">
              <a:rPr lang="ru-RU" smtClean="0"/>
              <a:pPr>
                <a:defRPr/>
              </a:pPr>
              <a:t>18.04.2026</a:t>
            </a:fld>
            <a:endParaRPr lang="ru-R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A97CBEAA-64A0-4387-8926-CD86B9A319C7}"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hf hd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rfo67@yandex.ru"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hyperlink" Target="mailto:rfo67@yandex.ru"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Нижний колонтитул 9"/>
          <p:cNvSpPr>
            <a:spLocks noGrp="1"/>
          </p:cNvSpPr>
          <p:nvPr>
            <p:ph type="ftr" sz="quarter" idx="11"/>
          </p:nvPr>
        </p:nvSpPr>
        <p:spPr/>
        <p:txBody>
          <a:bodyPr/>
          <a:lstStyle/>
          <a:p>
            <a:pPr>
              <a:defRPr/>
            </a:pPr>
            <a:endParaRPr lang="ru-RU" dirty="0"/>
          </a:p>
        </p:txBody>
      </p:sp>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endParaRPr lang="ru-RU" dirty="0">
              <a:solidFill>
                <a:schemeClr val="tx2">
                  <a:shade val="90000"/>
                </a:schemeClr>
              </a:solidFill>
              <a:latin typeface="+mn-lt"/>
              <a:cs typeface="+mn-cs"/>
            </a:endParaRPr>
          </a:p>
        </p:txBody>
      </p:sp>
      <p:sp>
        <p:nvSpPr>
          <p:cNvPr id="12" name="Прямоугольник 11"/>
          <p:cNvSpPr/>
          <p:nvPr/>
        </p:nvSpPr>
        <p:spPr>
          <a:xfrm>
            <a:off x="428596" y="428604"/>
            <a:ext cx="8072494" cy="5616922"/>
          </a:xfrm>
          <a:prstGeom prst="rect">
            <a:avLst/>
          </a:prstGeom>
        </p:spPr>
        <p:txBody>
          <a:bodyPr wrap="square">
            <a:spAutoFit/>
          </a:bodyPr>
          <a:lstStyle/>
          <a:p>
            <a:pPr>
              <a:defRPr/>
            </a:pPr>
            <a:endParaRPr lang="ru-RU" sz="3600" b="1" i="1" dirty="0" smtClean="0">
              <a:solidFill>
                <a:srgbClr val="FF3399"/>
              </a:solidFill>
              <a:effectLst>
                <a:outerShdw blurRad="38100" dist="38100" dir="2700000" algn="tl">
                  <a:srgbClr val="C0C0C0"/>
                </a:outerShdw>
              </a:effectLst>
              <a:latin typeface="Comic Sans MS" pitchFamily="66" charset="0"/>
            </a:endParaRPr>
          </a:p>
          <a:p>
            <a:pPr>
              <a:defRPr/>
            </a:pPr>
            <a:r>
              <a:rPr lang="ru-RU" sz="3600" b="1" i="1" dirty="0" smtClean="0">
                <a:solidFill>
                  <a:srgbClr val="FF3399"/>
                </a:solidFill>
                <a:effectLst>
                  <a:outerShdw blurRad="38100" dist="38100" dir="2700000" algn="tl">
                    <a:srgbClr val="C0C0C0"/>
                  </a:outerShdw>
                </a:effectLst>
                <a:latin typeface="Comic Sans MS" pitchFamily="66" charset="0"/>
              </a:rPr>
              <a:t>       </a:t>
            </a:r>
            <a:r>
              <a:rPr lang="ru-RU" sz="4000" b="1" i="1" dirty="0" smtClean="0">
                <a:solidFill>
                  <a:srgbClr val="0000CC"/>
                </a:solidFill>
                <a:effectLst>
                  <a:outerShdw blurRad="38100" dist="38100" dir="2700000" algn="tl">
                    <a:srgbClr val="C0C0C0"/>
                  </a:outerShdw>
                </a:effectLst>
                <a:latin typeface="Comic Sans MS" pitchFamily="66" charset="0"/>
              </a:rPr>
              <a:t>Бюджет для граждан </a:t>
            </a:r>
          </a:p>
          <a:p>
            <a:pPr>
              <a:defRPr/>
            </a:pPr>
            <a:endParaRPr lang="ru-RU" sz="2400" b="1" i="1" dirty="0" smtClean="0">
              <a:solidFill>
                <a:srgbClr val="0000CC"/>
              </a:solidFill>
              <a:effectLst>
                <a:outerShdw blurRad="38100" dist="38100" dir="2700000" algn="tl">
                  <a:srgbClr val="C0C0C0"/>
                </a:outerShdw>
              </a:effectLst>
              <a:latin typeface="Comic Sans MS" pitchFamily="66" charset="0"/>
            </a:endParaRPr>
          </a:p>
          <a:p>
            <a:pPr>
              <a:defRPr/>
            </a:pPr>
            <a:endParaRPr lang="ru-RU" sz="2400" b="1" i="1" dirty="0" smtClean="0">
              <a:solidFill>
                <a:srgbClr val="0000CC"/>
              </a:solidFill>
              <a:effectLst>
                <a:outerShdw blurRad="38100" dist="38100" dir="2700000" algn="tl">
                  <a:srgbClr val="C0C0C0"/>
                </a:outerShdw>
              </a:effectLst>
              <a:latin typeface="Comic Sans MS" pitchFamily="66" charset="0"/>
            </a:endParaRPr>
          </a:p>
          <a:p>
            <a:pPr>
              <a:defRPr/>
            </a:pPr>
            <a:r>
              <a:rPr lang="ru-RU" sz="2600" b="1" i="1" dirty="0" smtClean="0">
                <a:solidFill>
                  <a:srgbClr val="0000CC"/>
                </a:solidFill>
                <a:effectLst>
                  <a:outerShdw blurRad="38100" dist="38100" dir="2700000" algn="tl">
                    <a:srgbClr val="C0C0C0"/>
                  </a:outerShdw>
                </a:effectLst>
                <a:latin typeface="Comic Sans MS" pitchFamily="66" charset="0"/>
              </a:rPr>
              <a:t>к решению </a:t>
            </a:r>
          </a:p>
          <a:p>
            <a:pPr>
              <a:defRPr/>
            </a:pPr>
            <a:r>
              <a:rPr lang="ru-RU" sz="2800" b="1" i="1" dirty="0" smtClean="0">
                <a:solidFill>
                  <a:srgbClr val="0000CC"/>
                </a:solidFill>
                <a:effectLst>
                  <a:outerShdw blurRad="38100" dist="38100" dir="2700000" algn="tl">
                    <a:srgbClr val="C0C0C0"/>
                  </a:outerShdw>
                </a:effectLst>
                <a:latin typeface="Comic Sans MS" pitchFamily="66" charset="0"/>
              </a:rPr>
              <a:t>Краснинской окружной Думы </a:t>
            </a:r>
          </a:p>
          <a:p>
            <a:pPr>
              <a:defRPr/>
            </a:pPr>
            <a:r>
              <a:rPr lang="ru-RU" sz="2800" b="1" i="1" dirty="0" smtClean="0">
                <a:solidFill>
                  <a:srgbClr val="0000CC"/>
                </a:solidFill>
                <a:effectLst>
                  <a:outerShdw blurRad="38100" dist="38100" dir="2700000" algn="tl">
                    <a:srgbClr val="C0C0C0"/>
                  </a:outerShdw>
                </a:effectLst>
                <a:latin typeface="Comic Sans MS" pitchFamily="66" charset="0"/>
              </a:rPr>
              <a:t>№23 </a:t>
            </a:r>
            <a:r>
              <a:rPr lang="ru-RU" sz="2800" b="1" i="1" dirty="0" smtClean="0">
                <a:solidFill>
                  <a:srgbClr val="0000CC"/>
                </a:solidFill>
                <a:effectLst>
                  <a:outerShdw blurRad="38100" dist="38100" dir="2700000" algn="tl">
                    <a:srgbClr val="C0C0C0"/>
                  </a:outerShdw>
                </a:effectLst>
                <a:latin typeface="Comic Sans MS" pitchFamily="66" charset="0"/>
              </a:rPr>
              <a:t>от </a:t>
            </a:r>
            <a:r>
              <a:rPr lang="ru-RU" sz="2800" b="1" i="1" dirty="0" smtClean="0">
                <a:solidFill>
                  <a:srgbClr val="0000CC"/>
                </a:solidFill>
                <a:effectLst>
                  <a:outerShdw blurRad="38100" dist="38100" dir="2700000" algn="tl">
                    <a:srgbClr val="C0C0C0"/>
                  </a:outerShdw>
                </a:effectLst>
                <a:latin typeface="Comic Sans MS" pitchFamily="66" charset="0"/>
              </a:rPr>
              <a:t>29.05.2026 </a:t>
            </a:r>
            <a:r>
              <a:rPr lang="ru-RU" sz="2800" b="1" i="1" dirty="0" smtClean="0">
                <a:solidFill>
                  <a:srgbClr val="0000CC"/>
                </a:solidFill>
                <a:effectLst>
                  <a:outerShdw blurRad="38100" dist="38100" dir="2700000" algn="tl">
                    <a:srgbClr val="C0C0C0"/>
                  </a:outerShdw>
                </a:effectLst>
                <a:latin typeface="Comic Sans MS" pitchFamily="66" charset="0"/>
              </a:rPr>
              <a:t>года </a:t>
            </a:r>
          </a:p>
          <a:p>
            <a:r>
              <a:rPr lang="ru-RU" sz="2800" b="1" i="1" dirty="0" smtClean="0">
                <a:solidFill>
                  <a:srgbClr val="0000CC"/>
                </a:solidFill>
                <a:effectLst>
                  <a:outerShdw blurRad="38100" dist="38100" dir="2700000" algn="tl">
                    <a:srgbClr val="C0C0C0"/>
                  </a:outerShdw>
                </a:effectLst>
                <a:latin typeface="Comic Sans MS" pitchFamily="66" charset="0"/>
              </a:rPr>
              <a:t>«</a:t>
            </a:r>
            <a:r>
              <a:rPr lang="ru-RU" sz="2800" b="1" i="1" dirty="0" smtClean="0">
                <a:solidFill>
                  <a:srgbClr val="0000CC"/>
                </a:solidFill>
                <a:latin typeface="Comic Sans MS" pitchFamily="66" charset="0"/>
              </a:rPr>
              <a:t>Об исполнении бюджета </a:t>
            </a:r>
            <a:endParaRPr lang="ru-RU" sz="2800" b="1" i="1" dirty="0" smtClean="0">
              <a:solidFill>
                <a:srgbClr val="0000CC"/>
              </a:solidFill>
              <a:latin typeface="Comic Sans MS" pitchFamily="66" charset="0"/>
            </a:endParaRPr>
          </a:p>
          <a:p>
            <a:r>
              <a:rPr lang="ru-RU" sz="2800" b="1" i="1" dirty="0" smtClean="0">
                <a:solidFill>
                  <a:srgbClr val="0000CC"/>
                </a:solidFill>
                <a:latin typeface="Comic Sans MS" pitchFamily="66" charset="0"/>
              </a:rPr>
              <a:t>м</a:t>
            </a:r>
            <a:r>
              <a:rPr lang="ru-RU" sz="2800" b="1" i="1" dirty="0" smtClean="0">
                <a:solidFill>
                  <a:srgbClr val="0000CC"/>
                </a:solidFill>
                <a:latin typeface="Comic Sans MS" pitchFamily="66" charset="0"/>
              </a:rPr>
              <a:t>униципального образования </a:t>
            </a:r>
          </a:p>
          <a:p>
            <a:r>
              <a:rPr lang="ru-RU" sz="2800" b="1" i="1" dirty="0" smtClean="0">
                <a:solidFill>
                  <a:srgbClr val="0000CC"/>
                </a:solidFill>
                <a:latin typeface="Comic Sans MS" pitchFamily="66" charset="0"/>
              </a:rPr>
              <a:t>«</a:t>
            </a:r>
            <a:r>
              <a:rPr lang="ru-RU" sz="2800" b="1" i="1" dirty="0" smtClean="0">
                <a:solidFill>
                  <a:srgbClr val="0000CC"/>
                </a:solidFill>
                <a:latin typeface="Comic Sans MS" pitchFamily="66" charset="0"/>
              </a:rPr>
              <a:t>Краснинский муниципальный округ» Смоленской области </a:t>
            </a:r>
            <a:r>
              <a:rPr lang="ru-RU" sz="2800" b="1" i="1" dirty="0" smtClean="0">
                <a:solidFill>
                  <a:srgbClr val="0000CC"/>
                </a:solidFill>
                <a:latin typeface="Comic Sans MS" pitchFamily="66" charset="0"/>
              </a:rPr>
              <a:t>за 2025 год</a:t>
            </a:r>
            <a:r>
              <a:rPr lang="ru-RU" sz="2800" b="1" i="1" dirty="0" smtClean="0">
                <a:solidFill>
                  <a:srgbClr val="0000CC"/>
                </a:solidFill>
                <a:effectLst>
                  <a:outerShdw blurRad="38100" dist="38100" dir="2700000" algn="tl">
                    <a:srgbClr val="C0C0C0"/>
                  </a:outerShdw>
                </a:effectLst>
                <a:latin typeface="Comic Sans MS" pitchFamily="66" charset="0"/>
              </a:rPr>
              <a:t>»</a:t>
            </a:r>
            <a:r>
              <a:rPr lang="ru-RU" sz="2800" b="1" i="1" dirty="0" smtClean="0">
                <a:solidFill>
                  <a:srgbClr val="0000CC"/>
                </a:solidFill>
                <a:latin typeface="Comic Sans MS" pitchFamily="66" charset="0"/>
                <a:cs typeface="Times New Roman" pitchFamily="18" charset="0"/>
              </a:rPr>
              <a:t> </a:t>
            </a:r>
            <a:endParaRPr lang="ru-RU" sz="2800" b="1" i="1" dirty="0" smtClean="0">
              <a:solidFill>
                <a:srgbClr val="0000CC"/>
              </a:solidFill>
              <a:latin typeface="Comic Sans MS" pitchFamily="66" charset="0"/>
              <a:cs typeface="Times New Roman" pitchFamily="18" charset="0"/>
            </a:endParaRPr>
          </a:p>
          <a:p>
            <a:pPr>
              <a:defRPr/>
            </a:pPr>
            <a:endParaRPr lang="ru-RU" sz="2600" b="1" i="1" dirty="0" smtClean="0">
              <a:solidFill>
                <a:srgbClr val="CC0099"/>
              </a:solidFill>
              <a:latin typeface="Comic Sans MS" pitchFamily="66" charset="0"/>
              <a:cs typeface="Times New Roman" pitchFamily="18" charset="0"/>
            </a:endParaRPr>
          </a:p>
          <a:p>
            <a:pPr>
              <a:defRPr/>
            </a:pPr>
            <a:endParaRPr lang="ru-RU" sz="1500" dirty="0">
              <a:solidFill>
                <a:srgbClr val="6600FF"/>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214282" y="3401725"/>
          <a:ext cx="8429685" cy="3456275"/>
        </p:xfrm>
        <a:graphic>
          <a:graphicData uri="http://schemas.openxmlformats.org/drawingml/2006/chart">
            <c:chart xmlns:c="http://schemas.openxmlformats.org/drawingml/2006/chart" xmlns:r="http://schemas.openxmlformats.org/officeDocument/2006/relationships" r:id="rId2"/>
          </a:graphicData>
        </a:graphic>
      </p:graphicFrame>
      <p:sp>
        <p:nvSpPr>
          <p:cNvPr id="4" name="Номер слайда 3"/>
          <p:cNvSpPr>
            <a:spLocks noGrp="1"/>
          </p:cNvSpPr>
          <p:nvPr>
            <p:ph type="sldNum" sz="quarter" idx="12"/>
          </p:nvPr>
        </p:nvSpPr>
        <p:spPr/>
        <p:txBody>
          <a:bodyPr/>
          <a:lstStyle/>
          <a:p>
            <a:pPr>
              <a:defRPr/>
            </a:pPr>
            <a:fld id="{AB676C73-8BFB-4727-9519-0F3FCB284EE7}" type="slidenum">
              <a:rPr lang="ru-RU" smtClean="0">
                <a:solidFill>
                  <a:schemeClr val="tx1">
                    <a:lumMod val="50000"/>
                    <a:lumOff val="50000"/>
                  </a:schemeClr>
                </a:solidFill>
              </a:rPr>
              <a:pPr>
                <a:defRPr/>
              </a:pPr>
              <a:t>10</a:t>
            </a:fld>
            <a:endParaRPr lang="ru-RU" dirty="0">
              <a:solidFill>
                <a:schemeClr val="tx1">
                  <a:lumMod val="50000"/>
                  <a:lumOff val="50000"/>
                </a:schemeClr>
              </a:solidFill>
            </a:endParaRPr>
          </a:p>
        </p:txBody>
      </p:sp>
      <p:sp>
        <p:nvSpPr>
          <p:cNvPr id="197637" name="Rectangle 9"/>
          <p:cNvSpPr>
            <a:spLocks noGrp="1" noChangeArrowheads="1"/>
          </p:cNvSpPr>
          <p:nvPr>
            <p:ph type="ctrTitle" idx="4294967295"/>
          </p:nvPr>
        </p:nvSpPr>
        <p:spPr bwMode="auto">
          <a:xfrm>
            <a:off x="500063" y="260350"/>
            <a:ext cx="7572399" cy="792163"/>
          </a:xfrm>
          <a:noFill/>
        </p:spPr>
        <p:txBody>
          <a:bodyPr wrap="square" lIns="91440" tIns="45720" rIns="91440" bIns="45720" numCol="1" anchorCtr="0" compatLnSpc="1">
            <a:prstTxWarp prst="textNoShape">
              <a:avLst/>
            </a:prstTxWarp>
            <a:normAutofit/>
          </a:bodyPr>
          <a:lstStyle/>
          <a:p>
            <a:r>
              <a:rPr lang="ru-RU" sz="2400" b="1" spc="-15" dirty="0" smtClean="0">
                <a:solidFill>
                  <a:srgbClr val="0000CC"/>
                </a:solidFill>
                <a:latin typeface="Comic Sans MS" pitchFamily="66" charset="0"/>
                <a:cs typeface="Times New Roman"/>
              </a:rPr>
              <a:t>     Основные параметры исполнения бюджета, </a:t>
            </a:r>
            <a:r>
              <a:rPr lang="ru-RU" sz="2400" b="1" cap="none" dirty="0" smtClean="0">
                <a:solidFill>
                  <a:srgbClr val="0000CC"/>
                </a:solidFill>
                <a:effectLst/>
                <a:latin typeface="Comic Sans MS" pitchFamily="66" charset="0"/>
              </a:rPr>
              <a:t>тыс. рублей</a:t>
            </a:r>
          </a:p>
        </p:txBody>
      </p:sp>
      <p:graphicFrame>
        <p:nvGraphicFramePr>
          <p:cNvPr id="6" name="Таблица 5"/>
          <p:cNvGraphicFramePr>
            <a:graphicFrameLocks noGrp="1"/>
          </p:cNvGraphicFramePr>
          <p:nvPr/>
        </p:nvGraphicFramePr>
        <p:xfrm>
          <a:off x="500034" y="1500174"/>
          <a:ext cx="8072495" cy="1715147"/>
        </p:xfrm>
        <a:graphic>
          <a:graphicData uri="http://schemas.openxmlformats.org/drawingml/2006/table">
            <a:tbl>
              <a:tblPr firstRow="1" bandRow="1">
                <a:tableStyleId>{2D5ABB26-0587-4C30-8999-92F81FD0307C}</a:tableStyleId>
              </a:tblPr>
              <a:tblGrid>
                <a:gridCol w="1614499"/>
                <a:gridCol w="1394340"/>
                <a:gridCol w="1320954"/>
                <a:gridCol w="1320954"/>
                <a:gridCol w="1247567"/>
                <a:gridCol w="1174181"/>
              </a:tblGrid>
              <a:tr h="428628">
                <a:tc>
                  <a:txBody>
                    <a:bodyPr/>
                    <a:lstStyle/>
                    <a:p>
                      <a:pPr marL="158750" algn="ctr">
                        <a:lnSpc>
                          <a:spcPct val="150000"/>
                        </a:lnSpc>
                      </a:pPr>
                      <a:r>
                        <a:rPr sz="1200" b="1" spc="-85" smtClean="0">
                          <a:solidFill>
                            <a:schemeClr val="tx1"/>
                          </a:solidFill>
                          <a:latin typeface="Comic Sans MS" pitchFamily="66" charset="0"/>
                          <a:cs typeface="Trebuchet MS"/>
                        </a:rPr>
                        <a:t>Показатель</a:t>
                      </a:r>
                      <a:endParaRPr sz="1200" dirty="0">
                        <a:solidFill>
                          <a:schemeClr val="tx1"/>
                        </a:solidFill>
                        <a:latin typeface="Comic Sans MS" pitchFamily="66" charset="0"/>
                        <a:cs typeface="Trebuchet MS"/>
                      </a:endParaRPr>
                    </a:p>
                  </a:txBody>
                  <a:tcPr marL="0" marR="0" marT="5715" marB="0">
                    <a:solidFill>
                      <a:schemeClr val="bg1"/>
                    </a:solidFill>
                  </a:tcPr>
                </a:tc>
                <a:tc>
                  <a:txBody>
                    <a:bodyPr/>
                    <a:lstStyle/>
                    <a:p>
                      <a:pPr marL="196215" algn="ctr">
                        <a:lnSpc>
                          <a:spcPct val="150000"/>
                        </a:lnSpc>
                      </a:pPr>
                      <a:r>
                        <a:rPr lang="ru-RU" sz="1200" b="1" spc="-80" dirty="0" smtClean="0">
                          <a:solidFill>
                            <a:schemeClr val="tx1"/>
                          </a:solidFill>
                          <a:latin typeface="Comic Sans MS" pitchFamily="66" charset="0"/>
                          <a:cs typeface="Trebuchet MS"/>
                        </a:rPr>
                        <a:t>Исполнение</a:t>
                      </a:r>
                      <a:endParaRPr lang="ru-RU" sz="1200" dirty="0" smtClean="0">
                        <a:solidFill>
                          <a:schemeClr val="tx1"/>
                        </a:solidFill>
                        <a:latin typeface="Comic Sans MS" pitchFamily="66" charset="0"/>
                        <a:cs typeface="Trebuchet MS"/>
                      </a:endParaRPr>
                    </a:p>
                    <a:p>
                      <a:pPr marL="196850" algn="ctr">
                        <a:lnSpc>
                          <a:spcPct val="150000"/>
                        </a:lnSpc>
                        <a:spcBef>
                          <a:spcPts val="5"/>
                        </a:spcBef>
                      </a:pPr>
                      <a:r>
                        <a:rPr lang="ru-RU" sz="1200" b="1" spc="-95" dirty="0" smtClean="0">
                          <a:solidFill>
                            <a:schemeClr val="tx1"/>
                          </a:solidFill>
                          <a:latin typeface="Comic Sans MS" pitchFamily="66" charset="0"/>
                          <a:cs typeface="Trebuchet MS"/>
                        </a:rPr>
                        <a:t>2024</a:t>
                      </a:r>
                      <a:endParaRPr sz="1200" dirty="0">
                        <a:solidFill>
                          <a:schemeClr val="tx1"/>
                        </a:solidFill>
                        <a:latin typeface="Comic Sans MS" pitchFamily="66" charset="0"/>
                        <a:cs typeface="Trebuchet MS"/>
                      </a:endParaRPr>
                    </a:p>
                  </a:txBody>
                  <a:tcPr marL="0" marR="0" marT="5715" marB="0">
                    <a:solidFill>
                      <a:schemeClr val="bg1"/>
                    </a:solidFill>
                  </a:tcPr>
                </a:tc>
                <a:tc>
                  <a:txBody>
                    <a:bodyPr/>
                    <a:lstStyle/>
                    <a:p>
                      <a:pPr marL="0" indent="0" algn="ctr">
                        <a:lnSpc>
                          <a:spcPct val="150000"/>
                        </a:lnSpc>
                      </a:pPr>
                      <a:r>
                        <a:rPr lang="ru-RU" sz="1200" b="1" spc="-65" dirty="0" smtClean="0">
                          <a:solidFill>
                            <a:schemeClr val="tx1"/>
                          </a:solidFill>
                          <a:latin typeface="Comic Sans MS" pitchFamily="66" charset="0"/>
                          <a:cs typeface="Trebuchet MS"/>
                        </a:rPr>
                        <a:t>План </a:t>
                      </a:r>
                      <a:r>
                        <a:rPr lang="en-US" sz="1200" b="1" spc="-95" dirty="0" smtClean="0">
                          <a:solidFill>
                            <a:schemeClr val="tx1"/>
                          </a:solidFill>
                          <a:latin typeface="Comic Sans MS" pitchFamily="66" charset="0"/>
                          <a:cs typeface="Trebuchet MS"/>
                        </a:rPr>
                        <a:t>20</a:t>
                      </a:r>
                      <a:r>
                        <a:rPr lang="ru-RU" sz="1200" b="1" spc="-95" dirty="0" smtClean="0">
                          <a:solidFill>
                            <a:schemeClr val="tx1"/>
                          </a:solidFill>
                          <a:latin typeface="Comic Sans MS" pitchFamily="66" charset="0"/>
                          <a:cs typeface="Trebuchet MS"/>
                        </a:rPr>
                        <a:t>2</a:t>
                      </a:r>
                      <a:r>
                        <a:rPr lang="en-US" sz="1200" b="1" spc="-95" dirty="0" smtClean="0">
                          <a:solidFill>
                            <a:schemeClr val="tx1"/>
                          </a:solidFill>
                          <a:latin typeface="Comic Sans MS" pitchFamily="66" charset="0"/>
                          <a:cs typeface="Trebuchet MS"/>
                        </a:rPr>
                        <a:t>5</a:t>
                      </a:r>
                      <a:endParaRPr lang="ru-RU" sz="1200" b="1" spc="-95" dirty="0" smtClean="0">
                        <a:solidFill>
                          <a:schemeClr val="tx1"/>
                        </a:solidFill>
                        <a:latin typeface="Comic Sans MS" pitchFamily="66" charset="0"/>
                        <a:cs typeface="Trebuchet MS"/>
                      </a:endParaRPr>
                    </a:p>
                    <a:p>
                      <a:pPr marL="0" indent="0" algn="ctr">
                        <a:lnSpc>
                          <a:spcPct val="150000"/>
                        </a:lnSpc>
                        <a:spcBef>
                          <a:spcPts val="5"/>
                        </a:spcBef>
                      </a:pPr>
                      <a:endParaRPr sz="1200" dirty="0">
                        <a:solidFill>
                          <a:schemeClr val="tx1"/>
                        </a:solidFill>
                        <a:latin typeface="Comic Sans MS" pitchFamily="66" charset="0"/>
                        <a:cs typeface="Trebuchet MS"/>
                      </a:endParaRPr>
                    </a:p>
                  </a:txBody>
                  <a:tcPr marL="0" marR="0" marT="5080" marB="0">
                    <a:solidFill>
                      <a:schemeClr val="bg1"/>
                    </a:solidFill>
                  </a:tcPr>
                </a:tc>
                <a:tc>
                  <a:txBody>
                    <a:bodyPr/>
                    <a:lstStyle/>
                    <a:p>
                      <a:pPr marL="196215" algn="ctr">
                        <a:lnSpc>
                          <a:spcPct val="150000"/>
                        </a:lnSpc>
                      </a:pPr>
                      <a:r>
                        <a:rPr sz="1200" b="1" spc="-80" smtClean="0">
                          <a:solidFill>
                            <a:schemeClr val="tx1"/>
                          </a:solidFill>
                          <a:latin typeface="Comic Sans MS" pitchFamily="66" charset="0"/>
                          <a:cs typeface="Trebuchet MS"/>
                        </a:rPr>
                        <a:t>Исполнение</a:t>
                      </a:r>
                      <a:endParaRPr sz="1200" dirty="0">
                        <a:solidFill>
                          <a:schemeClr val="tx1"/>
                        </a:solidFill>
                        <a:latin typeface="Comic Sans MS" pitchFamily="66" charset="0"/>
                        <a:cs typeface="Trebuchet MS"/>
                      </a:endParaRPr>
                    </a:p>
                    <a:p>
                      <a:pPr marL="196850" algn="ctr">
                        <a:lnSpc>
                          <a:spcPct val="150000"/>
                        </a:lnSpc>
                        <a:spcBef>
                          <a:spcPts val="5"/>
                        </a:spcBef>
                      </a:pPr>
                      <a:r>
                        <a:rPr sz="1200" b="1" spc="-95" smtClean="0">
                          <a:solidFill>
                            <a:schemeClr val="tx1"/>
                          </a:solidFill>
                          <a:latin typeface="Comic Sans MS" pitchFamily="66" charset="0"/>
                          <a:cs typeface="Trebuchet MS"/>
                        </a:rPr>
                        <a:t>20</a:t>
                      </a:r>
                      <a:r>
                        <a:rPr lang="ru-RU" sz="1200" b="1" spc="-95" dirty="0" smtClean="0">
                          <a:solidFill>
                            <a:schemeClr val="tx1"/>
                          </a:solidFill>
                          <a:latin typeface="Comic Sans MS" pitchFamily="66" charset="0"/>
                          <a:cs typeface="Trebuchet MS"/>
                        </a:rPr>
                        <a:t>2</a:t>
                      </a:r>
                      <a:r>
                        <a:rPr lang="en-US" sz="1200" b="1" spc="-95" dirty="0" smtClean="0">
                          <a:solidFill>
                            <a:schemeClr val="tx1"/>
                          </a:solidFill>
                          <a:latin typeface="Comic Sans MS" pitchFamily="66" charset="0"/>
                          <a:cs typeface="Trebuchet MS"/>
                        </a:rPr>
                        <a:t>5</a:t>
                      </a:r>
                      <a:endParaRPr lang="ru-RU" sz="1200" b="1" spc="-95" dirty="0" smtClean="0">
                        <a:solidFill>
                          <a:schemeClr val="tx1"/>
                        </a:solidFill>
                        <a:latin typeface="Comic Sans MS" pitchFamily="66" charset="0"/>
                        <a:cs typeface="Trebuchet MS"/>
                      </a:endParaRPr>
                    </a:p>
                  </a:txBody>
                  <a:tcPr marL="0" marR="0" marT="5080" marB="0">
                    <a:solidFill>
                      <a:schemeClr val="bg1"/>
                    </a:solidFill>
                  </a:tcPr>
                </a:tc>
                <a:tc>
                  <a:txBody>
                    <a:bodyPr/>
                    <a:lstStyle/>
                    <a:p>
                      <a:pPr marL="13970" algn="ctr">
                        <a:lnSpc>
                          <a:spcPct val="150000"/>
                        </a:lnSpc>
                      </a:pPr>
                      <a:r>
                        <a:rPr sz="1200" b="1" smtClean="0">
                          <a:solidFill>
                            <a:schemeClr val="tx1"/>
                          </a:solidFill>
                          <a:latin typeface="Comic Sans MS" pitchFamily="66" charset="0"/>
                          <a:cs typeface="Trebuchet MS"/>
                        </a:rPr>
                        <a:t>%</a:t>
                      </a:r>
                      <a:endParaRPr sz="1200">
                        <a:solidFill>
                          <a:schemeClr val="tx1"/>
                        </a:solidFill>
                        <a:latin typeface="Comic Sans MS" pitchFamily="66" charset="0"/>
                        <a:cs typeface="Trebuchet MS"/>
                      </a:endParaRPr>
                    </a:p>
                    <a:p>
                      <a:pPr marL="10160" algn="ctr">
                        <a:lnSpc>
                          <a:spcPct val="150000"/>
                        </a:lnSpc>
                        <a:spcBef>
                          <a:spcPts val="5"/>
                        </a:spcBef>
                      </a:pPr>
                      <a:r>
                        <a:rPr sz="1200" b="1" spc="-80" dirty="0">
                          <a:solidFill>
                            <a:schemeClr val="tx1"/>
                          </a:solidFill>
                          <a:latin typeface="Comic Sans MS" pitchFamily="66" charset="0"/>
                          <a:cs typeface="Trebuchet MS"/>
                        </a:rPr>
                        <a:t>исполнения</a:t>
                      </a:r>
                      <a:endParaRPr sz="1200">
                        <a:solidFill>
                          <a:schemeClr val="tx1"/>
                        </a:solidFill>
                        <a:latin typeface="Comic Sans MS" pitchFamily="66" charset="0"/>
                        <a:cs typeface="Trebuchet MS"/>
                      </a:endParaRPr>
                    </a:p>
                  </a:txBody>
                  <a:tcPr marL="0" marR="0" marT="5080" marB="0">
                    <a:solidFill>
                      <a:schemeClr val="bg1"/>
                    </a:solidFill>
                  </a:tcPr>
                </a:tc>
                <a:tc>
                  <a:txBody>
                    <a:bodyPr/>
                    <a:lstStyle/>
                    <a:p>
                      <a:pPr marL="10160" algn="ctr">
                        <a:lnSpc>
                          <a:spcPct val="150000"/>
                        </a:lnSpc>
                        <a:spcBef>
                          <a:spcPts val="5"/>
                        </a:spcBef>
                      </a:pPr>
                      <a:r>
                        <a:rPr lang="ru-RU" sz="1200" b="1" dirty="0" smtClean="0">
                          <a:solidFill>
                            <a:schemeClr val="tx1"/>
                          </a:solidFill>
                          <a:latin typeface="Comic Sans MS" pitchFamily="66" charset="0"/>
                          <a:cs typeface="Trebuchet MS"/>
                        </a:rPr>
                        <a:t>Темп роста, %</a:t>
                      </a:r>
                      <a:endParaRPr sz="1200" b="1">
                        <a:solidFill>
                          <a:schemeClr val="tx1"/>
                        </a:solidFill>
                        <a:latin typeface="Comic Sans MS" pitchFamily="66" charset="0"/>
                        <a:cs typeface="Trebuchet MS"/>
                      </a:endParaRPr>
                    </a:p>
                  </a:txBody>
                  <a:tcPr marL="0" marR="0" marT="5080" marB="0">
                    <a:solidFill>
                      <a:schemeClr val="bg1"/>
                    </a:solidFill>
                  </a:tcPr>
                </a:tc>
              </a:tr>
              <a:tr h="328330">
                <a:tc>
                  <a:txBody>
                    <a:bodyPr/>
                    <a:lstStyle/>
                    <a:p>
                      <a:pPr marL="162560" algn="ctr">
                        <a:lnSpc>
                          <a:spcPct val="150000"/>
                        </a:lnSpc>
                        <a:spcBef>
                          <a:spcPts val="409"/>
                        </a:spcBef>
                      </a:pPr>
                      <a:r>
                        <a:rPr sz="1200" b="1" spc="-100" dirty="0">
                          <a:solidFill>
                            <a:schemeClr val="tx1"/>
                          </a:solidFill>
                          <a:latin typeface="Comic Sans MS" pitchFamily="66" charset="0"/>
                          <a:cs typeface="Trebuchet MS"/>
                        </a:rPr>
                        <a:t>Доходы</a:t>
                      </a:r>
                      <a:endParaRPr sz="1200">
                        <a:solidFill>
                          <a:schemeClr val="tx1"/>
                        </a:solidFill>
                        <a:latin typeface="Comic Sans MS" pitchFamily="66" charset="0"/>
                        <a:cs typeface="Trebuchet MS"/>
                      </a:endParaRPr>
                    </a:p>
                  </a:txBody>
                  <a:tcPr marL="0" marR="0" marT="52069" marB="0">
                    <a:solidFill>
                      <a:srgbClr val="CCECFF"/>
                    </a:solidFill>
                  </a:tcPr>
                </a:tc>
                <a:tc>
                  <a:txBody>
                    <a:bodyPr/>
                    <a:lstStyle/>
                    <a:p>
                      <a:pPr marL="162560" algn="ctr">
                        <a:lnSpc>
                          <a:spcPct val="150000"/>
                        </a:lnSpc>
                        <a:spcBef>
                          <a:spcPts val="409"/>
                        </a:spcBef>
                      </a:pPr>
                      <a:r>
                        <a:rPr lang="ru-RU" sz="1200" b="0" dirty="0" smtClean="0">
                          <a:solidFill>
                            <a:schemeClr val="tx1"/>
                          </a:solidFill>
                          <a:latin typeface="Comic Sans MS" pitchFamily="66" charset="0"/>
                          <a:cs typeface="Trebuchet MS"/>
                        </a:rPr>
                        <a:t>559802,8</a:t>
                      </a:r>
                      <a:endParaRPr sz="1200" b="0">
                        <a:solidFill>
                          <a:schemeClr val="tx1"/>
                        </a:solidFill>
                        <a:latin typeface="Comic Sans MS" pitchFamily="66" charset="0"/>
                        <a:cs typeface="Trebuchet MS"/>
                      </a:endParaRPr>
                    </a:p>
                  </a:txBody>
                  <a:tcPr marL="0" marR="0" marT="52069" marB="0">
                    <a:solidFill>
                      <a:srgbClr val="CCECFF"/>
                    </a:solidFill>
                  </a:tcPr>
                </a:tc>
                <a:tc>
                  <a:txBody>
                    <a:bodyPr/>
                    <a:lstStyle/>
                    <a:p>
                      <a:pPr marL="118745" algn="ctr">
                        <a:lnSpc>
                          <a:spcPct val="150000"/>
                        </a:lnSpc>
                      </a:pPr>
                      <a:r>
                        <a:rPr lang="en-US" sz="1200" b="0" dirty="0" smtClean="0">
                          <a:solidFill>
                            <a:schemeClr val="tx1"/>
                          </a:solidFill>
                          <a:latin typeface="Comic Sans MS" pitchFamily="66" charset="0"/>
                          <a:cs typeface="Times New Roman"/>
                        </a:rPr>
                        <a:t>818971</a:t>
                      </a:r>
                      <a:r>
                        <a:rPr lang="ru-RU" sz="1200" b="0" dirty="0" smtClean="0">
                          <a:solidFill>
                            <a:schemeClr val="tx1"/>
                          </a:solidFill>
                          <a:latin typeface="Comic Sans MS" pitchFamily="66" charset="0"/>
                          <a:cs typeface="Times New Roman"/>
                        </a:rPr>
                        <a:t>,</a:t>
                      </a:r>
                      <a:r>
                        <a:rPr lang="en-US" sz="1200" b="0" dirty="0" smtClean="0">
                          <a:solidFill>
                            <a:schemeClr val="tx1"/>
                          </a:solidFill>
                          <a:latin typeface="Comic Sans MS" pitchFamily="66" charset="0"/>
                          <a:cs typeface="Times New Roman"/>
                        </a:rPr>
                        <a:t>3</a:t>
                      </a:r>
                      <a:endParaRPr sz="1200" b="0" dirty="0">
                        <a:solidFill>
                          <a:schemeClr val="tx1"/>
                        </a:solidFill>
                        <a:latin typeface="Comic Sans MS" pitchFamily="66" charset="0"/>
                        <a:cs typeface="Times New Roman"/>
                      </a:endParaRPr>
                    </a:p>
                  </a:txBody>
                  <a:tcPr marL="0" marR="0" marT="0" marB="0">
                    <a:solidFill>
                      <a:srgbClr val="CCECFF"/>
                    </a:solidFill>
                  </a:tcPr>
                </a:tc>
                <a:tc>
                  <a:txBody>
                    <a:bodyPr/>
                    <a:lstStyle/>
                    <a:p>
                      <a:pPr marL="55880" algn="ctr">
                        <a:lnSpc>
                          <a:spcPct val="150000"/>
                        </a:lnSpc>
                      </a:pPr>
                      <a:r>
                        <a:rPr lang="ru-RU" sz="1200" b="0" dirty="0" smtClean="0">
                          <a:solidFill>
                            <a:schemeClr val="tx1"/>
                          </a:solidFill>
                          <a:latin typeface="Comic Sans MS" pitchFamily="66" charset="0"/>
                          <a:cs typeface="Times New Roman"/>
                        </a:rPr>
                        <a:t>817372,1</a:t>
                      </a:r>
                      <a:endParaRPr sz="1200" b="0" dirty="0">
                        <a:solidFill>
                          <a:schemeClr val="tx1"/>
                        </a:solidFill>
                        <a:latin typeface="Comic Sans MS" pitchFamily="66" charset="0"/>
                        <a:cs typeface="Times New Roman"/>
                      </a:endParaRPr>
                    </a:p>
                  </a:txBody>
                  <a:tcPr marL="0" marR="0" marT="0" marB="0">
                    <a:solidFill>
                      <a:srgbClr val="CCECFF"/>
                    </a:solidFill>
                  </a:tcPr>
                </a:tc>
                <a:tc>
                  <a:txBody>
                    <a:bodyPr/>
                    <a:lstStyle/>
                    <a:p>
                      <a:pPr marR="385445" algn="r">
                        <a:lnSpc>
                          <a:spcPct val="150000"/>
                        </a:lnSpc>
                      </a:pPr>
                      <a:r>
                        <a:rPr lang="ru-RU" sz="1200" b="0" dirty="0" smtClean="0">
                          <a:solidFill>
                            <a:schemeClr val="tx1"/>
                          </a:solidFill>
                          <a:latin typeface="Comic Sans MS" pitchFamily="66" charset="0"/>
                          <a:cs typeface="Times New Roman"/>
                        </a:rPr>
                        <a:t>99,8</a:t>
                      </a:r>
                      <a:endParaRPr sz="1200" b="0" dirty="0">
                        <a:solidFill>
                          <a:schemeClr val="tx1"/>
                        </a:solidFill>
                        <a:latin typeface="Comic Sans MS" pitchFamily="66" charset="0"/>
                        <a:cs typeface="Times New Roman"/>
                      </a:endParaRPr>
                    </a:p>
                  </a:txBody>
                  <a:tcPr marL="0" marR="0" marT="0" marB="0">
                    <a:solidFill>
                      <a:srgbClr val="CCECFF"/>
                    </a:solidFill>
                  </a:tcPr>
                </a:tc>
                <a:tc>
                  <a:txBody>
                    <a:bodyPr/>
                    <a:lstStyle/>
                    <a:p>
                      <a:pPr marR="385445" algn="r">
                        <a:lnSpc>
                          <a:spcPct val="150000"/>
                        </a:lnSpc>
                      </a:pPr>
                      <a:r>
                        <a:rPr lang="ru-RU" sz="1200" b="0" dirty="0" smtClean="0">
                          <a:solidFill>
                            <a:schemeClr val="tx1"/>
                          </a:solidFill>
                          <a:latin typeface="Comic Sans MS" pitchFamily="66" charset="0"/>
                          <a:cs typeface="Times New Roman"/>
                        </a:rPr>
                        <a:t>46,0</a:t>
                      </a:r>
                      <a:endParaRPr sz="1200" b="0" dirty="0">
                        <a:solidFill>
                          <a:schemeClr val="tx1"/>
                        </a:solidFill>
                        <a:latin typeface="Comic Sans MS" pitchFamily="66" charset="0"/>
                        <a:cs typeface="Times New Roman"/>
                      </a:endParaRPr>
                    </a:p>
                  </a:txBody>
                  <a:tcPr marL="0" marR="0" marT="0" marB="0">
                    <a:solidFill>
                      <a:srgbClr val="CCECFF"/>
                    </a:solidFill>
                  </a:tcPr>
                </a:tc>
              </a:tr>
              <a:tr h="403834">
                <a:tc>
                  <a:txBody>
                    <a:bodyPr/>
                    <a:lstStyle/>
                    <a:p>
                      <a:pPr marL="161925" algn="ctr">
                        <a:lnSpc>
                          <a:spcPct val="150000"/>
                        </a:lnSpc>
                        <a:spcBef>
                          <a:spcPts val="415"/>
                        </a:spcBef>
                      </a:pPr>
                      <a:r>
                        <a:rPr sz="1200" b="1" spc="-90" dirty="0">
                          <a:solidFill>
                            <a:schemeClr val="tx1"/>
                          </a:solidFill>
                          <a:latin typeface="Comic Sans MS" pitchFamily="66" charset="0"/>
                          <a:cs typeface="Trebuchet MS"/>
                        </a:rPr>
                        <a:t>Расходы</a:t>
                      </a:r>
                      <a:endParaRPr sz="1200">
                        <a:solidFill>
                          <a:schemeClr val="tx1"/>
                        </a:solidFill>
                        <a:latin typeface="Comic Sans MS" pitchFamily="66" charset="0"/>
                        <a:cs typeface="Trebuchet MS"/>
                      </a:endParaRPr>
                    </a:p>
                  </a:txBody>
                  <a:tcPr marL="0" marR="0" marT="52705" marB="0">
                    <a:solidFill>
                      <a:srgbClr val="CC99FF"/>
                    </a:solidFill>
                  </a:tcPr>
                </a:tc>
                <a:tc>
                  <a:txBody>
                    <a:bodyPr/>
                    <a:lstStyle/>
                    <a:p>
                      <a:pPr marL="161925" algn="ctr">
                        <a:lnSpc>
                          <a:spcPct val="150000"/>
                        </a:lnSpc>
                        <a:spcBef>
                          <a:spcPts val="415"/>
                        </a:spcBef>
                      </a:pPr>
                      <a:r>
                        <a:rPr lang="ru-RU" sz="1200" b="0" dirty="0" smtClean="0">
                          <a:solidFill>
                            <a:schemeClr val="tx1"/>
                          </a:solidFill>
                          <a:latin typeface="Comic Sans MS" pitchFamily="66" charset="0"/>
                          <a:cs typeface="Trebuchet MS"/>
                        </a:rPr>
                        <a:t>562614,0</a:t>
                      </a:r>
                      <a:endParaRPr sz="1200" b="0">
                        <a:solidFill>
                          <a:schemeClr val="tx1"/>
                        </a:solidFill>
                        <a:latin typeface="Comic Sans MS" pitchFamily="66" charset="0"/>
                        <a:cs typeface="Trebuchet MS"/>
                      </a:endParaRPr>
                    </a:p>
                  </a:txBody>
                  <a:tcPr marL="0" marR="0" marT="52705" marB="0">
                    <a:solidFill>
                      <a:srgbClr val="CC99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860961,9</a:t>
                      </a:r>
                      <a:endParaRPr sz="1200" b="0" dirty="0">
                        <a:solidFill>
                          <a:schemeClr val="tx1"/>
                        </a:solidFill>
                        <a:latin typeface="Comic Sans MS" pitchFamily="66" charset="0"/>
                        <a:cs typeface="Times New Roman"/>
                      </a:endParaRPr>
                    </a:p>
                  </a:txBody>
                  <a:tcPr marL="0" marR="0" marT="57785" marB="0">
                    <a:solidFill>
                      <a:srgbClr val="CC99FF"/>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923297,9</a:t>
                      </a:r>
                      <a:endParaRPr sz="1200" b="0" dirty="0">
                        <a:solidFill>
                          <a:schemeClr val="tx1"/>
                        </a:solidFill>
                        <a:latin typeface="Comic Sans MS" pitchFamily="66" charset="0"/>
                        <a:cs typeface="Times New Roman"/>
                      </a:endParaRPr>
                    </a:p>
                  </a:txBody>
                  <a:tcPr marL="0" marR="0" marT="57785" marB="0">
                    <a:solidFill>
                      <a:srgbClr val="CC99FF"/>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95,6</a:t>
                      </a:r>
                      <a:endParaRPr sz="1200" b="0" dirty="0">
                        <a:solidFill>
                          <a:schemeClr val="tx1"/>
                        </a:solidFill>
                        <a:latin typeface="Comic Sans MS" pitchFamily="66" charset="0"/>
                        <a:cs typeface="Times New Roman"/>
                      </a:endParaRPr>
                    </a:p>
                  </a:txBody>
                  <a:tcPr marL="0" marR="0" marT="57785" marB="0">
                    <a:solidFill>
                      <a:srgbClr val="CC99FF"/>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64,1</a:t>
                      </a:r>
                      <a:endParaRPr sz="1200" b="0" dirty="0">
                        <a:solidFill>
                          <a:schemeClr val="tx1"/>
                        </a:solidFill>
                        <a:latin typeface="Comic Sans MS" pitchFamily="66" charset="0"/>
                        <a:cs typeface="Times New Roman"/>
                      </a:endParaRPr>
                    </a:p>
                  </a:txBody>
                  <a:tcPr marL="0" marR="0" marT="57785" marB="0">
                    <a:solidFill>
                      <a:srgbClr val="CC99FF"/>
                    </a:solidFill>
                  </a:tcPr>
                </a:tc>
              </a:tr>
              <a:tr h="428628">
                <a:tc>
                  <a:txBody>
                    <a:bodyPr/>
                    <a:lstStyle/>
                    <a:p>
                      <a:pPr marL="158750" algn="ctr">
                        <a:lnSpc>
                          <a:spcPct val="150000"/>
                        </a:lnSpc>
                        <a:spcBef>
                          <a:spcPts val="409"/>
                        </a:spcBef>
                      </a:pPr>
                      <a:r>
                        <a:rPr lang="ru-RU" sz="1200" b="1" spc="-95" dirty="0" smtClean="0">
                          <a:solidFill>
                            <a:schemeClr val="tx1"/>
                          </a:solidFill>
                          <a:latin typeface="Comic Sans MS" pitchFamily="66" charset="0"/>
                          <a:cs typeface="Trebuchet MS"/>
                        </a:rPr>
                        <a:t>Источники</a:t>
                      </a:r>
                      <a:endParaRPr sz="1200" dirty="0">
                        <a:solidFill>
                          <a:schemeClr val="tx1"/>
                        </a:solidFill>
                        <a:latin typeface="Comic Sans MS" pitchFamily="66" charset="0"/>
                        <a:cs typeface="Trebuchet MS"/>
                      </a:endParaRPr>
                    </a:p>
                  </a:txBody>
                  <a:tcPr marL="0" marR="0" marT="52069" marB="0">
                    <a:solidFill>
                      <a:srgbClr val="666699"/>
                    </a:solidFill>
                  </a:tcPr>
                </a:tc>
                <a:tc>
                  <a:txBody>
                    <a:bodyPr/>
                    <a:lstStyle/>
                    <a:p>
                      <a:pPr marL="158750" algn="ctr">
                        <a:lnSpc>
                          <a:spcPct val="150000"/>
                        </a:lnSpc>
                        <a:spcBef>
                          <a:spcPts val="409"/>
                        </a:spcBef>
                      </a:pPr>
                      <a:r>
                        <a:rPr lang="ru-RU" sz="1200" b="0" dirty="0" smtClean="0">
                          <a:solidFill>
                            <a:schemeClr val="tx1"/>
                          </a:solidFill>
                          <a:latin typeface="Comic Sans MS" pitchFamily="66" charset="0"/>
                          <a:cs typeface="Trebuchet MS"/>
                        </a:rPr>
                        <a:t>2811,2</a:t>
                      </a:r>
                      <a:endParaRPr sz="1200" b="0" dirty="0">
                        <a:solidFill>
                          <a:schemeClr val="tx1"/>
                        </a:solidFill>
                        <a:latin typeface="Comic Sans MS" pitchFamily="66" charset="0"/>
                        <a:cs typeface="Trebuchet MS"/>
                      </a:endParaRPr>
                    </a:p>
                  </a:txBody>
                  <a:tcPr marL="0" marR="0" marT="52069" marB="0">
                    <a:solidFill>
                      <a:srgbClr val="666699"/>
                    </a:solidFill>
                  </a:tcPr>
                </a:tc>
                <a:tc>
                  <a:txBody>
                    <a:bodyPr/>
                    <a:lstStyle/>
                    <a:p>
                      <a:pPr marL="142240" algn="ctr">
                        <a:lnSpc>
                          <a:spcPct val="150000"/>
                        </a:lnSpc>
                        <a:spcBef>
                          <a:spcPts val="45"/>
                        </a:spcBef>
                      </a:pPr>
                      <a:r>
                        <a:rPr lang="ru-RU" sz="1200" b="0" dirty="0" smtClean="0">
                          <a:solidFill>
                            <a:schemeClr val="tx1"/>
                          </a:solidFill>
                          <a:latin typeface="Comic Sans MS" pitchFamily="66" charset="0"/>
                          <a:cs typeface="Times New Roman"/>
                        </a:rPr>
                        <a:t>41990,6</a:t>
                      </a:r>
                      <a:endParaRPr sz="1200" b="0" dirty="0">
                        <a:solidFill>
                          <a:schemeClr val="tx1"/>
                        </a:solidFill>
                        <a:latin typeface="Comic Sans MS" pitchFamily="66" charset="0"/>
                        <a:cs typeface="Times New Roman"/>
                      </a:endParaRPr>
                    </a:p>
                  </a:txBody>
                  <a:tcPr marL="0" marR="0" marT="5715" marB="0">
                    <a:solidFill>
                      <a:srgbClr val="666699"/>
                    </a:solidFill>
                  </a:tcPr>
                </a:tc>
                <a:tc>
                  <a:txBody>
                    <a:bodyPr/>
                    <a:lstStyle/>
                    <a:p>
                      <a:pPr marL="150495" algn="ctr">
                        <a:lnSpc>
                          <a:spcPct val="150000"/>
                        </a:lnSpc>
                        <a:spcBef>
                          <a:spcPts val="45"/>
                        </a:spcBef>
                      </a:pPr>
                      <a:r>
                        <a:rPr lang="ru-RU" sz="1200" b="0" dirty="0" smtClean="0">
                          <a:solidFill>
                            <a:schemeClr val="tx1"/>
                          </a:solidFill>
                          <a:latin typeface="Comic Sans MS" pitchFamily="66" charset="0"/>
                          <a:cs typeface="Times New Roman"/>
                        </a:rPr>
                        <a:t>5925,8</a:t>
                      </a:r>
                      <a:endParaRPr sz="1200" b="0" dirty="0">
                        <a:solidFill>
                          <a:schemeClr val="tx1"/>
                        </a:solidFill>
                        <a:latin typeface="Comic Sans MS" pitchFamily="66" charset="0"/>
                        <a:cs typeface="Times New Roman"/>
                      </a:endParaRPr>
                    </a:p>
                  </a:txBody>
                  <a:tcPr marL="0" marR="0" marT="5715" marB="0">
                    <a:solidFill>
                      <a:srgbClr val="666699"/>
                    </a:solidFill>
                  </a:tcPr>
                </a:tc>
                <a:tc>
                  <a:txBody>
                    <a:bodyPr/>
                    <a:lstStyle/>
                    <a:p>
                      <a:pPr marR="369570" algn="ctr">
                        <a:lnSpc>
                          <a:spcPct val="150000"/>
                        </a:lnSpc>
                        <a:spcBef>
                          <a:spcPts val="45"/>
                        </a:spcBef>
                      </a:pPr>
                      <a:r>
                        <a:rPr lang="ru-RU" sz="1200" b="0" dirty="0" smtClean="0">
                          <a:solidFill>
                            <a:schemeClr val="tx1"/>
                          </a:solidFill>
                          <a:latin typeface="Comic Sans MS" pitchFamily="66" charset="0"/>
                          <a:cs typeface="Times New Roman"/>
                        </a:rPr>
                        <a:t>-</a:t>
                      </a:r>
                      <a:endParaRPr sz="1200" b="0" dirty="0">
                        <a:solidFill>
                          <a:schemeClr val="tx1"/>
                        </a:solidFill>
                        <a:latin typeface="Comic Sans MS" pitchFamily="66" charset="0"/>
                        <a:cs typeface="Times New Roman"/>
                      </a:endParaRPr>
                    </a:p>
                  </a:txBody>
                  <a:tcPr marL="0" marR="0" marT="5715" marB="0">
                    <a:solidFill>
                      <a:srgbClr val="666699"/>
                    </a:solidFill>
                  </a:tcPr>
                </a:tc>
                <a:tc>
                  <a:txBody>
                    <a:bodyPr/>
                    <a:lstStyle/>
                    <a:p>
                      <a:pPr marR="369570" algn="ctr">
                        <a:lnSpc>
                          <a:spcPct val="150000"/>
                        </a:lnSpc>
                        <a:spcBef>
                          <a:spcPts val="45"/>
                        </a:spcBef>
                      </a:pPr>
                      <a:endParaRPr sz="1200" b="0" dirty="0">
                        <a:solidFill>
                          <a:schemeClr val="tx1"/>
                        </a:solidFill>
                        <a:latin typeface="Comic Sans MS" pitchFamily="66" charset="0"/>
                        <a:cs typeface="Times New Roman"/>
                      </a:endParaRPr>
                    </a:p>
                  </a:txBody>
                  <a:tcPr marL="0" marR="0" marT="5715" marB="0">
                    <a:solidFill>
                      <a:srgbClr val="666699"/>
                    </a:solidFill>
                  </a:tcPr>
                </a:tc>
              </a:tr>
            </a:tbl>
          </a:graphicData>
        </a:graphic>
      </p:graphicFrame>
      <p:sp>
        <p:nvSpPr>
          <p:cNvPr id="7" name="Нижний колонтитул 6"/>
          <p:cNvSpPr>
            <a:spLocks noGrp="1"/>
          </p:cNvSpPr>
          <p:nvPr>
            <p:ph type="ftr" sz="quarter" idx="11"/>
          </p:nvPr>
        </p:nvSpPr>
        <p:spPr/>
        <p:txBody>
          <a:bodyPr/>
          <a:lstStyle/>
          <a:p>
            <a:pPr>
              <a:defRPr/>
            </a:pP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11</a:t>
            </a:fld>
            <a:endParaRPr lang="ru-RU" dirty="0"/>
          </a:p>
        </p:txBody>
      </p:sp>
      <p:sp>
        <p:nvSpPr>
          <p:cNvPr id="4" name="Прямоугольник 3"/>
          <p:cNvSpPr/>
          <p:nvPr/>
        </p:nvSpPr>
        <p:spPr>
          <a:xfrm>
            <a:off x="428596" y="214290"/>
            <a:ext cx="8215370" cy="461665"/>
          </a:xfrm>
          <a:prstGeom prst="rect">
            <a:avLst/>
          </a:prstGeom>
        </p:spPr>
        <p:txBody>
          <a:bodyPr wrap="square">
            <a:spAutoFit/>
          </a:bodyPr>
          <a:lstStyle/>
          <a:p>
            <a:r>
              <a:rPr lang="ru-RU" sz="2400" b="1" dirty="0" smtClean="0">
                <a:solidFill>
                  <a:srgbClr val="0000CC"/>
                </a:solidFill>
                <a:latin typeface="Comic Sans MS" pitchFamily="66" charset="0"/>
                <a:cs typeface="Times New Roman" pitchFamily="18" charset="0"/>
              </a:rPr>
              <a:t>     Доходы бюджета по группам, тыс. рублей</a:t>
            </a:r>
            <a:r>
              <a:rPr lang="ru-RU" sz="2400" dirty="0" smtClean="0">
                <a:solidFill>
                  <a:srgbClr val="0000CC"/>
                </a:solidFill>
                <a:latin typeface="Comic Sans MS" pitchFamily="66" charset="0"/>
                <a:cs typeface="Times New Roman" pitchFamily="18" charset="0"/>
              </a:rPr>
              <a:t> </a:t>
            </a:r>
            <a:endParaRPr lang="ru-RU" sz="2400" dirty="0">
              <a:solidFill>
                <a:srgbClr val="0000CC"/>
              </a:solidFill>
            </a:endParaRPr>
          </a:p>
        </p:txBody>
      </p:sp>
      <p:graphicFrame>
        <p:nvGraphicFramePr>
          <p:cNvPr id="7" name="Object 4"/>
          <p:cNvGraphicFramePr>
            <a:graphicFrameLocks noChangeAspect="1"/>
          </p:cNvGraphicFramePr>
          <p:nvPr/>
        </p:nvGraphicFramePr>
        <p:xfrm>
          <a:off x="500034" y="3401725"/>
          <a:ext cx="8429685" cy="3456275"/>
        </p:xfrm>
        <a:graphic>
          <a:graphicData uri="http://schemas.openxmlformats.org/drawingml/2006/chart">
            <c:chart xmlns:c="http://schemas.openxmlformats.org/drawingml/2006/chart" xmlns:r="http://schemas.openxmlformats.org/officeDocument/2006/relationships" r:id="rId2"/>
          </a:graphicData>
        </a:graphic>
      </p:graphicFrame>
      <p:sp>
        <p:nvSpPr>
          <p:cNvPr id="8" name="Прямоугольник 7"/>
          <p:cNvSpPr/>
          <p:nvPr/>
        </p:nvSpPr>
        <p:spPr>
          <a:xfrm>
            <a:off x="357159" y="3429000"/>
            <a:ext cx="1714512" cy="954107"/>
          </a:xfrm>
          <a:prstGeom prst="rect">
            <a:avLst/>
          </a:prstGeom>
        </p:spPr>
        <p:txBody>
          <a:bodyPr wrap="square">
            <a:spAutoFit/>
          </a:bodyPr>
          <a:lstStyle/>
          <a:p>
            <a:r>
              <a:rPr lang="ru-RU" sz="1400" dirty="0" smtClean="0">
                <a:solidFill>
                  <a:srgbClr val="0000CC"/>
                </a:solidFill>
                <a:latin typeface="Comic Sans MS" pitchFamily="66" charset="0"/>
              </a:rPr>
              <a:t>Доля доходов по группам в общем объеме доходов, %</a:t>
            </a:r>
            <a:endParaRPr lang="ru-RU" sz="1400" dirty="0">
              <a:solidFill>
                <a:srgbClr val="0000CC"/>
              </a:solidFill>
              <a:latin typeface="Comic Sans MS" pitchFamily="66" charset="0"/>
            </a:endParaRPr>
          </a:p>
        </p:txBody>
      </p:sp>
      <p:graphicFrame>
        <p:nvGraphicFramePr>
          <p:cNvPr id="9" name="Таблица 8"/>
          <p:cNvGraphicFramePr>
            <a:graphicFrameLocks noGrp="1"/>
          </p:cNvGraphicFramePr>
          <p:nvPr/>
        </p:nvGraphicFramePr>
        <p:xfrm>
          <a:off x="500034" y="1285860"/>
          <a:ext cx="7929618" cy="1874100"/>
        </p:xfrm>
        <a:graphic>
          <a:graphicData uri="http://schemas.openxmlformats.org/drawingml/2006/table">
            <a:tbl>
              <a:tblPr firstRow="1" bandRow="1">
                <a:tableStyleId>{2D5ABB26-0587-4C30-8999-92F81FD0307C}</a:tableStyleId>
              </a:tblPr>
              <a:tblGrid>
                <a:gridCol w="1797309"/>
                <a:gridCol w="1139587"/>
                <a:gridCol w="1321603"/>
                <a:gridCol w="1321603"/>
                <a:gridCol w="1248181"/>
                <a:gridCol w="1101335"/>
              </a:tblGrid>
              <a:tr h="579219">
                <a:tc>
                  <a:txBody>
                    <a:bodyPr/>
                    <a:lstStyle/>
                    <a:p>
                      <a:pPr marL="158750" algn="ctr">
                        <a:lnSpc>
                          <a:spcPct val="150000"/>
                        </a:lnSpc>
                      </a:pPr>
                      <a:r>
                        <a:rPr sz="1200" b="1" spc="-85" smtClean="0">
                          <a:solidFill>
                            <a:schemeClr val="tx1"/>
                          </a:solidFill>
                          <a:latin typeface="Comic Sans MS" pitchFamily="66" charset="0"/>
                          <a:cs typeface="Trebuchet MS"/>
                        </a:rPr>
                        <a:t>Показатель</a:t>
                      </a:r>
                      <a:endParaRPr sz="1200" dirty="0">
                        <a:solidFill>
                          <a:schemeClr val="tx1"/>
                        </a:solidFill>
                        <a:latin typeface="Comic Sans MS" pitchFamily="66" charset="0"/>
                        <a:cs typeface="Trebuchet MS"/>
                      </a:endParaRPr>
                    </a:p>
                  </a:txBody>
                  <a:tcPr marL="0" marR="0" marT="5715" marB="0">
                    <a:solidFill>
                      <a:schemeClr val="bg1"/>
                    </a:solidFill>
                  </a:tcPr>
                </a:tc>
                <a:tc>
                  <a:txBody>
                    <a:bodyPr/>
                    <a:lstStyle/>
                    <a:p>
                      <a:pPr marL="196215" algn="ctr">
                        <a:lnSpc>
                          <a:spcPct val="150000"/>
                        </a:lnSpc>
                      </a:pPr>
                      <a:r>
                        <a:rPr lang="ru-RU" sz="1200" b="1" spc="-80" dirty="0" smtClean="0">
                          <a:solidFill>
                            <a:schemeClr val="tx1"/>
                          </a:solidFill>
                          <a:latin typeface="Comic Sans MS" pitchFamily="66" charset="0"/>
                          <a:cs typeface="Trebuchet MS"/>
                        </a:rPr>
                        <a:t>Исполнение</a:t>
                      </a:r>
                      <a:endParaRPr lang="ru-RU" sz="1200" dirty="0" smtClean="0">
                        <a:solidFill>
                          <a:schemeClr val="tx1"/>
                        </a:solidFill>
                        <a:latin typeface="Comic Sans MS" pitchFamily="66" charset="0"/>
                        <a:cs typeface="Trebuchet MS"/>
                      </a:endParaRPr>
                    </a:p>
                    <a:p>
                      <a:pPr marL="196850" algn="ctr">
                        <a:lnSpc>
                          <a:spcPct val="150000"/>
                        </a:lnSpc>
                        <a:spcBef>
                          <a:spcPts val="5"/>
                        </a:spcBef>
                      </a:pPr>
                      <a:r>
                        <a:rPr lang="ru-RU" sz="1200" b="1" spc="-95" dirty="0" smtClean="0">
                          <a:solidFill>
                            <a:schemeClr val="tx1"/>
                          </a:solidFill>
                          <a:latin typeface="Comic Sans MS" pitchFamily="66" charset="0"/>
                          <a:cs typeface="Trebuchet MS"/>
                        </a:rPr>
                        <a:t>2024</a:t>
                      </a:r>
                      <a:endParaRPr sz="1200" dirty="0">
                        <a:solidFill>
                          <a:schemeClr val="tx1"/>
                        </a:solidFill>
                        <a:latin typeface="Comic Sans MS" pitchFamily="66" charset="0"/>
                        <a:cs typeface="Trebuchet MS"/>
                      </a:endParaRPr>
                    </a:p>
                  </a:txBody>
                  <a:tcPr marL="0" marR="0" marT="5715" marB="0">
                    <a:solidFill>
                      <a:schemeClr val="bg1"/>
                    </a:solidFill>
                  </a:tcPr>
                </a:tc>
                <a:tc>
                  <a:txBody>
                    <a:bodyPr/>
                    <a:lstStyle/>
                    <a:p>
                      <a:pPr marL="0" indent="0" algn="ctr">
                        <a:lnSpc>
                          <a:spcPct val="150000"/>
                        </a:lnSpc>
                      </a:pPr>
                      <a:r>
                        <a:rPr lang="ru-RU" sz="1200" b="1" spc="-65" dirty="0" smtClean="0">
                          <a:solidFill>
                            <a:schemeClr val="tx1"/>
                          </a:solidFill>
                          <a:latin typeface="Comic Sans MS" pitchFamily="66" charset="0"/>
                          <a:cs typeface="Trebuchet MS"/>
                        </a:rPr>
                        <a:t>План </a:t>
                      </a:r>
                      <a:r>
                        <a:rPr lang="en-US" sz="1200" b="1" spc="-95" dirty="0" smtClean="0">
                          <a:solidFill>
                            <a:schemeClr val="tx1"/>
                          </a:solidFill>
                          <a:latin typeface="Comic Sans MS" pitchFamily="66" charset="0"/>
                          <a:cs typeface="Trebuchet MS"/>
                        </a:rPr>
                        <a:t>20</a:t>
                      </a:r>
                      <a:r>
                        <a:rPr lang="ru-RU" sz="1200" b="1" spc="-95" dirty="0" smtClean="0">
                          <a:solidFill>
                            <a:schemeClr val="tx1"/>
                          </a:solidFill>
                          <a:latin typeface="Comic Sans MS" pitchFamily="66" charset="0"/>
                          <a:cs typeface="Trebuchet MS"/>
                        </a:rPr>
                        <a:t>2</a:t>
                      </a:r>
                      <a:r>
                        <a:rPr lang="en-US" sz="1200" b="1" spc="-95" dirty="0" smtClean="0">
                          <a:solidFill>
                            <a:schemeClr val="tx1"/>
                          </a:solidFill>
                          <a:latin typeface="Comic Sans MS" pitchFamily="66" charset="0"/>
                          <a:cs typeface="Trebuchet MS"/>
                        </a:rPr>
                        <a:t>5</a:t>
                      </a:r>
                      <a:endParaRPr lang="ru-RU" sz="1200" b="1" spc="-95" dirty="0" smtClean="0">
                        <a:solidFill>
                          <a:schemeClr val="tx1"/>
                        </a:solidFill>
                        <a:latin typeface="Comic Sans MS" pitchFamily="66" charset="0"/>
                        <a:cs typeface="Trebuchet MS"/>
                      </a:endParaRPr>
                    </a:p>
                  </a:txBody>
                  <a:tcPr marL="0" marR="0" marT="5080" marB="0">
                    <a:solidFill>
                      <a:schemeClr val="bg1"/>
                    </a:solidFill>
                  </a:tcPr>
                </a:tc>
                <a:tc>
                  <a:txBody>
                    <a:bodyPr/>
                    <a:lstStyle/>
                    <a:p>
                      <a:pPr marL="196215" algn="ctr">
                        <a:lnSpc>
                          <a:spcPct val="150000"/>
                        </a:lnSpc>
                      </a:pPr>
                      <a:r>
                        <a:rPr sz="1200" b="1" spc="-80" smtClean="0">
                          <a:solidFill>
                            <a:schemeClr val="tx1"/>
                          </a:solidFill>
                          <a:latin typeface="Comic Sans MS" pitchFamily="66" charset="0"/>
                          <a:cs typeface="Trebuchet MS"/>
                        </a:rPr>
                        <a:t>Исполнение</a:t>
                      </a:r>
                      <a:endParaRPr sz="1200" dirty="0">
                        <a:solidFill>
                          <a:schemeClr val="tx1"/>
                        </a:solidFill>
                        <a:latin typeface="Comic Sans MS" pitchFamily="66" charset="0"/>
                        <a:cs typeface="Trebuchet MS"/>
                      </a:endParaRPr>
                    </a:p>
                    <a:p>
                      <a:pPr marL="196850" algn="ctr">
                        <a:lnSpc>
                          <a:spcPct val="150000"/>
                        </a:lnSpc>
                        <a:spcBef>
                          <a:spcPts val="5"/>
                        </a:spcBef>
                      </a:pPr>
                      <a:r>
                        <a:rPr sz="1200" b="1" spc="-95" smtClean="0">
                          <a:solidFill>
                            <a:schemeClr val="tx1"/>
                          </a:solidFill>
                          <a:latin typeface="Comic Sans MS" pitchFamily="66" charset="0"/>
                          <a:cs typeface="Trebuchet MS"/>
                        </a:rPr>
                        <a:t>20</a:t>
                      </a:r>
                      <a:r>
                        <a:rPr lang="ru-RU" sz="1200" b="1" spc="-95" dirty="0" smtClean="0">
                          <a:solidFill>
                            <a:schemeClr val="tx1"/>
                          </a:solidFill>
                          <a:latin typeface="Comic Sans MS" pitchFamily="66" charset="0"/>
                          <a:cs typeface="Trebuchet MS"/>
                        </a:rPr>
                        <a:t>2</a:t>
                      </a:r>
                      <a:r>
                        <a:rPr lang="en-US" sz="1200" b="1" spc="-95" dirty="0" smtClean="0">
                          <a:solidFill>
                            <a:schemeClr val="tx1"/>
                          </a:solidFill>
                          <a:latin typeface="Comic Sans MS" pitchFamily="66" charset="0"/>
                          <a:cs typeface="Trebuchet MS"/>
                        </a:rPr>
                        <a:t>5</a:t>
                      </a:r>
                      <a:endParaRPr lang="ru-RU" sz="1200" b="1" spc="-95" dirty="0" smtClean="0">
                        <a:solidFill>
                          <a:schemeClr val="tx1"/>
                        </a:solidFill>
                        <a:latin typeface="Comic Sans MS" pitchFamily="66" charset="0"/>
                        <a:cs typeface="Trebuchet MS"/>
                      </a:endParaRPr>
                    </a:p>
                  </a:txBody>
                  <a:tcPr marL="0" marR="0" marT="5080" marB="0">
                    <a:solidFill>
                      <a:schemeClr val="bg1"/>
                    </a:solidFill>
                  </a:tcPr>
                </a:tc>
                <a:tc>
                  <a:txBody>
                    <a:bodyPr/>
                    <a:lstStyle/>
                    <a:p>
                      <a:pPr marL="13970" algn="ctr">
                        <a:lnSpc>
                          <a:spcPct val="150000"/>
                        </a:lnSpc>
                      </a:pPr>
                      <a:r>
                        <a:rPr sz="1200" b="1" smtClean="0">
                          <a:solidFill>
                            <a:schemeClr val="tx1"/>
                          </a:solidFill>
                          <a:latin typeface="Comic Sans MS" pitchFamily="66" charset="0"/>
                          <a:cs typeface="Trebuchet MS"/>
                        </a:rPr>
                        <a:t>%</a:t>
                      </a:r>
                      <a:endParaRPr sz="1200">
                        <a:solidFill>
                          <a:schemeClr val="tx1"/>
                        </a:solidFill>
                        <a:latin typeface="Comic Sans MS" pitchFamily="66" charset="0"/>
                        <a:cs typeface="Trebuchet MS"/>
                      </a:endParaRPr>
                    </a:p>
                    <a:p>
                      <a:pPr marL="10160" algn="ctr">
                        <a:lnSpc>
                          <a:spcPct val="150000"/>
                        </a:lnSpc>
                        <a:spcBef>
                          <a:spcPts val="5"/>
                        </a:spcBef>
                      </a:pPr>
                      <a:r>
                        <a:rPr sz="1200" b="1" spc="-80" dirty="0">
                          <a:solidFill>
                            <a:schemeClr val="tx1"/>
                          </a:solidFill>
                          <a:latin typeface="Comic Sans MS" pitchFamily="66" charset="0"/>
                          <a:cs typeface="Trebuchet MS"/>
                        </a:rPr>
                        <a:t>исполнения</a:t>
                      </a:r>
                      <a:endParaRPr sz="1200">
                        <a:solidFill>
                          <a:schemeClr val="tx1"/>
                        </a:solidFill>
                        <a:latin typeface="Comic Sans MS" pitchFamily="66" charset="0"/>
                        <a:cs typeface="Trebuchet MS"/>
                      </a:endParaRPr>
                    </a:p>
                  </a:txBody>
                  <a:tcPr marL="0" marR="0" marT="5080" marB="0">
                    <a:solidFill>
                      <a:schemeClr val="bg1"/>
                    </a:solidFill>
                  </a:tcPr>
                </a:tc>
                <a:tc>
                  <a:txBody>
                    <a:bodyPr/>
                    <a:lstStyle/>
                    <a:p>
                      <a:pPr marL="10160" algn="ctr">
                        <a:lnSpc>
                          <a:spcPct val="150000"/>
                        </a:lnSpc>
                        <a:spcBef>
                          <a:spcPts val="5"/>
                        </a:spcBef>
                      </a:pPr>
                      <a:r>
                        <a:rPr lang="ru-RU" sz="1200" b="1" dirty="0" smtClean="0">
                          <a:solidFill>
                            <a:schemeClr val="tx1"/>
                          </a:solidFill>
                          <a:latin typeface="Comic Sans MS" pitchFamily="66" charset="0"/>
                          <a:cs typeface="Trebuchet MS"/>
                        </a:rPr>
                        <a:t>Темп роста, %</a:t>
                      </a:r>
                      <a:endParaRPr sz="1200" b="1">
                        <a:solidFill>
                          <a:schemeClr val="tx1"/>
                        </a:solidFill>
                        <a:latin typeface="Comic Sans MS" pitchFamily="66" charset="0"/>
                        <a:cs typeface="Trebuchet MS"/>
                      </a:endParaRPr>
                    </a:p>
                  </a:txBody>
                  <a:tcPr marL="0" marR="0" marT="5080" marB="0">
                    <a:solidFill>
                      <a:schemeClr val="bg1"/>
                    </a:solidFill>
                  </a:tcPr>
                </a:tc>
              </a:tr>
              <a:tr h="349475">
                <a:tc>
                  <a:txBody>
                    <a:bodyPr/>
                    <a:lstStyle/>
                    <a:p>
                      <a:pPr marL="162560" algn="ctr">
                        <a:lnSpc>
                          <a:spcPct val="150000"/>
                        </a:lnSpc>
                        <a:spcBef>
                          <a:spcPts val="409"/>
                        </a:spcBef>
                      </a:pPr>
                      <a:r>
                        <a:rPr lang="ru-RU" sz="1200" b="1" spc="-100" dirty="0" smtClean="0">
                          <a:solidFill>
                            <a:schemeClr val="tx1"/>
                          </a:solidFill>
                          <a:latin typeface="Comic Sans MS" pitchFamily="66" charset="0"/>
                          <a:cs typeface="Trebuchet MS"/>
                        </a:rPr>
                        <a:t>Налоговые доходы</a:t>
                      </a:r>
                      <a:endParaRPr sz="1200">
                        <a:solidFill>
                          <a:schemeClr val="tx1"/>
                        </a:solidFill>
                        <a:latin typeface="Comic Sans MS" pitchFamily="66" charset="0"/>
                        <a:cs typeface="Trebuchet MS"/>
                      </a:endParaRPr>
                    </a:p>
                  </a:txBody>
                  <a:tcPr marL="0" marR="0" marT="52069" marB="0">
                    <a:solidFill>
                      <a:srgbClr val="CC99FF"/>
                    </a:solidFill>
                  </a:tcPr>
                </a:tc>
                <a:tc>
                  <a:txBody>
                    <a:bodyPr/>
                    <a:lstStyle/>
                    <a:p>
                      <a:pPr marL="162560" algn="ctr">
                        <a:lnSpc>
                          <a:spcPct val="150000"/>
                        </a:lnSpc>
                        <a:spcBef>
                          <a:spcPts val="409"/>
                        </a:spcBef>
                      </a:pPr>
                      <a:r>
                        <a:rPr lang="en-US" sz="1200" b="0" dirty="0" smtClean="0">
                          <a:solidFill>
                            <a:schemeClr val="tx1"/>
                          </a:solidFill>
                          <a:latin typeface="Comic Sans MS" pitchFamily="66" charset="0"/>
                          <a:cs typeface="Trebuchet MS"/>
                        </a:rPr>
                        <a:t>111495</a:t>
                      </a:r>
                      <a:r>
                        <a:rPr lang="ru-RU" sz="1200" b="0" dirty="0" smtClean="0">
                          <a:solidFill>
                            <a:schemeClr val="tx1"/>
                          </a:solidFill>
                          <a:latin typeface="Comic Sans MS" pitchFamily="66" charset="0"/>
                          <a:cs typeface="Trebuchet MS"/>
                        </a:rPr>
                        <a:t>,7</a:t>
                      </a:r>
                      <a:endParaRPr sz="1200" b="0">
                        <a:solidFill>
                          <a:schemeClr val="tx1"/>
                        </a:solidFill>
                        <a:latin typeface="Comic Sans MS" pitchFamily="66" charset="0"/>
                        <a:cs typeface="Trebuchet MS"/>
                      </a:endParaRPr>
                    </a:p>
                  </a:txBody>
                  <a:tcPr marL="0" marR="0" marT="52069" marB="0">
                    <a:solidFill>
                      <a:srgbClr val="CC99FF"/>
                    </a:solidFill>
                  </a:tcPr>
                </a:tc>
                <a:tc>
                  <a:txBody>
                    <a:bodyPr/>
                    <a:lstStyle/>
                    <a:p>
                      <a:pPr marL="118745" algn="ctr">
                        <a:lnSpc>
                          <a:spcPct val="150000"/>
                        </a:lnSpc>
                      </a:pPr>
                      <a:r>
                        <a:rPr lang="ru-RU" sz="1200" b="0" dirty="0" smtClean="0">
                          <a:solidFill>
                            <a:schemeClr val="tx1"/>
                          </a:solidFill>
                          <a:latin typeface="Comic Sans MS" pitchFamily="66" charset="0"/>
                          <a:cs typeface="Times New Roman"/>
                        </a:rPr>
                        <a:t>115342,9</a:t>
                      </a:r>
                      <a:endParaRPr sz="1200" b="0" dirty="0">
                        <a:solidFill>
                          <a:schemeClr val="tx1"/>
                        </a:solidFill>
                        <a:latin typeface="Comic Sans MS" pitchFamily="66" charset="0"/>
                        <a:cs typeface="Times New Roman"/>
                      </a:endParaRPr>
                    </a:p>
                  </a:txBody>
                  <a:tcPr marL="0" marR="0" marT="0" marB="0">
                    <a:solidFill>
                      <a:srgbClr val="CC99FF"/>
                    </a:solidFill>
                  </a:tcPr>
                </a:tc>
                <a:tc>
                  <a:txBody>
                    <a:bodyPr/>
                    <a:lstStyle/>
                    <a:p>
                      <a:pPr marL="55880" algn="ctr">
                        <a:lnSpc>
                          <a:spcPct val="150000"/>
                        </a:lnSpc>
                      </a:pPr>
                      <a:r>
                        <a:rPr lang="ru-RU" sz="1200" b="0" dirty="0" smtClean="0">
                          <a:solidFill>
                            <a:schemeClr val="tx1"/>
                          </a:solidFill>
                          <a:latin typeface="Comic Sans MS" pitchFamily="66" charset="0"/>
                          <a:cs typeface="Times New Roman"/>
                        </a:rPr>
                        <a:t>125177,5</a:t>
                      </a:r>
                      <a:endParaRPr sz="1200" b="0" dirty="0">
                        <a:solidFill>
                          <a:schemeClr val="tx1"/>
                        </a:solidFill>
                        <a:latin typeface="Comic Sans MS" pitchFamily="66" charset="0"/>
                        <a:cs typeface="Times New Roman"/>
                      </a:endParaRPr>
                    </a:p>
                  </a:txBody>
                  <a:tcPr marL="0" marR="0" marT="0" marB="0">
                    <a:solidFill>
                      <a:srgbClr val="CC99FF"/>
                    </a:solidFill>
                  </a:tcPr>
                </a:tc>
                <a:tc>
                  <a:txBody>
                    <a:bodyPr/>
                    <a:lstStyle/>
                    <a:p>
                      <a:pPr marR="385445" algn="ctr">
                        <a:lnSpc>
                          <a:spcPct val="150000"/>
                        </a:lnSpc>
                      </a:pPr>
                      <a:r>
                        <a:rPr lang="ru-RU" sz="1200" b="0" dirty="0" smtClean="0">
                          <a:solidFill>
                            <a:schemeClr val="tx1"/>
                          </a:solidFill>
                          <a:latin typeface="Comic Sans MS" pitchFamily="66" charset="0"/>
                          <a:cs typeface="Times New Roman"/>
                        </a:rPr>
                        <a:t>108,5</a:t>
                      </a:r>
                      <a:endParaRPr sz="1200" b="0" dirty="0">
                        <a:solidFill>
                          <a:schemeClr val="tx1"/>
                        </a:solidFill>
                        <a:latin typeface="Comic Sans MS" pitchFamily="66" charset="0"/>
                        <a:cs typeface="Times New Roman"/>
                      </a:endParaRPr>
                    </a:p>
                  </a:txBody>
                  <a:tcPr marL="0" marR="0" marT="0" marB="0">
                    <a:solidFill>
                      <a:srgbClr val="CC99FF"/>
                    </a:solidFill>
                  </a:tcPr>
                </a:tc>
                <a:tc>
                  <a:txBody>
                    <a:bodyPr/>
                    <a:lstStyle/>
                    <a:p>
                      <a:pPr marR="385445" algn="ctr">
                        <a:lnSpc>
                          <a:spcPct val="150000"/>
                        </a:lnSpc>
                      </a:pPr>
                      <a:r>
                        <a:rPr lang="ru-RU" sz="1200" b="0" dirty="0" smtClean="0">
                          <a:solidFill>
                            <a:schemeClr val="tx1"/>
                          </a:solidFill>
                          <a:latin typeface="Comic Sans MS" pitchFamily="66" charset="0"/>
                          <a:cs typeface="Times New Roman"/>
                        </a:rPr>
                        <a:t>12,3</a:t>
                      </a:r>
                      <a:endParaRPr sz="1200" b="0" dirty="0">
                        <a:solidFill>
                          <a:schemeClr val="tx1"/>
                        </a:solidFill>
                        <a:latin typeface="Comic Sans MS" pitchFamily="66" charset="0"/>
                        <a:cs typeface="Times New Roman"/>
                      </a:endParaRPr>
                    </a:p>
                  </a:txBody>
                  <a:tcPr marL="0" marR="0" marT="0" marB="0">
                    <a:solidFill>
                      <a:srgbClr val="CC99FF"/>
                    </a:solidFill>
                  </a:tcPr>
                </a:tc>
              </a:tr>
              <a:tr h="336588">
                <a:tc>
                  <a:txBody>
                    <a:bodyPr/>
                    <a:lstStyle/>
                    <a:p>
                      <a:pPr marL="161925" algn="ctr">
                        <a:lnSpc>
                          <a:spcPct val="150000"/>
                        </a:lnSpc>
                        <a:spcBef>
                          <a:spcPts val="415"/>
                        </a:spcBef>
                      </a:pPr>
                      <a:r>
                        <a:rPr lang="ru-RU" sz="1200" b="1" spc="-90" dirty="0" smtClean="0">
                          <a:solidFill>
                            <a:schemeClr val="tx1"/>
                          </a:solidFill>
                          <a:latin typeface="Comic Sans MS" pitchFamily="66" charset="0"/>
                          <a:cs typeface="Trebuchet MS"/>
                        </a:rPr>
                        <a:t>Неналоговые</a:t>
                      </a:r>
                      <a:r>
                        <a:rPr lang="ru-RU" sz="1200" b="1" spc="-90" baseline="0" dirty="0" smtClean="0">
                          <a:solidFill>
                            <a:schemeClr val="tx1"/>
                          </a:solidFill>
                          <a:latin typeface="Comic Sans MS" pitchFamily="66" charset="0"/>
                          <a:cs typeface="Trebuchet MS"/>
                        </a:rPr>
                        <a:t> доходы</a:t>
                      </a:r>
                      <a:endParaRPr sz="1200">
                        <a:solidFill>
                          <a:schemeClr val="tx1"/>
                        </a:solidFill>
                        <a:latin typeface="Comic Sans MS" pitchFamily="66" charset="0"/>
                        <a:cs typeface="Trebuchet MS"/>
                      </a:endParaRPr>
                    </a:p>
                  </a:txBody>
                  <a:tcPr marL="0" marR="0" marT="52705" marB="0">
                    <a:solidFill>
                      <a:srgbClr val="666699"/>
                    </a:solidFill>
                  </a:tcPr>
                </a:tc>
                <a:tc>
                  <a:txBody>
                    <a:bodyPr/>
                    <a:lstStyle/>
                    <a:p>
                      <a:pPr marL="161925" algn="ctr">
                        <a:lnSpc>
                          <a:spcPct val="150000"/>
                        </a:lnSpc>
                        <a:spcBef>
                          <a:spcPts val="415"/>
                        </a:spcBef>
                      </a:pPr>
                      <a:r>
                        <a:rPr lang="ru-RU" sz="1200" b="0" dirty="0" smtClean="0">
                          <a:solidFill>
                            <a:schemeClr val="tx1"/>
                          </a:solidFill>
                          <a:latin typeface="Comic Sans MS" pitchFamily="66" charset="0"/>
                          <a:cs typeface="Trebuchet MS"/>
                        </a:rPr>
                        <a:t>10500,3</a:t>
                      </a:r>
                      <a:endParaRPr sz="1200" b="0">
                        <a:solidFill>
                          <a:schemeClr val="tx1"/>
                        </a:solidFill>
                        <a:latin typeface="Comic Sans MS" pitchFamily="66" charset="0"/>
                        <a:cs typeface="Trebuchet MS"/>
                      </a:endParaRPr>
                    </a:p>
                  </a:txBody>
                  <a:tcPr marL="0" marR="0" marT="52705" marB="0">
                    <a:solidFill>
                      <a:srgbClr val="666699"/>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7977,5</a:t>
                      </a:r>
                      <a:endParaRPr sz="1200" b="0" dirty="0">
                        <a:solidFill>
                          <a:schemeClr val="tx1"/>
                        </a:solidFill>
                        <a:latin typeface="Comic Sans MS" pitchFamily="66" charset="0"/>
                        <a:cs typeface="Times New Roman"/>
                      </a:endParaRPr>
                    </a:p>
                  </a:txBody>
                  <a:tcPr marL="0" marR="0" marT="57785" marB="0">
                    <a:solidFill>
                      <a:srgbClr val="666699"/>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14011,1</a:t>
                      </a:r>
                      <a:endParaRPr sz="1200" b="0" dirty="0">
                        <a:solidFill>
                          <a:schemeClr val="tx1"/>
                        </a:solidFill>
                        <a:latin typeface="Comic Sans MS" pitchFamily="66" charset="0"/>
                        <a:cs typeface="Times New Roman"/>
                      </a:endParaRPr>
                    </a:p>
                  </a:txBody>
                  <a:tcPr marL="0" marR="0" marT="57785" marB="0">
                    <a:solidFill>
                      <a:srgbClr val="666699"/>
                    </a:solidFill>
                  </a:tcPr>
                </a:tc>
                <a:tc>
                  <a:txBody>
                    <a:bodyPr/>
                    <a:lstStyle/>
                    <a:p>
                      <a:pPr marR="380365" algn="ctr">
                        <a:lnSpc>
                          <a:spcPct val="150000"/>
                        </a:lnSpc>
                        <a:spcBef>
                          <a:spcPts val="455"/>
                        </a:spcBef>
                      </a:pPr>
                      <a:r>
                        <a:rPr lang="ru-RU" sz="1200" b="0" dirty="0" smtClean="0">
                          <a:solidFill>
                            <a:schemeClr val="tx1"/>
                          </a:solidFill>
                          <a:latin typeface="Comic Sans MS" pitchFamily="66" charset="0"/>
                          <a:cs typeface="Times New Roman"/>
                        </a:rPr>
                        <a:t>175,6</a:t>
                      </a:r>
                      <a:endParaRPr sz="1200" b="0" dirty="0">
                        <a:solidFill>
                          <a:schemeClr val="tx1"/>
                        </a:solidFill>
                        <a:latin typeface="Comic Sans MS" pitchFamily="66" charset="0"/>
                        <a:cs typeface="Times New Roman"/>
                      </a:endParaRPr>
                    </a:p>
                  </a:txBody>
                  <a:tcPr marL="0" marR="0" marT="57785" marB="0">
                    <a:solidFill>
                      <a:srgbClr val="666699"/>
                    </a:solidFill>
                  </a:tcPr>
                </a:tc>
                <a:tc>
                  <a:txBody>
                    <a:bodyPr/>
                    <a:lstStyle/>
                    <a:p>
                      <a:pPr marR="380365" algn="ctr">
                        <a:lnSpc>
                          <a:spcPct val="150000"/>
                        </a:lnSpc>
                        <a:spcBef>
                          <a:spcPts val="455"/>
                        </a:spcBef>
                      </a:pPr>
                      <a:r>
                        <a:rPr lang="ru-RU" sz="1200" b="0" dirty="0" smtClean="0">
                          <a:solidFill>
                            <a:schemeClr val="tx1"/>
                          </a:solidFill>
                          <a:latin typeface="Comic Sans MS" pitchFamily="66" charset="0"/>
                          <a:cs typeface="Times New Roman"/>
                        </a:rPr>
                        <a:t>33,4</a:t>
                      </a:r>
                      <a:endParaRPr sz="1200" b="0" dirty="0">
                        <a:solidFill>
                          <a:schemeClr val="tx1"/>
                        </a:solidFill>
                        <a:latin typeface="Comic Sans MS" pitchFamily="66" charset="0"/>
                        <a:cs typeface="Times New Roman"/>
                      </a:endParaRPr>
                    </a:p>
                  </a:txBody>
                  <a:tcPr marL="0" marR="0" marT="57785" marB="0">
                    <a:solidFill>
                      <a:srgbClr val="666699"/>
                    </a:solidFill>
                  </a:tcPr>
                </a:tc>
              </a:tr>
              <a:tr h="608818">
                <a:tc>
                  <a:txBody>
                    <a:bodyPr/>
                    <a:lstStyle/>
                    <a:p>
                      <a:pPr marL="158750" algn="ctr">
                        <a:lnSpc>
                          <a:spcPct val="150000"/>
                        </a:lnSpc>
                        <a:spcBef>
                          <a:spcPts val="409"/>
                        </a:spcBef>
                      </a:pPr>
                      <a:r>
                        <a:rPr lang="ru-RU" sz="1200" b="1" spc="-95" dirty="0" smtClean="0">
                          <a:solidFill>
                            <a:schemeClr val="tx1"/>
                          </a:solidFill>
                          <a:latin typeface="Comic Sans MS" pitchFamily="66" charset="0"/>
                          <a:cs typeface="Trebuchet MS"/>
                        </a:rPr>
                        <a:t>Безвозмездные поступления</a:t>
                      </a:r>
                      <a:endParaRPr sz="1200" dirty="0">
                        <a:solidFill>
                          <a:schemeClr val="tx1"/>
                        </a:solidFill>
                        <a:latin typeface="Comic Sans MS" pitchFamily="66" charset="0"/>
                        <a:cs typeface="Trebuchet MS"/>
                      </a:endParaRPr>
                    </a:p>
                  </a:txBody>
                  <a:tcPr marL="0" marR="0" marT="52069" marB="0">
                    <a:solidFill>
                      <a:srgbClr val="FF99CC"/>
                    </a:solidFill>
                  </a:tcPr>
                </a:tc>
                <a:tc>
                  <a:txBody>
                    <a:bodyPr/>
                    <a:lstStyle/>
                    <a:p>
                      <a:pPr marL="158750" algn="ctr">
                        <a:lnSpc>
                          <a:spcPct val="150000"/>
                        </a:lnSpc>
                        <a:spcBef>
                          <a:spcPts val="409"/>
                        </a:spcBef>
                      </a:pPr>
                      <a:r>
                        <a:rPr lang="ru-RU" sz="1200" b="0" dirty="0" smtClean="0">
                          <a:solidFill>
                            <a:schemeClr val="tx1"/>
                          </a:solidFill>
                          <a:latin typeface="Comic Sans MS" pitchFamily="66" charset="0"/>
                          <a:cs typeface="Trebuchet MS"/>
                        </a:rPr>
                        <a:t>437806,8</a:t>
                      </a:r>
                      <a:endParaRPr sz="1200" b="0" dirty="0">
                        <a:solidFill>
                          <a:schemeClr val="tx1"/>
                        </a:solidFill>
                        <a:latin typeface="Comic Sans MS" pitchFamily="66" charset="0"/>
                        <a:cs typeface="Trebuchet MS"/>
                      </a:endParaRPr>
                    </a:p>
                  </a:txBody>
                  <a:tcPr marL="0" marR="0" marT="52069" marB="0">
                    <a:solidFill>
                      <a:srgbClr val="FF99CC"/>
                    </a:solidFill>
                  </a:tcPr>
                </a:tc>
                <a:tc>
                  <a:txBody>
                    <a:bodyPr/>
                    <a:lstStyle/>
                    <a:p>
                      <a:pPr marL="142240" algn="ctr">
                        <a:lnSpc>
                          <a:spcPct val="150000"/>
                        </a:lnSpc>
                        <a:spcBef>
                          <a:spcPts val="45"/>
                        </a:spcBef>
                      </a:pPr>
                      <a:r>
                        <a:rPr lang="ru-RU" sz="1200" b="0" dirty="0" smtClean="0">
                          <a:solidFill>
                            <a:schemeClr val="tx1"/>
                          </a:solidFill>
                          <a:latin typeface="Comic Sans MS" pitchFamily="66" charset="0"/>
                          <a:cs typeface="Times New Roman"/>
                        </a:rPr>
                        <a:t>695650,9</a:t>
                      </a:r>
                      <a:endParaRPr sz="1200" b="0" dirty="0">
                        <a:solidFill>
                          <a:schemeClr val="tx1"/>
                        </a:solidFill>
                        <a:latin typeface="Comic Sans MS" pitchFamily="66" charset="0"/>
                        <a:cs typeface="Times New Roman"/>
                      </a:endParaRPr>
                    </a:p>
                  </a:txBody>
                  <a:tcPr marL="0" marR="0" marT="5715" marB="0">
                    <a:solidFill>
                      <a:srgbClr val="FF99CC"/>
                    </a:solidFill>
                  </a:tcPr>
                </a:tc>
                <a:tc>
                  <a:txBody>
                    <a:bodyPr/>
                    <a:lstStyle/>
                    <a:p>
                      <a:pPr marL="150495" algn="ctr">
                        <a:lnSpc>
                          <a:spcPct val="150000"/>
                        </a:lnSpc>
                        <a:spcBef>
                          <a:spcPts val="45"/>
                        </a:spcBef>
                      </a:pPr>
                      <a:r>
                        <a:rPr lang="ru-RU" sz="1200" b="0" dirty="0" smtClean="0">
                          <a:solidFill>
                            <a:schemeClr val="tx1"/>
                          </a:solidFill>
                          <a:latin typeface="Comic Sans MS" pitchFamily="66" charset="0"/>
                          <a:cs typeface="Times New Roman"/>
                        </a:rPr>
                        <a:t>678183,5</a:t>
                      </a:r>
                      <a:endParaRPr sz="1200" b="0" dirty="0">
                        <a:solidFill>
                          <a:schemeClr val="tx1"/>
                        </a:solidFill>
                        <a:latin typeface="Comic Sans MS" pitchFamily="66" charset="0"/>
                        <a:cs typeface="Times New Roman"/>
                      </a:endParaRPr>
                    </a:p>
                  </a:txBody>
                  <a:tcPr marL="0" marR="0" marT="5715" marB="0">
                    <a:solidFill>
                      <a:srgbClr val="FF99CC"/>
                    </a:solidFill>
                  </a:tcPr>
                </a:tc>
                <a:tc>
                  <a:txBody>
                    <a:bodyPr/>
                    <a:lstStyle/>
                    <a:p>
                      <a:pPr marR="369570" algn="ctr">
                        <a:lnSpc>
                          <a:spcPct val="150000"/>
                        </a:lnSpc>
                        <a:spcBef>
                          <a:spcPts val="45"/>
                        </a:spcBef>
                      </a:pPr>
                      <a:r>
                        <a:rPr lang="ru-RU" sz="1200" b="0" dirty="0" smtClean="0">
                          <a:solidFill>
                            <a:schemeClr val="tx1"/>
                          </a:solidFill>
                          <a:latin typeface="Comic Sans MS" pitchFamily="66" charset="0"/>
                          <a:cs typeface="Times New Roman"/>
                        </a:rPr>
                        <a:t>97,5</a:t>
                      </a:r>
                      <a:endParaRPr sz="1200" b="0" dirty="0">
                        <a:solidFill>
                          <a:schemeClr val="tx1"/>
                        </a:solidFill>
                        <a:latin typeface="Comic Sans MS" pitchFamily="66" charset="0"/>
                        <a:cs typeface="Times New Roman"/>
                      </a:endParaRPr>
                    </a:p>
                  </a:txBody>
                  <a:tcPr marL="0" marR="0" marT="5715" marB="0">
                    <a:solidFill>
                      <a:srgbClr val="FF99CC"/>
                    </a:solidFill>
                  </a:tcPr>
                </a:tc>
                <a:tc>
                  <a:txBody>
                    <a:bodyPr/>
                    <a:lstStyle/>
                    <a:p>
                      <a:pPr marR="369570" algn="ctr">
                        <a:lnSpc>
                          <a:spcPct val="150000"/>
                        </a:lnSpc>
                        <a:spcBef>
                          <a:spcPts val="45"/>
                        </a:spcBef>
                      </a:pPr>
                      <a:r>
                        <a:rPr lang="ru-RU" sz="1200" b="0" dirty="0" smtClean="0">
                          <a:solidFill>
                            <a:schemeClr val="tx1"/>
                          </a:solidFill>
                          <a:latin typeface="Comic Sans MS" pitchFamily="66" charset="0"/>
                          <a:cs typeface="Times New Roman"/>
                        </a:rPr>
                        <a:t>54,9</a:t>
                      </a:r>
                      <a:endParaRPr sz="1200" b="0" dirty="0">
                        <a:solidFill>
                          <a:schemeClr val="tx1"/>
                        </a:solidFill>
                        <a:latin typeface="Comic Sans MS" pitchFamily="66" charset="0"/>
                        <a:cs typeface="Times New Roman"/>
                      </a:endParaRPr>
                    </a:p>
                  </a:txBody>
                  <a:tcPr marL="0" marR="0" marT="5715" marB="0">
                    <a:solidFill>
                      <a:srgbClr val="FF99CC"/>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lIns="0" tIns="0" rIns="0" bIns="0"/>
          <a:lstStyle/>
          <a:p>
            <a:pPr fontAlgn="auto">
              <a:spcBef>
                <a:spcPts val="0"/>
              </a:spcBef>
              <a:spcAft>
                <a:spcPts val="0"/>
              </a:spcAft>
              <a:defRPr/>
            </a:pPr>
            <a:fld id="{406BBA42-813F-440E-9CDC-248893170A71}" type="slidenum">
              <a:rPr lang="ru-RU">
                <a:solidFill>
                  <a:schemeClr val="tx1">
                    <a:lumMod val="50000"/>
                    <a:lumOff val="50000"/>
                  </a:schemeClr>
                </a:solidFill>
                <a:latin typeface="+mn-lt"/>
                <a:cs typeface="+mn-cs"/>
              </a:rPr>
              <a:pPr fontAlgn="auto">
                <a:spcBef>
                  <a:spcPts val="0"/>
                </a:spcBef>
                <a:spcAft>
                  <a:spcPts val="0"/>
                </a:spcAft>
                <a:defRPr/>
              </a:pPr>
              <a:t>12</a:t>
            </a:fld>
            <a:endParaRPr lang="ru-RU" dirty="0">
              <a:solidFill>
                <a:schemeClr val="tx1">
                  <a:lumMod val="50000"/>
                  <a:lumOff val="50000"/>
                </a:schemeClr>
              </a:solidFill>
              <a:latin typeface="+mn-lt"/>
              <a:cs typeface="+mn-cs"/>
            </a:endParaRPr>
          </a:p>
        </p:txBody>
      </p:sp>
      <p:sp>
        <p:nvSpPr>
          <p:cNvPr id="36871" name="Rectangle 10"/>
          <p:cNvSpPr>
            <a:spLocks noGrp="1" noChangeArrowheads="1"/>
          </p:cNvSpPr>
          <p:nvPr>
            <p:ph type="title" idx="4294967295"/>
          </p:nvPr>
        </p:nvSpPr>
        <p:spPr bwMode="auto">
          <a:xfrm>
            <a:off x="500034" y="285728"/>
            <a:ext cx="8215370" cy="642942"/>
          </a:xfrm>
          <a:noFill/>
        </p:spPr>
        <p:txBody>
          <a:bodyPr wrap="square" lIns="91440" tIns="45720" rIns="91440" bIns="45720" numCol="1" anchorCtr="0" compatLnSpc="1">
            <a:prstTxWarp prst="textNoShape">
              <a:avLst/>
            </a:prstTxWarp>
            <a:normAutofit fontScale="90000"/>
          </a:bodyPr>
          <a:lstStyle/>
          <a:p>
            <a:r>
              <a:rPr lang="ru-RU" sz="2700" b="1" cap="none" dirty="0" smtClean="0">
                <a:solidFill>
                  <a:srgbClr val="0000CC"/>
                </a:solidFill>
                <a:effectLst/>
                <a:latin typeface="Comic Sans MS" pitchFamily="66" charset="0"/>
              </a:rPr>
              <a:t/>
            </a:r>
            <a:br>
              <a:rPr lang="ru-RU" sz="2700" b="1" cap="none" dirty="0" smtClean="0">
                <a:solidFill>
                  <a:srgbClr val="0000CC"/>
                </a:solidFill>
                <a:effectLst/>
                <a:latin typeface="Comic Sans MS" pitchFamily="66" charset="0"/>
              </a:rPr>
            </a:br>
            <a:r>
              <a:rPr lang="ru-RU" sz="2700" b="1" cap="none" dirty="0" smtClean="0">
                <a:solidFill>
                  <a:srgbClr val="0000CC"/>
                </a:solidFill>
                <a:effectLst/>
                <a:latin typeface="Comic Sans MS" pitchFamily="66" charset="0"/>
              </a:rPr>
              <a:t>Структура налоговых доходов,</a:t>
            </a:r>
            <a:r>
              <a:rPr lang="ru-RU" sz="2700" b="1" dirty="0" smtClean="0">
                <a:solidFill>
                  <a:srgbClr val="0000CC"/>
                </a:solidFill>
                <a:latin typeface="Comic Sans MS" pitchFamily="66" charset="0"/>
              </a:rPr>
              <a:t> тыс. рублей</a:t>
            </a:r>
            <a:r>
              <a:rPr lang="ru-RU" sz="2700" b="1" cap="none" dirty="0" smtClean="0">
                <a:solidFill>
                  <a:srgbClr val="0000CC"/>
                </a:solidFill>
                <a:effectLst/>
                <a:latin typeface="Comic Sans MS" pitchFamily="66" charset="0"/>
              </a:rPr>
              <a:t/>
            </a:r>
            <a:br>
              <a:rPr lang="ru-RU" sz="2700" b="1" cap="none" dirty="0" smtClean="0">
                <a:solidFill>
                  <a:srgbClr val="0000CC"/>
                </a:solidFill>
                <a:effectLst/>
                <a:latin typeface="Comic Sans MS" pitchFamily="66" charset="0"/>
              </a:rPr>
            </a:br>
            <a:r>
              <a:rPr lang="ru-RU" sz="2400" b="1" cap="none" dirty="0" smtClean="0">
                <a:solidFill>
                  <a:srgbClr val="0000CC"/>
                </a:solidFill>
                <a:effectLst/>
                <a:latin typeface="Comic Sans MS" pitchFamily="66" charset="0"/>
              </a:rPr>
              <a:t> </a:t>
            </a:r>
            <a:r>
              <a:rPr lang="ru-RU" sz="2400" b="1" cap="none" dirty="0" smtClean="0">
                <a:solidFill>
                  <a:srgbClr val="CC0099"/>
                </a:solidFill>
                <a:effectLst/>
                <a:latin typeface="Times New Roman" pitchFamily="18" charset="0"/>
              </a:rPr>
              <a:t/>
            </a:r>
            <a:br>
              <a:rPr lang="ru-RU" sz="2400" b="1" cap="none" dirty="0" smtClean="0">
                <a:solidFill>
                  <a:srgbClr val="CC0099"/>
                </a:solidFill>
                <a:effectLst/>
                <a:latin typeface="Times New Roman" pitchFamily="18" charset="0"/>
              </a:rPr>
            </a:br>
            <a:endParaRPr lang="ru-RU" sz="2400" b="1" cap="none" dirty="0" smtClean="0">
              <a:solidFill>
                <a:srgbClr val="CC0099"/>
              </a:solidFill>
              <a:effectLst/>
              <a:latin typeface="Times New Roman" pitchFamily="18" charset="0"/>
            </a:endParaRPr>
          </a:p>
        </p:txBody>
      </p:sp>
      <p:sp>
        <p:nvSpPr>
          <p:cNvPr id="36870" name="Прямоугольник 11"/>
          <p:cNvSpPr>
            <a:spLocks noChangeArrowheads="1"/>
          </p:cNvSpPr>
          <p:nvPr/>
        </p:nvSpPr>
        <p:spPr bwMode="auto">
          <a:xfrm>
            <a:off x="1058863" y="5638800"/>
            <a:ext cx="184150" cy="457200"/>
          </a:xfrm>
          <a:prstGeom prst="rect">
            <a:avLst/>
          </a:prstGeom>
          <a:noFill/>
          <a:ln w="9525">
            <a:noFill/>
            <a:miter lim="800000"/>
            <a:headEnd/>
            <a:tailEnd/>
          </a:ln>
        </p:spPr>
        <p:txBody>
          <a:bodyPr>
            <a:spAutoFit/>
          </a:bodyPr>
          <a:lstStyle/>
          <a:p>
            <a:r>
              <a:rPr lang="ru-RU" sz="1200" dirty="0"/>
              <a:t>		</a:t>
            </a:r>
            <a:endParaRPr lang="ru-RU" sz="1400" b="1" dirty="0">
              <a:latin typeface="Times New Roman" pitchFamily="18" charset="0"/>
              <a:cs typeface="Times New Roman" pitchFamily="18" charset="0"/>
            </a:endParaRPr>
          </a:p>
        </p:txBody>
      </p:sp>
      <p:graphicFrame>
        <p:nvGraphicFramePr>
          <p:cNvPr id="8" name="Таблица 7"/>
          <p:cNvGraphicFramePr>
            <a:graphicFrameLocks noGrp="1"/>
          </p:cNvGraphicFramePr>
          <p:nvPr/>
        </p:nvGraphicFramePr>
        <p:xfrm>
          <a:off x="357159" y="1071546"/>
          <a:ext cx="8501120" cy="3109366"/>
        </p:xfrm>
        <a:graphic>
          <a:graphicData uri="http://schemas.openxmlformats.org/drawingml/2006/table">
            <a:tbl>
              <a:tblPr firstRow="1" bandRow="1">
                <a:tableStyleId>{2D5ABB26-0587-4C30-8999-92F81FD0307C}</a:tableStyleId>
              </a:tblPr>
              <a:tblGrid>
                <a:gridCol w="2781947"/>
                <a:gridCol w="1192264"/>
                <a:gridCol w="1192264"/>
                <a:gridCol w="1093759"/>
                <a:gridCol w="1120443"/>
                <a:gridCol w="1120443"/>
              </a:tblGrid>
              <a:tr h="551431">
                <a:tc>
                  <a:txBody>
                    <a:bodyPr/>
                    <a:lstStyle/>
                    <a:p>
                      <a:pPr marL="158750" algn="ctr">
                        <a:lnSpc>
                          <a:spcPct val="150000"/>
                        </a:lnSpc>
                      </a:pPr>
                      <a:r>
                        <a:rPr sz="1200" b="1" spc="-85" smtClean="0">
                          <a:solidFill>
                            <a:schemeClr val="tx1"/>
                          </a:solidFill>
                          <a:latin typeface="Comic Sans MS" pitchFamily="66" charset="0"/>
                          <a:cs typeface="Trebuchet MS"/>
                        </a:rPr>
                        <a:t>Показатель</a:t>
                      </a:r>
                      <a:endParaRPr sz="1200" dirty="0">
                        <a:solidFill>
                          <a:schemeClr val="tx1"/>
                        </a:solidFill>
                        <a:latin typeface="Comic Sans MS" pitchFamily="66" charset="0"/>
                        <a:cs typeface="Trebuchet MS"/>
                      </a:endParaRPr>
                    </a:p>
                  </a:txBody>
                  <a:tcPr marL="0" marR="0" marT="5715" marB="0">
                    <a:solidFill>
                      <a:schemeClr val="bg1"/>
                    </a:solidFill>
                  </a:tcPr>
                </a:tc>
                <a:tc>
                  <a:txBody>
                    <a:bodyPr/>
                    <a:lstStyle/>
                    <a:p>
                      <a:pPr marL="196215" algn="ctr">
                        <a:lnSpc>
                          <a:spcPct val="150000"/>
                        </a:lnSpc>
                      </a:pPr>
                      <a:r>
                        <a:rPr lang="ru-RU" sz="1200" b="1" spc="-80" dirty="0" smtClean="0">
                          <a:solidFill>
                            <a:schemeClr val="tx1"/>
                          </a:solidFill>
                          <a:latin typeface="Comic Sans MS" pitchFamily="66" charset="0"/>
                          <a:cs typeface="Trebuchet MS"/>
                        </a:rPr>
                        <a:t>Исполнение</a:t>
                      </a:r>
                      <a:endParaRPr lang="ru-RU" sz="1200" dirty="0" smtClean="0">
                        <a:solidFill>
                          <a:schemeClr val="tx1"/>
                        </a:solidFill>
                        <a:latin typeface="Comic Sans MS" pitchFamily="66" charset="0"/>
                        <a:cs typeface="Trebuchet MS"/>
                      </a:endParaRPr>
                    </a:p>
                    <a:p>
                      <a:pPr marL="196850" algn="ctr">
                        <a:lnSpc>
                          <a:spcPct val="150000"/>
                        </a:lnSpc>
                        <a:spcBef>
                          <a:spcPts val="5"/>
                        </a:spcBef>
                      </a:pPr>
                      <a:r>
                        <a:rPr lang="ru-RU" sz="1200" b="1" spc="-95" dirty="0" smtClean="0">
                          <a:solidFill>
                            <a:schemeClr val="tx1"/>
                          </a:solidFill>
                          <a:latin typeface="Comic Sans MS" pitchFamily="66" charset="0"/>
                          <a:cs typeface="Trebuchet MS"/>
                        </a:rPr>
                        <a:t>2024</a:t>
                      </a:r>
                      <a:endParaRPr sz="1200" dirty="0">
                        <a:solidFill>
                          <a:schemeClr val="tx1"/>
                        </a:solidFill>
                        <a:latin typeface="Comic Sans MS" pitchFamily="66" charset="0"/>
                        <a:cs typeface="Trebuchet MS"/>
                      </a:endParaRPr>
                    </a:p>
                  </a:txBody>
                  <a:tcPr marL="0" marR="0" marT="5715" marB="0">
                    <a:solidFill>
                      <a:schemeClr val="bg1"/>
                    </a:solidFill>
                  </a:tcPr>
                </a:tc>
                <a:tc>
                  <a:txBody>
                    <a:bodyPr/>
                    <a:lstStyle/>
                    <a:p>
                      <a:pPr marL="0" indent="0" algn="ctr">
                        <a:lnSpc>
                          <a:spcPct val="150000"/>
                        </a:lnSpc>
                      </a:pPr>
                      <a:r>
                        <a:rPr lang="ru-RU" sz="1200" b="1" spc="-65" dirty="0" smtClean="0">
                          <a:solidFill>
                            <a:schemeClr val="tx1"/>
                          </a:solidFill>
                          <a:latin typeface="Comic Sans MS" pitchFamily="66" charset="0"/>
                          <a:cs typeface="Trebuchet MS"/>
                        </a:rPr>
                        <a:t>План </a:t>
                      </a:r>
                      <a:r>
                        <a:rPr lang="en-US" sz="1200" b="1" spc="-95" dirty="0" smtClean="0">
                          <a:solidFill>
                            <a:schemeClr val="tx1"/>
                          </a:solidFill>
                          <a:latin typeface="Comic Sans MS" pitchFamily="66" charset="0"/>
                          <a:cs typeface="Trebuchet MS"/>
                        </a:rPr>
                        <a:t>20</a:t>
                      </a:r>
                      <a:r>
                        <a:rPr lang="ru-RU" sz="1200" b="1" spc="-95" dirty="0" smtClean="0">
                          <a:solidFill>
                            <a:schemeClr val="tx1"/>
                          </a:solidFill>
                          <a:latin typeface="Comic Sans MS" pitchFamily="66" charset="0"/>
                          <a:cs typeface="Trebuchet MS"/>
                        </a:rPr>
                        <a:t>2</a:t>
                      </a:r>
                      <a:r>
                        <a:rPr lang="en-US" sz="1200" b="1" spc="-95" dirty="0" smtClean="0">
                          <a:solidFill>
                            <a:schemeClr val="tx1"/>
                          </a:solidFill>
                          <a:latin typeface="Comic Sans MS" pitchFamily="66" charset="0"/>
                          <a:cs typeface="Trebuchet MS"/>
                        </a:rPr>
                        <a:t>5</a:t>
                      </a:r>
                      <a:endParaRPr lang="ru-RU" sz="1200" b="1" spc="-95" dirty="0" smtClean="0">
                        <a:solidFill>
                          <a:schemeClr val="tx1"/>
                        </a:solidFill>
                        <a:latin typeface="Comic Sans MS" pitchFamily="66" charset="0"/>
                        <a:cs typeface="Trebuchet MS"/>
                      </a:endParaRPr>
                    </a:p>
                  </a:txBody>
                  <a:tcPr marL="0" marR="0" marT="5080" marB="0">
                    <a:solidFill>
                      <a:schemeClr val="bg1"/>
                    </a:solidFill>
                  </a:tcPr>
                </a:tc>
                <a:tc>
                  <a:txBody>
                    <a:bodyPr/>
                    <a:lstStyle/>
                    <a:p>
                      <a:pPr marL="196215" algn="ctr">
                        <a:lnSpc>
                          <a:spcPct val="150000"/>
                        </a:lnSpc>
                      </a:pPr>
                      <a:r>
                        <a:rPr sz="1200" b="1" spc="-80" smtClean="0">
                          <a:solidFill>
                            <a:schemeClr val="tx1"/>
                          </a:solidFill>
                          <a:latin typeface="Comic Sans MS" pitchFamily="66" charset="0"/>
                          <a:cs typeface="Trebuchet MS"/>
                        </a:rPr>
                        <a:t>Исполнение</a:t>
                      </a:r>
                      <a:endParaRPr sz="1200" dirty="0">
                        <a:solidFill>
                          <a:schemeClr val="tx1"/>
                        </a:solidFill>
                        <a:latin typeface="Comic Sans MS" pitchFamily="66" charset="0"/>
                        <a:cs typeface="Trebuchet MS"/>
                      </a:endParaRPr>
                    </a:p>
                    <a:p>
                      <a:pPr marL="196850" algn="ctr">
                        <a:lnSpc>
                          <a:spcPct val="150000"/>
                        </a:lnSpc>
                        <a:spcBef>
                          <a:spcPts val="5"/>
                        </a:spcBef>
                      </a:pPr>
                      <a:r>
                        <a:rPr sz="1200" b="1" spc="-95" smtClean="0">
                          <a:solidFill>
                            <a:schemeClr val="tx1"/>
                          </a:solidFill>
                          <a:latin typeface="Comic Sans MS" pitchFamily="66" charset="0"/>
                          <a:cs typeface="Trebuchet MS"/>
                        </a:rPr>
                        <a:t>20</a:t>
                      </a:r>
                      <a:r>
                        <a:rPr lang="ru-RU" sz="1200" b="1" spc="-95" dirty="0" smtClean="0">
                          <a:solidFill>
                            <a:schemeClr val="tx1"/>
                          </a:solidFill>
                          <a:latin typeface="Comic Sans MS" pitchFamily="66" charset="0"/>
                          <a:cs typeface="Trebuchet MS"/>
                        </a:rPr>
                        <a:t>2</a:t>
                      </a:r>
                      <a:r>
                        <a:rPr lang="en-US" sz="1200" b="1" spc="-95" dirty="0" smtClean="0">
                          <a:solidFill>
                            <a:schemeClr val="tx1"/>
                          </a:solidFill>
                          <a:latin typeface="Comic Sans MS" pitchFamily="66" charset="0"/>
                          <a:cs typeface="Trebuchet MS"/>
                        </a:rPr>
                        <a:t>5</a:t>
                      </a:r>
                      <a:endParaRPr lang="ru-RU" sz="1200" b="1" spc="-95" dirty="0" smtClean="0">
                        <a:solidFill>
                          <a:schemeClr val="tx1"/>
                        </a:solidFill>
                        <a:latin typeface="Comic Sans MS" pitchFamily="66" charset="0"/>
                        <a:cs typeface="Trebuchet MS"/>
                      </a:endParaRPr>
                    </a:p>
                  </a:txBody>
                  <a:tcPr marL="0" marR="0" marT="5080" marB="0">
                    <a:solidFill>
                      <a:schemeClr val="bg1"/>
                    </a:solidFill>
                  </a:tcPr>
                </a:tc>
                <a:tc>
                  <a:txBody>
                    <a:bodyPr/>
                    <a:lstStyle/>
                    <a:p>
                      <a:pPr marL="13970" algn="ctr">
                        <a:lnSpc>
                          <a:spcPct val="150000"/>
                        </a:lnSpc>
                      </a:pPr>
                      <a:r>
                        <a:rPr sz="1200" b="1" smtClean="0">
                          <a:solidFill>
                            <a:schemeClr val="tx1"/>
                          </a:solidFill>
                          <a:latin typeface="Comic Sans MS" pitchFamily="66" charset="0"/>
                          <a:cs typeface="Trebuchet MS"/>
                        </a:rPr>
                        <a:t>%</a:t>
                      </a:r>
                      <a:endParaRPr sz="1200">
                        <a:solidFill>
                          <a:schemeClr val="tx1"/>
                        </a:solidFill>
                        <a:latin typeface="Comic Sans MS" pitchFamily="66" charset="0"/>
                        <a:cs typeface="Trebuchet MS"/>
                      </a:endParaRPr>
                    </a:p>
                    <a:p>
                      <a:pPr marL="10160" algn="ctr">
                        <a:lnSpc>
                          <a:spcPct val="150000"/>
                        </a:lnSpc>
                        <a:spcBef>
                          <a:spcPts val="5"/>
                        </a:spcBef>
                      </a:pPr>
                      <a:r>
                        <a:rPr sz="1200" b="1" spc="-80" dirty="0">
                          <a:solidFill>
                            <a:schemeClr val="tx1"/>
                          </a:solidFill>
                          <a:latin typeface="Comic Sans MS" pitchFamily="66" charset="0"/>
                          <a:cs typeface="Trebuchet MS"/>
                        </a:rPr>
                        <a:t>исполнения</a:t>
                      </a:r>
                      <a:endParaRPr sz="1200">
                        <a:solidFill>
                          <a:schemeClr val="tx1"/>
                        </a:solidFill>
                        <a:latin typeface="Comic Sans MS" pitchFamily="66" charset="0"/>
                        <a:cs typeface="Trebuchet MS"/>
                      </a:endParaRPr>
                    </a:p>
                  </a:txBody>
                  <a:tcPr marL="0" marR="0" marT="5080" marB="0">
                    <a:solidFill>
                      <a:schemeClr val="bg1"/>
                    </a:solidFill>
                  </a:tcPr>
                </a:tc>
                <a:tc>
                  <a:txBody>
                    <a:bodyPr/>
                    <a:lstStyle/>
                    <a:p>
                      <a:pPr marL="10160" algn="ctr">
                        <a:lnSpc>
                          <a:spcPct val="150000"/>
                        </a:lnSpc>
                        <a:spcBef>
                          <a:spcPts val="5"/>
                        </a:spcBef>
                      </a:pPr>
                      <a:r>
                        <a:rPr lang="ru-RU" sz="1200" b="1" dirty="0" smtClean="0">
                          <a:solidFill>
                            <a:schemeClr val="tx1"/>
                          </a:solidFill>
                          <a:latin typeface="Comic Sans MS" pitchFamily="66" charset="0"/>
                          <a:cs typeface="Trebuchet MS"/>
                        </a:rPr>
                        <a:t>Темп роста, %</a:t>
                      </a:r>
                      <a:endParaRPr sz="1200" b="1">
                        <a:solidFill>
                          <a:schemeClr val="tx1"/>
                        </a:solidFill>
                        <a:latin typeface="Comic Sans MS" pitchFamily="66" charset="0"/>
                        <a:cs typeface="Trebuchet MS"/>
                      </a:endParaRPr>
                    </a:p>
                  </a:txBody>
                  <a:tcPr marL="0" marR="0" marT="5080" marB="0">
                    <a:solidFill>
                      <a:schemeClr val="bg1"/>
                    </a:solidFill>
                  </a:tcPr>
                </a:tc>
              </a:tr>
              <a:tr h="445777">
                <a:tc>
                  <a:txBody>
                    <a:bodyPr/>
                    <a:lstStyle/>
                    <a:p>
                      <a:pPr marL="162560" algn="ctr">
                        <a:lnSpc>
                          <a:spcPct val="150000"/>
                        </a:lnSpc>
                        <a:spcBef>
                          <a:spcPts val="409"/>
                        </a:spcBef>
                      </a:pPr>
                      <a:r>
                        <a:rPr lang="ru-RU" sz="1200" dirty="0" smtClean="0">
                          <a:solidFill>
                            <a:schemeClr val="tx1"/>
                          </a:solidFill>
                          <a:latin typeface="Comic Sans MS" pitchFamily="66" charset="0"/>
                          <a:cs typeface="Trebuchet MS"/>
                        </a:rPr>
                        <a:t>Налоговые доходы, в том числе:</a:t>
                      </a:r>
                      <a:endParaRPr sz="1200">
                        <a:solidFill>
                          <a:schemeClr val="tx1"/>
                        </a:solidFill>
                        <a:latin typeface="Comic Sans MS" pitchFamily="66" charset="0"/>
                        <a:cs typeface="Trebuchet MS"/>
                      </a:endParaRPr>
                    </a:p>
                  </a:txBody>
                  <a:tcPr marL="0" marR="0" marT="52069" marB="0">
                    <a:solidFill>
                      <a:srgbClr val="666699"/>
                    </a:solidFill>
                  </a:tcPr>
                </a:tc>
                <a:tc>
                  <a:txBody>
                    <a:bodyPr/>
                    <a:lstStyle/>
                    <a:p>
                      <a:pPr marL="118745" algn="ctr">
                        <a:lnSpc>
                          <a:spcPct val="150000"/>
                        </a:lnSpc>
                      </a:pPr>
                      <a:r>
                        <a:rPr lang="ru-RU" sz="1200" b="0" dirty="0" smtClean="0">
                          <a:solidFill>
                            <a:schemeClr val="tx1"/>
                          </a:solidFill>
                          <a:latin typeface="Comic Sans MS" pitchFamily="66" charset="0"/>
                          <a:cs typeface="Times New Roman"/>
                        </a:rPr>
                        <a:t>111495,7</a:t>
                      </a:r>
                      <a:endParaRPr sz="1200" b="0" dirty="0">
                        <a:solidFill>
                          <a:schemeClr val="tx1"/>
                        </a:solidFill>
                        <a:latin typeface="Comic Sans MS" pitchFamily="66" charset="0"/>
                        <a:cs typeface="Times New Roman"/>
                      </a:endParaRPr>
                    </a:p>
                  </a:txBody>
                  <a:tcPr marL="0" marR="0" marT="0" marB="0">
                    <a:solidFill>
                      <a:srgbClr val="666699"/>
                    </a:solidFill>
                  </a:tcPr>
                </a:tc>
                <a:tc>
                  <a:txBody>
                    <a:bodyPr/>
                    <a:lstStyle/>
                    <a:p>
                      <a:pPr marL="118745" algn="ctr">
                        <a:lnSpc>
                          <a:spcPct val="150000"/>
                        </a:lnSpc>
                      </a:pPr>
                      <a:r>
                        <a:rPr lang="ru-RU" sz="1200" b="0" dirty="0" smtClean="0">
                          <a:solidFill>
                            <a:schemeClr val="tx1"/>
                          </a:solidFill>
                          <a:latin typeface="Comic Sans MS" pitchFamily="66" charset="0"/>
                          <a:cs typeface="Times New Roman"/>
                        </a:rPr>
                        <a:t>115342,9</a:t>
                      </a:r>
                      <a:endParaRPr sz="1200" b="0" dirty="0">
                        <a:solidFill>
                          <a:schemeClr val="tx1"/>
                        </a:solidFill>
                        <a:latin typeface="Comic Sans MS" pitchFamily="66" charset="0"/>
                        <a:cs typeface="Times New Roman"/>
                      </a:endParaRPr>
                    </a:p>
                  </a:txBody>
                  <a:tcPr marL="0" marR="0" marT="0" marB="0">
                    <a:solidFill>
                      <a:srgbClr val="666699"/>
                    </a:solidFill>
                  </a:tcPr>
                </a:tc>
                <a:tc>
                  <a:txBody>
                    <a:bodyPr/>
                    <a:lstStyle/>
                    <a:p>
                      <a:pPr marL="55880" algn="ctr">
                        <a:lnSpc>
                          <a:spcPct val="150000"/>
                        </a:lnSpc>
                      </a:pPr>
                      <a:r>
                        <a:rPr lang="ru-RU" sz="1200" b="0" dirty="0" smtClean="0">
                          <a:solidFill>
                            <a:schemeClr val="tx1"/>
                          </a:solidFill>
                          <a:latin typeface="Comic Sans MS" pitchFamily="66" charset="0"/>
                          <a:cs typeface="Times New Roman"/>
                        </a:rPr>
                        <a:t>125177,5</a:t>
                      </a:r>
                      <a:endParaRPr sz="1200" b="0" dirty="0">
                        <a:solidFill>
                          <a:schemeClr val="tx1"/>
                        </a:solidFill>
                        <a:latin typeface="Comic Sans MS" pitchFamily="66" charset="0"/>
                        <a:cs typeface="Times New Roman"/>
                      </a:endParaRPr>
                    </a:p>
                  </a:txBody>
                  <a:tcPr marL="0" marR="0" marT="0" marB="0">
                    <a:solidFill>
                      <a:srgbClr val="666699"/>
                    </a:solidFill>
                  </a:tcPr>
                </a:tc>
                <a:tc>
                  <a:txBody>
                    <a:bodyPr/>
                    <a:lstStyle/>
                    <a:p>
                      <a:pPr marR="385445" algn="r">
                        <a:lnSpc>
                          <a:spcPct val="150000"/>
                        </a:lnSpc>
                      </a:pPr>
                      <a:r>
                        <a:rPr lang="ru-RU" sz="1200" b="0" dirty="0" smtClean="0">
                          <a:solidFill>
                            <a:schemeClr val="tx1"/>
                          </a:solidFill>
                          <a:latin typeface="Comic Sans MS" pitchFamily="66" charset="0"/>
                          <a:cs typeface="Times New Roman"/>
                        </a:rPr>
                        <a:t>108,5</a:t>
                      </a:r>
                      <a:endParaRPr sz="1200" b="0" dirty="0">
                        <a:solidFill>
                          <a:schemeClr val="tx1"/>
                        </a:solidFill>
                        <a:latin typeface="Comic Sans MS" pitchFamily="66" charset="0"/>
                        <a:cs typeface="Times New Roman"/>
                      </a:endParaRPr>
                    </a:p>
                  </a:txBody>
                  <a:tcPr marL="0" marR="0" marT="0" marB="0">
                    <a:solidFill>
                      <a:srgbClr val="666699"/>
                    </a:solidFill>
                  </a:tcPr>
                </a:tc>
                <a:tc>
                  <a:txBody>
                    <a:bodyPr/>
                    <a:lstStyle/>
                    <a:p>
                      <a:pPr marR="385445" algn="r">
                        <a:lnSpc>
                          <a:spcPct val="150000"/>
                        </a:lnSpc>
                      </a:pPr>
                      <a:r>
                        <a:rPr lang="ru-RU" sz="1200" b="0" dirty="0" smtClean="0">
                          <a:solidFill>
                            <a:schemeClr val="tx1"/>
                          </a:solidFill>
                          <a:latin typeface="Comic Sans MS" pitchFamily="66" charset="0"/>
                          <a:cs typeface="Times New Roman"/>
                        </a:rPr>
                        <a:t>12,3</a:t>
                      </a:r>
                      <a:endParaRPr sz="1200" b="0" dirty="0">
                        <a:solidFill>
                          <a:schemeClr val="tx1"/>
                        </a:solidFill>
                        <a:latin typeface="Comic Sans MS" pitchFamily="66" charset="0"/>
                        <a:cs typeface="Times New Roman"/>
                      </a:endParaRPr>
                    </a:p>
                  </a:txBody>
                  <a:tcPr marL="0" marR="0" marT="0" marB="0">
                    <a:solidFill>
                      <a:srgbClr val="666699"/>
                    </a:solidFill>
                  </a:tcPr>
                </a:tc>
              </a:tr>
              <a:tr h="423891">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Налог</a:t>
                      </a:r>
                      <a:r>
                        <a:rPr lang="ru-RU" sz="1200" baseline="0" dirty="0" smtClean="0">
                          <a:solidFill>
                            <a:schemeClr val="tx1"/>
                          </a:solidFill>
                          <a:latin typeface="Comic Sans MS" pitchFamily="66" charset="0"/>
                          <a:cs typeface="Trebuchet MS"/>
                        </a:rPr>
                        <a:t> на доходы физических лиц</a:t>
                      </a:r>
                      <a:endParaRPr sz="1200">
                        <a:solidFill>
                          <a:schemeClr val="tx1"/>
                        </a:solidFill>
                        <a:latin typeface="Comic Sans MS" pitchFamily="66" charset="0"/>
                        <a:cs typeface="Trebuchet MS"/>
                      </a:endParaRPr>
                    </a:p>
                  </a:txBody>
                  <a:tcPr marL="0" marR="0" marT="52705" marB="0">
                    <a:solidFill>
                      <a:srgbClr val="CC99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66419,6</a:t>
                      </a:r>
                      <a:endParaRPr sz="1200" b="0" dirty="0">
                        <a:solidFill>
                          <a:schemeClr val="tx1"/>
                        </a:solidFill>
                        <a:latin typeface="Comic Sans MS" pitchFamily="66" charset="0"/>
                        <a:cs typeface="Times New Roman"/>
                      </a:endParaRPr>
                    </a:p>
                  </a:txBody>
                  <a:tcPr marL="0" marR="0" marT="57785" marB="0">
                    <a:solidFill>
                      <a:srgbClr val="CC99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67131,1</a:t>
                      </a:r>
                      <a:endParaRPr sz="1200" b="0" dirty="0">
                        <a:solidFill>
                          <a:schemeClr val="tx1"/>
                        </a:solidFill>
                        <a:latin typeface="Comic Sans MS" pitchFamily="66" charset="0"/>
                        <a:cs typeface="Times New Roman"/>
                      </a:endParaRPr>
                    </a:p>
                  </a:txBody>
                  <a:tcPr marL="0" marR="0" marT="57785" marB="0">
                    <a:solidFill>
                      <a:srgbClr val="CC99FF"/>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77817,6</a:t>
                      </a:r>
                      <a:endParaRPr sz="1200" b="0" dirty="0">
                        <a:solidFill>
                          <a:schemeClr val="tx1"/>
                        </a:solidFill>
                        <a:latin typeface="Comic Sans MS" pitchFamily="66" charset="0"/>
                        <a:cs typeface="Times New Roman"/>
                      </a:endParaRPr>
                    </a:p>
                  </a:txBody>
                  <a:tcPr marL="0" marR="0" marT="57785" marB="0">
                    <a:solidFill>
                      <a:srgbClr val="CC99FF"/>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115,9</a:t>
                      </a:r>
                      <a:endParaRPr sz="1200" b="0" dirty="0">
                        <a:solidFill>
                          <a:schemeClr val="tx1"/>
                        </a:solidFill>
                        <a:latin typeface="Comic Sans MS" pitchFamily="66" charset="0"/>
                        <a:cs typeface="Times New Roman"/>
                      </a:endParaRPr>
                    </a:p>
                  </a:txBody>
                  <a:tcPr marL="0" marR="0" marT="57785" marB="0">
                    <a:solidFill>
                      <a:srgbClr val="CC99FF"/>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17,2</a:t>
                      </a:r>
                      <a:endParaRPr sz="1200" b="0" dirty="0">
                        <a:solidFill>
                          <a:schemeClr val="tx1"/>
                        </a:solidFill>
                        <a:latin typeface="Comic Sans MS" pitchFamily="66" charset="0"/>
                        <a:cs typeface="Times New Roman"/>
                      </a:endParaRPr>
                    </a:p>
                  </a:txBody>
                  <a:tcPr marL="0" marR="0" marT="57785" marB="0">
                    <a:solidFill>
                      <a:srgbClr val="CC99FF"/>
                    </a:solidFill>
                  </a:tcPr>
                </a:tc>
              </a:tr>
              <a:tr h="360475">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Акцизы</a:t>
                      </a:r>
                      <a:endParaRPr sz="1200">
                        <a:solidFill>
                          <a:schemeClr val="tx1"/>
                        </a:solidFill>
                        <a:latin typeface="Comic Sans MS" pitchFamily="66" charset="0"/>
                        <a:cs typeface="Trebuchet MS"/>
                      </a:endParaRPr>
                    </a:p>
                  </a:txBody>
                  <a:tcPr marL="0" marR="0" marT="52705" marB="0">
                    <a:solidFill>
                      <a:srgbClr val="9933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22109,6</a:t>
                      </a:r>
                      <a:endParaRPr sz="1200" b="0" dirty="0">
                        <a:solidFill>
                          <a:schemeClr val="tx1"/>
                        </a:solidFill>
                        <a:latin typeface="Comic Sans MS" pitchFamily="66" charset="0"/>
                        <a:cs typeface="Times New Roman"/>
                      </a:endParaRPr>
                    </a:p>
                  </a:txBody>
                  <a:tcPr marL="0" marR="0" marT="57785" marB="0">
                    <a:solidFill>
                      <a:srgbClr val="9933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23033,4</a:t>
                      </a:r>
                      <a:endParaRPr sz="1200" b="0" dirty="0">
                        <a:solidFill>
                          <a:schemeClr val="tx1"/>
                        </a:solidFill>
                        <a:latin typeface="Comic Sans MS" pitchFamily="66" charset="0"/>
                        <a:cs typeface="Times New Roman"/>
                      </a:endParaRPr>
                    </a:p>
                  </a:txBody>
                  <a:tcPr marL="0" marR="0" marT="57785" marB="0">
                    <a:solidFill>
                      <a:srgbClr val="9933FF"/>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22739,8</a:t>
                      </a:r>
                      <a:endParaRPr sz="1200" b="0" dirty="0">
                        <a:solidFill>
                          <a:schemeClr val="tx1"/>
                        </a:solidFill>
                        <a:latin typeface="Comic Sans MS" pitchFamily="66" charset="0"/>
                        <a:cs typeface="Times New Roman"/>
                      </a:endParaRPr>
                    </a:p>
                  </a:txBody>
                  <a:tcPr marL="0" marR="0" marT="57785" marB="0">
                    <a:solidFill>
                      <a:srgbClr val="9933FF"/>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98,7</a:t>
                      </a:r>
                      <a:endParaRPr sz="1200" b="0" dirty="0">
                        <a:solidFill>
                          <a:schemeClr val="tx1"/>
                        </a:solidFill>
                        <a:latin typeface="Comic Sans MS" pitchFamily="66" charset="0"/>
                        <a:cs typeface="Times New Roman"/>
                      </a:endParaRPr>
                    </a:p>
                  </a:txBody>
                  <a:tcPr marL="0" marR="0" marT="57785" marB="0">
                    <a:solidFill>
                      <a:srgbClr val="9933FF"/>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2,9</a:t>
                      </a:r>
                      <a:endParaRPr sz="1200" b="0" dirty="0">
                        <a:solidFill>
                          <a:schemeClr val="tx1"/>
                        </a:solidFill>
                        <a:latin typeface="Comic Sans MS" pitchFamily="66" charset="0"/>
                        <a:cs typeface="Times New Roman"/>
                      </a:endParaRPr>
                    </a:p>
                  </a:txBody>
                  <a:tcPr marL="0" marR="0" marT="57785" marB="0">
                    <a:solidFill>
                      <a:srgbClr val="9933FF"/>
                    </a:solidFill>
                  </a:tcPr>
                </a:tc>
              </a:tr>
              <a:tr h="360475">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Налоги на совокупных доход</a:t>
                      </a:r>
                      <a:endParaRPr sz="1200">
                        <a:solidFill>
                          <a:schemeClr val="tx1"/>
                        </a:solidFill>
                        <a:latin typeface="Comic Sans MS" pitchFamily="66" charset="0"/>
                        <a:cs typeface="Trebuchet MS"/>
                      </a:endParaRPr>
                    </a:p>
                  </a:txBody>
                  <a:tcPr marL="0" marR="0" marT="52705" marB="0">
                    <a:solidFill>
                      <a:srgbClr val="FF99CC"/>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9232,2</a:t>
                      </a:r>
                      <a:endParaRPr sz="1200" b="0" dirty="0">
                        <a:solidFill>
                          <a:schemeClr val="tx1"/>
                        </a:solidFill>
                        <a:latin typeface="Comic Sans MS" pitchFamily="66" charset="0"/>
                        <a:cs typeface="Times New Roman"/>
                      </a:endParaRPr>
                    </a:p>
                  </a:txBody>
                  <a:tcPr marL="0" marR="0" marT="57785" marB="0">
                    <a:solidFill>
                      <a:srgbClr val="FF99CC"/>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11479,5</a:t>
                      </a:r>
                      <a:endParaRPr sz="1200" b="0" dirty="0">
                        <a:solidFill>
                          <a:schemeClr val="tx1"/>
                        </a:solidFill>
                        <a:latin typeface="Comic Sans MS" pitchFamily="66" charset="0"/>
                        <a:cs typeface="Times New Roman"/>
                      </a:endParaRPr>
                    </a:p>
                  </a:txBody>
                  <a:tcPr marL="0" marR="0" marT="57785" marB="0">
                    <a:solidFill>
                      <a:srgbClr val="FF99CC"/>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8306,5</a:t>
                      </a:r>
                      <a:endParaRPr sz="1200" b="0" dirty="0">
                        <a:solidFill>
                          <a:schemeClr val="tx1"/>
                        </a:solidFill>
                        <a:latin typeface="Comic Sans MS" pitchFamily="66" charset="0"/>
                        <a:cs typeface="Times New Roman"/>
                      </a:endParaRPr>
                    </a:p>
                  </a:txBody>
                  <a:tcPr marL="0" marR="0" marT="57785" marB="0">
                    <a:solidFill>
                      <a:srgbClr val="FF99CC"/>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72,4</a:t>
                      </a:r>
                      <a:endParaRPr sz="1200" b="0" dirty="0">
                        <a:solidFill>
                          <a:schemeClr val="tx1"/>
                        </a:solidFill>
                        <a:latin typeface="Comic Sans MS" pitchFamily="66" charset="0"/>
                        <a:cs typeface="Times New Roman"/>
                      </a:endParaRPr>
                    </a:p>
                  </a:txBody>
                  <a:tcPr marL="0" marR="0" marT="57785" marB="0">
                    <a:solidFill>
                      <a:srgbClr val="FF99CC"/>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-10,0</a:t>
                      </a:r>
                      <a:endParaRPr sz="1200" b="0" dirty="0">
                        <a:solidFill>
                          <a:schemeClr val="tx1"/>
                        </a:solidFill>
                        <a:latin typeface="Comic Sans MS" pitchFamily="66" charset="0"/>
                        <a:cs typeface="Times New Roman"/>
                      </a:endParaRPr>
                    </a:p>
                  </a:txBody>
                  <a:tcPr marL="0" marR="0" marT="57785" marB="0">
                    <a:solidFill>
                      <a:srgbClr val="FF99CC"/>
                    </a:solidFill>
                  </a:tcPr>
                </a:tc>
              </a:tr>
              <a:tr h="360475">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Налоги на имущество</a:t>
                      </a:r>
                      <a:endParaRPr sz="1200">
                        <a:solidFill>
                          <a:schemeClr val="tx1"/>
                        </a:solidFill>
                        <a:latin typeface="Comic Sans MS" pitchFamily="66" charset="0"/>
                        <a:cs typeface="Trebuchet MS"/>
                      </a:endParaRPr>
                    </a:p>
                  </a:txBody>
                  <a:tcPr marL="0" marR="0" marT="52705" marB="0">
                    <a:solidFill>
                      <a:srgbClr val="CCFFCC"/>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11285,3</a:t>
                      </a:r>
                      <a:endParaRPr sz="1200" b="0" dirty="0">
                        <a:solidFill>
                          <a:schemeClr val="tx1"/>
                        </a:solidFill>
                        <a:latin typeface="Comic Sans MS" pitchFamily="66" charset="0"/>
                        <a:cs typeface="Times New Roman"/>
                      </a:endParaRPr>
                    </a:p>
                  </a:txBody>
                  <a:tcPr marL="0" marR="0" marT="57785" marB="0">
                    <a:solidFill>
                      <a:srgbClr val="CCFFCC"/>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12115,2</a:t>
                      </a:r>
                      <a:endParaRPr sz="1200" b="0" dirty="0">
                        <a:solidFill>
                          <a:schemeClr val="tx1"/>
                        </a:solidFill>
                        <a:latin typeface="Comic Sans MS" pitchFamily="66" charset="0"/>
                        <a:cs typeface="Times New Roman"/>
                      </a:endParaRPr>
                    </a:p>
                  </a:txBody>
                  <a:tcPr marL="0" marR="0" marT="57785" marB="0">
                    <a:solidFill>
                      <a:srgbClr val="CCFFCC"/>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12386,</a:t>
                      </a:r>
                      <a:r>
                        <a:rPr lang="en-US" sz="1200" b="0" dirty="0" smtClean="0">
                          <a:solidFill>
                            <a:schemeClr val="tx1"/>
                          </a:solidFill>
                          <a:latin typeface="Comic Sans MS" pitchFamily="66" charset="0"/>
                          <a:cs typeface="Times New Roman"/>
                        </a:rPr>
                        <a:t>2</a:t>
                      </a:r>
                      <a:endParaRPr sz="1200" b="0" dirty="0">
                        <a:solidFill>
                          <a:schemeClr val="tx1"/>
                        </a:solidFill>
                        <a:latin typeface="Comic Sans MS" pitchFamily="66" charset="0"/>
                        <a:cs typeface="Times New Roman"/>
                      </a:endParaRPr>
                    </a:p>
                  </a:txBody>
                  <a:tcPr marL="0" marR="0" marT="57785" marB="0">
                    <a:solidFill>
                      <a:srgbClr val="CCFFCC"/>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102,2</a:t>
                      </a:r>
                      <a:endParaRPr sz="1200" b="0" dirty="0">
                        <a:solidFill>
                          <a:schemeClr val="tx1"/>
                        </a:solidFill>
                        <a:latin typeface="Comic Sans MS" pitchFamily="66" charset="0"/>
                        <a:cs typeface="Times New Roman"/>
                      </a:endParaRPr>
                    </a:p>
                  </a:txBody>
                  <a:tcPr marL="0" marR="0" marT="57785" marB="0">
                    <a:solidFill>
                      <a:srgbClr val="CCFFCC"/>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9,8</a:t>
                      </a:r>
                      <a:endParaRPr sz="1200" b="0" dirty="0">
                        <a:solidFill>
                          <a:schemeClr val="tx1"/>
                        </a:solidFill>
                        <a:latin typeface="Comic Sans MS" pitchFamily="66" charset="0"/>
                        <a:cs typeface="Times New Roman"/>
                      </a:endParaRPr>
                    </a:p>
                  </a:txBody>
                  <a:tcPr marL="0" marR="0" marT="57785" marB="0">
                    <a:solidFill>
                      <a:srgbClr val="CCFFCC"/>
                    </a:solidFill>
                  </a:tcPr>
                </a:tc>
              </a:tr>
              <a:tr h="603918">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Государственная пошлина</a:t>
                      </a:r>
                      <a:endParaRPr sz="1200">
                        <a:solidFill>
                          <a:schemeClr val="tx1"/>
                        </a:solidFill>
                        <a:latin typeface="Comic Sans MS" pitchFamily="66" charset="0"/>
                        <a:cs typeface="Trebuchet MS"/>
                      </a:endParaRPr>
                    </a:p>
                  </a:txBody>
                  <a:tcPr marL="0" marR="0" marT="52705" marB="0">
                    <a:solidFill>
                      <a:srgbClr val="6666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2449,0</a:t>
                      </a:r>
                      <a:endParaRPr sz="1200" b="0" dirty="0">
                        <a:solidFill>
                          <a:schemeClr val="tx1"/>
                        </a:solidFill>
                        <a:latin typeface="Comic Sans MS" pitchFamily="66" charset="0"/>
                        <a:cs typeface="Times New Roman"/>
                      </a:endParaRPr>
                    </a:p>
                  </a:txBody>
                  <a:tcPr marL="0" marR="0" marT="57785" marB="0">
                    <a:solidFill>
                      <a:srgbClr val="6666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1583,7</a:t>
                      </a:r>
                      <a:endParaRPr sz="1200" b="0" dirty="0">
                        <a:solidFill>
                          <a:schemeClr val="tx1"/>
                        </a:solidFill>
                        <a:latin typeface="Comic Sans MS" pitchFamily="66" charset="0"/>
                        <a:cs typeface="Times New Roman"/>
                      </a:endParaRPr>
                    </a:p>
                  </a:txBody>
                  <a:tcPr marL="0" marR="0" marT="57785" marB="0">
                    <a:solidFill>
                      <a:srgbClr val="6666FF"/>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3927,4</a:t>
                      </a:r>
                      <a:endParaRPr sz="1200" b="0" dirty="0">
                        <a:solidFill>
                          <a:schemeClr val="tx1"/>
                        </a:solidFill>
                        <a:latin typeface="Comic Sans MS" pitchFamily="66" charset="0"/>
                        <a:cs typeface="Times New Roman"/>
                      </a:endParaRPr>
                    </a:p>
                  </a:txBody>
                  <a:tcPr marL="0" marR="0" marT="57785" marB="0">
                    <a:solidFill>
                      <a:srgbClr val="6666FF"/>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 248,0</a:t>
                      </a:r>
                      <a:endParaRPr sz="1200" b="0" dirty="0">
                        <a:solidFill>
                          <a:schemeClr val="tx1"/>
                        </a:solidFill>
                        <a:latin typeface="Comic Sans MS" pitchFamily="66" charset="0"/>
                        <a:cs typeface="Times New Roman"/>
                      </a:endParaRPr>
                    </a:p>
                  </a:txBody>
                  <a:tcPr marL="0" marR="0" marT="57785" marB="0">
                    <a:solidFill>
                      <a:srgbClr val="6666FF"/>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60,4</a:t>
                      </a:r>
                      <a:endParaRPr sz="1200" b="0" dirty="0">
                        <a:solidFill>
                          <a:schemeClr val="tx1"/>
                        </a:solidFill>
                        <a:latin typeface="Comic Sans MS" pitchFamily="66" charset="0"/>
                        <a:cs typeface="Times New Roman"/>
                      </a:endParaRPr>
                    </a:p>
                  </a:txBody>
                  <a:tcPr marL="0" marR="0" marT="57785" marB="0">
                    <a:solidFill>
                      <a:srgbClr val="6666FF"/>
                    </a:solidFill>
                  </a:tcPr>
                </a:tc>
              </a:tr>
            </a:tbl>
          </a:graphicData>
        </a:graphic>
      </p:graphicFrame>
      <p:graphicFrame>
        <p:nvGraphicFramePr>
          <p:cNvPr id="9" name="Object 4"/>
          <p:cNvGraphicFramePr>
            <a:graphicFrameLocks noChangeAspect="1"/>
          </p:cNvGraphicFramePr>
          <p:nvPr/>
        </p:nvGraphicFramePr>
        <p:xfrm>
          <a:off x="428596" y="3643314"/>
          <a:ext cx="8429684" cy="3031703"/>
        </p:xfrm>
        <a:graphic>
          <a:graphicData uri="http://schemas.openxmlformats.org/drawingml/2006/chart">
            <c:chart xmlns:c="http://schemas.openxmlformats.org/drawingml/2006/chart" xmlns:r="http://schemas.openxmlformats.org/officeDocument/2006/relationships" r:id="rId2"/>
          </a:graphicData>
        </a:graphic>
      </p:graphicFrame>
      <p:sp>
        <p:nvSpPr>
          <p:cNvPr id="10" name="Прямоугольник 9"/>
          <p:cNvSpPr/>
          <p:nvPr/>
        </p:nvSpPr>
        <p:spPr>
          <a:xfrm>
            <a:off x="142844" y="4500570"/>
            <a:ext cx="1785950" cy="1169551"/>
          </a:xfrm>
          <a:prstGeom prst="rect">
            <a:avLst/>
          </a:prstGeom>
        </p:spPr>
        <p:txBody>
          <a:bodyPr wrap="square">
            <a:spAutoFit/>
          </a:bodyPr>
          <a:lstStyle/>
          <a:p>
            <a:r>
              <a:rPr lang="ru-RU" sz="1400" dirty="0" smtClean="0">
                <a:solidFill>
                  <a:srgbClr val="0000CC"/>
                </a:solidFill>
                <a:latin typeface="Comic Sans MS" pitchFamily="66" charset="0"/>
              </a:rPr>
              <a:t>Доля доходов по группам в общем объеме налоговых доходов, %</a:t>
            </a:r>
            <a:endParaRPr lang="ru-RU" sz="1400" dirty="0">
              <a:solidFill>
                <a:srgbClr val="0000CC"/>
              </a:solidFill>
              <a:latin typeface="Comic Sans MS" pitchFamily="66" charset="0"/>
            </a:endParaRPr>
          </a:p>
        </p:txBody>
      </p:sp>
      <p:sp>
        <p:nvSpPr>
          <p:cNvPr id="11" name="Нижний колонтитул 10"/>
          <p:cNvSpPr>
            <a:spLocks noGrp="1"/>
          </p:cNvSpPr>
          <p:nvPr>
            <p:ph type="ftr" sz="quarter" idx="11"/>
          </p:nvPr>
        </p:nvSpPr>
        <p:spPr/>
        <p:txBody>
          <a:bodyPr/>
          <a:lstStyle/>
          <a:p>
            <a:pPr>
              <a:defRPr/>
            </a:pP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13</a:t>
            </a:fld>
            <a:endParaRPr lang="ru-RU" dirty="0"/>
          </a:p>
        </p:txBody>
      </p:sp>
      <p:sp>
        <p:nvSpPr>
          <p:cNvPr id="4" name="Прямоугольник 3"/>
          <p:cNvSpPr/>
          <p:nvPr/>
        </p:nvSpPr>
        <p:spPr>
          <a:xfrm>
            <a:off x="428596" y="500042"/>
            <a:ext cx="8429684" cy="461665"/>
          </a:xfrm>
          <a:prstGeom prst="rect">
            <a:avLst/>
          </a:prstGeom>
        </p:spPr>
        <p:txBody>
          <a:bodyPr wrap="square">
            <a:spAutoFit/>
          </a:bodyPr>
          <a:lstStyle/>
          <a:p>
            <a:r>
              <a:rPr lang="ru-RU" sz="2400" b="1" dirty="0" smtClean="0">
                <a:solidFill>
                  <a:srgbClr val="0000CC"/>
                </a:solidFill>
                <a:latin typeface="Comic Sans MS" pitchFamily="66" charset="0"/>
              </a:rPr>
              <a:t>Структура неналоговых доходов, тыс. рублей</a:t>
            </a:r>
            <a:endParaRPr lang="ru-RU" sz="2400" dirty="0">
              <a:solidFill>
                <a:srgbClr val="0000CC"/>
              </a:solidFill>
            </a:endParaRPr>
          </a:p>
        </p:txBody>
      </p:sp>
      <p:graphicFrame>
        <p:nvGraphicFramePr>
          <p:cNvPr id="6" name="Таблица 5"/>
          <p:cNvGraphicFramePr>
            <a:graphicFrameLocks noGrp="1"/>
          </p:cNvGraphicFramePr>
          <p:nvPr/>
        </p:nvGraphicFramePr>
        <p:xfrm>
          <a:off x="285719" y="1000108"/>
          <a:ext cx="8286809" cy="3394141"/>
        </p:xfrm>
        <a:graphic>
          <a:graphicData uri="http://schemas.openxmlformats.org/drawingml/2006/table">
            <a:tbl>
              <a:tblPr firstRow="1" bandRow="1">
                <a:tableStyleId>{2D5ABB26-0587-4C30-8999-92F81FD0307C}</a:tableStyleId>
              </a:tblPr>
              <a:tblGrid>
                <a:gridCol w="3071835"/>
                <a:gridCol w="1071570"/>
                <a:gridCol w="1071570"/>
                <a:gridCol w="1101544"/>
                <a:gridCol w="985145"/>
                <a:gridCol w="985145"/>
              </a:tblGrid>
              <a:tr h="428628">
                <a:tc>
                  <a:txBody>
                    <a:bodyPr/>
                    <a:lstStyle/>
                    <a:p>
                      <a:pPr marL="158750" algn="ctr">
                        <a:lnSpc>
                          <a:spcPct val="150000"/>
                        </a:lnSpc>
                      </a:pPr>
                      <a:r>
                        <a:rPr sz="1200" b="1" spc="-85" smtClean="0">
                          <a:solidFill>
                            <a:schemeClr val="tx1"/>
                          </a:solidFill>
                          <a:latin typeface="Comic Sans MS" pitchFamily="66" charset="0"/>
                          <a:cs typeface="Trebuchet MS"/>
                        </a:rPr>
                        <a:t>Показатель</a:t>
                      </a:r>
                      <a:endParaRPr sz="1200" dirty="0">
                        <a:solidFill>
                          <a:schemeClr val="tx1"/>
                        </a:solidFill>
                        <a:latin typeface="Comic Sans MS" pitchFamily="66" charset="0"/>
                        <a:cs typeface="Trebuchet MS"/>
                      </a:endParaRPr>
                    </a:p>
                  </a:txBody>
                  <a:tcPr marL="0" marR="0" marT="5715" marB="0">
                    <a:solidFill>
                      <a:schemeClr val="bg1"/>
                    </a:solidFill>
                  </a:tcPr>
                </a:tc>
                <a:tc>
                  <a:txBody>
                    <a:bodyPr/>
                    <a:lstStyle/>
                    <a:p>
                      <a:pPr marL="196215" algn="ctr">
                        <a:lnSpc>
                          <a:spcPct val="150000"/>
                        </a:lnSpc>
                      </a:pPr>
                      <a:r>
                        <a:rPr lang="ru-RU" sz="1200" b="1" spc="-80" dirty="0" smtClean="0">
                          <a:solidFill>
                            <a:schemeClr val="tx1"/>
                          </a:solidFill>
                          <a:latin typeface="Comic Sans MS" pitchFamily="66" charset="0"/>
                          <a:cs typeface="Trebuchet MS"/>
                        </a:rPr>
                        <a:t>Исполнение</a:t>
                      </a:r>
                      <a:endParaRPr lang="ru-RU" sz="1200" dirty="0" smtClean="0">
                        <a:solidFill>
                          <a:schemeClr val="tx1"/>
                        </a:solidFill>
                        <a:latin typeface="Comic Sans MS" pitchFamily="66" charset="0"/>
                        <a:cs typeface="Trebuchet MS"/>
                      </a:endParaRPr>
                    </a:p>
                    <a:p>
                      <a:pPr marL="196850" algn="ctr">
                        <a:lnSpc>
                          <a:spcPct val="150000"/>
                        </a:lnSpc>
                        <a:spcBef>
                          <a:spcPts val="5"/>
                        </a:spcBef>
                      </a:pPr>
                      <a:r>
                        <a:rPr lang="ru-RU" sz="1200" b="1" spc="-95" dirty="0" smtClean="0">
                          <a:solidFill>
                            <a:schemeClr val="tx1"/>
                          </a:solidFill>
                          <a:latin typeface="Comic Sans MS" pitchFamily="66" charset="0"/>
                          <a:cs typeface="Trebuchet MS"/>
                        </a:rPr>
                        <a:t>2024</a:t>
                      </a:r>
                      <a:endParaRPr sz="1200" dirty="0">
                        <a:solidFill>
                          <a:schemeClr val="tx1"/>
                        </a:solidFill>
                        <a:latin typeface="Comic Sans MS" pitchFamily="66" charset="0"/>
                        <a:cs typeface="Trebuchet MS"/>
                      </a:endParaRPr>
                    </a:p>
                  </a:txBody>
                  <a:tcPr marL="0" marR="0" marT="5715" marB="0">
                    <a:solidFill>
                      <a:schemeClr val="bg1"/>
                    </a:solidFill>
                  </a:tcPr>
                </a:tc>
                <a:tc>
                  <a:txBody>
                    <a:bodyPr/>
                    <a:lstStyle/>
                    <a:p>
                      <a:pPr marL="0" indent="0" algn="ctr">
                        <a:lnSpc>
                          <a:spcPct val="150000"/>
                        </a:lnSpc>
                      </a:pPr>
                      <a:r>
                        <a:rPr lang="ru-RU" sz="1200" b="1" spc="-65" dirty="0" smtClean="0">
                          <a:solidFill>
                            <a:schemeClr val="tx1"/>
                          </a:solidFill>
                          <a:latin typeface="Comic Sans MS" pitchFamily="66" charset="0"/>
                          <a:cs typeface="Trebuchet MS"/>
                        </a:rPr>
                        <a:t>План </a:t>
                      </a:r>
                      <a:r>
                        <a:rPr lang="en-US" sz="1200" b="1" spc="-95" dirty="0" smtClean="0">
                          <a:solidFill>
                            <a:schemeClr val="tx1"/>
                          </a:solidFill>
                          <a:latin typeface="Comic Sans MS" pitchFamily="66" charset="0"/>
                          <a:cs typeface="Trebuchet MS"/>
                        </a:rPr>
                        <a:t>20</a:t>
                      </a:r>
                      <a:r>
                        <a:rPr lang="ru-RU" sz="1200" b="1" spc="-95" dirty="0" smtClean="0">
                          <a:solidFill>
                            <a:schemeClr val="tx1"/>
                          </a:solidFill>
                          <a:latin typeface="Comic Sans MS" pitchFamily="66" charset="0"/>
                          <a:cs typeface="Trebuchet MS"/>
                        </a:rPr>
                        <a:t>2</a:t>
                      </a:r>
                      <a:r>
                        <a:rPr lang="en-US" sz="1200" b="1" spc="-95" dirty="0" smtClean="0">
                          <a:solidFill>
                            <a:schemeClr val="tx1"/>
                          </a:solidFill>
                          <a:latin typeface="Comic Sans MS" pitchFamily="66" charset="0"/>
                          <a:cs typeface="Trebuchet MS"/>
                        </a:rPr>
                        <a:t>5</a:t>
                      </a:r>
                      <a:endParaRPr lang="ru-RU" sz="1200" b="1" spc="-95" dirty="0" smtClean="0">
                        <a:solidFill>
                          <a:schemeClr val="tx1"/>
                        </a:solidFill>
                        <a:latin typeface="Comic Sans MS" pitchFamily="66" charset="0"/>
                        <a:cs typeface="Trebuchet MS"/>
                      </a:endParaRPr>
                    </a:p>
                  </a:txBody>
                  <a:tcPr marL="0" marR="0" marT="5080" marB="0">
                    <a:solidFill>
                      <a:schemeClr val="bg1"/>
                    </a:solidFill>
                  </a:tcPr>
                </a:tc>
                <a:tc>
                  <a:txBody>
                    <a:bodyPr/>
                    <a:lstStyle/>
                    <a:p>
                      <a:pPr marL="196215" algn="ctr">
                        <a:lnSpc>
                          <a:spcPct val="150000"/>
                        </a:lnSpc>
                      </a:pPr>
                      <a:r>
                        <a:rPr sz="1200" b="1" spc="-80" smtClean="0">
                          <a:solidFill>
                            <a:schemeClr val="tx1"/>
                          </a:solidFill>
                          <a:latin typeface="Comic Sans MS" pitchFamily="66" charset="0"/>
                          <a:cs typeface="Trebuchet MS"/>
                        </a:rPr>
                        <a:t>Исполнение</a:t>
                      </a:r>
                      <a:endParaRPr sz="1200" dirty="0">
                        <a:solidFill>
                          <a:schemeClr val="tx1"/>
                        </a:solidFill>
                        <a:latin typeface="Comic Sans MS" pitchFamily="66" charset="0"/>
                        <a:cs typeface="Trebuchet MS"/>
                      </a:endParaRPr>
                    </a:p>
                    <a:p>
                      <a:pPr marL="196850" algn="ctr">
                        <a:lnSpc>
                          <a:spcPct val="150000"/>
                        </a:lnSpc>
                        <a:spcBef>
                          <a:spcPts val="5"/>
                        </a:spcBef>
                      </a:pPr>
                      <a:r>
                        <a:rPr sz="1200" b="1" spc="-95" smtClean="0">
                          <a:solidFill>
                            <a:schemeClr val="tx1"/>
                          </a:solidFill>
                          <a:latin typeface="Comic Sans MS" pitchFamily="66" charset="0"/>
                          <a:cs typeface="Trebuchet MS"/>
                        </a:rPr>
                        <a:t>20</a:t>
                      </a:r>
                      <a:r>
                        <a:rPr lang="ru-RU" sz="1200" b="1" spc="-95" dirty="0" smtClean="0">
                          <a:solidFill>
                            <a:schemeClr val="tx1"/>
                          </a:solidFill>
                          <a:latin typeface="Comic Sans MS" pitchFamily="66" charset="0"/>
                          <a:cs typeface="Trebuchet MS"/>
                        </a:rPr>
                        <a:t>2</a:t>
                      </a:r>
                      <a:r>
                        <a:rPr lang="en-US" sz="1200" b="1" spc="-95" dirty="0" smtClean="0">
                          <a:solidFill>
                            <a:schemeClr val="tx1"/>
                          </a:solidFill>
                          <a:latin typeface="Comic Sans MS" pitchFamily="66" charset="0"/>
                          <a:cs typeface="Trebuchet MS"/>
                        </a:rPr>
                        <a:t>5</a:t>
                      </a:r>
                      <a:endParaRPr lang="ru-RU" sz="1200" b="1" spc="-95" dirty="0" smtClean="0">
                        <a:solidFill>
                          <a:schemeClr val="tx1"/>
                        </a:solidFill>
                        <a:latin typeface="Comic Sans MS" pitchFamily="66" charset="0"/>
                        <a:cs typeface="Trebuchet MS"/>
                      </a:endParaRPr>
                    </a:p>
                  </a:txBody>
                  <a:tcPr marL="0" marR="0" marT="5080" marB="0">
                    <a:solidFill>
                      <a:schemeClr val="bg1"/>
                    </a:solidFill>
                  </a:tcPr>
                </a:tc>
                <a:tc>
                  <a:txBody>
                    <a:bodyPr/>
                    <a:lstStyle/>
                    <a:p>
                      <a:pPr marL="13970" algn="ctr">
                        <a:lnSpc>
                          <a:spcPct val="150000"/>
                        </a:lnSpc>
                      </a:pPr>
                      <a:r>
                        <a:rPr sz="1200" b="1" smtClean="0">
                          <a:solidFill>
                            <a:schemeClr val="tx1"/>
                          </a:solidFill>
                          <a:latin typeface="Comic Sans MS" pitchFamily="66" charset="0"/>
                          <a:cs typeface="Trebuchet MS"/>
                        </a:rPr>
                        <a:t>%</a:t>
                      </a:r>
                      <a:endParaRPr sz="1200">
                        <a:solidFill>
                          <a:schemeClr val="tx1"/>
                        </a:solidFill>
                        <a:latin typeface="Comic Sans MS" pitchFamily="66" charset="0"/>
                        <a:cs typeface="Trebuchet MS"/>
                      </a:endParaRPr>
                    </a:p>
                    <a:p>
                      <a:pPr marL="10160" algn="ctr">
                        <a:lnSpc>
                          <a:spcPct val="150000"/>
                        </a:lnSpc>
                        <a:spcBef>
                          <a:spcPts val="5"/>
                        </a:spcBef>
                      </a:pPr>
                      <a:r>
                        <a:rPr sz="1200" b="1" spc="-80" dirty="0">
                          <a:solidFill>
                            <a:schemeClr val="tx1"/>
                          </a:solidFill>
                          <a:latin typeface="Comic Sans MS" pitchFamily="66" charset="0"/>
                          <a:cs typeface="Trebuchet MS"/>
                        </a:rPr>
                        <a:t>исполнения</a:t>
                      </a:r>
                      <a:endParaRPr sz="1200">
                        <a:solidFill>
                          <a:schemeClr val="tx1"/>
                        </a:solidFill>
                        <a:latin typeface="Comic Sans MS" pitchFamily="66" charset="0"/>
                        <a:cs typeface="Trebuchet MS"/>
                      </a:endParaRPr>
                    </a:p>
                  </a:txBody>
                  <a:tcPr marL="0" marR="0" marT="5080" marB="0">
                    <a:solidFill>
                      <a:schemeClr val="bg1"/>
                    </a:solidFill>
                  </a:tcPr>
                </a:tc>
                <a:tc>
                  <a:txBody>
                    <a:bodyPr/>
                    <a:lstStyle/>
                    <a:p>
                      <a:pPr marL="10160" algn="ctr">
                        <a:lnSpc>
                          <a:spcPct val="150000"/>
                        </a:lnSpc>
                        <a:spcBef>
                          <a:spcPts val="5"/>
                        </a:spcBef>
                      </a:pPr>
                      <a:r>
                        <a:rPr lang="ru-RU" sz="1200" b="1" dirty="0" smtClean="0">
                          <a:solidFill>
                            <a:schemeClr val="tx1"/>
                          </a:solidFill>
                          <a:latin typeface="Comic Sans MS" pitchFamily="66" charset="0"/>
                          <a:cs typeface="Trebuchet MS"/>
                        </a:rPr>
                        <a:t>Темп роста, %</a:t>
                      </a:r>
                      <a:endParaRPr sz="1200" b="1">
                        <a:solidFill>
                          <a:schemeClr val="tx1"/>
                        </a:solidFill>
                        <a:latin typeface="Comic Sans MS" pitchFamily="66" charset="0"/>
                        <a:cs typeface="Trebuchet MS"/>
                      </a:endParaRPr>
                    </a:p>
                  </a:txBody>
                  <a:tcPr marL="0" marR="0" marT="5080" marB="0">
                    <a:solidFill>
                      <a:schemeClr val="bg1"/>
                    </a:solidFill>
                  </a:tcPr>
                </a:tc>
              </a:tr>
              <a:tr h="327682">
                <a:tc>
                  <a:txBody>
                    <a:bodyPr/>
                    <a:lstStyle/>
                    <a:p>
                      <a:pPr marL="161925" algn="ctr">
                        <a:lnSpc>
                          <a:spcPct val="100000"/>
                        </a:lnSpc>
                        <a:spcBef>
                          <a:spcPts val="415"/>
                        </a:spcBef>
                      </a:pPr>
                      <a:r>
                        <a:rPr lang="ru-RU" sz="1200" dirty="0" smtClean="0">
                          <a:solidFill>
                            <a:schemeClr val="tx1"/>
                          </a:solidFill>
                          <a:latin typeface="Comic Sans MS" pitchFamily="66" charset="0"/>
                          <a:cs typeface="Trebuchet MS"/>
                        </a:rPr>
                        <a:t>Неналоговые доходы,</a:t>
                      </a:r>
                      <a:r>
                        <a:rPr lang="ru-RU" sz="1200" baseline="0" dirty="0" smtClean="0">
                          <a:solidFill>
                            <a:schemeClr val="tx1"/>
                          </a:solidFill>
                          <a:latin typeface="Comic Sans MS" pitchFamily="66" charset="0"/>
                          <a:cs typeface="Trebuchet MS"/>
                        </a:rPr>
                        <a:t> в том числе:</a:t>
                      </a:r>
                      <a:endParaRPr sz="1200">
                        <a:solidFill>
                          <a:schemeClr val="tx1"/>
                        </a:solidFill>
                        <a:latin typeface="Comic Sans MS" pitchFamily="66" charset="0"/>
                        <a:cs typeface="Trebuchet MS"/>
                      </a:endParaRPr>
                    </a:p>
                  </a:txBody>
                  <a:tcPr marL="0" marR="0" marT="52705" marB="0">
                    <a:solidFill>
                      <a:srgbClr val="666699"/>
                    </a:solidFill>
                  </a:tcPr>
                </a:tc>
                <a:tc>
                  <a:txBody>
                    <a:bodyPr/>
                    <a:lstStyle/>
                    <a:p>
                      <a:pPr marL="111125" algn="ctr">
                        <a:lnSpc>
                          <a:spcPct val="100000"/>
                        </a:lnSpc>
                        <a:spcBef>
                          <a:spcPts val="455"/>
                        </a:spcBef>
                      </a:pPr>
                      <a:r>
                        <a:rPr lang="ru-RU" sz="1200" b="0" dirty="0" smtClean="0">
                          <a:solidFill>
                            <a:schemeClr val="tx1"/>
                          </a:solidFill>
                          <a:latin typeface="Comic Sans MS" pitchFamily="66" charset="0"/>
                          <a:cs typeface="Times New Roman"/>
                        </a:rPr>
                        <a:t>10500,3</a:t>
                      </a:r>
                      <a:endParaRPr sz="1200" b="0" dirty="0">
                        <a:solidFill>
                          <a:schemeClr val="tx1"/>
                        </a:solidFill>
                        <a:latin typeface="Comic Sans MS" pitchFamily="66" charset="0"/>
                        <a:cs typeface="Times New Roman"/>
                      </a:endParaRPr>
                    </a:p>
                  </a:txBody>
                  <a:tcPr marL="0" marR="0" marT="57785" marB="0">
                    <a:solidFill>
                      <a:srgbClr val="666699"/>
                    </a:solidFill>
                  </a:tcPr>
                </a:tc>
                <a:tc>
                  <a:txBody>
                    <a:bodyPr/>
                    <a:lstStyle/>
                    <a:p>
                      <a:pPr marL="111125" algn="ctr">
                        <a:lnSpc>
                          <a:spcPct val="100000"/>
                        </a:lnSpc>
                        <a:spcBef>
                          <a:spcPts val="455"/>
                        </a:spcBef>
                      </a:pPr>
                      <a:r>
                        <a:rPr lang="ru-RU" sz="1200" b="0" dirty="0" smtClean="0">
                          <a:solidFill>
                            <a:schemeClr val="tx1"/>
                          </a:solidFill>
                          <a:latin typeface="Comic Sans MS" pitchFamily="66" charset="0"/>
                          <a:cs typeface="Times New Roman"/>
                        </a:rPr>
                        <a:t>7977,5</a:t>
                      </a:r>
                      <a:endParaRPr sz="1200" b="0" dirty="0">
                        <a:solidFill>
                          <a:schemeClr val="tx1"/>
                        </a:solidFill>
                        <a:latin typeface="Comic Sans MS" pitchFamily="66" charset="0"/>
                        <a:cs typeface="Times New Roman"/>
                      </a:endParaRPr>
                    </a:p>
                  </a:txBody>
                  <a:tcPr marL="0" marR="0" marT="57785" marB="0">
                    <a:solidFill>
                      <a:srgbClr val="666699"/>
                    </a:solidFill>
                  </a:tcPr>
                </a:tc>
                <a:tc>
                  <a:txBody>
                    <a:bodyPr/>
                    <a:lstStyle/>
                    <a:p>
                      <a:pPr marL="98425" algn="ctr">
                        <a:lnSpc>
                          <a:spcPct val="100000"/>
                        </a:lnSpc>
                        <a:spcBef>
                          <a:spcPts val="455"/>
                        </a:spcBef>
                      </a:pPr>
                      <a:r>
                        <a:rPr lang="ru-RU" sz="1200" b="0" dirty="0" smtClean="0">
                          <a:solidFill>
                            <a:schemeClr val="tx1"/>
                          </a:solidFill>
                          <a:latin typeface="Comic Sans MS" pitchFamily="66" charset="0"/>
                          <a:cs typeface="Times New Roman"/>
                        </a:rPr>
                        <a:t>14011,1</a:t>
                      </a:r>
                      <a:endParaRPr sz="1200" b="0" dirty="0">
                        <a:solidFill>
                          <a:schemeClr val="tx1"/>
                        </a:solidFill>
                        <a:latin typeface="Comic Sans MS" pitchFamily="66" charset="0"/>
                        <a:cs typeface="Times New Roman"/>
                      </a:endParaRPr>
                    </a:p>
                  </a:txBody>
                  <a:tcPr marL="0" marR="0" marT="57785" marB="0">
                    <a:solidFill>
                      <a:srgbClr val="666699"/>
                    </a:solidFill>
                  </a:tcPr>
                </a:tc>
                <a:tc>
                  <a:txBody>
                    <a:bodyPr/>
                    <a:lstStyle/>
                    <a:p>
                      <a:pPr marR="380365" algn="r">
                        <a:lnSpc>
                          <a:spcPct val="100000"/>
                        </a:lnSpc>
                        <a:spcBef>
                          <a:spcPts val="455"/>
                        </a:spcBef>
                      </a:pPr>
                      <a:r>
                        <a:rPr lang="ru-RU" sz="1200" b="0" dirty="0" smtClean="0">
                          <a:solidFill>
                            <a:schemeClr val="tx1"/>
                          </a:solidFill>
                          <a:latin typeface="Comic Sans MS" pitchFamily="66" charset="0"/>
                          <a:cs typeface="Times New Roman"/>
                        </a:rPr>
                        <a:t>175,6</a:t>
                      </a:r>
                      <a:endParaRPr sz="1200" b="0" dirty="0">
                        <a:solidFill>
                          <a:schemeClr val="tx1"/>
                        </a:solidFill>
                        <a:latin typeface="Comic Sans MS" pitchFamily="66" charset="0"/>
                        <a:cs typeface="Times New Roman"/>
                      </a:endParaRPr>
                    </a:p>
                  </a:txBody>
                  <a:tcPr marL="0" marR="0" marT="57785" marB="0">
                    <a:solidFill>
                      <a:srgbClr val="666699"/>
                    </a:solidFill>
                  </a:tcPr>
                </a:tc>
                <a:tc>
                  <a:txBody>
                    <a:bodyPr/>
                    <a:lstStyle/>
                    <a:p>
                      <a:pPr marR="380365" algn="r">
                        <a:lnSpc>
                          <a:spcPct val="100000"/>
                        </a:lnSpc>
                        <a:spcBef>
                          <a:spcPts val="455"/>
                        </a:spcBef>
                      </a:pPr>
                      <a:r>
                        <a:rPr lang="ru-RU" sz="1200" b="0" dirty="0" smtClean="0">
                          <a:solidFill>
                            <a:schemeClr val="tx1"/>
                          </a:solidFill>
                          <a:latin typeface="Comic Sans MS" pitchFamily="66" charset="0"/>
                          <a:cs typeface="Times New Roman"/>
                        </a:rPr>
                        <a:t>33,4</a:t>
                      </a:r>
                      <a:endParaRPr sz="1200" b="0" dirty="0">
                        <a:solidFill>
                          <a:schemeClr val="tx1"/>
                        </a:solidFill>
                        <a:latin typeface="Comic Sans MS" pitchFamily="66" charset="0"/>
                        <a:cs typeface="Times New Roman"/>
                      </a:endParaRPr>
                    </a:p>
                  </a:txBody>
                  <a:tcPr marL="0" marR="0" marT="57785" marB="0">
                    <a:solidFill>
                      <a:srgbClr val="666699"/>
                    </a:solidFill>
                  </a:tcPr>
                </a:tc>
              </a:tr>
              <a:tr h="327682">
                <a:tc>
                  <a:txBody>
                    <a:bodyPr/>
                    <a:lstStyle/>
                    <a:p>
                      <a:pPr marL="161925" algn="ctr">
                        <a:lnSpc>
                          <a:spcPct val="100000"/>
                        </a:lnSpc>
                        <a:spcBef>
                          <a:spcPts val="415"/>
                        </a:spcBef>
                      </a:pPr>
                      <a:r>
                        <a:rPr lang="ru-RU" sz="1200" dirty="0" smtClean="0">
                          <a:solidFill>
                            <a:schemeClr val="tx1"/>
                          </a:solidFill>
                          <a:latin typeface="Comic Sans MS" pitchFamily="66" charset="0"/>
                          <a:cs typeface="Trebuchet MS"/>
                        </a:rPr>
                        <a:t>Доходы от использования имущества, находящегося в государственной и муниципальной собственности</a:t>
                      </a:r>
                      <a:endParaRPr sz="1200">
                        <a:solidFill>
                          <a:schemeClr val="tx1"/>
                        </a:solidFill>
                        <a:latin typeface="Comic Sans MS" pitchFamily="66" charset="0"/>
                        <a:cs typeface="Trebuchet MS"/>
                      </a:endParaRPr>
                    </a:p>
                  </a:txBody>
                  <a:tcPr marL="0" marR="0" marT="52705" marB="0">
                    <a:solidFill>
                      <a:srgbClr val="CC99FF"/>
                    </a:solidFill>
                  </a:tcPr>
                </a:tc>
                <a:tc>
                  <a:txBody>
                    <a:bodyPr/>
                    <a:lstStyle/>
                    <a:p>
                      <a:pPr marL="111125" algn="ctr">
                        <a:lnSpc>
                          <a:spcPct val="100000"/>
                        </a:lnSpc>
                        <a:spcBef>
                          <a:spcPts val="455"/>
                        </a:spcBef>
                      </a:pPr>
                      <a:r>
                        <a:rPr lang="ru-RU" sz="1200" b="0" dirty="0" smtClean="0">
                          <a:solidFill>
                            <a:schemeClr val="tx1"/>
                          </a:solidFill>
                          <a:latin typeface="Comic Sans MS" pitchFamily="66" charset="0"/>
                          <a:cs typeface="Times New Roman"/>
                        </a:rPr>
                        <a:t>2963,9</a:t>
                      </a:r>
                      <a:endParaRPr sz="1200" b="0" dirty="0">
                        <a:solidFill>
                          <a:schemeClr val="tx1"/>
                        </a:solidFill>
                        <a:latin typeface="Comic Sans MS" pitchFamily="66" charset="0"/>
                        <a:cs typeface="Times New Roman"/>
                      </a:endParaRPr>
                    </a:p>
                  </a:txBody>
                  <a:tcPr marL="0" marR="0" marT="57785" marB="0">
                    <a:solidFill>
                      <a:srgbClr val="CC99FF"/>
                    </a:solidFill>
                  </a:tcPr>
                </a:tc>
                <a:tc>
                  <a:txBody>
                    <a:bodyPr/>
                    <a:lstStyle/>
                    <a:p>
                      <a:pPr marL="111125" algn="ctr">
                        <a:lnSpc>
                          <a:spcPct val="100000"/>
                        </a:lnSpc>
                        <a:spcBef>
                          <a:spcPts val="455"/>
                        </a:spcBef>
                      </a:pPr>
                      <a:r>
                        <a:rPr lang="ru-RU" sz="1200" b="0" dirty="0" smtClean="0">
                          <a:solidFill>
                            <a:schemeClr val="tx1"/>
                          </a:solidFill>
                          <a:latin typeface="Comic Sans MS" pitchFamily="66" charset="0"/>
                          <a:cs typeface="Times New Roman"/>
                        </a:rPr>
                        <a:t>1841,7</a:t>
                      </a:r>
                      <a:endParaRPr sz="1200" b="0" dirty="0">
                        <a:solidFill>
                          <a:schemeClr val="tx1"/>
                        </a:solidFill>
                        <a:latin typeface="Comic Sans MS" pitchFamily="66" charset="0"/>
                        <a:cs typeface="Times New Roman"/>
                      </a:endParaRPr>
                    </a:p>
                  </a:txBody>
                  <a:tcPr marL="0" marR="0" marT="57785" marB="0">
                    <a:solidFill>
                      <a:srgbClr val="CC99FF"/>
                    </a:solidFill>
                  </a:tcPr>
                </a:tc>
                <a:tc>
                  <a:txBody>
                    <a:bodyPr/>
                    <a:lstStyle/>
                    <a:p>
                      <a:pPr marL="98425" algn="ctr">
                        <a:lnSpc>
                          <a:spcPct val="100000"/>
                        </a:lnSpc>
                        <a:spcBef>
                          <a:spcPts val="455"/>
                        </a:spcBef>
                      </a:pPr>
                      <a:r>
                        <a:rPr lang="ru-RU" sz="1200" b="0" dirty="0" smtClean="0">
                          <a:solidFill>
                            <a:schemeClr val="tx1"/>
                          </a:solidFill>
                          <a:latin typeface="Comic Sans MS" pitchFamily="66" charset="0"/>
                          <a:cs typeface="Times New Roman"/>
                        </a:rPr>
                        <a:t>3267,8</a:t>
                      </a:r>
                      <a:endParaRPr sz="1200" b="0" dirty="0">
                        <a:solidFill>
                          <a:schemeClr val="tx1"/>
                        </a:solidFill>
                        <a:latin typeface="Comic Sans MS" pitchFamily="66" charset="0"/>
                        <a:cs typeface="Times New Roman"/>
                      </a:endParaRPr>
                    </a:p>
                  </a:txBody>
                  <a:tcPr marL="0" marR="0" marT="57785" marB="0">
                    <a:solidFill>
                      <a:srgbClr val="CC99FF"/>
                    </a:solidFill>
                  </a:tcPr>
                </a:tc>
                <a:tc>
                  <a:txBody>
                    <a:bodyPr/>
                    <a:lstStyle/>
                    <a:p>
                      <a:pPr marR="380365" algn="r">
                        <a:lnSpc>
                          <a:spcPct val="100000"/>
                        </a:lnSpc>
                        <a:spcBef>
                          <a:spcPts val="455"/>
                        </a:spcBef>
                      </a:pPr>
                      <a:r>
                        <a:rPr lang="ru-RU" sz="1200" b="0" dirty="0" smtClean="0">
                          <a:solidFill>
                            <a:schemeClr val="tx1"/>
                          </a:solidFill>
                          <a:latin typeface="Comic Sans MS" pitchFamily="66" charset="0"/>
                          <a:cs typeface="Times New Roman"/>
                        </a:rPr>
                        <a:t>177,4</a:t>
                      </a:r>
                      <a:endParaRPr sz="1200" b="0" dirty="0">
                        <a:solidFill>
                          <a:schemeClr val="tx1"/>
                        </a:solidFill>
                        <a:latin typeface="Comic Sans MS" pitchFamily="66" charset="0"/>
                        <a:cs typeface="Times New Roman"/>
                      </a:endParaRPr>
                    </a:p>
                  </a:txBody>
                  <a:tcPr marL="0" marR="0" marT="57785" marB="0">
                    <a:solidFill>
                      <a:srgbClr val="CC99FF"/>
                    </a:solidFill>
                  </a:tcPr>
                </a:tc>
                <a:tc>
                  <a:txBody>
                    <a:bodyPr/>
                    <a:lstStyle/>
                    <a:p>
                      <a:pPr marR="380365" algn="r">
                        <a:lnSpc>
                          <a:spcPct val="100000"/>
                        </a:lnSpc>
                        <a:spcBef>
                          <a:spcPts val="455"/>
                        </a:spcBef>
                      </a:pPr>
                      <a:r>
                        <a:rPr lang="ru-RU" sz="1200" b="0" dirty="0" smtClean="0">
                          <a:solidFill>
                            <a:schemeClr val="tx1"/>
                          </a:solidFill>
                          <a:latin typeface="Comic Sans MS" pitchFamily="66" charset="0"/>
                          <a:cs typeface="Times New Roman"/>
                        </a:rPr>
                        <a:t>10,3</a:t>
                      </a:r>
                      <a:endParaRPr sz="1200" b="0" dirty="0">
                        <a:solidFill>
                          <a:schemeClr val="tx1"/>
                        </a:solidFill>
                        <a:latin typeface="Comic Sans MS" pitchFamily="66" charset="0"/>
                        <a:cs typeface="Times New Roman"/>
                      </a:endParaRPr>
                    </a:p>
                  </a:txBody>
                  <a:tcPr marL="0" marR="0" marT="57785" marB="0">
                    <a:solidFill>
                      <a:srgbClr val="CC99FF"/>
                    </a:solidFill>
                  </a:tcPr>
                </a:tc>
              </a:tr>
              <a:tr h="327682">
                <a:tc>
                  <a:txBody>
                    <a:bodyPr/>
                    <a:lstStyle/>
                    <a:p>
                      <a:pPr marL="161925" algn="ctr">
                        <a:lnSpc>
                          <a:spcPct val="100000"/>
                        </a:lnSpc>
                        <a:spcBef>
                          <a:spcPts val="415"/>
                        </a:spcBef>
                      </a:pPr>
                      <a:r>
                        <a:rPr lang="ru-RU" sz="1200" dirty="0" smtClean="0">
                          <a:solidFill>
                            <a:schemeClr val="tx1"/>
                          </a:solidFill>
                          <a:latin typeface="Comic Sans MS" pitchFamily="66" charset="0"/>
                          <a:cs typeface="Trebuchet MS"/>
                        </a:rPr>
                        <a:t>Платежи при пользовании природными ресурсами</a:t>
                      </a:r>
                      <a:endParaRPr sz="1200">
                        <a:solidFill>
                          <a:schemeClr val="tx1"/>
                        </a:solidFill>
                        <a:latin typeface="Comic Sans MS" pitchFamily="66" charset="0"/>
                        <a:cs typeface="Trebuchet MS"/>
                      </a:endParaRPr>
                    </a:p>
                  </a:txBody>
                  <a:tcPr marL="0" marR="0" marT="52705" marB="0">
                    <a:solidFill>
                      <a:srgbClr val="9933FF"/>
                    </a:solidFill>
                  </a:tcPr>
                </a:tc>
                <a:tc>
                  <a:txBody>
                    <a:bodyPr/>
                    <a:lstStyle/>
                    <a:p>
                      <a:pPr marL="111125" algn="ctr">
                        <a:lnSpc>
                          <a:spcPct val="100000"/>
                        </a:lnSpc>
                        <a:spcBef>
                          <a:spcPts val="455"/>
                        </a:spcBef>
                      </a:pPr>
                      <a:r>
                        <a:rPr lang="ru-RU" sz="1200" b="0" dirty="0" smtClean="0">
                          <a:solidFill>
                            <a:schemeClr val="tx1"/>
                          </a:solidFill>
                          <a:latin typeface="Comic Sans MS" pitchFamily="66" charset="0"/>
                          <a:cs typeface="Times New Roman"/>
                        </a:rPr>
                        <a:t>397,8</a:t>
                      </a:r>
                      <a:endParaRPr sz="1200" b="0" dirty="0">
                        <a:solidFill>
                          <a:schemeClr val="tx1"/>
                        </a:solidFill>
                        <a:latin typeface="Comic Sans MS" pitchFamily="66" charset="0"/>
                        <a:cs typeface="Times New Roman"/>
                      </a:endParaRPr>
                    </a:p>
                  </a:txBody>
                  <a:tcPr marL="0" marR="0" marT="57785" marB="0">
                    <a:solidFill>
                      <a:srgbClr val="9933FF"/>
                    </a:solidFill>
                  </a:tcPr>
                </a:tc>
                <a:tc>
                  <a:txBody>
                    <a:bodyPr/>
                    <a:lstStyle/>
                    <a:p>
                      <a:pPr marL="111125" algn="ctr">
                        <a:lnSpc>
                          <a:spcPct val="100000"/>
                        </a:lnSpc>
                        <a:spcBef>
                          <a:spcPts val="455"/>
                        </a:spcBef>
                      </a:pPr>
                      <a:r>
                        <a:rPr lang="ru-RU" sz="1200" b="0" dirty="0" smtClean="0">
                          <a:solidFill>
                            <a:schemeClr val="tx1"/>
                          </a:solidFill>
                          <a:latin typeface="Comic Sans MS" pitchFamily="66" charset="0"/>
                          <a:cs typeface="Times New Roman"/>
                        </a:rPr>
                        <a:t>163,9</a:t>
                      </a:r>
                      <a:endParaRPr sz="1200" b="0" dirty="0">
                        <a:solidFill>
                          <a:schemeClr val="tx1"/>
                        </a:solidFill>
                        <a:latin typeface="Comic Sans MS" pitchFamily="66" charset="0"/>
                        <a:cs typeface="Times New Roman"/>
                      </a:endParaRPr>
                    </a:p>
                  </a:txBody>
                  <a:tcPr marL="0" marR="0" marT="57785" marB="0">
                    <a:solidFill>
                      <a:srgbClr val="9933FF"/>
                    </a:solidFill>
                  </a:tcPr>
                </a:tc>
                <a:tc>
                  <a:txBody>
                    <a:bodyPr/>
                    <a:lstStyle/>
                    <a:p>
                      <a:pPr marL="98425" algn="ctr">
                        <a:lnSpc>
                          <a:spcPct val="100000"/>
                        </a:lnSpc>
                        <a:spcBef>
                          <a:spcPts val="455"/>
                        </a:spcBef>
                      </a:pPr>
                      <a:r>
                        <a:rPr lang="ru-RU" sz="1200" b="0" dirty="0" smtClean="0">
                          <a:solidFill>
                            <a:schemeClr val="tx1"/>
                          </a:solidFill>
                          <a:latin typeface="Comic Sans MS" pitchFamily="66" charset="0"/>
                          <a:cs typeface="Times New Roman"/>
                        </a:rPr>
                        <a:t>458,4</a:t>
                      </a:r>
                      <a:endParaRPr sz="1200" b="0" dirty="0">
                        <a:solidFill>
                          <a:schemeClr val="tx1"/>
                        </a:solidFill>
                        <a:latin typeface="Comic Sans MS" pitchFamily="66" charset="0"/>
                        <a:cs typeface="Times New Roman"/>
                      </a:endParaRPr>
                    </a:p>
                  </a:txBody>
                  <a:tcPr marL="0" marR="0" marT="57785" marB="0">
                    <a:solidFill>
                      <a:srgbClr val="9933FF"/>
                    </a:solidFill>
                  </a:tcPr>
                </a:tc>
                <a:tc>
                  <a:txBody>
                    <a:bodyPr/>
                    <a:lstStyle/>
                    <a:p>
                      <a:pPr marR="380365" algn="r">
                        <a:lnSpc>
                          <a:spcPct val="100000"/>
                        </a:lnSpc>
                        <a:spcBef>
                          <a:spcPts val="455"/>
                        </a:spcBef>
                      </a:pPr>
                      <a:r>
                        <a:rPr lang="ru-RU" sz="1200" b="0" dirty="0" smtClean="0">
                          <a:solidFill>
                            <a:schemeClr val="tx1"/>
                          </a:solidFill>
                          <a:latin typeface="Comic Sans MS" pitchFamily="66" charset="0"/>
                          <a:cs typeface="Times New Roman"/>
                        </a:rPr>
                        <a:t>279,7</a:t>
                      </a:r>
                      <a:endParaRPr sz="1200" b="0" dirty="0">
                        <a:solidFill>
                          <a:schemeClr val="tx1"/>
                        </a:solidFill>
                        <a:latin typeface="Comic Sans MS" pitchFamily="66" charset="0"/>
                        <a:cs typeface="Times New Roman"/>
                      </a:endParaRPr>
                    </a:p>
                  </a:txBody>
                  <a:tcPr marL="0" marR="0" marT="57785" marB="0">
                    <a:solidFill>
                      <a:srgbClr val="9933FF"/>
                    </a:solidFill>
                  </a:tcPr>
                </a:tc>
                <a:tc>
                  <a:txBody>
                    <a:bodyPr/>
                    <a:lstStyle/>
                    <a:p>
                      <a:pPr marR="380365" algn="r">
                        <a:lnSpc>
                          <a:spcPct val="100000"/>
                        </a:lnSpc>
                        <a:spcBef>
                          <a:spcPts val="455"/>
                        </a:spcBef>
                      </a:pPr>
                      <a:r>
                        <a:rPr lang="ru-RU" sz="1200" b="0" dirty="0" smtClean="0">
                          <a:solidFill>
                            <a:schemeClr val="tx1"/>
                          </a:solidFill>
                          <a:latin typeface="Comic Sans MS" pitchFamily="66" charset="0"/>
                          <a:cs typeface="Times New Roman"/>
                        </a:rPr>
                        <a:t>15,2</a:t>
                      </a:r>
                      <a:endParaRPr sz="1200" b="0" dirty="0">
                        <a:solidFill>
                          <a:schemeClr val="tx1"/>
                        </a:solidFill>
                        <a:latin typeface="Comic Sans MS" pitchFamily="66" charset="0"/>
                        <a:cs typeface="Times New Roman"/>
                      </a:endParaRPr>
                    </a:p>
                  </a:txBody>
                  <a:tcPr marL="0" marR="0" marT="57785" marB="0">
                    <a:solidFill>
                      <a:srgbClr val="9933FF"/>
                    </a:solidFill>
                  </a:tcPr>
                </a:tc>
              </a:tr>
              <a:tr h="327682">
                <a:tc>
                  <a:txBody>
                    <a:bodyPr/>
                    <a:lstStyle/>
                    <a:p>
                      <a:pPr marL="161925" algn="ctr">
                        <a:lnSpc>
                          <a:spcPct val="100000"/>
                        </a:lnSpc>
                        <a:spcBef>
                          <a:spcPts val="415"/>
                        </a:spcBef>
                      </a:pPr>
                      <a:r>
                        <a:rPr lang="ru-RU" sz="1200" dirty="0" smtClean="0">
                          <a:solidFill>
                            <a:schemeClr val="tx1"/>
                          </a:solidFill>
                          <a:latin typeface="Comic Sans MS" pitchFamily="66" charset="0"/>
                          <a:cs typeface="Trebuchet MS"/>
                        </a:rPr>
                        <a:t>Доходы от оказания платных услуг и компенсации затрат государства</a:t>
                      </a:r>
                      <a:endParaRPr sz="1200">
                        <a:solidFill>
                          <a:schemeClr val="tx1"/>
                        </a:solidFill>
                        <a:latin typeface="Comic Sans MS" pitchFamily="66" charset="0"/>
                        <a:cs typeface="Trebuchet MS"/>
                      </a:endParaRPr>
                    </a:p>
                  </a:txBody>
                  <a:tcPr marL="0" marR="0" marT="52705" marB="0">
                    <a:solidFill>
                      <a:srgbClr val="CCFFCC"/>
                    </a:solidFill>
                  </a:tcPr>
                </a:tc>
                <a:tc>
                  <a:txBody>
                    <a:bodyPr/>
                    <a:lstStyle/>
                    <a:p>
                      <a:pPr marL="111125" algn="ctr">
                        <a:lnSpc>
                          <a:spcPct val="100000"/>
                        </a:lnSpc>
                        <a:spcBef>
                          <a:spcPts val="455"/>
                        </a:spcBef>
                      </a:pPr>
                      <a:r>
                        <a:rPr lang="ru-RU" sz="1200" b="0" dirty="0" smtClean="0">
                          <a:solidFill>
                            <a:schemeClr val="tx1"/>
                          </a:solidFill>
                          <a:latin typeface="Comic Sans MS" pitchFamily="66" charset="0"/>
                          <a:cs typeface="Times New Roman"/>
                        </a:rPr>
                        <a:t>3778,3</a:t>
                      </a:r>
                      <a:endParaRPr sz="1200" b="0" dirty="0">
                        <a:solidFill>
                          <a:schemeClr val="tx1"/>
                        </a:solidFill>
                        <a:latin typeface="Comic Sans MS" pitchFamily="66" charset="0"/>
                        <a:cs typeface="Times New Roman"/>
                      </a:endParaRPr>
                    </a:p>
                  </a:txBody>
                  <a:tcPr marL="0" marR="0" marT="57785" marB="0">
                    <a:solidFill>
                      <a:srgbClr val="CCFFCC"/>
                    </a:solidFill>
                  </a:tcPr>
                </a:tc>
                <a:tc>
                  <a:txBody>
                    <a:bodyPr/>
                    <a:lstStyle/>
                    <a:p>
                      <a:pPr marL="111125" algn="ctr">
                        <a:lnSpc>
                          <a:spcPct val="100000"/>
                        </a:lnSpc>
                        <a:spcBef>
                          <a:spcPts val="455"/>
                        </a:spcBef>
                      </a:pPr>
                      <a:r>
                        <a:rPr lang="ru-RU" sz="1200" b="0" dirty="0" smtClean="0">
                          <a:solidFill>
                            <a:schemeClr val="tx1"/>
                          </a:solidFill>
                          <a:latin typeface="Comic Sans MS" pitchFamily="66" charset="0"/>
                          <a:cs typeface="Times New Roman"/>
                        </a:rPr>
                        <a:t>950,4</a:t>
                      </a:r>
                      <a:endParaRPr sz="1200" b="0" dirty="0">
                        <a:solidFill>
                          <a:schemeClr val="tx1"/>
                        </a:solidFill>
                        <a:latin typeface="Comic Sans MS" pitchFamily="66" charset="0"/>
                        <a:cs typeface="Times New Roman"/>
                      </a:endParaRPr>
                    </a:p>
                  </a:txBody>
                  <a:tcPr marL="0" marR="0" marT="57785" marB="0">
                    <a:solidFill>
                      <a:srgbClr val="CCFFCC"/>
                    </a:solidFill>
                  </a:tcPr>
                </a:tc>
                <a:tc>
                  <a:txBody>
                    <a:bodyPr/>
                    <a:lstStyle/>
                    <a:p>
                      <a:pPr marL="98425" algn="ctr">
                        <a:lnSpc>
                          <a:spcPct val="100000"/>
                        </a:lnSpc>
                        <a:spcBef>
                          <a:spcPts val="455"/>
                        </a:spcBef>
                      </a:pPr>
                      <a:r>
                        <a:rPr lang="ru-RU" sz="1200" b="0" dirty="0" smtClean="0">
                          <a:solidFill>
                            <a:schemeClr val="tx1"/>
                          </a:solidFill>
                          <a:latin typeface="Comic Sans MS" pitchFamily="66" charset="0"/>
                          <a:cs typeface="Times New Roman"/>
                        </a:rPr>
                        <a:t>2294,2</a:t>
                      </a:r>
                      <a:endParaRPr sz="1200" b="0" dirty="0">
                        <a:solidFill>
                          <a:schemeClr val="tx1"/>
                        </a:solidFill>
                        <a:latin typeface="Comic Sans MS" pitchFamily="66" charset="0"/>
                        <a:cs typeface="Times New Roman"/>
                      </a:endParaRPr>
                    </a:p>
                  </a:txBody>
                  <a:tcPr marL="0" marR="0" marT="57785" marB="0">
                    <a:solidFill>
                      <a:srgbClr val="CCFFCC"/>
                    </a:solidFill>
                  </a:tcPr>
                </a:tc>
                <a:tc>
                  <a:txBody>
                    <a:bodyPr/>
                    <a:lstStyle/>
                    <a:p>
                      <a:pPr marR="380365" algn="r">
                        <a:lnSpc>
                          <a:spcPct val="100000"/>
                        </a:lnSpc>
                        <a:spcBef>
                          <a:spcPts val="455"/>
                        </a:spcBef>
                      </a:pPr>
                      <a:r>
                        <a:rPr lang="ru-RU" sz="1200" b="0" dirty="0" smtClean="0">
                          <a:solidFill>
                            <a:schemeClr val="tx1"/>
                          </a:solidFill>
                          <a:latin typeface="Comic Sans MS" pitchFamily="66" charset="0"/>
                          <a:cs typeface="Times New Roman"/>
                        </a:rPr>
                        <a:t>241,4</a:t>
                      </a:r>
                      <a:endParaRPr sz="1200" b="0" dirty="0">
                        <a:solidFill>
                          <a:schemeClr val="tx1"/>
                        </a:solidFill>
                        <a:latin typeface="Comic Sans MS" pitchFamily="66" charset="0"/>
                        <a:cs typeface="Times New Roman"/>
                      </a:endParaRPr>
                    </a:p>
                  </a:txBody>
                  <a:tcPr marL="0" marR="0" marT="57785" marB="0">
                    <a:solidFill>
                      <a:srgbClr val="CCFFCC"/>
                    </a:solidFill>
                  </a:tcPr>
                </a:tc>
                <a:tc>
                  <a:txBody>
                    <a:bodyPr/>
                    <a:lstStyle/>
                    <a:p>
                      <a:pPr marR="380365" algn="r">
                        <a:lnSpc>
                          <a:spcPct val="100000"/>
                        </a:lnSpc>
                        <a:spcBef>
                          <a:spcPts val="455"/>
                        </a:spcBef>
                      </a:pPr>
                      <a:r>
                        <a:rPr lang="ru-RU" sz="1200" b="0" dirty="0" smtClean="0">
                          <a:solidFill>
                            <a:schemeClr val="tx1"/>
                          </a:solidFill>
                          <a:latin typeface="Comic Sans MS" pitchFamily="66" charset="0"/>
                          <a:cs typeface="Times New Roman"/>
                        </a:rPr>
                        <a:t>-64,7</a:t>
                      </a:r>
                      <a:endParaRPr sz="1200" b="0" dirty="0">
                        <a:solidFill>
                          <a:schemeClr val="tx1"/>
                        </a:solidFill>
                        <a:latin typeface="Comic Sans MS" pitchFamily="66" charset="0"/>
                        <a:cs typeface="Times New Roman"/>
                      </a:endParaRPr>
                    </a:p>
                  </a:txBody>
                  <a:tcPr marL="0" marR="0" marT="57785" marB="0">
                    <a:solidFill>
                      <a:srgbClr val="CCFFCC"/>
                    </a:solidFill>
                  </a:tcPr>
                </a:tc>
              </a:tr>
              <a:tr h="327682">
                <a:tc>
                  <a:txBody>
                    <a:bodyPr/>
                    <a:lstStyle/>
                    <a:p>
                      <a:pPr marL="161925" algn="ctr">
                        <a:lnSpc>
                          <a:spcPct val="100000"/>
                        </a:lnSpc>
                        <a:spcBef>
                          <a:spcPts val="415"/>
                        </a:spcBef>
                      </a:pPr>
                      <a:r>
                        <a:rPr lang="ru-RU" sz="1200" dirty="0" smtClean="0">
                          <a:solidFill>
                            <a:schemeClr val="tx1"/>
                          </a:solidFill>
                          <a:latin typeface="Comic Sans MS" pitchFamily="66" charset="0"/>
                          <a:cs typeface="Trebuchet MS"/>
                        </a:rPr>
                        <a:t>Доходы от продажи материальных и нематериальных активов</a:t>
                      </a:r>
                      <a:endParaRPr sz="1200">
                        <a:solidFill>
                          <a:schemeClr val="tx1"/>
                        </a:solidFill>
                        <a:latin typeface="Comic Sans MS" pitchFamily="66" charset="0"/>
                        <a:cs typeface="Trebuchet MS"/>
                      </a:endParaRPr>
                    </a:p>
                  </a:txBody>
                  <a:tcPr marL="0" marR="0" marT="52705" marB="0">
                    <a:solidFill>
                      <a:srgbClr val="FF99CC"/>
                    </a:solidFill>
                  </a:tcPr>
                </a:tc>
                <a:tc>
                  <a:txBody>
                    <a:bodyPr/>
                    <a:lstStyle/>
                    <a:p>
                      <a:pPr marL="111125" algn="ctr">
                        <a:lnSpc>
                          <a:spcPct val="100000"/>
                        </a:lnSpc>
                        <a:spcBef>
                          <a:spcPts val="455"/>
                        </a:spcBef>
                      </a:pPr>
                      <a:r>
                        <a:rPr lang="ru-RU" sz="1200" b="0" dirty="0" smtClean="0">
                          <a:solidFill>
                            <a:schemeClr val="tx1"/>
                          </a:solidFill>
                          <a:latin typeface="Comic Sans MS" pitchFamily="66" charset="0"/>
                          <a:cs typeface="Times New Roman"/>
                        </a:rPr>
                        <a:t>2132,7</a:t>
                      </a:r>
                      <a:endParaRPr sz="1200" b="0" dirty="0">
                        <a:solidFill>
                          <a:schemeClr val="tx1"/>
                        </a:solidFill>
                        <a:latin typeface="Comic Sans MS" pitchFamily="66" charset="0"/>
                        <a:cs typeface="Times New Roman"/>
                      </a:endParaRPr>
                    </a:p>
                  </a:txBody>
                  <a:tcPr marL="0" marR="0" marT="57785" marB="0">
                    <a:solidFill>
                      <a:srgbClr val="FF99CC"/>
                    </a:solidFill>
                  </a:tcPr>
                </a:tc>
                <a:tc>
                  <a:txBody>
                    <a:bodyPr/>
                    <a:lstStyle/>
                    <a:p>
                      <a:pPr marL="111125" algn="ctr">
                        <a:lnSpc>
                          <a:spcPct val="100000"/>
                        </a:lnSpc>
                        <a:spcBef>
                          <a:spcPts val="455"/>
                        </a:spcBef>
                      </a:pPr>
                      <a:r>
                        <a:rPr lang="ru-RU" sz="1200" b="0" dirty="0" smtClean="0">
                          <a:solidFill>
                            <a:schemeClr val="tx1"/>
                          </a:solidFill>
                          <a:latin typeface="Comic Sans MS" pitchFamily="66" charset="0"/>
                          <a:cs typeface="Times New Roman"/>
                        </a:rPr>
                        <a:t>4515,0</a:t>
                      </a:r>
                      <a:endParaRPr sz="1200" b="0" dirty="0">
                        <a:solidFill>
                          <a:schemeClr val="tx1"/>
                        </a:solidFill>
                        <a:latin typeface="Comic Sans MS" pitchFamily="66" charset="0"/>
                        <a:cs typeface="Times New Roman"/>
                      </a:endParaRPr>
                    </a:p>
                  </a:txBody>
                  <a:tcPr marL="0" marR="0" marT="57785" marB="0">
                    <a:solidFill>
                      <a:srgbClr val="FF99CC"/>
                    </a:solidFill>
                  </a:tcPr>
                </a:tc>
                <a:tc>
                  <a:txBody>
                    <a:bodyPr/>
                    <a:lstStyle/>
                    <a:p>
                      <a:pPr marL="98425" algn="ctr">
                        <a:lnSpc>
                          <a:spcPct val="100000"/>
                        </a:lnSpc>
                        <a:spcBef>
                          <a:spcPts val="455"/>
                        </a:spcBef>
                      </a:pPr>
                      <a:r>
                        <a:rPr lang="ru-RU" sz="1200" b="0" dirty="0" smtClean="0">
                          <a:solidFill>
                            <a:schemeClr val="tx1"/>
                          </a:solidFill>
                          <a:latin typeface="Comic Sans MS" pitchFamily="66" charset="0"/>
                          <a:cs typeface="Times New Roman"/>
                        </a:rPr>
                        <a:t>6792,9</a:t>
                      </a:r>
                      <a:endParaRPr sz="1200" b="0" dirty="0">
                        <a:solidFill>
                          <a:schemeClr val="tx1"/>
                        </a:solidFill>
                        <a:latin typeface="Comic Sans MS" pitchFamily="66" charset="0"/>
                        <a:cs typeface="Times New Roman"/>
                      </a:endParaRPr>
                    </a:p>
                  </a:txBody>
                  <a:tcPr marL="0" marR="0" marT="57785" marB="0">
                    <a:solidFill>
                      <a:srgbClr val="FF99CC"/>
                    </a:solidFill>
                  </a:tcPr>
                </a:tc>
                <a:tc>
                  <a:txBody>
                    <a:bodyPr/>
                    <a:lstStyle/>
                    <a:p>
                      <a:pPr marR="380365" algn="r">
                        <a:lnSpc>
                          <a:spcPct val="100000"/>
                        </a:lnSpc>
                        <a:spcBef>
                          <a:spcPts val="455"/>
                        </a:spcBef>
                      </a:pPr>
                      <a:r>
                        <a:rPr lang="ru-RU" sz="1200" b="0" dirty="0" smtClean="0">
                          <a:solidFill>
                            <a:schemeClr val="tx1"/>
                          </a:solidFill>
                          <a:latin typeface="Comic Sans MS" pitchFamily="66" charset="0"/>
                          <a:cs typeface="Times New Roman"/>
                        </a:rPr>
                        <a:t>150,0</a:t>
                      </a:r>
                      <a:endParaRPr sz="1200" b="0" dirty="0">
                        <a:solidFill>
                          <a:schemeClr val="tx1"/>
                        </a:solidFill>
                        <a:latin typeface="Comic Sans MS" pitchFamily="66" charset="0"/>
                        <a:cs typeface="Times New Roman"/>
                      </a:endParaRPr>
                    </a:p>
                  </a:txBody>
                  <a:tcPr marL="0" marR="0" marT="57785" marB="0">
                    <a:solidFill>
                      <a:srgbClr val="FF99CC"/>
                    </a:solidFill>
                  </a:tcPr>
                </a:tc>
                <a:tc>
                  <a:txBody>
                    <a:bodyPr/>
                    <a:lstStyle/>
                    <a:p>
                      <a:pPr marR="380365" algn="r">
                        <a:lnSpc>
                          <a:spcPct val="100000"/>
                        </a:lnSpc>
                        <a:spcBef>
                          <a:spcPts val="455"/>
                        </a:spcBef>
                      </a:pPr>
                      <a:r>
                        <a:rPr lang="ru-RU" sz="1200" b="0" dirty="0" smtClean="0">
                          <a:solidFill>
                            <a:schemeClr val="tx1"/>
                          </a:solidFill>
                          <a:latin typeface="Comic Sans MS" pitchFamily="66" charset="0"/>
                          <a:cs typeface="Times New Roman"/>
                        </a:rPr>
                        <a:t>218,5</a:t>
                      </a:r>
                      <a:endParaRPr sz="1200" b="0" dirty="0">
                        <a:solidFill>
                          <a:schemeClr val="tx1"/>
                        </a:solidFill>
                        <a:latin typeface="Comic Sans MS" pitchFamily="66" charset="0"/>
                        <a:cs typeface="Times New Roman"/>
                      </a:endParaRPr>
                    </a:p>
                  </a:txBody>
                  <a:tcPr marL="0" marR="0" marT="57785" marB="0">
                    <a:solidFill>
                      <a:srgbClr val="FF99CC"/>
                    </a:solidFill>
                  </a:tcPr>
                </a:tc>
              </a:tr>
              <a:tr h="327682">
                <a:tc>
                  <a:txBody>
                    <a:bodyPr/>
                    <a:lstStyle/>
                    <a:p>
                      <a:pPr marL="161925" algn="ctr">
                        <a:lnSpc>
                          <a:spcPct val="100000"/>
                        </a:lnSpc>
                        <a:spcBef>
                          <a:spcPts val="415"/>
                        </a:spcBef>
                      </a:pPr>
                      <a:r>
                        <a:rPr lang="ru-RU" sz="1200" dirty="0" smtClean="0">
                          <a:solidFill>
                            <a:schemeClr val="tx1"/>
                          </a:solidFill>
                          <a:latin typeface="Comic Sans MS" pitchFamily="66" charset="0"/>
                          <a:cs typeface="Trebuchet MS"/>
                        </a:rPr>
                        <a:t>Штрафы,  санкции, возмещение ущерба</a:t>
                      </a:r>
                      <a:endParaRPr sz="1200">
                        <a:solidFill>
                          <a:schemeClr val="tx1"/>
                        </a:solidFill>
                        <a:latin typeface="Comic Sans MS" pitchFamily="66" charset="0"/>
                        <a:cs typeface="Trebuchet MS"/>
                      </a:endParaRPr>
                    </a:p>
                  </a:txBody>
                  <a:tcPr marL="0" marR="0" marT="52705" marB="0">
                    <a:solidFill>
                      <a:srgbClr val="6666FF"/>
                    </a:solidFill>
                  </a:tcPr>
                </a:tc>
                <a:tc>
                  <a:txBody>
                    <a:bodyPr/>
                    <a:lstStyle/>
                    <a:p>
                      <a:pPr marL="111125" algn="ctr">
                        <a:lnSpc>
                          <a:spcPct val="100000"/>
                        </a:lnSpc>
                        <a:spcBef>
                          <a:spcPts val="455"/>
                        </a:spcBef>
                      </a:pPr>
                      <a:r>
                        <a:rPr lang="ru-RU" sz="1200" b="0" dirty="0" smtClean="0">
                          <a:solidFill>
                            <a:schemeClr val="tx1"/>
                          </a:solidFill>
                          <a:latin typeface="Comic Sans MS" pitchFamily="66" charset="0"/>
                          <a:cs typeface="Times New Roman"/>
                        </a:rPr>
                        <a:t>1220,1</a:t>
                      </a:r>
                      <a:endParaRPr sz="1200" b="0" dirty="0">
                        <a:solidFill>
                          <a:schemeClr val="tx1"/>
                        </a:solidFill>
                        <a:latin typeface="Comic Sans MS" pitchFamily="66" charset="0"/>
                        <a:cs typeface="Times New Roman"/>
                      </a:endParaRPr>
                    </a:p>
                  </a:txBody>
                  <a:tcPr marL="0" marR="0" marT="57785" marB="0">
                    <a:solidFill>
                      <a:srgbClr val="6666FF"/>
                    </a:solidFill>
                  </a:tcPr>
                </a:tc>
                <a:tc>
                  <a:txBody>
                    <a:bodyPr/>
                    <a:lstStyle/>
                    <a:p>
                      <a:pPr marL="111125" algn="ctr">
                        <a:lnSpc>
                          <a:spcPct val="100000"/>
                        </a:lnSpc>
                        <a:spcBef>
                          <a:spcPts val="455"/>
                        </a:spcBef>
                      </a:pPr>
                      <a:r>
                        <a:rPr lang="ru-RU" sz="1200" b="0" dirty="0" smtClean="0">
                          <a:solidFill>
                            <a:schemeClr val="tx1"/>
                          </a:solidFill>
                          <a:latin typeface="Comic Sans MS" pitchFamily="66" charset="0"/>
                          <a:cs typeface="Times New Roman"/>
                        </a:rPr>
                        <a:t>506,5</a:t>
                      </a:r>
                      <a:endParaRPr sz="1200" b="0" dirty="0">
                        <a:solidFill>
                          <a:schemeClr val="tx1"/>
                        </a:solidFill>
                        <a:latin typeface="Comic Sans MS" pitchFamily="66" charset="0"/>
                        <a:cs typeface="Times New Roman"/>
                      </a:endParaRPr>
                    </a:p>
                  </a:txBody>
                  <a:tcPr marL="0" marR="0" marT="57785" marB="0">
                    <a:solidFill>
                      <a:srgbClr val="6666FF"/>
                    </a:solidFill>
                  </a:tcPr>
                </a:tc>
                <a:tc>
                  <a:txBody>
                    <a:bodyPr/>
                    <a:lstStyle/>
                    <a:p>
                      <a:pPr marL="98425" algn="ctr">
                        <a:lnSpc>
                          <a:spcPct val="100000"/>
                        </a:lnSpc>
                        <a:spcBef>
                          <a:spcPts val="455"/>
                        </a:spcBef>
                      </a:pPr>
                      <a:r>
                        <a:rPr lang="ru-RU" sz="1200" b="0" dirty="0" smtClean="0">
                          <a:solidFill>
                            <a:schemeClr val="tx1"/>
                          </a:solidFill>
                          <a:latin typeface="Comic Sans MS" pitchFamily="66" charset="0"/>
                          <a:cs typeface="Times New Roman"/>
                        </a:rPr>
                        <a:t>1196,9</a:t>
                      </a:r>
                      <a:endParaRPr sz="1200" b="0" dirty="0">
                        <a:solidFill>
                          <a:schemeClr val="tx1"/>
                        </a:solidFill>
                        <a:latin typeface="Comic Sans MS" pitchFamily="66" charset="0"/>
                        <a:cs typeface="Times New Roman"/>
                      </a:endParaRPr>
                    </a:p>
                  </a:txBody>
                  <a:tcPr marL="0" marR="0" marT="57785" marB="0">
                    <a:solidFill>
                      <a:srgbClr val="6666FF"/>
                    </a:solidFill>
                  </a:tcPr>
                </a:tc>
                <a:tc>
                  <a:txBody>
                    <a:bodyPr/>
                    <a:lstStyle/>
                    <a:p>
                      <a:pPr marR="380365" algn="r">
                        <a:lnSpc>
                          <a:spcPct val="100000"/>
                        </a:lnSpc>
                        <a:spcBef>
                          <a:spcPts val="455"/>
                        </a:spcBef>
                      </a:pPr>
                      <a:r>
                        <a:rPr lang="ru-RU" sz="1200" b="0" dirty="0" smtClean="0">
                          <a:solidFill>
                            <a:schemeClr val="tx1"/>
                          </a:solidFill>
                          <a:latin typeface="Comic Sans MS" pitchFamily="66" charset="0"/>
                          <a:cs typeface="Times New Roman"/>
                        </a:rPr>
                        <a:t>236,3</a:t>
                      </a:r>
                      <a:endParaRPr lang="ru-RU" sz="1200" b="0" dirty="0">
                        <a:solidFill>
                          <a:schemeClr val="tx1"/>
                        </a:solidFill>
                        <a:latin typeface="Comic Sans MS" pitchFamily="66" charset="0"/>
                        <a:cs typeface="Times New Roman"/>
                      </a:endParaRPr>
                    </a:p>
                  </a:txBody>
                  <a:tcPr marL="0" marR="0" marT="57785" marB="0">
                    <a:solidFill>
                      <a:srgbClr val="6666FF"/>
                    </a:solidFill>
                  </a:tcPr>
                </a:tc>
                <a:tc>
                  <a:txBody>
                    <a:bodyPr/>
                    <a:lstStyle/>
                    <a:p>
                      <a:pPr marR="380365" algn="r">
                        <a:lnSpc>
                          <a:spcPct val="100000"/>
                        </a:lnSpc>
                        <a:spcBef>
                          <a:spcPts val="455"/>
                        </a:spcBef>
                      </a:pPr>
                      <a:r>
                        <a:rPr lang="ru-RU" sz="1200" b="0" dirty="0" smtClean="0">
                          <a:solidFill>
                            <a:schemeClr val="tx1"/>
                          </a:solidFill>
                          <a:latin typeface="Comic Sans MS" pitchFamily="66" charset="0"/>
                          <a:cs typeface="Times New Roman"/>
                        </a:rPr>
                        <a:t>-1,9</a:t>
                      </a:r>
                      <a:endParaRPr lang="ru-RU" sz="1200" b="0" dirty="0">
                        <a:solidFill>
                          <a:schemeClr val="tx1"/>
                        </a:solidFill>
                        <a:latin typeface="Comic Sans MS" pitchFamily="66" charset="0"/>
                        <a:cs typeface="Times New Roman"/>
                      </a:endParaRPr>
                    </a:p>
                  </a:txBody>
                  <a:tcPr marL="0" marR="0" marT="57785" marB="0">
                    <a:solidFill>
                      <a:srgbClr val="6666FF"/>
                    </a:solidFill>
                  </a:tcPr>
                </a:tc>
              </a:tr>
              <a:tr h="327682">
                <a:tc>
                  <a:txBody>
                    <a:bodyPr/>
                    <a:lstStyle/>
                    <a:p>
                      <a:pPr marL="161925" algn="ctr">
                        <a:lnSpc>
                          <a:spcPct val="100000"/>
                        </a:lnSpc>
                        <a:spcBef>
                          <a:spcPts val="415"/>
                        </a:spcBef>
                      </a:pPr>
                      <a:r>
                        <a:rPr lang="ru-RU" sz="1200" dirty="0" smtClean="0">
                          <a:solidFill>
                            <a:schemeClr val="tx1"/>
                          </a:solidFill>
                          <a:latin typeface="Comic Sans MS" pitchFamily="66" charset="0"/>
                          <a:cs typeface="Trebuchet MS"/>
                        </a:rPr>
                        <a:t>Прочие неналоговые</a:t>
                      </a:r>
                      <a:r>
                        <a:rPr lang="ru-RU" sz="1200" baseline="0" dirty="0" smtClean="0">
                          <a:solidFill>
                            <a:schemeClr val="tx1"/>
                          </a:solidFill>
                          <a:latin typeface="Comic Sans MS" pitchFamily="66" charset="0"/>
                          <a:cs typeface="Trebuchet MS"/>
                        </a:rPr>
                        <a:t> доходы</a:t>
                      </a:r>
                      <a:endParaRPr sz="1200">
                        <a:solidFill>
                          <a:schemeClr val="tx1"/>
                        </a:solidFill>
                        <a:latin typeface="Comic Sans MS" pitchFamily="66" charset="0"/>
                        <a:cs typeface="Trebuchet MS"/>
                      </a:endParaRPr>
                    </a:p>
                  </a:txBody>
                  <a:tcPr marL="0" marR="0" marT="52705" marB="0">
                    <a:solidFill>
                      <a:srgbClr val="33CCCC"/>
                    </a:solidFill>
                  </a:tcPr>
                </a:tc>
                <a:tc>
                  <a:txBody>
                    <a:bodyPr/>
                    <a:lstStyle/>
                    <a:p>
                      <a:pPr marL="111125" algn="ctr">
                        <a:lnSpc>
                          <a:spcPct val="100000"/>
                        </a:lnSpc>
                        <a:spcBef>
                          <a:spcPts val="455"/>
                        </a:spcBef>
                      </a:pPr>
                      <a:r>
                        <a:rPr lang="ru-RU" sz="1200" b="0" dirty="0" smtClean="0">
                          <a:solidFill>
                            <a:schemeClr val="tx1"/>
                          </a:solidFill>
                          <a:latin typeface="Comic Sans MS" pitchFamily="66" charset="0"/>
                          <a:cs typeface="Times New Roman"/>
                        </a:rPr>
                        <a:t>7,5</a:t>
                      </a:r>
                      <a:endParaRPr sz="1200" b="0" dirty="0">
                        <a:solidFill>
                          <a:schemeClr val="tx1"/>
                        </a:solidFill>
                        <a:latin typeface="Comic Sans MS" pitchFamily="66" charset="0"/>
                        <a:cs typeface="Times New Roman"/>
                      </a:endParaRPr>
                    </a:p>
                  </a:txBody>
                  <a:tcPr marL="0" marR="0" marT="57785" marB="0">
                    <a:solidFill>
                      <a:srgbClr val="33CCCC"/>
                    </a:solidFill>
                  </a:tcPr>
                </a:tc>
                <a:tc>
                  <a:txBody>
                    <a:bodyPr/>
                    <a:lstStyle/>
                    <a:p>
                      <a:pPr marL="111125" algn="ctr">
                        <a:lnSpc>
                          <a:spcPct val="100000"/>
                        </a:lnSpc>
                        <a:spcBef>
                          <a:spcPts val="455"/>
                        </a:spcBef>
                      </a:pPr>
                      <a:r>
                        <a:rPr lang="ru-RU" sz="1200" b="0" dirty="0" smtClean="0">
                          <a:solidFill>
                            <a:schemeClr val="tx1"/>
                          </a:solidFill>
                          <a:latin typeface="Comic Sans MS" pitchFamily="66" charset="0"/>
                          <a:cs typeface="Times New Roman"/>
                        </a:rPr>
                        <a:t>-</a:t>
                      </a:r>
                      <a:endParaRPr sz="1200" b="0" dirty="0">
                        <a:solidFill>
                          <a:schemeClr val="tx1"/>
                        </a:solidFill>
                        <a:latin typeface="Comic Sans MS" pitchFamily="66" charset="0"/>
                        <a:cs typeface="Times New Roman"/>
                      </a:endParaRPr>
                    </a:p>
                  </a:txBody>
                  <a:tcPr marL="0" marR="0" marT="57785" marB="0">
                    <a:solidFill>
                      <a:srgbClr val="33CCCC"/>
                    </a:solidFill>
                  </a:tcPr>
                </a:tc>
                <a:tc>
                  <a:txBody>
                    <a:bodyPr/>
                    <a:lstStyle/>
                    <a:p>
                      <a:pPr marL="98425" algn="ctr">
                        <a:lnSpc>
                          <a:spcPct val="100000"/>
                        </a:lnSpc>
                        <a:spcBef>
                          <a:spcPts val="455"/>
                        </a:spcBef>
                      </a:pPr>
                      <a:r>
                        <a:rPr lang="ru-RU" sz="1200" b="0" dirty="0" smtClean="0">
                          <a:solidFill>
                            <a:schemeClr val="tx1"/>
                          </a:solidFill>
                          <a:latin typeface="Comic Sans MS" pitchFamily="66" charset="0"/>
                          <a:cs typeface="Times New Roman"/>
                        </a:rPr>
                        <a:t>0,9</a:t>
                      </a:r>
                      <a:endParaRPr sz="1200" b="0" dirty="0">
                        <a:solidFill>
                          <a:schemeClr val="tx1"/>
                        </a:solidFill>
                        <a:latin typeface="Comic Sans MS" pitchFamily="66" charset="0"/>
                        <a:cs typeface="Times New Roman"/>
                      </a:endParaRPr>
                    </a:p>
                  </a:txBody>
                  <a:tcPr marL="0" marR="0" marT="57785" marB="0">
                    <a:solidFill>
                      <a:srgbClr val="33CCCC"/>
                    </a:solidFill>
                  </a:tcPr>
                </a:tc>
                <a:tc>
                  <a:txBody>
                    <a:bodyPr/>
                    <a:lstStyle/>
                    <a:p>
                      <a:pPr marR="380365" algn="r">
                        <a:lnSpc>
                          <a:spcPct val="100000"/>
                        </a:lnSpc>
                        <a:spcBef>
                          <a:spcPts val="455"/>
                        </a:spcBef>
                      </a:pPr>
                      <a:r>
                        <a:rPr lang="ru-RU" sz="1200" b="0" dirty="0" smtClean="0">
                          <a:solidFill>
                            <a:schemeClr val="tx1"/>
                          </a:solidFill>
                          <a:latin typeface="Comic Sans MS" pitchFamily="66" charset="0"/>
                          <a:cs typeface="Times New Roman"/>
                        </a:rPr>
                        <a:t>-</a:t>
                      </a:r>
                      <a:endParaRPr lang="ru-RU" sz="1200" b="0" dirty="0">
                        <a:solidFill>
                          <a:schemeClr val="tx1"/>
                        </a:solidFill>
                        <a:latin typeface="Comic Sans MS" pitchFamily="66" charset="0"/>
                        <a:cs typeface="Times New Roman"/>
                      </a:endParaRPr>
                    </a:p>
                  </a:txBody>
                  <a:tcPr marL="0" marR="0" marT="57785" marB="0">
                    <a:solidFill>
                      <a:srgbClr val="33CCCC"/>
                    </a:solidFill>
                  </a:tcPr>
                </a:tc>
                <a:tc>
                  <a:txBody>
                    <a:bodyPr/>
                    <a:lstStyle/>
                    <a:p>
                      <a:pPr marR="380365" algn="r">
                        <a:lnSpc>
                          <a:spcPct val="100000"/>
                        </a:lnSpc>
                        <a:spcBef>
                          <a:spcPts val="455"/>
                        </a:spcBef>
                      </a:pPr>
                      <a:r>
                        <a:rPr lang="ru-RU" sz="1200" b="0" dirty="0" smtClean="0">
                          <a:solidFill>
                            <a:schemeClr val="tx1"/>
                          </a:solidFill>
                          <a:latin typeface="Comic Sans MS" pitchFamily="66" charset="0"/>
                          <a:cs typeface="Times New Roman"/>
                        </a:rPr>
                        <a:t>-</a:t>
                      </a:r>
                      <a:endParaRPr lang="ru-RU" sz="1200" b="0" dirty="0">
                        <a:solidFill>
                          <a:schemeClr val="tx1"/>
                        </a:solidFill>
                        <a:latin typeface="Comic Sans MS" pitchFamily="66" charset="0"/>
                        <a:cs typeface="Times New Roman"/>
                      </a:endParaRPr>
                    </a:p>
                  </a:txBody>
                  <a:tcPr marL="0" marR="0" marT="57785" marB="0">
                    <a:solidFill>
                      <a:srgbClr val="33CCCC"/>
                    </a:solidFill>
                  </a:tcPr>
                </a:tc>
              </a:tr>
            </a:tbl>
          </a:graphicData>
        </a:graphic>
      </p:graphicFrame>
      <p:graphicFrame>
        <p:nvGraphicFramePr>
          <p:cNvPr id="7" name="Object 4"/>
          <p:cNvGraphicFramePr>
            <a:graphicFrameLocks noChangeAspect="1"/>
          </p:cNvGraphicFramePr>
          <p:nvPr/>
        </p:nvGraphicFramePr>
        <p:xfrm>
          <a:off x="285720" y="4214818"/>
          <a:ext cx="8715436" cy="2643181"/>
        </p:xfrm>
        <a:graphic>
          <a:graphicData uri="http://schemas.openxmlformats.org/drawingml/2006/chart">
            <c:chart xmlns:c="http://schemas.openxmlformats.org/drawingml/2006/chart" xmlns:r="http://schemas.openxmlformats.org/officeDocument/2006/relationships" r:id="rId2"/>
          </a:graphicData>
        </a:graphic>
      </p:graphicFrame>
      <p:sp>
        <p:nvSpPr>
          <p:cNvPr id="8" name="Прямоугольник 7"/>
          <p:cNvSpPr/>
          <p:nvPr/>
        </p:nvSpPr>
        <p:spPr>
          <a:xfrm>
            <a:off x="214282" y="4572008"/>
            <a:ext cx="3143272" cy="738664"/>
          </a:xfrm>
          <a:prstGeom prst="rect">
            <a:avLst/>
          </a:prstGeom>
        </p:spPr>
        <p:txBody>
          <a:bodyPr wrap="square">
            <a:spAutoFit/>
          </a:bodyPr>
          <a:lstStyle/>
          <a:p>
            <a:r>
              <a:rPr lang="ru-RU" sz="1400" dirty="0" smtClean="0">
                <a:solidFill>
                  <a:srgbClr val="0000CC"/>
                </a:solidFill>
                <a:latin typeface="Comic Sans MS" pitchFamily="66" charset="0"/>
              </a:rPr>
              <a:t>Доля доходов по группам в общем объеме неналоговых доходов,  %</a:t>
            </a:r>
            <a:endParaRPr lang="ru-RU" sz="1400" dirty="0">
              <a:solidFill>
                <a:srgbClr val="0000CC"/>
              </a:solidFill>
              <a:latin typeface="Comic Sans MS"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FAAAF679-3C44-4EF6-93D2-DD6D0CD78DE9}" type="slidenum">
              <a:rPr lang="ru-RU" smtClean="0">
                <a:solidFill>
                  <a:schemeClr val="tx1">
                    <a:lumMod val="50000"/>
                    <a:lumOff val="50000"/>
                  </a:schemeClr>
                </a:solidFill>
              </a:rPr>
              <a:pPr>
                <a:defRPr/>
              </a:pPr>
              <a:t>14</a:t>
            </a:fld>
            <a:endParaRPr lang="ru-RU" dirty="0">
              <a:solidFill>
                <a:schemeClr val="tx1">
                  <a:lumMod val="50000"/>
                  <a:lumOff val="50000"/>
                </a:schemeClr>
              </a:solidFill>
            </a:endParaRPr>
          </a:p>
        </p:txBody>
      </p:sp>
      <p:sp>
        <p:nvSpPr>
          <p:cNvPr id="208907" name="Rectangle 11"/>
          <p:cNvSpPr>
            <a:spLocks noGrp="1" noChangeArrowheads="1"/>
          </p:cNvSpPr>
          <p:nvPr>
            <p:ph type="title" idx="4294967295"/>
          </p:nvPr>
        </p:nvSpPr>
        <p:spPr bwMode="auto">
          <a:xfrm>
            <a:off x="457200" y="457200"/>
            <a:ext cx="8686800" cy="471470"/>
          </a:xfrm>
          <a:noFill/>
        </p:spPr>
        <p:txBody>
          <a:bodyPr wrap="square" lIns="91440" tIns="45720" rIns="91440" bIns="45720" numCol="1" anchorCtr="0" compatLnSpc="1">
            <a:prstTxWarp prst="textNoShape">
              <a:avLst/>
            </a:prstTxWarp>
          </a:bodyPr>
          <a:lstStyle/>
          <a:p>
            <a:pPr eaLnBrk="1" hangingPunct="1"/>
            <a:r>
              <a:rPr lang="ru-RU" sz="2400" b="1" cap="none" dirty="0" smtClean="0">
                <a:solidFill>
                  <a:srgbClr val="0000CC"/>
                </a:solidFill>
                <a:effectLst/>
                <a:latin typeface="Comic Sans MS" pitchFamily="66" charset="0"/>
              </a:rPr>
              <a:t>Структура безвозмездных поступлений, тыс. рублей</a:t>
            </a:r>
            <a:endParaRPr lang="ru-RU" sz="2000" b="1" cap="none" dirty="0" smtClean="0">
              <a:solidFill>
                <a:srgbClr val="0000CC"/>
              </a:solidFill>
              <a:effectLst/>
              <a:latin typeface="Comic Sans MS" pitchFamily="66" charset="0"/>
            </a:endParaRPr>
          </a:p>
        </p:txBody>
      </p:sp>
      <p:sp>
        <p:nvSpPr>
          <p:cNvPr id="6" name="Нижний колонтитул 5"/>
          <p:cNvSpPr>
            <a:spLocks noGrp="1"/>
          </p:cNvSpPr>
          <p:nvPr>
            <p:ph type="ftr" sz="quarter" idx="11"/>
          </p:nvPr>
        </p:nvSpPr>
        <p:spPr/>
        <p:txBody>
          <a:bodyPr/>
          <a:lstStyle/>
          <a:p>
            <a:pPr>
              <a:defRPr/>
            </a:pPr>
            <a:endParaRPr lang="ru-RU" dirty="0"/>
          </a:p>
        </p:txBody>
      </p:sp>
      <p:graphicFrame>
        <p:nvGraphicFramePr>
          <p:cNvPr id="7" name="Таблица 6"/>
          <p:cNvGraphicFramePr>
            <a:graphicFrameLocks noGrp="1"/>
          </p:cNvGraphicFramePr>
          <p:nvPr/>
        </p:nvGraphicFramePr>
        <p:xfrm>
          <a:off x="428596" y="957910"/>
          <a:ext cx="8501121" cy="3328009"/>
        </p:xfrm>
        <a:graphic>
          <a:graphicData uri="http://schemas.openxmlformats.org/drawingml/2006/table">
            <a:tbl>
              <a:tblPr firstRow="1" bandRow="1">
                <a:tableStyleId>{2D5ABB26-0587-4C30-8999-92F81FD0307C}</a:tableStyleId>
              </a:tblPr>
              <a:tblGrid>
                <a:gridCol w="3786214"/>
                <a:gridCol w="1143008"/>
                <a:gridCol w="928694"/>
                <a:gridCol w="1086662"/>
                <a:gridCol w="810831"/>
                <a:gridCol w="745712"/>
              </a:tblGrid>
              <a:tr h="542264">
                <a:tc>
                  <a:txBody>
                    <a:bodyPr/>
                    <a:lstStyle/>
                    <a:p>
                      <a:pPr marL="158750" algn="ctr">
                        <a:lnSpc>
                          <a:spcPct val="150000"/>
                        </a:lnSpc>
                      </a:pPr>
                      <a:r>
                        <a:rPr sz="1200" b="1" spc="-85" smtClean="0">
                          <a:solidFill>
                            <a:schemeClr val="tx1"/>
                          </a:solidFill>
                          <a:latin typeface="Comic Sans MS" pitchFamily="66" charset="0"/>
                          <a:cs typeface="Trebuchet MS"/>
                        </a:rPr>
                        <a:t>Показатель</a:t>
                      </a:r>
                      <a:endParaRPr sz="1200" dirty="0">
                        <a:solidFill>
                          <a:schemeClr val="tx1"/>
                        </a:solidFill>
                        <a:latin typeface="Comic Sans MS" pitchFamily="66" charset="0"/>
                        <a:cs typeface="Trebuchet MS"/>
                      </a:endParaRPr>
                    </a:p>
                  </a:txBody>
                  <a:tcPr marL="0" marR="0" marT="5715" marB="0">
                    <a:solidFill>
                      <a:schemeClr val="bg1"/>
                    </a:solidFill>
                  </a:tcPr>
                </a:tc>
                <a:tc>
                  <a:txBody>
                    <a:bodyPr/>
                    <a:lstStyle/>
                    <a:p>
                      <a:pPr marL="196215" algn="ctr">
                        <a:lnSpc>
                          <a:spcPct val="150000"/>
                        </a:lnSpc>
                      </a:pPr>
                      <a:r>
                        <a:rPr lang="ru-RU" sz="1200" b="1" spc="-80" dirty="0" smtClean="0">
                          <a:solidFill>
                            <a:schemeClr val="tx1"/>
                          </a:solidFill>
                          <a:latin typeface="Comic Sans MS" pitchFamily="66" charset="0"/>
                          <a:cs typeface="Trebuchet MS"/>
                        </a:rPr>
                        <a:t>Исполнение</a:t>
                      </a:r>
                      <a:endParaRPr lang="ru-RU" sz="1200" dirty="0" smtClean="0">
                        <a:solidFill>
                          <a:schemeClr val="tx1"/>
                        </a:solidFill>
                        <a:latin typeface="Comic Sans MS" pitchFamily="66" charset="0"/>
                        <a:cs typeface="Trebuchet MS"/>
                      </a:endParaRPr>
                    </a:p>
                    <a:p>
                      <a:pPr marL="196850" algn="ctr">
                        <a:lnSpc>
                          <a:spcPct val="150000"/>
                        </a:lnSpc>
                        <a:spcBef>
                          <a:spcPts val="5"/>
                        </a:spcBef>
                      </a:pPr>
                      <a:r>
                        <a:rPr lang="ru-RU" sz="1200" b="1" spc="-95" dirty="0" smtClean="0">
                          <a:solidFill>
                            <a:schemeClr val="tx1"/>
                          </a:solidFill>
                          <a:latin typeface="Comic Sans MS" pitchFamily="66" charset="0"/>
                          <a:cs typeface="Trebuchet MS"/>
                        </a:rPr>
                        <a:t>2024</a:t>
                      </a:r>
                      <a:endParaRPr sz="1200" dirty="0">
                        <a:solidFill>
                          <a:schemeClr val="tx1"/>
                        </a:solidFill>
                        <a:latin typeface="Comic Sans MS" pitchFamily="66" charset="0"/>
                        <a:cs typeface="Trebuchet MS"/>
                      </a:endParaRPr>
                    </a:p>
                  </a:txBody>
                  <a:tcPr marL="0" marR="0" marT="5715" marB="0">
                    <a:solidFill>
                      <a:schemeClr val="bg1"/>
                    </a:solidFill>
                  </a:tcPr>
                </a:tc>
                <a:tc>
                  <a:txBody>
                    <a:bodyPr/>
                    <a:lstStyle/>
                    <a:p>
                      <a:pPr marL="0" indent="0" algn="ctr">
                        <a:lnSpc>
                          <a:spcPct val="150000"/>
                        </a:lnSpc>
                      </a:pPr>
                      <a:r>
                        <a:rPr lang="ru-RU" sz="1200" b="1" spc="-65" dirty="0" smtClean="0">
                          <a:solidFill>
                            <a:schemeClr val="tx1"/>
                          </a:solidFill>
                          <a:latin typeface="Comic Sans MS" pitchFamily="66" charset="0"/>
                          <a:cs typeface="Trebuchet MS"/>
                        </a:rPr>
                        <a:t>План </a:t>
                      </a:r>
                      <a:r>
                        <a:rPr lang="en-US" sz="1200" b="1" spc="-95" dirty="0" smtClean="0">
                          <a:solidFill>
                            <a:schemeClr val="tx1"/>
                          </a:solidFill>
                          <a:latin typeface="Comic Sans MS" pitchFamily="66" charset="0"/>
                          <a:cs typeface="Trebuchet MS"/>
                        </a:rPr>
                        <a:t>20</a:t>
                      </a:r>
                      <a:r>
                        <a:rPr lang="ru-RU" sz="1200" b="1" spc="-95" dirty="0" smtClean="0">
                          <a:solidFill>
                            <a:schemeClr val="tx1"/>
                          </a:solidFill>
                          <a:latin typeface="Comic Sans MS" pitchFamily="66" charset="0"/>
                          <a:cs typeface="Trebuchet MS"/>
                        </a:rPr>
                        <a:t>2</a:t>
                      </a:r>
                      <a:r>
                        <a:rPr lang="en-US" sz="1200" b="1" spc="-95" dirty="0" smtClean="0">
                          <a:solidFill>
                            <a:schemeClr val="tx1"/>
                          </a:solidFill>
                          <a:latin typeface="Comic Sans MS" pitchFamily="66" charset="0"/>
                          <a:cs typeface="Trebuchet MS"/>
                        </a:rPr>
                        <a:t>5</a:t>
                      </a:r>
                      <a:endParaRPr lang="ru-RU" sz="1200" b="1" spc="-95" dirty="0" smtClean="0">
                        <a:solidFill>
                          <a:schemeClr val="tx1"/>
                        </a:solidFill>
                        <a:latin typeface="Comic Sans MS" pitchFamily="66" charset="0"/>
                        <a:cs typeface="Trebuchet MS"/>
                      </a:endParaRPr>
                    </a:p>
                  </a:txBody>
                  <a:tcPr marL="0" marR="0" marT="5080" marB="0">
                    <a:solidFill>
                      <a:schemeClr val="bg1"/>
                    </a:solidFill>
                  </a:tcPr>
                </a:tc>
                <a:tc>
                  <a:txBody>
                    <a:bodyPr/>
                    <a:lstStyle/>
                    <a:p>
                      <a:pPr marL="196215" algn="ctr">
                        <a:lnSpc>
                          <a:spcPct val="150000"/>
                        </a:lnSpc>
                      </a:pPr>
                      <a:r>
                        <a:rPr sz="1200" b="1" spc="-80" smtClean="0">
                          <a:solidFill>
                            <a:schemeClr val="tx1"/>
                          </a:solidFill>
                          <a:latin typeface="Comic Sans MS" pitchFamily="66" charset="0"/>
                          <a:cs typeface="Trebuchet MS"/>
                        </a:rPr>
                        <a:t>Исполнение</a:t>
                      </a:r>
                      <a:endParaRPr sz="1200" dirty="0">
                        <a:solidFill>
                          <a:schemeClr val="tx1"/>
                        </a:solidFill>
                        <a:latin typeface="Comic Sans MS" pitchFamily="66" charset="0"/>
                        <a:cs typeface="Trebuchet MS"/>
                      </a:endParaRPr>
                    </a:p>
                    <a:p>
                      <a:pPr marL="196850" algn="ctr">
                        <a:lnSpc>
                          <a:spcPct val="150000"/>
                        </a:lnSpc>
                        <a:spcBef>
                          <a:spcPts val="5"/>
                        </a:spcBef>
                      </a:pPr>
                      <a:r>
                        <a:rPr sz="1200" b="1" spc="-95" smtClean="0">
                          <a:solidFill>
                            <a:schemeClr val="tx1"/>
                          </a:solidFill>
                          <a:latin typeface="Comic Sans MS" pitchFamily="66" charset="0"/>
                          <a:cs typeface="Trebuchet MS"/>
                        </a:rPr>
                        <a:t>20</a:t>
                      </a:r>
                      <a:r>
                        <a:rPr lang="ru-RU" sz="1200" b="1" spc="-95" dirty="0" smtClean="0">
                          <a:solidFill>
                            <a:schemeClr val="tx1"/>
                          </a:solidFill>
                          <a:latin typeface="Comic Sans MS" pitchFamily="66" charset="0"/>
                          <a:cs typeface="Trebuchet MS"/>
                        </a:rPr>
                        <a:t>2</a:t>
                      </a:r>
                      <a:r>
                        <a:rPr lang="en-US" sz="1200" b="1" spc="-95" dirty="0" smtClean="0">
                          <a:solidFill>
                            <a:schemeClr val="tx1"/>
                          </a:solidFill>
                          <a:latin typeface="Comic Sans MS" pitchFamily="66" charset="0"/>
                          <a:cs typeface="Trebuchet MS"/>
                        </a:rPr>
                        <a:t>5</a:t>
                      </a:r>
                      <a:endParaRPr lang="ru-RU" sz="1200" b="1" spc="-95" dirty="0" smtClean="0">
                        <a:solidFill>
                          <a:schemeClr val="tx1"/>
                        </a:solidFill>
                        <a:latin typeface="Comic Sans MS" pitchFamily="66" charset="0"/>
                        <a:cs typeface="Trebuchet MS"/>
                      </a:endParaRPr>
                    </a:p>
                  </a:txBody>
                  <a:tcPr marL="0" marR="0" marT="5080" marB="0">
                    <a:solidFill>
                      <a:schemeClr val="bg1"/>
                    </a:solidFill>
                  </a:tcPr>
                </a:tc>
                <a:tc>
                  <a:txBody>
                    <a:bodyPr/>
                    <a:lstStyle/>
                    <a:p>
                      <a:pPr marL="13970" algn="ctr">
                        <a:lnSpc>
                          <a:spcPct val="150000"/>
                        </a:lnSpc>
                      </a:pPr>
                      <a:r>
                        <a:rPr sz="1200" b="1" smtClean="0">
                          <a:solidFill>
                            <a:schemeClr val="tx1"/>
                          </a:solidFill>
                          <a:latin typeface="Comic Sans MS" pitchFamily="66" charset="0"/>
                          <a:cs typeface="Trebuchet MS"/>
                        </a:rPr>
                        <a:t>%</a:t>
                      </a:r>
                      <a:endParaRPr sz="1200">
                        <a:solidFill>
                          <a:schemeClr val="tx1"/>
                        </a:solidFill>
                        <a:latin typeface="Comic Sans MS" pitchFamily="66" charset="0"/>
                        <a:cs typeface="Trebuchet MS"/>
                      </a:endParaRPr>
                    </a:p>
                    <a:p>
                      <a:pPr marL="10160" algn="ctr">
                        <a:lnSpc>
                          <a:spcPct val="150000"/>
                        </a:lnSpc>
                        <a:spcBef>
                          <a:spcPts val="5"/>
                        </a:spcBef>
                      </a:pPr>
                      <a:r>
                        <a:rPr sz="1200" b="1" spc="-80" dirty="0">
                          <a:solidFill>
                            <a:schemeClr val="tx1"/>
                          </a:solidFill>
                          <a:latin typeface="Comic Sans MS" pitchFamily="66" charset="0"/>
                          <a:cs typeface="Trebuchet MS"/>
                        </a:rPr>
                        <a:t>исполнения</a:t>
                      </a:r>
                      <a:endParaRPr sz="1200">
                        <a:solidFill>
                          <a:schemeClr val="tx1"/>
                        </a:solidFill>
                        <a:latin typeface="Comic Sans MS" pitchFamily="66" charset="0"/>
                        <a:cs typeface="Trebuchet MS"/>
                      </a:endParaRPr>
                    </a:p>
                  </a:txBody>
                  <a:tcPr marL="0" marR="0" marT="5080" marB="0">
                    <a:solidFill>
                      <a:schemeClr val="bg1"/>
                    </a:solidFill>
                  </a:tcPr>
                </a:tc>
                <a:tc>
                  <a:txBody>
                    <a:bodyPr/>
                    <a:lstStyle/>
                    <a:p>
                      <a:pPr marL="10160" algn="ctr">
                        <a:lnSpc>
                          <a:spcPct val="150000"/>
                        </a:lnSpc>
                        <a:spcBef>
                          <a:spcPts val="5"/>
                        </a:spcBef>
                      </a:pPr>
                      <a:r>
                        <a:rPr lang="ru-RU" sz="1200" b="1" dirty="0" smtClean="0">
                          <a:solidFill>
                            <a:schemeClr val="tx1"/>
                          </a:solidFill>
                          <a:latin typeface="Comic Sans MS" pitchFamily="66" charset="0"/>
                          <a:cs typeface="Trebuchet MS"/>
                        </a:rPr>
                        <a:t>Темп роста, %</a:t>
                      </a:r>
                      <a:endParaRPr sz="1200" b="1">
                        <a:solidFill>
                          <a:schemeClr val="tx1"/>
                        </a:solidFill>
                        <a:latin typeface="Comic Sans MS" pitchFamily="66" charset="0"/>
                        <a:cs typeface="Trebuchet MS"/>
                      </a:endParaRPr>
                    </a:p>
                  </a:txBody>
                  <a:tcPr marL="0" marR="0" marT="5080" marB="0">
                    <a:solidFill>
                      <a:schemeClr val="bg1"/>
                    </a:solidFill>
                  </a:tcPr>
                </a:tc>
              </a:tr>
              <a:tr h="321773">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Безвозмездные поступления</a:t>
                      </a:r>
                      <a:endParaRPr sz="1200">
                        <a:solidFill>
                          <a:schemeClr val="tx1"/>
                        </a:solidFill>
                        <a:latin typeface="Comic Sans MS" pitchFamily="66" charset="0"/>
                        <a:cs typeface="Trebuchet MS"/>
                      </a:endParaRPr>
                    </a:p>
                  </a:txBody>
                  <a:tcPr marL="0" marR="0" marT="52705" marB="0">
                    <a:solidFill>
                      <a:srgbClr val="666699"/>
                    </a:solidFill>
                  </a:tcPr>
                </a:tc>
                <a:tc>
                  <a:txBody>
                    <a:bodyPr/>
                    <a:lstStyle/>
                    <a:p>
                      <a:pPr marL="142240" algn="ctr">
                        <a:lnSpc>
                          <a:spcPct val="150000"/>
                        </a:lnSpc>
                        <a:spcBef>
                          <a:spcPts val="45"/>
                        </a:spcBef>
                      </a:pPr>
                      <a:r>
                        <a:rPr lang="ru-RU" sz="1200" b="0" dirty="0" smtClean="0">
                          <a:solidFill>
                            <a:schemeClr val="tx1"/>
                          </a:solidFill>
                          <a:latin typeface="Comic Sans MS" pitchFamily="66" charset="0"/>
                          <a:cs typeface="Times New Roman"/>
                        </a:rPr>
                        <a:t>437806,8</a:t>
                      </a:r>
                      <a:endParaRPr sz="1200" b="0" dirty="0">
                        <a:solidFill>
                          <a:schemeClr val="tx1"/>
                        </a:solidFill>
                        <a:latin typeface="Comic Sans MS" pitchFamily="66" charset="0"/>
                        <a:cs typeface="Times New Roman"/>
                      </a:endParaRPr>
                    </a:p>
                  </a:txBody>
                  <a:tcPr marL="0" marR="0" marT="5715" marB="0">
                    <a:solidFill>
                      <a:srgbClr val="666699"/>
                    </a:solidFill>
                  </a:tcPr>
                </a:tc>
                <a:tc>
                  <a:txBody>
                    <a:bodyPr/>
                    <a:lstStyle/>
                    <a:p>
                      <a:pPr marL="142240" algn="ctr">
                        <a:lnSpc>
                          <a:spcPct val="150000"/>
                        </a:lnSpc>
                        <a:spcBef>
                          <a:spcPts val="45"/>
                        </a:spcBef>
                      </a:pPr>
                      <a:r>
                        <a:rPr lang="ru-RU" sz="1200" b="0" dirty="0" smtClean="0">
                          <a:solidFill>
                            <a:schemeClr val="tx1"/>
                          </a:solidFill>
                          <a:latin typeface="Comic Sans MS" pitchFamily="66" charset="0"/>
                          <a:cs typeface="Times New Roman"/>
                        </a:rPr>
                        <a:t>695650,9</a:t>
                      </a:r>
                      <a:endParaRPr sz="1200" b="0" dirty="0">
                        <a:solidFill>
                          <a:schemeClr val="tx1"/>
                        </a:solidFill>
                        <a:latin typeface="Comic Sans MS" pitchFamily="66" charset="0"/>
                        <a:cs typeface="Times New Roman"/>
                      </a:endParaRPr>
                    </a:p>
                  </a:txBody>
                  <a:tcPr marL="0" marR="0" marT="5715" marB="0">
                    <a:solidFill>
                      <a:srgbClr val="666699"/>
                    </a:solidFill>
                  </a:tcPr>
                </a:tc>
                <a:tc>
                  <a:txBody>
                    <a:bodyPr/>
                    <a:lstStyle/>
                    <a:p>
                      <a:pPr marL="150495" algn="ctr">
                        <a:lnSpc>
                          <a:spcPct val="150000"/>
                        </a:lnSpc>
                        <a:spcBef>
                          <a:spcPts val="45"/>
                        </a:spcBef>
                      </a:pPr>
                      <a:r>
                        <a:rPr lang="ru-RU" sz="1200" b="0" dirty="0" smtClean="0">
                          <a:solidFill>
                            <a:schemeClr val="tx1"/>
                          </a:solidFill>
                          <a:latin typeface="Comic Sans MS" pitchFamily="66" charset="0"/>
                          <a:cs typeface="Times New Roman"/>
                        </a:rPr>
                        <a:t>678183,5</a:t>
                      </a:r>
                      <a:endParaRPr sz="1200" b="0" dirty="0">
                        <a:solidFill>
                          <a:schemeClr val="tx1"/>
                        </a:solidFill>
                        <a:latin typeface="Comic Sans MS" pitchFamily="66" charset="0"/>
                        <a:cs typeface="Times New Roman"/>
                      </a:endParaRPr>
                    </a:p>
                  </a:txBody>
                  <a:tcPr marL="0" marR="0" marT="5715" marB="0">
                    <a:solidFill>
                      <a:srgbClr val="666699"/>
                    </a:solidFill>
                  </a:tcPr>
                </a:tc>
                <a:tc>
                  <a:txBody>
                    <a:bodyPr/>
                    <a:lstStyle/>
                    <a:p>
                      <a:pPr marR="369570" algn="ctr">
                        <a:lnSpc>
                          <a:spcPct val="150000"/>
                        </a:lnSpc>
                        <a:spcBef>
                          <a:spcPts val="45"/>
                        </a:spcBef>
                      </a:pPr>
                      <a:r>
                        <a:rPr lang="ru-RU" sz="1200" b="0" dirty="0" smtClean="0">
                          <a:solidFill>
                            <a:schemeClr val="tx1"/>
                          </a:solidFill>
                          <a:latin typeface="Comic Sans MS" pitchFamily="66" charset="0"/>
                          <a:cs typeface="Times New Roman"/>
                        </a:rPr>
                        <a:t>97,5</a:t>
                      </a:r>
                      <a:endParaRPr sz="1200" b="0" dirty="0">
                        <a:solidFill>
                          <a:schemeClr val="tx1"/>
                        </a:solidFill>
                        <a:latin typeface="Comic Sans MS" pitchFamily="66" charset="0"/>
                        <a:cs typeface="Times New Roman"/>
                      </a:endParaRPr>
                    </a:p>
                  </a:txBody>
                  <a:tcPr marL="0" marR="0" marT="5715" marB="0">
                    <a:solidFill>
                      <a:srgbClr val="666699"/>
                    </a:solidFill>
                  </a:tcPr>
                </a:tc>
                <a:tc>
                  <a:txBody>
                    <a:bodyPr/>
                    <a:lstStyle/>
                    <a:p>
                      <a:pPr marR="369570" algn="ctr">
                        <a:lnSpc>
                          <a:spcPct val="150000"/>
                        </a:lnSpc>
                        <a:spcBef>
                          <a:spcPts val="45"/>
                        </a:spcBef>
                      </a:pPr>
                      <a:r>
                        <a:rPr lang="ru-RU" sz="1200" b="0" dirty="0" smtClean="0">
                          <a:solidFill>
                            <a:schemeClr val="tx1"/>
                          </a:solidFill>
                          <a:latin typeface="Comic Sans MS" pitchFamily="66" charset="0"/>
                          <a:cs typeface="Times New Roman"/>
                        </a:rPr>
                        <a:t>54,9</a:t>
                      </a:r>
                      <a:endParaRPr sz="1200" b="0" dirty="0">
                        <a:solidFill>
                          <a:schemeClr val="tx1"/>
                        </a:solidFill>
                        <a:latin typeface="Comic Sans MS" pitchFamily="66" charset="0"/>
                        <a:cs typeface="Times New Roman"/>
                      </a:endParaRPr>
                    </a:p>
                  </a:txBody>
                  <a:tcPr marL="0" marR="0" marT="5715" marB="0">
                    <a:solidFill>
                      <a:srgbClr val="666699"/>
                    </a:solidFill>
                  </a:tcPr>
                </a:tc>
              </a:tr>
              <a:tr h="326116">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Дотации</a:t>
                      </a:r>
                      <a:endParaRPr sz="1200">
                        <a:solidFill>
                          <a:schemeClr val="tx1"/>
                        </a:solidFill>
                        <a:latin typeface="Comic Sans MS" pitchFamily="66" charset="0"/>
                        <a:cs typeface="Trebuchet MS"/>
                      </a:endParaRPr>
                    </a:p>
                  </a:txBody>
                  <a:tcPr marL="0" marR="0" marT="52705" marB="0">
                    <a:solidFill>
                      <a:srgbClr val="CC99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155374,0</a:t>
                      </a:r>
                      <a:endParaRPr sz="1200" b="0" dirty="0">
                        <a:solidFill>
                          <a:schemeClr val="tx1"/>
                        </a:solidFill>
                        <a:latin typeface="Comic Sans MS" pitchFamily="66" charset="0"/>
                        <a:cs typeface="Times New Roman"/>
                      </a:endParaRPr>
                    </a:p>
                  </a:txBody>
                  <a:tcPr marL="0" marR="0" marT="57785" marB="0">
                    <a:solidFill>
                      <a:srgbClr val="CC99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166854,1</a:t>
                      </a:r>
                      <a:endParaRPr sz="1200" b="0" dirty="0">
                        <a:solidFill>
                          <a:schemeClr val="tx1"/>
                        </a:solidFill>
                        <a:latin typeface="Comic Sans MS" pitchFamily="66" charset="0"/>
                        <a:cs typeface="Times New Roman"/>
                      </a:endParaRPr>
                    </a:p>
                  </a:txBody>
                  <a:tcPr marL="0" marR="0" marT="57785" marB="0">
                    <a:solidFill>
                      <a:srgbClr val="CC99FF"/>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166854,1</a:t>
                      </a:r>
                      <a:endParaRPr sz="1200" b="0" dirty="0">
                        <a:solidFill>
                          <a:schemeClr val="tx1"/>
                        </a:solidFill>
                        <a:latin typeface="Comic Sans MS" pitchFamily="66" charset="0"/>
                        <a:cs typeface="Times New Roman"/>
                      </a:endParaRPr>
                    </a:p>
                  </a:txBody>
                  <a:tcPr marL="0" marR="0" marT="57785" marB="0">
                    <a:solidFill>
                      <a:srgbClr val="CC99FF"/>
                    </a:solidFill>
                  </a:tcPr>
                </a:tc>
                <a:tc>
                  <a:txBody>
                    <a:bodyPr/>
                    <a:lstStyle/>
                    <a:p>
                      <a:pPr marR="380365" algn="ctr">
                        <a:lnSpc>
                          <a:spcPct val="150000"/>
                        </a:lnSpc>
                        <a:spcBef>
                          <a:spcPts val="455"/>
                        </a:spcBef>
                      </a:pPr>
                      <a:r>
                        <a:rPr lang="ru-RU" sz="1200" b="0" dirty="0" smtClean="0">
                          <a:solidFill>
                            <a:schemeClr val="tx1"/>
                          </a:solidFill>
                          <a:latin typeface="Comic Sans MS" pitchFamily="66" charset="0"/>
                          <a:cs typeface="Times New Roman"/>
                        </a:rPr>
                        <a:t>100,0</a:t>
                      </a:r>
                      <a:endParaRPr sz="1200" b="0" dirty="0">
                        <a:solidFill>
                          <a:schemeClr val="tx1"/>
                        </a:solidFill>
                        <a:latin typeface="Comic Sans MS" pitchFamily="66" charset="0"/>
                        <a:cs typeface="Times New Roman"/>
                      </a:endParaRPr>
                    </a:p>
                  </a:txBody>
                  <a:tcPr marL="0" marR="0" marT="57785" marB="0">
                    <a:solidFill>
                      <a:srgbClr val="CC99FF"/>
                    </a:solidFill>
                  </a:tcPr>
                </a:tc>
                <a:tc>
                  <a:txBody>
                    <a:bodyPr/>
                    <a:lstStyle/>
                    <a:p>
                      <a:pPr marR="380365" algn="ctr">
                        <a:lnSpc>
                          <a:spcPct val="150000"/>
                        </a:lnSpc>
                        <a:spcBef>
                          <a:spcPts val="455"/>
                        </a:spcBef>
                      </a:pPr>
                      <a:r>
                        <a:rPr lang="ru-RU" sz="1200" b="0" dirty="0" smtClean="0">
                          <a:solidFill>
                            <a:schemeClr val="tx1"/>
                          </a:solidFill>
                          <a:latin typeface="Comic Sans MS" pitchFamily="66" charset="0"/>
                          <a:cs typeface="Times New Roman"/>
                        </a:rPr>
                        <a:t>7,4</a:t>
                      </a:r>
                      <a:endParaRPr sz="1200" b="0" dirty="0">
                        <a:solidFill>
                          <a:schemeClr val="tx1"/>
                        </a:solidFill>
                        <a:latin typeface="Comic Sans MS" pitchFamily="66" charset="0"/>
                        <a:cs typeface="Times New Roman"/>
                      </a:endParaRPr>
                    </a:p>
                  </a:txBody>
                  <a:tcPr marL="0" marR="0" marT="57785" marB="0">
                    <a:solidFill>
                      <a:srgbClr val="CC99FF"/>
                    </a:solidFill>
                  </a:tcPr>
                </a:tc>
              </a:tr>
              <a:tr h="326116">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Субсидии</a:t>
                      </a:r>
                      <a:endParaRPr sz="1200">
                        <a:solidFill>
                          <a:schemeClr val="tx1"/>
                        </a:solidFill>
                        <a:latin typeface="Comic Sans MS" pitchFamily="66" charset="0"/>
                        <a:cs typeface="Trebuchet MS"/>
                      </a:endParaRPr>
                    </a:p>
                  </a:txBody>
                  <a:tcPr marL="0" marR="0" marT="52705" marB="0">
                    <a:solidFill>
                      <a:srgbClr val="00FF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118747,5</a:t>
                      </a:r>
                      <a:endParaRPr sz="1200" b="0" dirty="0">
                        <a:solidFill>
                          <a:schemeClr val="tx1"/>
                        </a:solidFill>
                        <a:latin typeface="Comic Sans MS" pitchFamily="66" charset="0"/>
                        <a:cs typeface="Times New Roman"/>
                      </a:endParaRPr>
                    </a:p>
                  </a:txBody>
                  <a:tcPr marL="0" marR="0" marT="57785" marB="0">
                    <a:solidFill>
                      <a:srgbClr val="00FF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326828,0</a:t>
                      </a:r>
                      <a:endParaRPr sz="1200" b="0" dirty="0">
                        <a:solidFill>
                          <a:schemeClr val="tx1"/>
                        </a:solidFill>
                        <a:latin typeface="Comic Sans MS" pitchFamily="66" charset="0"/>
                        <a:cs typeface="Times New Roman"/>
                      </a:endParaRPr>
                    </a:p>
                  </a:txBody>
                  <a:tcPr marL="0" marR="0" marT="57785" marB="0">
                    <a:solidFill>
                      <a:srgbClr val="00FFFF"/>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310001,8</a:t>
                      </a:r>
                      <a:endParaRPr sz="1200" b="0" dirty="0">
                        <a:solidFill>
                          <a:schemeClr val="tx1"/>
                        </a:solidFill>
                        <a:latin typeface="Comic Sans MS" pitchFamily="66" charset="0"/>
                        <a:cs typeface="Times New Roman"/>
                      </a:endParaRPr>
                    </a:p>
                  </a:txBody>
                  <a:tcPr marL="0" marR="0" marT="57785" marB="0">
                    <a:solidFill>
                      <a:srgbClr val="00FFFF"/>
                    </a:solidFill>
                  </a:tcPr>
                </a:tc>
                <a:tc>
                  <a:txBody>
                    <a:bodyPr/>
                    <a:lstStyle/>
                    <a:p>
                      <a:pPr marR="380365" algn="ctr">
                        <a:lnSpc>
                          <a:spcPct val="150000"/>
                        </a:lnSpc>
                        <a:spcBef>
                          <a:spcPts val="455"/>
                        </a:spcBef>
                      </a:pPr>
                      <a:r>
                        <a:rPr lang="ru-RU" sz="1200" b="0" dirty="0" smtClean="0">
                          <a:solidFill>
                            <a:schemeClr val="tx1"/>
                          </a:solidFill>
                          <a:latin typeface="Comic Sans MS" pitchFamily="66" charset="0"/>
                          <a:cs typeface="Times New Roman"/>
                        </a:rPr>
                        <a:t>94,9</a:t>
                      </a:r>
                      <a:endParaRPr sz="1200" b="0" dirty="0">
                        <a:solidFill>
                          <a:schemeClr val="tx1"/>
                        </a:solidFill>
                        <a:latin typeface="Comic Sans MS" pitchFamily="66" charset="0"/>
                        <a:cs typeface="Times New Roman"/>
                      </a:endParaRPr>
                    </a:p>
                  </a:txBody>
                  <a:tcPr marL="0" marR="0" marT="57785" marB="0">
                    <a:solidFill>
                      <a:srgbClr val="00FFFF"/>
                    </a:solidFill>
                  </a:tcPr>
                </a:tc>
                <a:tc>
                  <a:txBody>
                    <a:bodyPr/>
                    <a:lstStyle/>
                    <a:p>
                      <a:pPr marR="380365" algn="ctr">
                        <a:lnSpc>
                          <a:spcPct val="150000"/>
                        </a:lnSpc>
                        <a:spcBef>
                          <a:spcPts val="455"/>
                        </a:spcBef>
                      </a:pPr>
                      <a:r>
                        <a:rPr lang="ru-RU" sz="1200" b="0" dirty="0" smtClean="0">
                          <a:solidFill>
                            <a:schemeClr val="tx1"/>
                          </a:solidFill>
                          <a:latin typeface="Comic Sans MS" pitchFamily="66" charset="0"/>
                          <a:cs typeface="Times New Roman"/>
                        </a:rPr>
                        <a:t>161,1</a:t>
                      </a:r>
                      <a:endParaRPr sz="1200" b="0" dirty="0">
                        <a:solidFill>
                          <a:schemeClr val="tx1"/>
                        </a:solidFill>
                        <a:latin typeface="Comic Sans MS" pitchFamily="66" charset="0"/>
                        <a:cs typeface="Times New Roman"/>
                      </a:endParaRPr>
                    </a:p>
                  </a:txBody>
                  <a:tcPr marL="0" marR="0" marT="57785" marB="0">
                    <a:solidFill>
                      <a:srgbClr val="00FFFF"/>
                    </a:solidFill>
                  </a:tcPr>
                </a:tc>
              </a:tr>
              <a:tr h="326116">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Субвенции</a:t>
                      </a:r>
                      <a:endParaRPr sz="1200">
                        <a:solidFill>
                          <a:schemeClr val="tx1"/>
                        </a:solidFill>
                        <a:latin typeface="Comic Sans MS" pitchFamily="66" charset="0"/>
                        <a:cs typeface="Trebuchet MS"/>
                      </a:endParaRPr>
                    </a:p>
                  </a:txBody>
                  <a:tcPr marL="0" marR="0" marT="52705" marB="0">
                    <a:solidFill>
                      <a:srgbClr val="9933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162347,9</a:t>
                      </a:r>
                      <a:endParaRPr sz="1200" b="0" dirty="0">
                        <a:solidFill>
                          <a:schemeClr val="tx1"/>
                        </a:solidFill>
                        <a:latin typeface="Comic Sans MS" pitchFamily="66" charset="0"/>
                        <a:cs typeface="Times New Roman"/>
                      </a:endParaRPr>
                    </a:p>
                  </a:txBody>
                  <a:tcPr marL="0" marR="0" marT="57785" marB="0">
                    <a:solidFill>
                      <a:srgbClr val="9933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199494,2</a:t>
                      </a:r>
                      <a:endParaRPr sz="1200" b="0" dirty="0">
                        <a:solidFill>
                          <a:schemeClr val="tx1"/>
                        </a:solidFill>
                        <a:latin typeface="Comic Sans MS" pitchFamily="66" charset="0"/>
                        <a:cs typeface="Times New Roman"/>
                      </a:endParaRPr>
                    </a:p>
                  </a:txBody>
                  <a:tcPr marL="0" marR="0" marT="57785" marB="0">
                    <a:solidFill>
                      <a:srgbClr val="9933FF"/>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199299,7</a:t>
                      </a:r>
                      <a:endParaRPr sz="1200" b="0" dirty="0">
                        <a:solidFill>
                          <a:schemeClr val="tx1"/>
                        </a:solidFill>
                        <a:latin typeface="Comic Sans MS" pitchFamily="66" charset="0"/>
                        <a:cs typeface="Times New Roman"/>
                      </a:endParaRPr>
                    </a:p>
                  </a:txBody>
                  <a:tcPr marL="0" marR="0" marT="57785" marB="0">
                    <a:solidFill>
                      <a:srgbClr val="9933FF"/>
                    </a:solidFill>
                  </a:tcPr>
                </a:tc>
                <a:tc>
                  <a:txBody>
                    <a:bodyPr/>
                    <a:lstStyle/>
                    <a:p>
                      <a:pPr marR="380365" algn="ctr">
                        <a:lnSpc>
                          <a:spcPct val="150000"/>
                        </a:lnSpc>
                        <a:spcBef>
                          <a:spcPts val="455"/>
                        </a:spcBef>
                      </a:pPr>
                      <a:r>
                        <a:rPr lang="ru-RU" sz="1200" b="0" dirty="0" smtClean="0">
                          <a:solidFill>
                            <a:schemeClr val="tx1"/>
                          </a:solidFill>
                          <a:latin typeface="Comic Sans MS" pitchFamily="66" charset="0"/>
                          <a:cs typeface="Times New Roman"/>
                        </a:rPr>
                        <a:t>99,9</a:t>
                      </a:r>
                      <a:endParaRPr sz="1200" b="0" dirty="0">
                        <a:solidFill>
                          <a:schemeClr val="tx1"/>
                        </a:solidFill>
                        <a:latin typeface="Comic Sans MS" pitchFamily="66" charset="0"/>
                        <a:cs typeface="Times New Roman"/>
                      </a:endParaRPr>
                    </a:p>
                  </a:txBody>
                  <a:tcPr marL="0" marR="0" marT="57785" marB="0">
                    <a:solidFill>
                      <a:srgbClr val="9933FF"/>
                    </a:solidFill>
                  </a:tcPr>
                </a:tc>
                <a:tc>
                  <a:txBody>
                    <a:bodyPr/>
                    <a:lstStyle/>
                    <a:p>
                      <a:pPr marR="380365" algn="ctr">
                        <a:lnSpc>
                          <a:spcPct val="150000"/>
                        </a:lnSpc>
                        <a:spcBef>
                          <a:spcPts val="455"/>
                        </a:spcBef>
                      </a:pPr>
                      <a:r>
                        <a:rPr lang="ru-RU" sz="1200" b="0" dirty="0" smtClean="0">
                          <a:solidFill>
                            <a:schemeClr val="tx1"/>
                          </a:solidFill>
                          <a:latin typeface="Comic Sans MS" pitchFamily="66" charset="0"/>
                          <a:cs typeface="Times New Roman"/>
                        </a:rPr>
                        <a:t>22,8</a:t>
                      </a:r>
                      <a:endParaRPr sz="1200" b="0" dirty="0">
                        <a:solidFill>
                          <a:schemeClr val="tx1"/>
                        </a:solidFill>
                        <a:latin typeface="Comic Sans MS" pitchFamily="66" charset="0"/>
                        <a:cs typeface="Times New Roman"/>
                      </a:endParaRPr>
                    </a:p>
                  </a:txBody>
                  <a:tcPr marL="0" marR="0" marT="57785" marB="0">
                    <a:solidFill>
                      <a:srgbClr val="9933FF"/>
                    </a:solidFill>
                  </a:tcPr>
                </a:tc>
              </a:tr>
              <a:tr h="379081">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Иные межбюджетные трансферты</a:t>
                      </a:r>
                      <a:endParaRPr sz="1200">
                        <a:solidFill>
                          <a:schemeClr val="tx1"/>
                        </a:solidFill>
                        <a:latin typeface="Comic Sans MS" pitchFamily="66" charset="0"/>
                        <a:cs typeface="Trebuchet MS"/>
                      </a:endParaRPr>
                    </a:p>
                  </a:txBody>
                  <a:tcPr marL="0" marR="0" marT="52705" marB="0">
                    <a:solidFill>
                      <a:srgbClr val="6666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4092,5</a:t>
                      </a:r>
                      <a:endParaRPr sz="1200" b="0" dirty="0">
                        <a:solidFill>
                          <a:schemeClr val="tx1"/>
                        </a:solidFill>
                        <a:latin typeface="Comic Sans MS" pitchFamily="66" charset="0"/>
                        <a:cs typeface="Times New Roman"/>
                      </a:endParaRPr>
                    </a:p>
                  </a:txBody>
                  <a:tcPr marL="0" marR="0" marT="57785" marB="0">
                    <a:solidFill>
                      <a:srgbClr val="6666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2474,6</a:t>
                      </a:r>
                      <a:endParaRPr sz="1200" b="0" dirty="0">
                        <a:solidFill>
                          <a:schemeClr val="tx1"/>
                        </a:solidFill>
                        <a:latin typeface="Comic Sans MS" pitchFamily="66" charset="0"/>
                        <a:cs typeface="Times New Roman"/>
                      </a:endParaRPr>
                    </a:p>
                  </a:txBody>
                  <a:tcPr marL="0" marR="0" marT="57785" marB="0">
                    <a:solidFill>
                      <a:srgbClr val="6666FF"/>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2263,5</a:t>
                      </a:r>
                      <a:endParaRPr sz="1200" b="0" dirty="0">
                        <a:solidFill>
                          <a:schemeClr val="tx1"/>
                        </a:solidFill>
                        <a:latin typeface="Comic Sans MS" pitchFamily="66" charset="0"/>
                        <a:cs typeface="Times New Roman"/>
                      </a:endParaRPr>
                    </a:p>
                  </a:txBody>
                  <a:tcPr marL="0" marR="0" marT="57785" marB="0">
                    <a:solidFill>
                      <a:srgbClr val="6666FF"/>
                    </a:solidFill>
                  </a:tcPr>
                </a:tc>
                <a:tc>
                  <a:txBody>
                    <a:bodyPr/>
                    <a:lstStyle/>
                    <a:p>
                      <a:pPr marR="380365" algn="ctr">
                        <a:lnSpc>
                          <a:spcPct val="150000"/>
                        </a:lnSpc>
                        <a:spcBef>
                          <a:spcPts val="455"/>
                        </a:spcBef>
                      </a:pPr>
                      <a:r>
                        <a:rPr lang="ru-RU" sz="1200" b="0" dirty="0" smtClean="0">
                          <a:solidFill>
                            <a:schemeClr val="tx1"/>
                          </a:solidFill>
                          <a:latin typeface="Comic Sans MS" pitchFamily="66" charset="0"/>
                          <a:cs typeface="Times New Roman"/>
                        </a:rPr>
                        <a:t>91,5</a:t>
                      </a:r>
                      <a:endParaRPr sz="1200" b="0" dirty="0">
                        <a:solidFill>
                          <a:schemeClr val="tx1"/>
                        </a:solidFill>
                        <a:latin typeface="Comic Sans MS" pitchFamily="66" charset="0"/>
                        <a:cs typeface="Times New Roman"/>
                      </a:endParaRPr>
                    </a:p>
                  </a:txBody>
                  <a:tcPr marL="0" marR="0" marT="57785" marB="0">
                    <a:solidFill>
                      <a:srgbClr val="6666FF"/>
                    </a:solidFill>
                  </a:tcPr>
                </a:tc>
                <a:tc>
                  <a:txBody>
                    <a:bodyPr/>
                    <a:lstStyle/>
                    <a:p>
                      <a:pPr marR="380365" algn="ctr">
                        <a:lnSpc>
                          <a:spcPct val="150000"/>
                        </a:lnSpc>
                        <a:spcBef>
                          <a:spcPts val="455"/>
                        </a:spcBef>
                      </a:pPr>
                      <a:r>
                        <a:rPr lang="ru-RU" sz="1200" b="0" dirty="0" smtClean="0">
                          <a:solidFill>
                            <a:schemeClr val="tx1"/>
                          </a:solidFill>
                          <a:latin typeface="Comic Sans MS" pitchFamily="66" charset="0"/>
                          <a:cs typeface="Times New Roman"/>
                        </a:rPr>
                        <a:t>-0,8</a:t>
                      </a:r>
                      <a:endParaRPr sz="1200" b="0" dirty="0">
                        <a:solidFill>
                          <a:schemeClr val="tx1"/>
                        </a:solidFill>
                        <a:latin typeface="Comic Sans MS" pitchFamily="66" charset="0"/>
                        <a:cs typeface="Times New Roman"/>
                      </a:endParaRPr>
                    </a:p>
                  </a:txBody>
                  <a:tcPr marL="0" marR="0" marT="57785" marB="0">
                    <a:solidFill>
                      <a:srgbClr val="6666FF"/>
                    </a:solidFill>
                  </a:tcPr>
                </a:tc>
              </a:tr>
              <a:tr h="332728">
                <a:tc>
                  <a:txBody>
                    <a:bodyPr/>
                    <a:lstStyle/>
                    <a:p>
                      <a:pPr marL="161925" algn="ctr">
                        <a:lnSpc>
                          <a:spcPct val="150000"/>
                        </a:lnSpc>
                        <a:spcBef>
                          <a:spcPts val="415"/>
                        </a:spcBef>
                      </a:pPr>
                      <a:r>
                        <a:rPr lang="ru-RU" sz="1000" dirty="0" smtClean="0">
                          <a:solidFill>
                            <a:schemeClr val="tx1"/>
                          </a:solidFill>
                          <a:latin typeface="Comic Sans MS" pitchFamily="66" charset="0"/>
                          <a:cs typeface="Trebuchet MS"/>
                        </a:rPr>
                        <a:t>Прочие безвозмездные поступления</a:t>
                      </a:r>
                      <a:endParaRPr sz="1000">
                        <a:solidFill>
                          <a:schemeClr val="tx1"/>
                        </a:solidFill>
                        <a:latin typeface="Comic Sans MS" pitchFamily="66" charset="0"/>
                        <a:cs typeface="Trebuchet MS"/>
                      </a:endParaRPr>
                    </a:p>
                  </a:txBody>
                  <a:tcPr marL="0" marR="0" marT="52705" marB="0">
                    <a:solidFill>
                      <a:srgbClr val="FF99CC"/>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208,3</a:t>
                      </a:r>
                      <a:endParaRPr sz="1200" b="0" dirty="0">
                        <a:solidFill>
                          <a:schemeClr val="tx1"/>
                        </a:solidFill>
                        <a:latin typeface="Comic Sans MS" pitchFamily="66" charset="0"/>
                        <a:cs typeface="Times New Roman"/>
                      </a:endParaRPr>
                    </a:p>
                  </a:txBody>
                  <a:tcPr marL="0" marR="0" marT="57785" marB="0">
                    <a:solidFill>
                      <a:srgbClr val="FF99CC"/>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a:t>
                      </a:r>
                      <a:endParaRPr sz="1200" b="0" dirty="0">
                        <a:solidFill>
                          <a:schemeClr val="tx1"/>
                        </a:solidFill>
                        <a:latin typeface="Comic Sans MS" pitchFamily="66" charset="0"/>
                        <a:cs typeface="Times New Roman"/>
                      </a:endParaRPr>
                    </a:p>
                  </a:txBody>
                  <a:tcPr marL="0" marR="0" marT="57785" marB="0">
                    <a:solidFill>
                      <a:srgbClr val="FF99CC"/>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a:t>
                      </a:r>
                      <a:endParaRPr sz="1200" b="0" dirty="0">
                        <a:solidFill>
                          <a:schemeClr val="tx1"/>
                        </a:solidFill>
                        <a:latin typeface="Comic Sans MS" pitchFamily="66" charset="0"/>
                        <a:cs typeface="Times New Roman"/>
                      </a:endParaRPr>
                    </a:p>
                  </a:txBody>
                  <a:tcPr marL="0" marR="0" marT="57785" marB="0">
                    <a:solidFill>
                      <a:srgbClr val="FF99CC"/>
                    </a:solidFill>
                  </a:tcPr>
                </a:tc>
                <a:tc>
                  <a:txBody>
                    <a:bodyPr/>
                    <a:lstStyle/>
                    <a:p>
                      <a:pPr marR="380365" algn="ctr">
                        <a:lnSpc>
                          <a:spcPct val="150000"/>
                        </a:lnSpc>
                        <a:spcBef>
                          <a:spcPts val="455"/>
                        </a:spcBef>
                      </a:pPr>
                      <a:r>
                        <a:rPr lang="ru-RU" sz="1200" b="0" dirty="0" smtClean="0">
                          <a:solidFill>
                            <a:schemeClr val="tx1"/>
                          </a:solidFill>
                          <a:latin typeface="Comic Sans MS" pitchFamily="66" charset="0"/>
                          <a:cs typeface="Times New Roman"/>
                        </a:rPr>
                        <a:t>-</a:t>
                      </a:r>
                      <a:endParaRPr sz="1200" b="0" dirty="0">
                        <a:solidFill>
                          <a:schemeClr val="tx1"/>
                        </a:solidFill>
                        <a:latin typeface="Comic Sans MS" pitchFamily="66" charset="0"/>
                        <a:cs typeface="Times New Roman"/>
                      </a:endParaRPr>
                    </a:p>
                  </a:txBody>
                  <a:tcPr marL="0" marR="0" marT="57785" marB="0">
                    <a:solidFill>
                      <a:srgbClr val="FF99CC"/>
                    </a:solidFill>
                  </a:tcPr>
                </a:tc>
                <a:tc>
                  <a:txBody>
                    <a:bodyPr/>
                    <a:lstStyle/>
                    <a:p>
                      <a:pPr marR="380365" algn="ctr">
                        <a:lnSpc>
                          <a:spcPct val="150000"/>
                        </a:lnSpc>
                        <a:spcBef>
                          <a:spcPts val="455"/>
                        </a:spcBef>
                      </a:pPr>
                      <a:r>
                        <a:rPr lang="ru-RU" sz="1200" b="0" dirty="0" smtClean="0">
                          <a:solidFill>
                            <a:schemeClr val="tx1"/>
                          </a:solidFill>
                          <a:latin typeface="Comic Sans MS" pitchFamily="66" charset="0"/>
                          <a:cs typeface="Times New Roman"/>
                        </a:rPr>
                        <a:t>-</a:t>
                      </a:r>
                      <a:endParaRPr sz="1200" b="0" dirty="0">
                        <a:solidFill>
                          <a:schemeClr val="tx1"/>
                        </a:solidFill>
                        <a:latin typeface="Comic Sans MS" pitchFamily="66" charset="0"/>
                        <a:cs typeface="Times New Roman"/>
                      </a:endParaRPr>
                    </a:p>
                  </a:txBody>
                  <a:tcPr marL="0" marR="0" marT="57785" marB="0">
                    <a:solidFill>
                      <a:srgbClr val="FF99CC"/>
                    </a:solidFill>
                  </a:tcPr>
                </a:tc>
              </a:tr>
              <a:tr h="503751">
                <a:tc>
                  <a:txBody>
                    <a:bodyPr/>
                    <a:lstStyle/>
                    <a:p>
                      <a:pPr marL="161925" algn="ctr">
                        <a:lnSpc>
                          <a:spcPct val="150000"/>
                        </a:lnSpc>
                        <a:spcBef>
                          <a:spcPts val="415"/>
                        </a:spcBef>
                      </a:pPr>
                      <a:r>
                        <a:rPr lang="ru-RU" sz="1000" baseline="0" dirty="0" smtClean="0">
                          <a:solidFill>
                            <a:schemeClr val="tx1"/>
                          </a:solidFill>
                          <a:latin typeface="Comic Sans MS" pitchFamily="66" charset="0"/>
                          <a:cs typeface="Trebuchet MS"/>
                        </a:rPr>
                        <a:t>-Возврат остатков субсидий, субвенций и иных межбюджетных трансфертов, имеющих целевое назначение прошлых лет</a:t>
                      </a:r>
                      <a:endParaRPr sz="1000">
                        <a:solidFill>
                          <a:schemeClr val="tx1"/>
                        </a:solidFill>
                        <a:latin typeface="Comic Sans MS" pitchFamily="66" charset="0"/>
                        <a:cs typeface="Trebuchet MS"/>
                      </a:endParaRPr>
                    </a:p>
                  </a:txBody>
                  <a:tcPr marL="0" marR="0" marT="52705" marB="0">
                    <a:solidFill>
                      <a:srgbClr val="FF3399"/>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-2963,4</a:t>
                      </a:r>
                      <a:endParaRPr sz="1200" b="0" dirty="0">
                        <a:solidFill>
                          <a:schemeClr val="tx1"/>
                        </a:solidFill>
                        <a:latin typeface="Comic Sans MS" pitchFamily="66" charset="0"/>
                        <a:cs typeface="Times New Roman"/>
                      </a:endParaRPr>
                    </a:p>
                  </a:txBody>
                  <a:tcPr marL="0" marR="0" marT="57785" marB="0">
                    <a:solidFill>
                      <a:srgbClr val="FF3399"/>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a:t>
                      </a:r>
                      <a:endParaRPr sz="1200" b="0" dirty="0">
                        <a:solidFill>
                          <a:schemeClr val="tx1"/>
                        </a:solidFill>
                        <a:latin typeface="Comic Sans MS" pitchFamily="66" charset="0"/>
                        <a:cs typeface="Times New Roman"/>
                      </a:endParaRPr>
                    </a:p>
                  </a:txBody>
                  <a:tcPr marL="0" marR="0" marT="57785" marB="0">
                    <a:solidFill>
                      <a:srgbClr val="FF3399"/>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-235,6</a:t>
                      </a:r>
                      <a:endParaRPr sz="1200" b="0" dirty="0">
                        <a:solidFill>
                          <a:schemeClr val="tx1"/>
                        </a:solidFill>
                        <a:latin typeface="Comic Sans MS" pitchFamily="66" charset="0"/>
                        <a:cs typeface="Times New Roman"/>
                      </a:endParaRPr>
                    </a:p>
                  </a:txBody>
                  <a:tcPr marL="0" marR="0" marT="57785" marB="0">
                    <a:solidFill>
                      <a:srgbClr val="FF3399"/>
                    </a:solidFill>
                  </a:tcPr>
                </a:tc>
                <a:tc>
                  <a:txBody>
                    <a:bodyPr/>
                    <a:lstStyle/>
                    <a:p>
                      <a:pPr marR="380365" algn="ctr">
                        <a:lnSpc>
                          <a:spcPct val="150000"/>
                        </a:lnSpc>
                        <a:spcBef>
                          <a:spcPts val="455"/>
                        </a:spcBef>
                      </a:pPr>
                      <a:r>
                        <a:rPr lang="ru-RU" sz="1200" b="0" dirty="0" smtClean="0">
                          <a:solidFill>
                            <a:schemeClr val="tx1"/>
                          </a:solidFill>
                          <a:latin typeface="Comic Sans MS" pitchFamily="66" charset="0"/>
                          <a:cs typeface="Times New Roman"/>
                        </a:rPr>
                        <a:t>-</a:t>
                      </a:r>
                    </a:p>
                    <a:p>
                      <a:pPr marR="380365" algn="ctr">
                        <a:lnSpc>
                          <a:spcPct val="150000"/>
                        </a:lnSpc>
                        <a:spcBef>
                          <a:spcPts val="455"/>
                        </a:spcBef>
                      </a:pPr>
                      <a:endParaRPr sz="1200" b="0" dirty="0">
                        <a:solidFill>
                          <a:schemeClr val="tx1"/>
                        </a:solidFill>
                        <a:latin typeface="Comic Sans MS" pitchFamily="66" charset="0"/>
                        <a:cs typeface="Times New Roman"/>
                      </a:endParaRPr>
                    </a:p>
                  </a:txBody>
                  <a:tcPr marL="0" marR="0" marT="57785" marB="0">
                    <a:solidFill>
                      <a:srgbClr val="FF3399"/>
                    </a:solidFill>
                  </a:tcPr>
                </a:tc>
                <a:tc>
                  <a:txBody>
                    <a:bodyPr/>
                    <a:lstStyle/>
                    <a:p>
                      <a:pPr marR="380365" algn="ctr">
                        <a:lnSpc>
                          <a:spcPct val="150000"/>
                        </a:lnSpc>
                        <a:spcBef>
                          <a:spcPts val="455"/>
                        </a:spcBef>
                      </a:pPr>
                      <a:r>
                        <a:rPr lang="ru-RU" sz="1200" b="0" dirty="0" smtClean="0">
                          <a:solidFill>
                            <a:schemeClr val="tx1"/>
                          </a:solidFill>
                          <a:latin typeface="Comic Sans MS" pitchFamily="66" charset="0"/>
                          <a:cs typeface="Times New Roman"/>
                        </a:rPr>
                        <a:t>-</a:t>
                      </a:r>
                      <a:endParaRPr sz="1200" b="0" dirty="0">
                        <a:solidFill>
                          <a:schemeClr val="tx1"/>
                        </a:solidFill>
                        <a:latin typeface="Comic Sans MS" pitchFamily="66" charset="0"/>
                        <a:cs typeface="Times New Roman"/>
                      </a:endParaRPr>
                    </a:p>
                  </a:txBody>
                  <a:tcPr marL="0" marR="0" marT="57785" marB="0">
                    <a:solidFill>
                      <a:srgbClr val="FF3399"/>
                    </a:solidFill>
                  </a:tcPr>
                </a:tc>
              </a:tr>
            </a:tbl>
          </a:graphicData>
        </a:graphic>
      </p:graphicFrame>
      <p:graphicFrame>
        <p:nvGraphicFramePr>
          <p:cNvPr id="8" name="Object 4"/>
          <p:cNvGraphicFramePr>
            <a:graphicFrameLocks noChangeAspect="1"/>
          </p:cNvGraphicFramePr>
          <p:nvPr/>
        </p:nvGraphicFramePr>
        <p:xfrm>
          <a:off x="428596" y="4000504"/>
          <a:ext cx="8501122" cy="2857496"/>
        </p:xfrm>
        <a:graphic>
          <a:graphicData uri="http://schemas.openxmlformats.org/drawingml/2006/chart">
            <c:chart xmlns:c="http://schemas.openxmlformats.org/drawingml/2006/chart" xmlns:r="http://schemas.openxmlformats.org/officeDocument/2006/relationships" r:id="rId3"/>
          </a:graphicData>
        </a:graphic>
      </p:graphicFrame>
      <p:sp>
        <p:nvSpPr>
          <p:cNvPr id="9" name="Прямоугольник 8"/>
          <p:cNvSpPr/>
          <p:nvPr/>
        </p:nvSpPr>
        <p:spPr>
          <a:xfrm>
            <a:off x="285720" y="4500570"/>
            <a:ext cx="1857388" cy="1092607"/>
          </a:xfrm>
          <a:prstGeom prst="rect">
            <a:avLst/>
          </a:prstGeom>
        </p:spPr>
        <p:txBody>
          <a:bodyPr wrap="square">
            <a:spAutoFit/>
          </a:bodyPr>
          <a:lstStyle/>
          <a:p>
            <a:r>
              <a:rPr lang="ru-RU" sz="1300" dirty="0" smtClean="0">
                <a:solidFill>
                  <a:srgbClr val="0000CC"/>
                </a:solidFill>
                <a:latin typeface="Comic Sans MS" pitchFamily="66" charset="0"/>
              </a:rPr>
              <a:t>Доля доходов по группам в общем объеме безвозмездных </a:t>
            </a:r>
          </a:p>
          <a:p>
            <a:r>
              <a:rPr lang="ru-RU" sz="1300" dirty="0" smtClean="0">
                <a:solidFill>
                  <a:srgbClr val="0000CC"/>
                </a:solidFill>
                <a:latin typeface="Comic Sans MS" pitchFamily="66" charset="0"/>
              </a:rPr>
              <a:t>поступлений,  %</a:t>
            </a:r>
            <a:endParaRPr lang="ru-RU" sz="1300" dirty="0">
              <a:solidFill>
                <a:srgbClr val="0000CC"/>
              </a:solidFill>
              <a:latin typeface="Comic Sans MS" pitchFamily="6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DFF4EA2F-8B2F-4C24-B7FA-84396155B80D}" type="slidenum">
              <a:rPr lang="ru-RU">
                <a:solidFill>
                  <a:schemeClr val="tx2">
                    <a:shade val="90000"/>
                  </a:schemeClr>
                </a:solidFill>
                <a:latin typeface="+mn-lt"/>
                <a:cs typeface="+mn-cs"/>
              </a:rPr>
              <a:pPr fontAlgn="auto">
                <a:spcBef>
                  <a:spcPts val="0"/>
                </a:spcBef>
                <a:spcAft>
                  <a:spcPts val="0"/>
                </a:spcAft>
                <a:defRPr/>
              </a:pPr>
              <a:t>15</a:t>
            </a:fld>
            <a:endParaRPr lang="ru-RU" dirty="0">
              <a:solidFill>
                <a:schemeClr val="tx2">
                  <a:shade val="90000"/>
                </a:schemeClr>
              </a:solidFill>
              <a:latin typeface="+mn-lt"/>
              <a:cs typeface="+mn-cs"/>
            </a:endParaRPr>
          </a:p>
        </p:txBody>
      </p:sp>
      <p:graphicFrame>
        <p:nvGraphicFramePr>
          <p:cNvPr id="212085" name="Group 117"/>
          <p:cNvGraphicFramePr>
            <a:graphicFrameLocks noGrp="1"/>
          </p:cNvGraphicFramePr>
          <p:nvPr/>
        </p:nvGraphicFramePr>
        <p:xfrm>
          <a:off x="357158" y="928670"/>
          <a:ext cx="8572560" cy="5750727"/>
        </p:xfrm>
        <a:graphic>
          <a:graphicData uri="http://schemas.openxmlformats.org/drawingml/2006/table">
            <a:tbl>
              <a:tblPr/>
              <a:tblGrid>
                <a:gridCol w="428628"/>
                <a:gridCol w="571504"/>
                <a:gridCol w="5029193"/>
                <a:gridCol w="849313"/>
                <a:gridCol w="908104"/>
                <a:gridCol w="785818"/>
              </a:tblGrid>
              <a:tr h="228600">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ru-RU" sz="1050" b="1" i="0" u="none" strike="noStrike" cap="none" normalizeH="0" baseline="0" dirty="0" smtClean="0">
                          <a:ln>
                            <a:noFill/>
                          </a:ln>
                          <a:solidFill>
                            <a:srgbClr val="000000"/>
                          </a:solidFill>
                          <a:effectLst>
                            <a:outerShdw blurRad="38100" dist="38100" dir="2700000" algn="tl">
                              <a:srgbClr val="C0C0C0"/>
                            </a:outerShdw>
                          </a:effectLst>
                          <a:latin typeface="Comic Sans MS" pitchFamily="66" charset="0"/>
                          <a:cs typeface="Times New Roman" pitchFamily="18" charset="0"/>
                        </a:rPr>
                        <a:t>Раздел</a:t>
                      </a:r>
                      <a:endParaRPr kumimoji="0" lang="ru-RU" sz="1050" b="0" i="1"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ru-RU" sz="1050" b="1" i="0" u="none" strike="noStrike" cap="none" normalizeH="0" baseline="0" dirty="0" smtClean="0">
                          <a:ln>
                            <a:noFill/>
                          </a:ln>
                          <a:solidFill>
                            <a:srgbClr val="000000"/>
                          </a:solidFill>
                          <a:effectLst>
                            <a:outerShdw blurRad="38100" dist="38100" dir="2700000" algn="tl">
                              <a:srgbClr val="C0C0C0"/>
                            </a:outerShdw>
                          </a:effectLst>
                          <a:latin typeface="Comic Sans MS" pitchFamily="66" charset="0"/>
                          <a:cs typeface="Times New Roman" pitchFamily="18" charset="0"/>
                        </a:rPr>
                        <a:t>Подраздел</a:t>
                      </a:r>
                      <a:endParaRPr kumimoji="0" lang="ru-RU" sz="1050" b="0" i="1"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ru-RU" sz="1050" b="1" i="0" u="none" strike="noStrike" cap="none" normalizeH="0" baseline="0" dirty="0" smtClean="0">
                          <a:ln>
                            <a:noFill/>
                          </a:ln>
                          <a:solidFill>
                            <a:srgbClr val="000000"/>
                          </a:solidFill>
                          <a:effectLst>
                            <a:outerShdw blurRad="38100" dist="38100" dir="2700000" algn="tl">
                              <a:srgbClr val="C0C0C0"/>
                            </a:outerShdw>
                          </a:effectLst>
                          <a:latin typeface="Comic Sans MS" pitchFamily="66" charset="0"/>
                          <a:cs typeface="Times New Roman" pitchFamily="18" charset="0"/>
                        </a:rPr>
                        <a:t>Наименование</a:t>
                      </a:r>
                      <a:endParaRPr kumimoji="0" lang="ru-RU" sz="1050" b="0" i="1"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05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План</a:t>
                      </a:r>
                      <a:endParaRPr kumimoji="0" lang="ru-RU" sz="105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05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Исполнение</a:t>
                      </a:r>
                      <a:endParaRPr kumimoji="0" lang="ru-RU" sz="105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05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 исполнения</a:t>
                      </a:r>
                      <a:endParaRPr kumimoji="0" lang="ru-RU" sz="105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495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tab pos="730250" algn="l"/>
                        </a:tabLst>
                      </a:pPr>
                      <a:r>
                        <a:rPr kumimoji="0" lang="ru-RU" sz="11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ВСЕГО</a:t>
                      </a:r>
                      <a:endPar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200" b="1" i="0" u="none" strike="noStrike" cap="none" normalizeH="0" baseline="0" dirty="0" smtClean="0">
                          <a:ln>
                            <a:noFill/>
                          </a:ln>
                          <a:solidFill>
                            <a:srgbClr val="6666FF"/>
                          </a:solidFill>
                          <a:effectLst>
                            <a:outerShdw blurRad="38100" dist="38100" dir="2700000" algn="tl">
                              <a:srgbClr val="C0C0C0"/>
                            </a:outerShdw>
                          </a:effectLst>
                          <a:latin typeface="Comic Sans MS" pitchFamily="66" charset="0"/>
                          <a:cs typeface="Arial" charset="0"/>
                        </a:rPr>
                        <a:t>860961,9</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200" b="1" i="0" u="none" strike="noStrike" cap="none" normalizeH="0" baseline="0" dirty="0" smtClean="0">
                          <a:ln>
                            <a:noFill/>
                          </a:ln>
                          <a:solidFill>
                            <a:srgbClr val="6666FF"/>
                          </a:solidFill>
                          <a:effectLst>
                            <a:outerShdw blurRad="38100" dist="38100" dir="2700000" algn="tl">
                              <a:srgbClr val="C0C0C0"/>
                            </a:outerShdw>
                          </a:effectLst>
                          <a:latin typeface="Comic Sans MS" pitchFamily="66" charset="0"/>
                          <a:cs typeface="Times New Roman" pitchFamily="18" charset="0"/>
                        </a:rPr>
                        <a:t>823297,9</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200" b="1" i="0" u="none" strike="noStrike" cap="none" normalizeH="0" baseline="0" dirty="0" smtClean="0">
                          <a:ln>
                            <a:noFill/>
                          </a:ln>
                          <a:solidFill>
                            <a:srgbClr val="6666FF"/>
                          </a:solidFill>
                          <a:effectLst>
                            <a:outerShdw blurRad="38100" dist="38100" dir="2700000" algn="tl">
                              <a:srgbClr val="C0C0C0"/>
                            </a:outerShdw>
                          </a:effectLst>
                          <a:latin typeface="Comic Sans MS" pitchFamily="66" charset="0"/>
                          <a:cs typeface="Times New Roman" pitchFamily="18" charset="0"/>
                        </a:rPr>
                        <a:t>95,6</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1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rPr>
                        <a:t>  01</a:t>
                      </a:r>
                      <a:endParaRPr kumimoji="0" lang="ru-RU" sz="1100" b="0"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Общегосударственные вопросы</a:t>
                      </a:r>
                      <a:endParaRPr kumimoji="0" lang="ru-RU" sz="1100" b="0"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Arial" charset="0"/>
                        </a:rPr>
                        <a:t>98633,2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97991,0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99,3</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02</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outerShdw blurRad="38100" dist="38100" dir="2700000" algn="tl">
                              <a:srgbClr val="C0C0C0"/>
                            </a:outerShdw>
                          </a:effectLst>
                          <a:latin typeface="Comic Sans MS" pitchFamily="66" charset="0"/>
                          <a:cs typeface="Times New Roman" pitchFamily="18" charset="0"/>
                        </a:rPr>
                        <a:t>Функционирование высшего должностного лица субъекта Российской Федерации и муниципального образования</a:t>
                      </a:r>
                      <a:endParaRPr kumimoji="0" lang="ru-RU" sz="1100" b="1" i="0" u="none" strike="noStrike" cap="none" normalizeH="0" baseline="0" dirty="0" smtClean="0">
                        <a:ln>
                          <a:noFill/>
                        </a:ln>
                        <a:solidFill>
                          <a:srgbClr val="000000"/>
                        </a:solidFill>
                        <a:effectLst>
                          <a:outerShdw blurRad="38100" dist="38100" dir="2700000" algn="tl">
                            <a:srgbClr val="C0C0C0"/>
                          </a:outerShdw>
                        </a:effectLst>
                        <a:latin typeface="Comic Sans MS" pitchFamily="66"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Arial" charset="0"/>
                        </a:rPr>
                        <a:t>2334,6</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2333,6</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100,0</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3694">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03</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4180,5</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4178,3</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99,9</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1476">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04</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Arial" charset="0"/>
                        </a:rPr>
                        <a:t>70888,1</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70370,7</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99,3</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225">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05</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outerShdw blurRad="38100" dist="38100" dir="2700000" algn="tl">
                              <a:srgbClr val="C0C0C0"/>
                            </a:outerShdw>
                          </a:effectLst>
                          <a:latin typeface="Comic Sans MS" pitchFamily="66" charset="0"/>
                          <a:cs typeface="Times New Roman" pitchFamily="18" charset="0"/>
                        </a:rPr>
                        <a:t>Судебная система</a:t>
                      </a:r>
                      <a:endParaRPr kumimoji="0" lang="ru-RU" sz="1100" b="1" i="0" u="none" strike="noStrike" cap="none" normalizeH="0" baseline="0" dirty="0" smtClean="0">
                        <a:ln>
                          <a:noFill/>
                        </a:ln>
                        <a:solidFill>
                          <a:srgbClr val="000000"/>
                        </a:solidFill>
                        <a:effectLst>
                          <a:outerShdw blurRad="38100" dist="38100" dir="2700000" algn="tl">
                            <a:srgbClr val="C0C0C0"/>
                          </a:outerShdw>
                        </a:effectLst>
                        <a:latin typeface="Comic Sans MS" pitchFamily="66"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Arial" charset="0"/>
                        </a:rPr>
                        <a:t>0,8</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5203">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06</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Обеспечение деятельности финансовых, налоговых и таможенных органов и органов финансового (финансово-бюджетного надзора)</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Arial" charset="0"/>
                        </a:rPr>
                        <a:t>11872,4</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11868,9</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99,9</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11</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outerShdw blurRad="38100" dist="38100" dir="2700000" algn="tl">
                              <a:srgbClr val="C0C0C0"/>
                            </a:outerShdw>
                          </a:effectLst>
                          <a:latin typeface="Comic Sans MS" pitchFamily="66" charset="0"/>
                          <a:cs typeface="Times New Roman" pitchFamily="18" charset="0"/>
                        </a:rPr>
                        <a:t>Резервные фонды</a:t>
                      </a:r>
                      <a:endParaRPr kumimoji="0" lang="ru-RU" sz="1100" b="1" i="0" u="none" strike="noStrike" cap="none" normalizeH="0" baseline="0" dirty="0" smtClean="0">
                        <a:ln>
                          <a:noFill/>
                        </a:ln>
                        <a:solidFill>
                          <a:srgbClr val="000000"/>
                        </a:solidFill>
                        <a:effectLst>
                          <a:outerShdw blurRad="38100" dist="38100" dir="2700000" algn="tl">
                            <a:srgbClr val="C0C0C0"/>
                          </a:outerShdw>
                        </a:effectLst>
                        <a:latin typeface="Comic Sans MS" pitchFamily="66"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17,0</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13</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Другие  общегосударственные вопросы</a:t>
                      </a:r>
                      <a:endParaRPr kumimoji="0" lang="ru-RU" sz="11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9339,8</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9239,5</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98,9</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gridSpan="2">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ru-RU" sz="11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rPr>
                        <a:t>  02</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Национальная оборона</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418,7</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418,7</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100,0</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02</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03</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100" kern="1200" dirty="0" smtClean="0">
                          <a:solidFill>
                            <a:schemeClr val="tx1"/>
                          </a:solidFill>
                          <a:latin typeface="Comic Sans MS" pitchFamily="66" charset="0"/>
                          <a:ea typeface="+mn-ea"/>
                          <a:cs typeface="+mn-cs"/>
                        </a:rPr>
                        <a:t>Мобилизационная и вневойсковая подготовка</a:t>
                      </a:r>
                      <a:endParaRPr kumimoji="0" lang="ru-RU" sz="11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418,7</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418,7</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100,0</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229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  04</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sz="1300" dirty="0"/>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Национальная  экономика</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98630,2</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65975,6</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66,9</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04</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05</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Aft>
                          <a:spcPts val="0"/>
                        </a:spcAft>
                      </a:pPr>
                      <a:r>
                        <a:rPr lang="ru-RU" sz="1100" dirty="0">
                          <a:latin typeface="Comic Sans MS" pitchFamily="66" charset="0"/>
                          <a:ea typeface="Times New Roman"/>
                          <a:cs typeface="Times New Roman"/>
                        </a:rPr>
                        <a:t>Сельское хозяйство и рыболовство</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589,9</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589,9</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100,0</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04</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06</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Водное хозяйство</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29,1</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29,1</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100,0</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04</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08</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Транспорт</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11526,0</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11523,9</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100,0</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04</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09</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Дорожное хозяйство (дорожные фонды)</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82533,4</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51827,7</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62,8</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04</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12</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Другие вопросы в области национальной экономики</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3951,8</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2005,0</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50,7</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1475" name="Rectangle 118"/>
          <p:cNvSpPr>
            <a:spLocks noChangeArrowheads="1"/>
          </p:cNvSpPr>
          <p:nvPr/>
        </p:nvSpPr>
        <p:spPr bwMode="auto">
          <a:xfrm>
            <a:off x="395288" y="404813"/>
            <a:ext cx="8569325" cy="369332"/>
          </a:xfrm>
          <a:prstGeom prst="rect">
            <a:avLst/>
          </a:prstGeom>
          <a:noFill/>
          <a:ln w="9525">
            <a:noFill/>
            <a:miter lim="800000"/>
            <a:headEnd/>
            <a:tailEnd/>
          </a:ln>
        </p:spPr>
        <p:txBody>
          <a:bodyPr>
            <a:spAutoFit/>
          </a:bodyPr>
          <a:lstStyle/>
          <a:p>
            <a:r>
              <a:rPr lang="ru-RU" b="1" dirty="0" smtClean="0">
                <a:solidFill>
                  <a:srgbClr val="0000CC"/>
                </a:solidFill>
                <a:latin typeface="Comic Sans MS" pitchFamily="66" charset="0"/>
              </a:rPr>
              <a:t>Показатели </a:t>
            </a:r>
            <a:r>
              <a:rPr lang="ru-RU" b="1" dirty="0">
                <a:solidFill>
                  <a:srgbClr val="0000CC"/>
                </a:solidFill>
                <a:latin typeface="Comic Sans MS" pitchFamily="66" charset="0"/>
              </a:rPr>
              <a:t>расходов бюджета по разделам и </a:t>
            </a:r>
            <a:r>
              <a:rPr lang="ru-RU" b="1" dirty="0" smtClean="0">
                <a:solidFill>
                  <a:srgbClr val="0000CC"/>
                </a:solidFill>
                <a:latin typeface="Comic Sans MS" pitchFamily="66" charset="0"/>
              </a:rPr>
              <a:t>подразделам,</a:t>
            </a:r>
            <a:r>
              <a:rPr lang="ru-RU" sz="1400" b="1" dirty="0" smtClean="0">
                <a:solidFill>
                  <a:srgbClr val="0000CC"/>
                </a:solidFill>
                <a:latin typeface="Comic Sans MS" pitchFamily="66" charset="0"/>
              </a:rPr>
              <a:t> </a:t>
            </a:r>
            <a:r>
              <a:rPr lang="ru-RU" sz="1400" b="1" dirty="0">
                <a:solidFill>
                  <a:srgbClr val="0000CC"/>
                </a:solidFill>
                <a:latin typeface="Comic Sans MS" pitchFamily="66" charset="0"/>
              </a:rPr>
              <a:t>тыс. рублей</a:t>
            </a:r>
          </a:p>
        </p:txBody>
      </p:sp>
      <p:sp>
        <p:nvSpPr>
          <p:cNvPr id="5" name="Нижний колонтитул 4"/>
          <p:cNvSpPr>
            <a:spLocks noGrp="1"/>
          </p:cNvSpPr>
          <p:nvPr>
            <p:ph type="ftr" sz="quarter" idx="11"/>
          </p:nvPr>
        </p:nvSpPr>
        <p:spPr/>
        <p:txBody>
          <a:bodyPr/>
          <a:lstStyle/>
          <a:p>
            <a:pPr>
              <a:defRPr/>
            </a:pP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1E83A533-128B-4726-852E-0B2AA72EA6C3}" type="slidenum">
              <a:rPr lang="ru-RU">
                <a:solidFill>
                  <a:schemeClr val="tx2">
                    <a:shade val="90000"/>
                  </a:schemeClr>
                </a:solidFill>
                <a:latin typeface="+mn-lt"/>
                <a:cs typeface="+mn-cs"/>
              </a:rPr>
              <a:pPr fontAlgn="auto">
                <a:spcBef>
                  <a:spcPts val="0"/>
                </a:spcBef>
                <a:spcAft>
                  <a:spcPts val="0"/>
                </a:spcAft>
                <a:defRPr/>
              </a:pPr>
              <a:t>16</a:t>
            </a:fld>
            <a:endParaRPr lang="ru-RU" dirty="0">
              <a:solidFill>
                <a:schemeClr val="tx2">
                  <a:shade val="90000"/>
                </a:schemeClr>
              </a:solidFill>
              <a:latin typeface="+mn-lt"/>
              <a:cs typeface="+mn-cs"/>
            </a:endParaRPr>
          </a:p>
        </p:txBody>
      </p:sp>
      <p:graphicFrame>
        <p:nvGraphicFramePr>
          <p:cNvPr id="166335" name="Group 447"/>
          <p:cNvGraphicFramePr>
            <a:graphicFrameLocks noGrp="1"/>
          </p:cNvGraphicFramePr>
          <p:nvPr/>
        </p:nvGraphicFramePr>
        <p:xfrm>
          <a:off x="285720" y="214290"/>
          <a:ext cx="8569325" cy="5636722"/>
        </p:xfrm>
        <a:graphic>
          <a:graphicData uri="http://schemas.openxmlformats.org/drawingml/2006/table">
            <a:tbl>
              <a:tblPr/>
              <a:tblGrid>
                <a:gridCol w="649288"/>
                <a:gridCol w="576262"/>
                <a:gridCol w="4895850"/>
                <a:gridCol w="863600"/>
                <a:gridCol w="836637"/>
                <a:gridCol w="747688"/>
              </a:tblGrid>
              <a:tr h="2714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rPr>
                        <a:t>  05</a:t>
                      </a:r>
                      <a:endParaRPr kumimoji="0" lang="ru-RU" sz="1100" b="0"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1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rPr>
                        <a:t>Жилищно-коммунальное хозяйство</a:t>
                      </a:r>
                      <a:endParaRPr kumimoji="0" lang="ru-RU" sz="1100" b="0"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rPr>
                        <a:t>54216,1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54111,2</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rPr>
                        <a:t>99,8</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05</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Жилищное хозяйство</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2103,0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2088,3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99,3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05</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02</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Коммунальное хозяйство</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28083,8</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28082,8</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100,0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05</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Благоустройство</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24029,3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23940,1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99,6</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rPr>
                        <a:t>  07</a:t>
                      </a:r>
                      <a:endParaRPr kumimoji="0" lang="ru-RU" sz="1100" b="0"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Образование</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311331,3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309627,7</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99,5</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1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07</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01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Дошкольное образование</a:t>
                      </a:r>
                      <a:endParaRPr kumimoji="0" lang="ru-RU" sz="11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54869,9</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54268,5</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98,9</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07</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02</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Общее образование</a:t>
                      </a:r>
                      <a:endParaRPr kumimoji="0" lang="ru-RU" sz="11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224551,3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223591,6</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99,6</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7987">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07</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rgbClr val="000000"/>
                          </a:solidFill>
                          <a:effectLst>
                            <a:outerShdw blurRad="38100" dist="38100" dir="2700000" algn="tl">
                              <a:srgbClr val="C0C0C0"/>
                            </a:outerShdw>
                          </a:effectLst>
                          <a:latin typeface="Comic Sans MS" pitchFamily="66" charset="0"/>
                          <a:ea typeface="Calibri" pitchFamily="34" charset="0"/>
                          <a:cs typeface="Times New Roman" pitchFamily="18" charset="0"/>
                        </a:rPr>
                        <a:t>Дополнительное образование детей</a:t>
                      </a:r>
                      <a:endPar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20471,1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20368,7</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99,5</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07</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07</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Молодежная политика</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230,0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229,9</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99,9</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6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07</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09</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Другие вопросы в области образования</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11209,0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11169,0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99,6</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8375">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rPr>
                        <a:t>  08</a:t>
                      </a:r>
                      <a:endParaRPr kumimoji="0" lang="ru-RU" sz="1100" b="0"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50000"/>
                        </a:lnSpc>
                        <a:spcBef>
                          <a:spcPts val="600"/>
                        </a:spcBef>
                        <a:spcAft>
                          <a:spcPct val="0"/>
                        </a:spcAft>
                        <a:buClrTx/>
                        <a:buSzTx/>
                        <a:buFontTx/>
                        <a:buNone/>
                        <a:tabLst/>
                      </a:pPr>
                      <a:r>
                        <a:rPr kumimoji="0" lang="ru-RU" sz="11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Культура, кинематография</a:t>
                      </a:r>
                      <a:endParaRPr kumimoji="0" lang="ru-RU" sz="1100" b="0"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61639,5</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60314,6</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97,8</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08</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Культура</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47620,8</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46333,4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97,3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08</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04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Другие вопросы в области культуры, кинематографии</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14018,7</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13981,2</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99,7</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  10</a:t>
                      </a:r>
                      <a:endParaRPr kumimoji="0" lang="ru-RU" sz="1100" b="0"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Социальная политика</a:t>
                      </a:r>
                      <a:endParaRPr kumimoji="0" lang="ru-RU" sz="1100" b="0"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31669,0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31480,3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99,4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221">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Пенсионное обеспечение</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6927,7</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6927,7</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100,0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2">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03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Социальное обеспечение населения</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4654,3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4647,8</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99,9</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2">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04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Охрана семьи и детства</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19049,5</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18867,4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99,0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60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06</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449263" algn="l"/>
                          <a:tab pos="2968625" algn="ctr"/>
                          <a:tab pos="5940425" algn="r"/>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Другие вопросы в области социальной политики</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1037,5</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1037,4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100,0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7399">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  11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1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Физическая культура и спорт</a:t>
                      </a:r>
                      <a:endParaRPr kumimoji="0" lang="ru-RU" sz="1100" b="0"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rPr>
                        <a:t>204422,5</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203377,4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rPr>
                        <a:t>99,5</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0826">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Физическая культура</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450,0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393,6</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87,5</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702">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02</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Массовый спорт</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203972,5</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202983,8</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99,5</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380">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  13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1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Обслуживание государственного и муниципального долга</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1,4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1,4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100,0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883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Обслуживание государственного внутреннего и муниципального  долга</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100,0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Нижний колонтитул 4"/>
          <p:cNvSpPr>
            <a:spLocks noGrp="1"/>
          </p:cNvSpPr>
          <p:nvPr>
            <p:ph type="ftr" sz="quarter" idx="11"/>
          </p:nvPr>
        </p:nvSpPr>
        <p:spPr/>
        <p:txBody>
          <a:bodyPr/>
          <a:lstStyle/>
          <a:p>
            <a:pPr>
              <a:defRPr/>
            </a:pP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17</a:t>
            </a:fld>
            <a:endParaRPr lang="ru-RU" dirty="0"/>
          </a:p>
        </p:txBody>
      </p:sp>
      <p:sp>
        <p:nvSpPr>
          <p:cNvPr id="4" name="Прямоугольник 3"/>
          <p:cNvSpPr/>
          <p:nvPr/>
        </p:nvSpPr>
        <p:spPr>
          <a:xfrm>
            <a:off x="285720" y="357166"/>
            <a:ext cx="7643866" cy="707886"/>
          </a:xfrm>
          <a:prstGeom prst="rect">
            <a:avLst/>
          </a:prstGeom>
        </p:spPr>
        <p:txBody>
          <a:bodyPr wrap="square">
            <a:spAutoFit/>
          </a:bodyPr>
          <a:lstStyle/>
          <a:p>
            <a:r>
              <a:rPr lang="ru-RU" sz="2000" b="1" dirty="0" smtClean="0">
                <a:solidFill>
                  <a:srgbClr val="0000CC"/>
                </a:solidFill>
                <a:latin typeface="Comic Sans MS" pitchFamily="66" charset="0"/>
                <a:cs typeface="Times New Roman" pitchFamily="18" charset="0"/>
              </a:rPr>
              <a:t>  Доля расходов бюджета муниципального образования по отраслям, %</a:t>
            </a:r>
            <a:endParaRPr lang="ru-RU" sz="2000" dirty="0">
              <a:solidFill>
                <a:srgbClr val="0000CC"/>
              </a:solidFill>
            </a:endParaRPr>
          </a:p>
        </p:txBody>
      </p:sp>
      <p:graphicFrame>
        <p:nvGraphicFramePr>
          <p:cNvPr id="5" name="Object 4"/>
          <p:cNvGraphicFramePr>
            <a:graphicFrameLocks noChangeAspect="1"/>
          </p:cNvGraphicFramePr>
          <p:nvPr/>
        </p:nvGraphicFramePr>
        <p:xfrm>
          <a:off x="285720" y="1000108"/>
          <a:ext cx="8643998" cy="57150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18</a:t>
            </a:fld>
            <a:endParaRPr lang="ru-RU" dirty="0"/>
          </a:p>
        </p:txBody>
      </p:sp>
      <p:sp>
        <p:nvSpPr>
          <p:cNvPr id="4" name="Прямоугольник 3"/>
          <p:cNvSpPr/>
          <p:nvPr/>
        </p:nvSpPr>
        <p:spPr>
          <a:xfrm>
            <a:off x="357158" y="142852"/>
            <a:ext cx="8572560" cy="707886"/>
          </a:xfrm>
          <a:prstGeom prst="rect">
            <a:avLst/>
          </a:prstGeom>
        </p:spPr>
        <p:txBody>
          <a:bodyPr wrap="square">
            <a:spAutoFit/>
          </a:bodyPr>
          <a:lstStyle/>
          <a:p>
            <a:r>
              <a:rPr lang="ru-RU" b="1" dirty="0" smtClean="0">
                <a:solidFill>
                  <a:srgbClr val="FF0066"/>
                </a:solidFill>
                <a:latin typeface="Comic Sans MS" pitchFamily="66" charset="0"/>
              </a:rPr>
              <a:t>     </a:t>
            </a:r>
            <a:r>
              <a:rPr lang="ru-RU" sz="2000" b="1" dirty="0" smtClean="0">
                <a:solidFill>
                  <a:srgbClr val="0000CC"/>
                </a:solidFill>
                <a:latin typeface="Comic Sans MS" pitchFamily="66" charset="0"/>
              </a:rPr>
              <a:t>Расходы бюджета по муниципальным программам, тыс. рублей</a:t>
            </a:r>
            <a:endParaRPr lang="ru-RU" sz="2000" b="1" dirty="0">
              <a:solidFill>
                <a:srgbClr val="0000CC"/>
              </a:solidFill>
            </a:endParaRPr>
          </a:p>
        </p:txBody>
      </p:sp>
      <p:graphicFrame>
        <p:nvGraphicFramePr>
          <p:cNvPr id="5" name="Таблица 4"/>
          <p:cNvGraphicFramePr>
            <a:graphicFrameLocks noGrp="1"/>
          </p:cNvGraphicFramePr>
          <p:nvPr/>
        </p:nvGraphicFramePr>
        <p:xfrm>
          <a:off x="142843" y="857232"/>
          <a:ext cx="8786875" cy="5851902"/>
        </p:xfrm>
        <a:graphic>
          <a:graphicData uri="http://schemas.openxmlformats.org/drawingml/2006/table">
            <a:tbl>
              <a:tblPr/>
              <a:tblGrid>
                <a:gridCol w="3696080"/>
                <a:gridCol w="2895986"/>
                <a:gridCol w="757709"/>
                <a:gridCol w="778084"/>
                <a:gridCol w="659016"/>
              </a:tblGrid>
              <a:tr h="500015">
                <a:tc gridSpan="2">
                  <a:txBody>
                    <a:bodyPr/>
                    <a:lstStyle/>
                    <a:p>
                      <a:pPr algn="ctr" fontAlgn="base">
                        <a:spcBef>
                          <a:spcPts val="1000"/>
                        </a:spcBef>
                        <a:spcAft>
                          <a:spcPts val="0"/>
                        </a:spcAft>
                      </a:pPr>
                      <a:r>
                        <a:rPr lang="ru-RU" sz="1200" b="1" kern="1200" dirty="0">
                          <a:solidFill>
                            <a:srgbClr val="404040"/>
                          </a:solidFill>
                          <a:effectLst>
                            <a:outerShdw blurRad="50800" dist="38100" algn="tr" rotWithShape="0">
                              <a:prstClr val="black">
                                <a:alpha val="40000"/>
                              </a:prstClr>
                            </a:outerShdw>
                          </a:effectLst>
                          <a:latin typeface="Comic Sans MS" pitchFamily="66" charset="0"/>
                          <a:ea typeface="Times New Roman"/>
                          <a:cs typeface="Times New Roman"/>
                        </a:rPr>
                        <a:t>Наименование</a:t>
                      </a:r>
                      <a:endParaRPr lang="ru-RU" sz="1200" dirty="0">
                        <a:latin typeface="Comic Sans MS" pitchFamily="66" charset="0"/>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r>
                        <a:rPr lang="ru-RU" sz="1000" b="1" dirty="0" smtClean="0">
                          <a:latin typeface="Comic Sans MS" pitchFamily="66" charset="0"/>
                          <a:cs typeface="Times New Roman" pitchFamily="18" charset="0"/>
                        </a:rPr>
                        <a:t>План</a:t>
                      </a:r>
                      <a:endParaRPr lang="ru-RU" sz="1000" b="1" dirty="0">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latin typeface="Comic Sans MS" pitchFamily="66" charset="0"/>
                          <a:cs typeface="Times New Roman" pitchFamily="18" charset="0"/>
                        </a:rPr>
                        <a:t>Факт</a:t>
                      </a:r>
                      <a:endParaRPr lang="ru-RU" sz="1000" b="1" dirty="0">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latin typeface="Comic Sans MS" pitchFamily="66" charset="0"/>
                          <a:cs typeface="Times New Roman" pitchFamily="18" charset="0"/>
                        </a:rPr>
                        <a:t>% исполнения</a:t>
                      </a:r>
                      <a:endParaRPr lang="ru-RU" sz="1000" b="1" dirty="0">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995">
                <a:tc gridSpan="2">
                  <a:txBody>
                    <a:bodyPr/>
                    <a:lstStyle/>
                    <a:p>
                      <a:pPr algn="ctr" fontAlgn="base">
                        <a:lnSpc>
                          <a:spcPts val="1465"/>
                        </a:lnSpc>
                        <a:spcAft>
                          <a:spcPts val="0"/>
                        </a:spcAft>
                      </a:pPr>
                      <a:r>
                        <a:rPr lang="ru-RU" sz="1200" b="1" kern="1200" dirty="0">
                          <a:solidFill>
                            <a:srgbClr val="000000"/>
                          </a:solidFill>
                          <a:effectLst>
                            <a:outerShdw blurRad="50800" dist="38100" algn="tr" rotWithShape="0">
                              <a:prstClr val="black">
                                <a:alpha val="40000"/>
                              </a:prstClr>
                            </a:outerShdw>
                          </a:effectLst>
                          <a:latin typeface="Comic Sans MS" pitchFamily="66" charset="0"/>
                          <a:ea typeface="Times New Roman"/>
                          <a:cs typeface="Times New Roman"/>
                        </a:rPr>
                        <a:t>Муниципальные программы</a:t>
                      </a:r>
                      <a:r>
                        <a:rPr lang="ru-RU" sz="1200" kern="1200" dirty="0">
                          <a:solidFill>
                            <a:srgbClr val="000000"/>
                          </a:solidFill>
                          <a:effectLst>
                            <a:outerShdw blurRad="50800" dist="38100" algn="tr" rotWithShape="0">
                              <a:prstClr val="black">
                                <a:alpha val="40000"/>
                              </a:prstClr>
                            </a:outerShdw>
                          </a:effectLst>
                          <a:latin typeface="Comic Sans MS" pitchFamily="66" charset="0"/>
                          <a:ea typeface="Times New Roman"/>
                          <a:cs typeface="Times New Roman"/>
                        </a:rPr>
                        <a:t> </a:t>
                      </a:r>
                      <a:endParaRPr lang="ru-RU" sz="1200" dirty="0">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r>
                        <a:rPr lang="ru-RU" sz="1100" b="1" dirty="0" smtClean="0">
                          <a:solidFill>
                            <a:srgbClr val="FF00FF"/>
                          </a:solidFill>
                          <a:latin typeface="Comic Sans MS" pitchFamily="66" charset="0"/>
                          <a:cs typeface="Times New Roman" pitchFamily="18" charset="0"/>
                        </a:rPr>
                        <a:t>845974,6</a:t>
                      </a:r>
                      <a:endParaRPr lang="ru-RU" sz="1100" b="1" dirty="0">
                        <a:solidFill>
                          <a:srgbClr val="FF00FF"/>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dirty="0" smtClean="0">
                          <a:solidFill>
                            <a:srgbClr val="FF00FF"/>
                          </a:solidFill>
                          <a:latin typeface="Comic Sans MS" pitchFamily="66" charset="0"/>
                          <a:cs typeface="Times New Roman" pitchFamily="18" charset="0"/>
                        </a:rPr>
                        <a:t>808389,4</a:t>
                      </a:r>
                      <a:endParaRPr lang="ru-RU" sz="1100" b="1" dirty="0">
                        <a:solidFill>
                          <a:srgbClr val="FF00FF"/>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dirty="0" smtClean="0">
                          <a:solidFill>
                            <a:srgbClr val="FF00FF"/>
                          </a:solidFill>
                          <a:latin typeface="Comic Sans MS" pitchFamily="66" charset="0"/>
                          <a:cs typeface="Times New Roman" pitchFamily="18" charset="0"/>
                        </a:rPr>
                        <a:t>95,6</a:t>
                      </a:r>
                      <a:endParaRPr lang="ru-RU" sz="1100" b="1" dirty="0">
                        <a:solidFill>
                          <a:srgbClr val="FF00FF"/>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9701">
                <a:tc gridSpan="5">
                  <a:txBody>
                    <a:bodyPr/>
                    <a:lstStyle/>
                    <a:p>
                      <a:pPr algn="ctr" fontAlgn="base">
                        <a:spcAft>
                          <a:spcPts val="0"/>
                        </a:spcAft>
                      </a:pPr>
                      <a:r>
                        <a:rPr lang="ru-RU" sz="1400" b="1" kern="1200" dirty="0">
                          <a:solidFill>
                            <a:srgbClr val="0000CC"/>
                          </a:solidFill>
                          <a:effectLst/>
                          <a:latin typeface="Comic Sans MS" pitchFamily="66" charset="0"/>
                          <a:ea typeface="Times New Roman"/>
                          <a:cs typeface="Times New Roman"/>
                        </a:rPr>
                        <a:t>Муниципальная программа «Создание условий для эффективного управления муниципальным образованием </a:t>
                      </a:r>
                      <a:r>
                        <a:rPr lang="ru-RU" sz="1400" b="1" kern="1200" dirty="0" smtClean="0">
                          <a:solidFill>
                            <a:srgbClr val="0000CC"/>
                          </a:solidFill>
                          <a:effectLst/>
                          <a:latin typeface="Comic Sans MS" pitchFamily="66" charset="0"/>
                          <a:ea typeface="Times New Roman"/>
                          <a:cs typeface="Times New Roman"/>
                        </a:rPr>
                        <a:t>«Краснинский муниципальный округ» </a:t>
                      </a:r>
                      <a:r>
                        <a:rPr lang="ru-RU" sz="1400" b="1" kern="1200" dirty="0">
                          <a:solidFill>
                            <a:srgbClr val="0000CC"/>
                          </a:solidFill>
                          <a:effectLst/>
                          <a:latin typeface="Comic Sans MS" pitchFamily="66" charset="0"/>
                          <a:ea typeface="Times New Roman"/>
                          <a:cs typeface="Times New Roman"/>
                        </a:rPr>
                        <a:t>Смоленской области</a:t>
                      </a:r>
                      <a:r>
                        <a:rPr lang="ru-RU" sz="1400" b="1" kern="1200" dirty="0" smtClean="0">
                          <a:solidFill>
                            <a:srgbClr val="0000CC"/>
                          </a:solidFill>
                          <a:effectLst/>
                          <a:latin typeface="Comic Sans MS" pitchFamily="66" charset="0"/>
                          <a:ea typeface="Times New Roman"/>
                          <a:cs typeface="Times New Roman"/>
                        </a:rPr>
                        <a:t>»</a:t>
                      </a:r>
                      <a:endParaRPr lang="ru-RU" sz="1100" dirty="0">
                        <a:solidFill>
                          <a:srgbClr val="FF0066"/>
                        </a:solidFill>
                        <a:effectLst/>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822364">
                <a:tc rowSpan="4">
                  <a:txBody>
                    <a:bodyPr/>
                    <a:lstStyle/>
                    <a:p>
                      <a:pPr algn="just" fontAlgn="base">
                        <a:spcAft>
                          <a:spcPts val="0"/>
                        </a:spcAft>
                      </a:pPr>
                      <a:endParaRPr lang="ru-RU" sz="600" kern="1200" dirty="0">
                        <a:solidFill>
                          <a:srgbClr val="000000"/>
                        </a:solidFill>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1000" b="1" baseline="0" dirty="0" smtClean="0">
                          <a:effectLst/>
                          <a:latin typeface="Comic Sans MS" pitchFamily="66" charset="0"/>
                          <a:ea typeface="Times New Roman"/>
                          <a:cs typeface="Times New Roman" pitchFamily="18" charset="0"/>
                        </a:rPr>
                        <a:t> </a:t>
                      </a:r>
                      <a:r>
                        <a:rPr lang="en-US" sz="1000" b="1" baseline="0" dirty="0" smtClean="0">
                          <a:effectLst/>
                          <a:latin typeface="Comic Sans MS" pitchFamily="66" charset="0"/>
                          <a:ea typeface="Times New Roman"/>
                          <a:cs typeface="Times New Roman" pitchFamily="18" charset="0"/>
                        </a:rPr>
                        <a:t>   </a:t>
                      </a:r>
                      <a:r>
                        <a:rPr lang="ru-RU" sz="1000" b="1" dirty="0" smtClean="0">
                          <a:effectLst/>
                          <a:latin typeface="Comic Sans MS" pitchFamily="66" charset="0"/>
                          <a:ea typeface="Times New Roman"/>
                          <a:cs typeface="Times New Roman" pitchFamily="18" charset="0"/>
                        </a:rPr>
                        <a:t>Цель: </a:t>
                      </a:r>
                      <a:r>
                        <a:rPr lang="ru-RU" sz="1000" kern="1200" dirty="0" smtClean="0">
                          <a:solidFill>
                            <a:schemeClr val="tx1"/>
                          </a:solidFill>
                          <a:effectLst/>
                          <a:latin typeface="Comic Sans MS" pitchFamily="66" charset="0"/>
                          <a:ea typeface="+mn-ea"/>
                          <a:cs typeface="+mn-cs"/>
                        </a:rPr>
                        <a:t>Обеспечение организационных, научно-методических и финансовых условий, а также информационной инфраструктуры для реализации</a:t>
                      </a:r>
                      <a:r>
                        <a:rPr lang="en-US" sz="1000" kern="1200" dirty="0" smtClean="0">
                          <a:solidFill>
                            <a:schemeClr val="tx1"/>
                          </a:solidFill>
                          <a:effectLst/>
                          <a:latin typeface="Comic Sans MS" pitchFamily="66" charset="0"/>
                          <a:ea typeface="+mn-ea"/>
                          <a:cs typeface="+mn-cs"/>
                        </a:rPr>
                        <a:t> </a:t>
                      </a:r>
                      <a:r>
                        <a:rPr lang="ru-RU" sz="1000" kern="1200" dirty="0" smtClean="0">
                          <a:solidFill>
                            <a:schemeClr val="tx1"/>
                          </a:solidFill>
                          <a:effectLst/>
                          <a:latin typeface="Comic Sans MS" pitchFamily="66" charset="0"/>
                          <a:ea typeface="+mn-ea"/>
                          <a:cs typeface="+mn-cs"/>
                        </a:rPr>
                        <a:t>Администрацией муниципального образования «Краснинский муниципальный округ» Смоленской области своих полномочий.</a:t>
                      </a:r>
                    </a:p>
                    <a:p>
                      <a:pPr algn="just"/>
                      <a:r>
                        <a:rPr lang="ru-RU" sz="1000" kern="1200" dirty="0" smtClean="0">
                          <a:solidFill>
                            <a:schemeClr val="tx1"/>
                          </a:solidFill>
                          <a:effectLst/>
                          <a:latin typeface="Comic Sans MS" pitchFamily="66" charset="0"/>
                          <a:ea typeface="+mn-ea"/>
                          <a:cs typeface="+mn-cs"/>
                        </a:rPr>
                        <a:t>4.Увеличение доходов окружного бюджета от использования муниципального имущества на основе эффективного управления муниципальной собственностью.</a:t>
                      </a:r>
                      <a:endParaRPr lang="ru-RU" sz="1000" kern="1200" dirty="0">
                        <a:solidFill>
                          <a:schemeClr val="tx1"/>
                        </a:solidFill>
                        <a:effectLst/>
                        <a:latin typeface="Comic Sans MS" pitchFamily="66" charset="0"/>
                        <a:ea typeface="+mn-ea"/>
                        <a:cs typeface="+mn-cs"/>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smtClean="0">
                          <a:solidFill>
                            <a:srgbClr val="0000CC"/>
                          </a:solidFill>
                          <a:effectLst/>
                          <a:latin typeface="Comic Sans MS" pitchFamily="66" charset="0"/>
                          <a:cs typeface="Times New Roman" pitchFamily="18" charset="0"/>
                        </a:rPr>
                        <a:t>80689</a:t>
                      </a:r>
                      <a:r>
                        <a:rPr lang="ru-RU" sz="1200" b="1" dirty="0" smtClean="0">
                          <a:solidFill>
                            <a:srgbClr val="0000CC"/>
                          </a:solidFill>
                          <a:effectLst/>
                          <a:latin typeface="Comic Sans MS" pitchFamily="66" charset="0"/>
                          <a:cs typeface="Times New Roman" pitchFamily="18" charset="0"/>
                        </a:rPr>
                        <a:t>,</a:t>
                      </a:r>
                      <a:r>
                        <a:rPr lang="en-US" sz="1200" b="1" dirty="0" smtClean="0">
                          <a:solidFill>
                            <a:srgbClr val="0000CC"/>
                          </a:solidFill>
                          <a:effectLst/>
                          <a:latin typeface="Comic Sans MS" pitchFamily="66" charset="0"/>
                          <a:cs typeface="Times New Roman" pitchFamily="18" charset="0"/>
                        </a:rPr>
                        <a:t>3</a:t>
                      </a:r>
                      <a:endParaRPr lang="ru-RU" sz="1200" b="1" dirty="0">
                        <a:solidFill>
                          <a:srgbClr val="0000CC"/>
                        </a:solidFill>
                        <a:effectLst/>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smtClean="0">
                          <a:solidFill>
                            <a:srgbClr val="0000CC"/>
                          </a:solidFill>
                          <a:effectLst/>
                          <a:latin typeface="Comic Sans MS" pitchFamily="66" charset="0"/>
                          <a:cs typeface="Times New Roman" pitchFamily="18" charset="0"/>
                        </a:rPr>
                        <a:t>80126</a:t>
                      </a:r>
                      <a:r>
                        <a:rPr lang="ru-RU" sz="1200" b="1" dirty="0" smtClean="0">
                          <a:solidFill>
                            <a:srgbClr val="0000CC"/>
                          </a:solidFill>
                          <a:effectLst/>
                          <a:latin typeface="Comic Sans MS" pitchFamily="66" charset="0"/>
                          <a:cs typeface="Times New Roman" pitchFamily="18" charset="0"/>
                        </a:rPr>
                        <a:t>,</a:t>
                      </a:r>
                      <a:r>
                        <a:rPr lang="en-US" sz="1200" b="1" dirty="0" smtClean="0">
                          <a:solidFill>
                            <a:srgbClr val="0000CC"/>
                          </a:solidFill>
                          <a:effectLst/>
                          <a:latin typeface="Comic Sans MS" pitchFamily="66" charset="0"/>
                          <a:cs typeface="Times New Roman" pitchFamily="18" charset="0"/>
                        </a:rPr>
                        <a:t>1</a:t>
                      </a:r>
                      <a:endParaRPr lang="ru-RU" sz="1200" b="1" dirty="0">
                        <a:solidFill>
                          <a:srgbClr val="0000CC"/>
                        </a:solidFill>
                        <a:effectLst/>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smtClean="0">
                          <a:solidFill>
                            <a:srgbClr val="0000CC"/>
                          </a:solidFill>
                          <a:effectLst/>
                          <a:latin typeface="Comic Sans MS" pitchFamily="66" charset="0"/>
                          <a:cs typeface="Times New Roman" pitchFamily="18" charset="0"/>
                        </a:rPr>
                        <a:t>99</a:t>
                      </a:r>
                      <a:r>
                        <a:rPr lang="ru-RU" sz="1200" b="1" dirty="0" smtClean="0">
                          <a:solidFill>
                            <a:srgbClr val="0000CC"/>
                          </a:solidFill>
                          <a:effectLst/>
                          <a:latin typeface="Comic Sans MS" pitchFamily="66" charset="0"/>
                          <a:cs typeface="Times New Roman" pitchFamily="18" charset="0"/>
                        </a:rPr>
                        <a:t>,3</a:t>
                      </a:r>
                      <a:endParaRPr lang="ru-RU" sz="1200" b="1" dirty="0">
                        <a:solidFill>
                          <a:srgbClr val="0000CC"/>
                        </a:solidFill>
                        <a:effectLst/>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015">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ru-RU" sz="1000" b="1" kern="1200" dirty="0" smtClean="0">
                          <a:solidFill>
                            <a:schemeClr val="tx1"/>
                          </a:solidFill>
                          <a:latin typeface="Comic Sans MS" pitchFamily="66" charset="0"/>
                          <a:ea typeface="+mn-ea"/>
                          <a:cs typeface="Times New Roman" pitchFamily="18" charset="0"/>
                        </a:rPr>
                        <a:t> </a:t>
                      </a:r>
                      <a:r>
                        <a:rPr lang="ru-RU" sz="1000" kern="1200" dirty="0" smtClean="0">
                          <a:solidFill>
                            <a:schemeClr val="tx1"/>
                          </a:solidFill>
                          <a:latin typeface="Comic Sans MS" pitchFamily="66" charset="0"/>
                          <a:ea typeface="+mn-ea"/>
                          <a:cs typeface="Times New Roman" pitchFamily="18" charset="0"/>
                        </a:rPr>
                        <a:t>Комплекс процессных мероприятий  «Обеспечение организационных  условий для реализации муниципальной программы»</a:t>
                      </a:r>
                      <a:endParaRPr lang="ru-RU" sz="1000" dirty="0">
                        <a:latin typeface="Comic Sans MS" pitchFamily="66"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79355,5</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78837,3</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99,3</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43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dirty="0">
                          <a:solidFill>
                            <a:srgbClr val="000000"/>
                          </a:solidFill>
                          <a:latin typeface="Comic Sans MS" pitchFamily="66" charset="0"/>
                          <a:ea typeface="Times New Roman"/>
                          <a:cs typeface="Times New Roman" pitchFamily="18" charset="0"/>
                        </a:rPr>
                        <a:t>Комплекс процессных мероприятий   «Распоряжение объектами муниципальной </a:t>
                      </a:r>
                      <a:r>
                        <a:rPr lang="ru-RU" sz="1000" dirty="0" smtClean="0">
                          <a:solidFill>
                            <a:srgbClr val="000000"/>
                          </a:solidFill>
                          <a:latin typeface="Comic Sans MS" pitchFamily="66" charset="0"/>
                          <a:ea typeface="Times New Roman"/>
                          <a:cs typeface="Times New Roman" pitchFamily="18" charset="0"/>
                        </a:rPr>
                        <a:t>собственности»</a:t>
                      </a:r>
                      <a:endParaRPr lang="ru-RU" sz="1000" dirty="0">
                        <a:latin typeface="Comic Sans MS" pitchFamily="66"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1333,8</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1288,8</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96,6</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1777">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r>
                        <a:rPr lang="en-US" sz="1000" b="1" kern="1200" dirty="0" smtClean="0">
                          <a:solidFill>
                            <a:schemeClr val="tx1"/>
                          </a:solidFill>
                          <a:latin typeface="Comic Sans MS" pitchFamily="66" charset="0"/>
                          <a:ea typeface="+mn-ea"/>
                          <a:cs typeface="Times New Roman" pitchFamily="18" charset="0"/>
                        </a:rPr>
                        <a:t>   </a:t>
                      </a:r>
                      <a:r>
                        <a:rPr lang="ru-RU" sz="1000" b="1" kern="1200" dirty="0" smtClean="0">
                          <a:solidFill>
                            <a:schemeClr val="tx1"/>
                          </a:solidFill>
                          <a:latin typeface="Comic Sans MS" pitchFamily="66" charset="0"/>
                          <a:ea typeface="+mn-ea"/>
                          <a:cs typeface="Times New Roman" pitchFamily="18" charset="0"/>
                        </a:rPr>
                        <a:t>Результаты реализации муниципальной программы</a:t>
                      </a:r>
                      <a:r>
                        <a:rPr lang="ru-RU" sz="1000" kern="1200" dirty="0" smtClean="0">
                          <a:solidFill>
                            <a:schemeClr val="tx1"/>
                          </a:solidFill>
                          <a:latin typeface="Comic Sans MS" pitchFamily="66" charset="0"/>
                          <a:ea typeface="+mn-ea"/>
                          <a:cs typeface="Times New Roman" pitchFamily="18" charset="0"/>
                        </a:rPr>
                        <a:t>:</a:t>
                      </a:r>
                    </a:p>
                    <a:p>
                      <a:pPr algn="just"/>
                      <a:r>
                        <a:rPr lang="ru-RU" sz="1000" kern="1200" dirty="0" smtClean="0">
                          <a:solidFill>
                            <a:schemeClr val="tx1"/>
                          </a:solidFill>
                          <a:latin typeface="Comic Sans MS" pitchFamily="66" charset="0"/>
                          <a:ea typeface="+mn-ea"/>
                          <a:cs typeface="Times New Roman" pitchFamily="18" charset="0"/>
                        </a:rPr>
                        <a:t>- совершенствование нормативной правовой базы по вопросам местного самоуправления и муниципальной службы;</a:t>
                      </a:r>
                    </a:p>
                    <a:p>
                      <a:pPr algn="just"/>
                      <a:r>
                        <a:rPr lang="ru-RU" sz="1000" kern="1200" dirty="0" smtClean="0">
                          <a:solidFill>
                            <a:schemeClr val="tx1"/>
                          </a:solidFill>
                          <a:latin typeface="Comic Sans MS" pitchFamily="66" charset="0"/>
                          <a:ea typeface="+mn-ea"/>
                          <a:cs typeface="Times New Roman" pitchFamily="18" charset="0"/>
                        </a:rPr>
                        <a:t>- укрепление доверия населения к деятельности органов местного самоуправления муниципальных образований Смоленской области;</a:t>
                      </a:r>
                    </a:p>
                    <a:p>
                      <a:pPr algn="just"/>
                      <a:r>
                        <a:rPr lang="ru-RU" sz="1000" kern="1200" dirty="0" smtClean="0">
                          <a:solidFill>
                            <a:schemeClr val="tx1"/>
                          </a:solidFill>
                          <a:latin typeface="Comic Sans MS" pitchFamily="66" charset="0"/>
                          <a:ea typeface="+mn-ea"/>
                          <a:cs typeface="Times New Roman" pitchFamily="18" charset="0"/>
                        </a:rPr>
                        <a:t>- создание правовых, организационных, финансовых условий для обеспечения кадрами органов местного самоуправления;</a:t>
                      </a:r>
                    </a:p>
                    <a:p>
                      <a:pPr algn="just">
                        <a:buFontTx/>
                        <a:buChar char="-"/>
                      </a:pPr>
                      <a:r>
                        <a:rPr lang="ru-RU" sz="1000" kern="1200" dirty="0" smtClean="0">
                          <a:solidFill>
                            <a:schemeClr val="tx1"/>
                          </a:solidFill>
                          <a:latin typeface="Comic Sans MS" pitchFamily="66" charset="0"/>
                          <a:ea typeface="+mn-ea"/>
                          <a:cs typeface="Times New Roman" pitchFamily="18" charset="0"/>
                        </a:rPr>
                        <a:t>повышение профессионального уровня работников органов местного самоуправления.</a:t>
                      </a:r>
                    </a:p>
                    <a:p>
                      <a:pPr algn="just">
                        <a:buFontTx/>
                        <a:buChar char="-"/>
                      </a:pPr>
                      <a:endParaRPr lang="ru-RU" sz="1000" kern="1200" dirty="0" smtClean="0">
                        <a:solidFill>
                          <a:schemeClr val="tx1"/>
                        </a:solidFill>
                        <a:latin typeface="Comic Sans MS" pitchFamily="66" charset="0"/>
                        <a:ea typeface="+mn-ea"/>
                        <a:cs typeface="Times New Roman" pitchFamily="18" charset="0"/>
                      </a:endParaRPr>
                    </a:p>
                    <a:p>
                      <a:pPr algn="just">
                        <a:buFontTx/>
                        <a:buChar char="-"/>
                      </a:pPr>
                      <a:endParaRPr lang="ru-RU" sz="1000" kern="1200" dirty="0" smtClean="0">
                        <a:solidFill>
                          <a:schemeClr val="tx1"/>
                        </a:solidFill>
                        <a:latin typeface="Comic Sans MS" pitchFamily="66" charset="0"/>
                        <a:ea typeface="+mn-ea"/>
                        <a:cs typeface="Times New Roman" pitchFamily="18" charset="0"/>
                      </a:endParaRPr>
                    </a:p>
                    <a:p>
                      <a:pPr algn="just">
                        <a:buFontTx/>
                        <a:buChar char="-"/>
                      </a:pPr>
                      <a:endParaRPr lang="ru-RU" sz="1000" dirty="0">
                        <a:latin typeface="Comic Sans MS" pitchFamily="66"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6" name="Рисунок 2" descr="Без названия (1)"/>
          <p:cNvPicPr>
            <a:picLocks noChangeAspect="1" noChangeArrowheads="1"/>
          </p:cNvPicPr>
          <p:nvPr/>
        </p:nvPicPr>
        <p:blipFill>
          <a:blip r:embed="rId2"/>
          <a:srcRect/>
          <a:stretch>
            <a:fillRect/>
          </a:stretch>
        </p:blipFill>
        <p:spPr bwMode="auto">
          <a:xfrm>
            <a:off x="142844" y="4857760"/>
            <a:ext cx="3643338" cy="1857388"/>
          </a:xfrm>
          <a:prstGeom prst="rect">
            <a:avLst/>
          </a:prstGeom>
          <a:noFill/>
        </p:spPr>
      </p:pic>
      <p:graphicFrame>
        <p:nvGraphicFramePr>
          <p:cNvPr id="7" name="Диаграмма 6"/>
          <p:cNvGraphicFramePr/>
          <p:nvPr/>
        </p:nvGraphicFramePr>
        <p:xfrm>
          <a:off x="214282" y="2214554"/>
          <a:ext cx="3643338" cy="27146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19</a:t>
            </a:fld>
            <a:endParaRPr lang="ru-RU" dirty="0"/>
          </a:p>
        </p:txBody>
      </p:sp>
      <p:graphicFrame>
        <p:nvGraphicFramePr>
          <p:cNvPr id="4" name="Таблица 3"/>
          <p:cNvGraphicFramePr>
            <a:graphicFrameLocks noGrp="1"/>
          </p:cNvGraphicFramePr>
          <p:nvPr/>
        </p:nvGraphicFramePr>
        <p:xfrm>
          <a:off x="214282" y="500043"/>
          <a:ext cx="8643998" cy="6127497"/>
        </p:xfrm>
        <a:graphic>
          <a:graphicData uri="http://schemas.openxmlformats.org/drawingml/2006/table">
            <a:tbl>
              <a:tblPr/>
              <a:tblGrid>
                <a:gridCol w="3571900"/>
                <a:gridCol w="2859384"/>
                <a:gridCol w="739228"/>
                <a:gridCol w="759106"/>
                <a:gridCol w="714380"/>
              </a:tblGrid>
              <a:tr h="500065">
                <a:tc gridSpan="5">
                  <a:txBody>
                    <a:bodyPr/>
                    <a:lstStyle/>
                    <a:p>
                      <a:pPr algn="ctr" fontAlgn="base">
                        <a:spcAft>
                          <a:spcPts val="0"/>
                        </a:spcAft>
                      </a:pPr>
                      <a:r>
                        <a:rPr lang="ru-RU" sz="1400" b="1" kern="1200" dirty="0" smtClean="0">
                          <a:solidFill>
                            <a:srgbClr val="0000CC"/>
                          </a:solidFill>
                          <a:effectLst>
                            <a:outerShdw blurRad="50800" dist="38100" algn="tr" rotWithShape="0">
                              <a:prstClr val="black">
                                <a:alpha val="40000"/>
                              </a:prstClr>
                            </a:outerShdw>
                          </a:effectLst>
                          <a:latin typeface="Comic Sans MS" pitchFamily="66" charset="0"/>
                          <a:ea typeface="Times New Roman"/>
                          <a:cs typeface="Times New Roman"/>
                        </a:rPr>
                        <a:t>Муниципальная программа «Развитие дорожно-транспортного комплекса муниципального образования «Краснинский муниципальный округ» Смоленской области»</a:t>
                      </a:r>
                      <a:endParaRPr lang="ru-RU" sz="1400" b="1" dirty="0">
                        <a:solidFill>
                          <a:srgbClr val="0000CC"/>
                        </a:solidFill>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57322">
                <a:tc rowSpan="5">
                  <a:txBody>
                    <a:bodyPr/>
                    <a:lstStyle/>
                    <a:p>
                      <a:pPr marL="0" marR="0" indent="0" algn="just" defTabSz="914400" rtl="0" eaLnBrk="1" fontAlgn="base" latinLnBrk="0" hangingPunct="1">
                        <a:lnSpc>
                          <a:spcPct val="100000"/>
                        </a:lnSpc>
                        <a:spcBef>
                          <a:spcPts val="0"/>
                        </a:spcBef>
                        <a:spcAft>
                          <a:spcPts val="0"/>
                        </a:spcAft>
                        <a:buClrTx/>
                        <a:buSzTx/>
                        <a:buFontTx/>
                        <a:buNone/>
                        <a:tabLst/>
                        <a:defRPr/>
                      </a:pPr>
                      <a:endParaRPr lang="ru-RU" sz="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sz="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sz="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sz="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sz="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sz="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sz="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sz="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sz="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sz="800" dirty="0" smtClean="0"/>
                    </a:p>
                    <a:p>
                      <a:endParaRPr lang="ru-RU" sz="800"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85725" algn="just">
                        <a:spcAft>
                          <a:spcPts val="0"/>
                        </a:spcAft>
                      </a:pPr>
                      <a:r>
                        <a:rPr lang="ru-RU" sz="1000" b="1" dirty="0" smtClean="0">
                          <a:latin typeface="Comic Sans MS" pitchFamily="66" charset="0"/>
                          <a:ea typeface="Times New Roman"/>
                          <a:cs typeface="Times New Roman" pitchFamily="18" charset="0"/>
                        </a:rPr>
                        <a:t>     Цель: </a:t>
                      </a:r>
                      <a:r>
                        <a:rPr lang="ru-RU" sz="1000" dirty="0" smtClean="0">
                          <a:latin typeface="Comic Sans MS" pitchFamily="66" charset="0"/>
                          <a:ea typeface="Times New Roman"/>
                          <a:cs typeface="Times New Roman" pitchFamily="18" charset="0"/>
                        </a:rPr>
                        <a:t>Совершенствование  и  развитие  транспортной  инфраструктуры  в  соответствии  с потребностями  населения,  обеспечение технического состояния и пропускной способности дорожной  сети,  поддержание  на необходимом уровне  и  улучшение потребительских  свойств  автомобильных  дорог общего пользования местного значения  </a:t>
                      </a:r>
                      <a:endParaRPr lang="ru-RU" sz="1000" dirty="0">
                        <a:latin typeface="Comic Sans MS" pitchFamily="66"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Comic Sans MS" pitchFamily="66" charset="0"/>
                          <a:cs typeface="Times New Roman" pitchFamily="18" charset="0"/>
                        </a:rPr>
                        <a:t>94069,4</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Comic Sans MS" pitchFamily="66" charset="0"/>
                          <a:cs typeface="Times New Roman" pitchFamily="18" charset="0"/>
                        </a:rPr>
                        <a:t>63361,6</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Comic Sans MS" pitchFamily="66" charset="0"/>
                          <a:cs typeface="Times New Roman" pitchFamily="18" charset="0"/>
                        </a:rPr>
                        <a:t>67,4</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6627">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ru-RU" sz="1000" kern="1200" dirty="0" smtClean="0">
                          <a:solidFill>
                            <a:schemeClr val="tx1"/>
                          </a:solidFill>
                          <a:latin typeface="Comic Sans MS" pitchFamily="66" charset="0"/>
                          <a:ea typeface="+mn-ea"/>
                          <a:cs typeface="Times New Roman" pitchFamily="18" charset="0"/>
                        </a:rPr>
                        <a:t>Комплекс процессных мероприятий «Создание условий для обеспечения транспортного обслуживания населения автомобильным транспортом на пригородных, внутри муниципальных маршрутах»</a:t>
                      </a:r>
                      <a:endParaRPr lang="ru-RU" sz="1000" dirty="0">
                        <a:latin typeface="Comic Sans MS" pitchFamily="66"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Comic Sans MS" pitchFamily="66" charset="0"/>
                          <a:cs typeface="Times New Roman" pitchFamily="18" charset="0"/>
                        </a:rPr>
                        <a:t>11526,0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Comic Sans MS" pitchFamily="66" charset="0"/>
                          <a:cs typeface="Times New Roman" pitchFamily="18" charset="0"/>
                        </a:rPr>
                        <a:t>11523,9</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Comic Sans MS" pitchFamily="66" charset="0"/>
                          <a:cs typeface="Times New Roman" pitchFamily="18" charset="0"/>
                        </a:rPr>
                        <a:t>100,0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44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dirty="0">
                          <a:solidFill>
                            <a:srgbClr val="000000"/>
                          </a:solidFill>
                          <a:latin typeface="Comic Sans MS" pitchFamily="66" charset="0"/>
                          <a:ea typeface="Times New Roman"/>
                          <a:cs typeface="Times New Roman" pitchFamily="18" charset="0"/>
                        </a:rPr>
                        <a:t>Комплекс процессных мероприятий "Развитие сети автомобильных дорог общего </a:t>
                      </a:r>
                      <a:r>
                        <a:rPr lang="ru-RU" sz="1000" dirty="0" smtClean="0">
                          <a:solidFill>
                            <a:srgbClr val="000000"/>
                          </a:solidFill>
                          <a:latin typeface="Comic Sans MS" pitchFamily="66" charset="0"/>
                          <a:ea typeface="Times New Roman"/>
                          <a:cs typeface="Times New Roman" pitchFamily="18" charset="0"/>
                        </a:rPr>
                        <a:t>пользования»</a:t>
                      </a:r>
                      <a:endParaRPr lang="ru-RU" sz="1000" dirty="0">
                        <a:latin typeface="Comic Sans MS" pitchFamily="66"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Comic Sans MS" pitchFamily="66" charset="0"/>
                          <a:cs typeface="Times New Roman" pitchFamily="18" charset="0"/>
                        </a:rPr>
                        <a:t>82533,4</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Comic Sans MS" pitchFamily="66" charset="0"/>
                          <a:cs typeface="Times New Roman" pitchFamily="18" charset="0"/>
                        </a:rPr>
                        <a:t>51827,7</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Comic Sans MS" pitchFamily="66" charset="0"/>
                          <a:cs typeface="Times New Roman" pitchFamily="18" charset="0"/>
                        </a:rPr>
                        <a:t>62,8</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44">
                <a:tc vMerge="1">
                  <a:txBody>
                    <a:bodyPr/>
                    <a:lstStyle/>
                    <a:p>
                      <a:endParaRPr lang="ru-RU"/>
                    </a:p>
                  </a:txBody>
                  <a:tcPr/>
                </a:tc>
                <a:tc>
                  <a:txBody>
                    <a:bodyPr/>
                    <a:lstStyle/>
                    <a:p>
                      <a:pPr algn="just">
                        <a:spcAft>
                          <a:spcPts val="0"/>
                        </a:spcAft>
                      </a:pPr>
                      <a:r>
                        <a:rPr lang="ru-RU" sz="1000" dirty="0">
                          <a:solidFill>
                            <a:srgbClr val="000000"/>
                          </a:solidFill>
                          <a:latin typeface="Comic Sans MS" pitchFamily="66" charset="0"/>
                          <a:ea typeface="Times New Roman"/>
                          <a:cs typeface="Times New Roman" pitchFamily="18" charset="0"/>
                        </a:rPr>
                        <a:t>Комплекс процессных мероприятий «Повышение безопасности дорожного </a:t>
                      </a:r>
                      <a:r>
                        <a:rPr lang="ru-RU" sz="1000" dirty="0" smtClean="0">
                          <a:solidFill>
                            <a:srgbClr val="000000"/>
                          </a:solidFill>
                          <a:latin typeface="Comic Sans MS" pitchFamily="66" charset="0"/>
                          <a:ea typeface="Times New Roman"/>
                          <a:cs typeface="Times New Roman" pitchFamily="18" charset="0"/>
                        </a:rPr>
                        <a:t>движения»</a:t>
                      </a:r>
                      <a:endParaRPr lang="ru-RU" sz="1000" dirty="0">
                        <a:latin typeface="Comic Sans MS" pitchFamily="66"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Comic Sans MS" pitchFamily="66" charset="0"/>
                          <a:cs typeface="Times New Roman" pitchFamily="18" charset="0"/>
                        </a:rPr>
                        <a:t>10,0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Comic Sans MS" pitchFamily="66" charset="0"/>
                          <a:cs typeface="Times New Roman" pitchFamily="18" charset="0"/>
                        </a:rPr>
                        <a:t>10,0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Comic Sans MS" pitchFamily="66" charset="0"/>
                          <a:cs typeface="Times New Roman" pitchFamily="18" charset="0"/>
                        </a:rPr>
                        <a:t>100,0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8864">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000" b="1" kern="1200" dirty="0" smtClean="0">
                          <a:solidFill>
                            <a:schemeClr val="tx1"/>
                          </a:solidFill>
                          <a:latin typeface="Comic Sans MS" pitchFamily="66" charset="0"/>
                          <a:ea typeface="+mn-ea"/>
                          <a:cs typeface="Times New Roman" pitchFamily="18" charset="0"/>
                        </a:rPr>
                        <a:t>      Результаты реализации муниципальной программы</a:t>
                      </a:r>
                      <a:r>
                        <a:rPr lang="ru-RU" sz="1000" kern="1200" dirty="0" smtClean="0">
                          <a:solidFill>
                            <a:schemeClr val="tx1"/>
                          </a:solidFill>
                          <a:latin typeface="Comic Sans MS" pitchFamily="66" charset="0"/>
                          <a:ea typeface="+mn-ea"/>
                          <a:cs typeface="Times New Roman" pitchFamily="18" charset="0"/>
                        </a:rPr>
                        <a:t>:</a:t>
                      </a:r>
                    </a:p>
                    <a:p>
                      <a:r>
                        <a:rPr lang="ru-RU" sz="1000" kern="1200" dirty="0" smtClean="0">
                          <a:solidFill>
                            <a:schemeClr val="tx1"/>
                          </a:solidFill>
                          <a:latin typeface="Comic Sans MS" pitchFamily="66" charset="0"/>
                          <a:ea typeface="+mn-ea"/>
                          <a:cs typeface="Times New Roman" pitchFamily="18" charset="0"/>
                        </a:rPr>
                        <a:t>  - сохранение существующей сети автомобильных дорог - переход на нормативное содержание автомобильных дорог, соблюдение межремонтных сроков по капитальному ремонту и ремонту автомобильных дорог в соответствии с требованиями строительных норм;</a:t>
                      </a:r>
                    </a:p>
                    <a:p>
                      <a:r>
                        <a:rPr lang="ru-RU" sz="1000" kern="1200" dirty="0" smtClean="0">
                          <a:solidFill>
                            <a:schemeClr val="tx1"/>
                          </a:solidFill>
                          <a:latin typeface="Comic Sans MS" pitchFamily="66" charset="0"/>
                          <a:ea typeface="+mn-ea"/>
                          <a:cs typeface="Times New Roman" pitchFamily="18" charset="0"/>
                        </a:rPr>
                        <a:t>  -  развитие опорной сети автомобильных дорог общего пользования местного значения, обеспечивающее увеличение протяженности автомобильных дорог местного значения, соответствующих нормативным требованиям, и повышение пропускной способности дорожной сети;</a:t>
                      </a:r>
                    </a:p>
                    <a:p>
                      <a:r>
                        <a:rPr lang="ru-RU" sz="1000" kern="1200" dirty="0" smtClean="0">
                          <a:solidFill>
                            <a:schemeClr val="tx1"/>
                          </a:solidFill>
                          <a:latin typeface="Comic Sans MS" pitchFamily="66" charset="0"/>
                          <a:ea typeface="+mn-ea"/>
                          <a:cs typeface="Times New Roman" pitchFamily="18" charset="0"/>
                        </a:rPr>
                        <a:t>   - обеспечение круглогодичного транспортного сообщения с сельскими населенными пунктами за счет строительства (реконструкции) автомобильных дорог местного значения с твердым покрытием для соединения с сетью автомобильных дорог федерального и регионального значения.</a:t>
                      </a:r>
                      <a:endParaRPr lang="ru-RU" sz="1000" kern="1200" dirty="0">
                        <a:solidFill>
                          <a:schemeClr val="tx1"/>
                        </a:solidFill>
                        <a:latin typeface="Comic Sans MS" pitchFamily="66"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6" name="Диаграмма 5"/>
          <p:cNvGraphicFramePr/>
          <p:nvPr/>
        </p:nvGraphicFramePr>
        <p:xfrm>
          <a:off x="214282" y="1071546"/>
          <a:ext cx="3429024" cy="285752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2" descr="C:\Users\UNIT\Documents\Бюджет для граждан\фото\2_17_05_2022.jpg"/>
          <p:cNvPicPr>
            <a:picLocks noChangeAspect="1" noChangeArrowheads="1"/>
          </p:cNvPicPr>
          <p:nvPr/>
        </p:nvPicPr>
        <p:blipFill>
          <a:blip r:embed="rId3" cstate="print"/>
          <a:srcRect/>
          <a:stretch>
            <a:fillRect/>
          </a:stretch>
        </p:blipFill>
        <p:spPr bwMode="auto">
          <a:xfrm>
            <a:off x="214282" y="4357694"/>
            <a:ext cx="3500462" cy="228601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a:xfrm>
            <a:off x="5500694" y="6286520"/>
            <a:ext cx="3352800" cy="288925"/>
          </a:xfrm>
        </p:spPr>
        <p:txBody>
          <a:bodyPr/>
          <a:lstStyle/>
          <a:p>
            <a:pPr>
              <a:defRPr/>
            </a:pPr>
            <a:endParaRPr lang="ru-RU" dirty="0">
              <a:solidFill>
                <a:schemeClr val="tx1"/>
              </a:solidFill>
            </a:endParaRPr>
          </a:p>
        </p:txBody>
      </p:sp>
      <p:sp>
        <p:nvSpPr>
          <p:cNvPr id="3" name="Прямоугольник 2"/>
          <p:cNvSpPr/>
          <p:nvPr/>
        </p:nvSpPr>
        <p:spPr>
          <a:xfrm>
            <a:off x="714348" y="785794"/>
            <a:ext cx="7715304" cy="5499967"/>
          </a:xfrm>
          <a:prstGeom prst="rect">
            <a:avLst/>
          </a:prstGeom>
        </p:spPr>
        <p:txBody>
          <a:bodyPr wrap="square">
            <a:spAutoFit/>
          </a:bodyPr>
          <a:lstStyle/>
          <a:p>
            <a:pPr algn="ctr" eaLnBrk="1" hangingPunct="1">
              <a:lnSpc>
                <a:spcPct val="70000"/>
              </a:lnSpc>
              <a:buFont typeface="Wingdings" pitchFamily="2" charset="2"/>
              <a:buNone/>
            </a:pPr>
            <a:r>
              <a:rPr lang="ru-RU" sz="2400" b="1" dirty="0" smtClean="0">
                <a:solidFill>
                  <a:srgbClr val="0000CC"/>
                </a:solidFill>
                <a:latin typeface="Comic Sans MS" pitchFamily="66" charset="0"/>
                <a:cs typeface="Times New Roman" pitchFamily="18" charset="0"/>
              </a:rPr>
              <a:t>Уважаемые жители Краснинского муниципального округа!</a:t>
            </a:r>
          </a:p>
          <a:p>
            <a:pPr algn="just" eaLnBrk="1" hangingPunct="1">
              <a:lnSpc>
                <a:spcPct val="70000"/>
              </a:lnSpc>
              <a:buFont typeface="Wingdings" pitchFamily="2" charset="2"/>
              <a:buNone/>
            </a:pPr>
            <a:endParaRPr lang="ru-RU" sz="2400" b="1" dirty="0" smtClean="0">
              <a:latin typeface="Comic Sans MS" pitchFamily="66" charset="0"/>
              <a:cs typeface="Times New Roman" pitchFamily="18" charset="0"/>
            </a:endParaRPr>
          </a:p>
          <a:p>
            <a:pPr algn="just" eaLnBrk="1" hangingPunct="1">
              <a:lnSpc>
                <a:spcPct val="70000"/>
              </a:lnSpc>
              <a:buFont typeface="Wingdings" pitchFamily="2" charset="2"/>
              <a:buNone/>
            </a:pPr>
            <a:r>
              <a:rPr lang="ru-RU" sz="2400" b="1" dirty="0" smtClean="0">
                <a:latin typeface="Comic Sans MS" pitchFamily="66" charset="0"/>
                <a:cs typeface="Times New Roman" pitchFamily="18" charset="0"/>
              </a:rPr>
              <a:t>    </a:t>
            </a:r>
            <a:r>
              <a:rPr lang="ru-RU" dirty="0" smtClean="0">
                <a:latin typeface="Comic Sans MS" pitchFamily="66" charset="0"/>
                <a:cs typeface="Times New Roman" pitchFamily="18" charset="0"/>
              </a:rPr>
              <a:t>Финансовым управлением разработана брошюра «Бюджет для граждан» по исполнению бюджета за 2025 год в которой мы постарались в доступной и понятной форме изложить основные направления расходования средств бюджета муниципального образования.</a:t>
            </a:r>
            <a:endParaRPr lang="en-US" dirty="0" smtClean="0">
              <a:latin typeface="Comic Sans MS" pitchFamily="66" charset="0"/>
              <a:cs typeface="Times New Roman" pitchFamily="18" charset="0"/>
            </a:endParaRPr>
          </a:p>
          <a:p>
            <a:pPr algn="just" eaLnBrk="1" hangingPunct="1">
              <a:lnSpc>
                <a:spcPct val="70000"/>
              </a:lnSpc>
              <a:buFont typeface="Wingdings" pitchFamily="2" charset="2"/>
              <a:buNone/>
            </a:pPr>
            <a:r>
              <a:rPr lang="en-US" dirty="0" smtClean="0">
                <a:latin typeface="Comic Sans MS" pitchFamily="66" charset="0"/>
                <a:cs typeface="Times New Roman" pitchFamily="18" charset="0"/>
              </a:rPr>
              <a:t>     </a:t>
            </a:r>
            <a:r>
              <a:rPr lang="ru-RU" dirty="0" smtClean="0">
                <a:latin typeface="Comic Sans MS" pitchFamily="66" charset="0"/>
                <a:cs typeface="Times New Roman" pitchFamily="18" charset="0"/>
              </a:rPr>
              <a:t>Надеемся, что представленная информация поможет гражданам составить представление об источниках формирования доходов и направлениях расходования бюджетных средств.</a:t>
            </a:r>
          </a:p>
          <a:p>
            <a:pPr algn="just" eaLnBrk="1" hangingPunct="1">
              <a:lnSpc>
                <a:spcPct val="70000"/>
              </a:lnSpc>
              <a:buFont typeface="Wingdings" pitchFamily="2" charset="2"/>
              <a:buNone/>
            </a:pPr>
            <a:endParaRPr lang="ru-RU" b="1" dirty="0" smtClean="0">
              <a:solidFill>
                <a:srgbClr val="CC0099"/>
              </a:solidFill>
              <a:latin typeface="Comic Sans MS" pitchFamily="66" charset="0"/>
              <a:cs typeface="Times New Roman" pitchFamily="18" charset="0"/>
            </a:endParaRPr>
          </a:p>
          <a:p>
            <a:pPr algn="just" eaLnBrk="1" hangingPunct="1">
              <a:lnSpc>
                <a:spcPct val="70000"/>
              </a:lnSpc>
              <a:buFont typeface="Wingdings" pitchFamily="2" charset="2"/>
              <a:buNone/>
            </a:pPr>
            <a:r>
              <a:rPr lang="ru-RU" b="1" dirty="0" smtClean="0">
                <a:solidFill>
                  <a:srgbClr val="0000CC"/>
                </a:solidFill>
                <a:latin typeface="Comic Sans MS" pitchFamily="66" charset="0"/>
                <a:cs typeface="Times New Roman" pitchFamily="18" charset="0"/>
              </a:rPr>
              <a:t>Начальник Финансового управления</a:t>
            </a:r>
          </a:p>
          <a:p>
            <a:pPr algn="just">
              <a:lnSpc>
                <a:spcPct val="70000"/>
              </a:lnSpc>
            </a:pPr>
            <a:r>
              <a:rPr lang="ru-RU" b="1" dirty="0" smtClean="0">
                <a:solidFill>
                  <a:srgbClr val="0000CC"/>
                </a:solidFill>
                <a:latin typeface="Comic Sans MS" pitchFamily="66" charset="0"/>
                <a:cs typeface="Times New Roman" pitchFamily="18" charset="0"/>
              </a:rPr>
              <a:t>Н.В.Новикова</a:t>
            </a:r>
          </a:p>
          <a:p>
            <a:pPr algn="just">
              <a:lnSpc>
                <a:spcPct val="70000"/>
              </a:lnSpc>
            </a:pPr>
            <a:endParaRPr lang="ru-RU" sz="1400" dirty="0" smtClean="0">
              <a:latin typeface="Comic Sans MS" pitchFamily="66" charset="0"/>
              <a:cs typeface="Times New Roman" pitchFamily="18" charset="0"/>
            </a:endParaRPr>
          </a:p>
          <a:p>
            <a:pPr algn="just">
              <a:lnSpc>
                <a:spcPct val="70000"/>
              </a:lnSpc>
            </a:pPr>
            <a:endParaRPr lang="ru-RU" sz="1400" dirty="0" smtClean="0">
              <a:latin typeface="Comic Sans MS" pitchFamily="66" charset="0"/>
              <a:cs typeface="Times New Roman" pitchFamily="18" charset="0"/>
            </a:endParaRPr>
          </a:p>
          <a:p>
            <a:pPr algn="just">
              <a:lnSpc>
                <a:spcPct val="70000"/>
              </a:lnSpc>
            </a:pPr>
            <a:r>
              <a:rPr lang="ru-RU" sz="1600" dirty="0" smtClean="0">
                <a:latin typeface="Comic Sans MS" pitchFamily="66" charset="0"/>
                <a:cs typeface="Times New Roman" pitchFamily="18" charset="0"/>
              </a:rPr>
              <a:t>      Вопросы, предложения и отзывы Вы можете оставлять на сайте Администрации </a:t>
            </a:r>
            <a:r>
              <a:rPr lang="en-US" sz="1600" dirty="0" smtClean="0">
                <a:latin typeface="Comic Sans MS" pitchFamily="66" charset="0"/>
                <a:cs typeface="Times New Roman" pitchFamily="18" charset="0"/>
              </a:rPr>
              <a:t>https</a:t>
            </a:r>
            <a:r>
              <a:rPr lang="en-US" sz="1600" dirty="0" smtClean="0">
                <a:solidFill>
                  <a:srgbClr val="0000CC"/>
                </a:solidFill>
                <a:latin typeface="Comic Sans MS" pitchFamily="66" charset="0"/>
                <a:cs typeface="Times New Roman" pitchFamily="18" charset="0"/>
              </a:rPr>
              <a:t>://</a:t>
            </a:r>
            <a:r>
              <a:rPr lang="en-US" sz="1600" b="1" dirty="0" smtClean="0">
                <a:solidFill>
                  <a:srgbClr val="0000CC"/>
                </a:solidFill>
                <a:latin typeface="Comic Sans MS" pitchFamily="66" charset="0"/>
                <a:cs typeface="Times New Roman" pitchFamily="18" charset="0"/>
              </a:rPr>
              <a:t>krasniy.admin-smolensk.ru/obraschenia-graj/</a:t>
            </a:r>
            <a:r>
              <a:rPr lang="ru-RU" sz="1600" b="1" dirty="0" smtClean="0">
                <a:solidFill>
                  <a:srgbClr val="CC0099"/>
                </a:solidFill>
                <a:latin typeface="Comic Sans MS" pitchFamily="66" charset="0"/>
                <a:cs typeface="Times New Roman" pitchFamily="18" charset="0"/>
              </a:rPr>
              <a:t> </a:t>
            </a:r>
            <a:r>
              <a:rPr lang="ru-RU" sz="1600" dirty="0" smtClean="0">
                <a:latin typeface="Comic Sans MS" pitchFamily="66" charset="0"/>
                <a:cs typeface="Times New Roman" pitchFamily="18" charset="0"/>
              </a:rPr>
              <a:t>в разделе «Обращения граждан» или направлять по электронной почте </a:t>
            </a:r>
            <a:r>
              <a:rPr lang="en-US" sz="1600" b="1" dirty="0" err="1" smtClean="0">
                <a:solidFill>
                  <a:srgbClr val="FF0066"/>
                </a:solidFill>
                <a:latin typeface="Comic Sans MS" pitchFamily="66" charset="0"/>
                <a:ea typeface="Calibri" pitchFamily="34" charset="0"/>
                <a:cs typeface="Times New Roman" pitchFamily="18" charset="0"/>
                <a:hlinkClick r:id="rId3"/>
              </a:rPr>
              <a:t>rfo</a:t>
            </a:r>
            <a:r>
              <a:rPr lang="ru-RU" sz="1600" b="1" dirty="0" smtClean="0">
                <a:solidFill>
                  <a:srgbClr val="FF0066"/>
                </a:solidFill>
                <a:latin typeface="Comic Sans MS" pitchFamily="66" charset="0"/>
                <a:ea typeface="Calibri" pitchFamily="34" charset="0"/>
                <a:cs typeface="Times New Roman" pitchFamily="18" charset="0"/>
                <a:hlinkClick r:id="rId3"/>
              </a:rPr>
              <a:t>67@</a:t>
            </a:r>
            <a:r>
              <a:rPr lang="en-US" sz="1600" b="1" dirty="0" err="1" smtClean="0">
                <a:solidFill>
                  <a:srgbClr val="FF0066"/>
                </a:solidFill>
                <a:latin typeface="Comic Sans MS" pitchFamily="66" charset="0"/>
                <a:ea typeface="Calibri" pitchFamily="34" charset="0"/>
                <a:cs typeface="Times New Roman" pitchFamily="18" charset="0"/>
                <a:hlinkClick r:id="rId3"/>
              </a:rPr>
              <a:t>yandex</a:t>
            </a:r>
            <a:r>
              <a:rPr lang="ru-RU" sz="1600" b="1" dirty="0" smtClean="0">
                <a:solidFill>
                  <a:srgbClr val="FF0066"/>
                </a:solidFill>
                <a:latin typeface="Comic Sans MS" pitchFamily="66" charset="0"/>
                <a:ea typeface="Calibri" pitchFamily="34" charset="0"/>
                <a:cs typeface="Times New Roman" pitchFamily="18" charset="0"/>
                <a:hlinkClick r:id="rId3"/>
              </a:rPr>
              <a:t>.</a:t>
            </a:r>
            <a:r>
              <a:rPr lang="en-US" sz="1600" b="1" dirty="0" err="1" smtClean="0">
                <a:solidFill>
                  <a:srgbClr val="FF0066"/>
                </a:solidFill>
                <a:latin typeface="Comic Sans MS" pitchFamily="66" charset="0"/>
                <a:ea typeface="Calibri" pitchFamily="34" charset="0"/>
                <a:cs typeface="Times New Roman" pitchFamily="18" charset="0"/>
                <a:hlinkClick r:id="rId3"/>
              </a:rPr>
              <a:t>ru</a:t>
            </a:r>
            <a:r>
              <a:rPr lang="ru-RU" sz="1600" b="1" dirty="0" smtClean="0">
                <a:solidFill>
                  <a:srgbClr val="FF0066"/>
                </a:solidFill>
                <a:latin typeface="Comic Sans MS" pitchFamily="66" charset="0"/>
                <a:ea typeface="Calibri" pitchFamily="34" charset="0"/>
                <a:cs typeface="Times New Roman" pitchFamily="18" charset="0"/>
              </a:rPr>
              <a:t> </a:t>
            </a:r>
          </a:p>
          <a:p>
            <a:pPr algn="just">
              <a:lnSpc>
                <a:spcPct val="70000"/>
              </a:lnSpc>
            </a:pPr>
            <a:endParaRPr lang="ru-RU" sz="1600" b="1" dirty="0" smtClean="0">
              <a:solidFill>
                <a:srgbClr val="FF0066"/>
              </a:solidFill>
              <a:latin typeface="Comic Sans MS" pitchFamily="66" charset="0"/>
              <a:cs typeface="Times New Roman" pitchFamily="18" charset="0"/>
            </a:endParaRPr>
          </a:p>
          <a:p>
            <a:pPr algn="just">
              <a:lnSpc>
                <a:spcPct val="70000"/>
              </a:lnSpc>
            </a:pPr>
            <a:r>
              <a:rPr lang="ru-RU" sz="1600" dirty="0" smtClean="0">
                <a:latin typeface="Comic Sans MS" pitchFamily="66" charset="0"/>
                <a:cs typeface="Times New Roman" pitchFamily="18" charset="0"/>
              </a:rPr>
              <a:t>     Оставлять комментарии или вести обсуждение публикуемых бюджетных данных Вы можете в официальной группе </a:t>
            </a:r>
            <a:r>
              <a:rPr lang="ru-RU" sz="1600" b="1" dirty="0" smtClean="0">
                <a:solidFill>
                  <a:srgbClr val="0000CC"/>
                </a:solidFill>
                <a:latin typeface="Comic Sans MS" pitchFamily="66" charset="0"/>
                <a:cs typeface="Times New Roman" pitchFamily="18" charset="0"/>
              </a:rPr>
              <a:t>Финансовое управление МО «Краснинский муниципальный округ» </a:t>
            </a:r>
            <a:r>
              <a:rPr lang="ru-RU" sz="1600" dirty="0" smtClean="0">
                <a:solidFill>
                  <a:srgbClr val="0000CC"/>
                </a:solidFill>
                <a:latin typeface="Comic Sans MS" pitchFamily="66" charset="0"/>
                <a:cs typeface="Times New Roman" pitchFamily="18" charset="0"/>
              </a:rPr>
              <a:t>(Вконтакте)</a:t>
            </a:r>
          </a:p>
          <a:p>
            <a:pPr algn="just">
              <a:lnSpc>
                <a:spcPct val="70000"/>
              </a:lnSpc>
            </a:pPr>
            <a:endParaRPr lang="ru-RU" sz="1400" b="1" dirty="0" smtClean="0">
              <a:latin typeface="Comic Sans MS" pitchFamily="66" charset="0"/>
              <a:cs typeface="Times New Roman" pitchFamily="18" charset="0"/>
            </a:endParaRPr>
          </a:p>
          <a:p>
            <a:pPr algn="just">
              <a:lnSpc>
                <a:spcPct val="70000"/>
              </a:lnSpc>
            </a:pPr>
            <a:endParaRPr lang="ru-RU" sz="1600" b="1" dirty="0" smtClean="0">
              <a:solidFill>
                <a:srgbClr val="FF0066"/>
              </a:solidFill>
              <a:latin typeface="Times New Roman" pitchFamily="18" charset="0"/>
              <a:cs typeface="Times New Roman" pitchFamily="18" charset="0"/>
            </a:endParaRPr>
          </a:p>
          <a:p>
            <a:pPr algn="just">
              <a:lnSpc>
                <a:spcPct val="70000"/>
              </a:lnSpc>
            </a:pPr>
            <a:endParaRPr lang="ru-RU" sz="1600" b="1" i="1" dirty="0" smtClean="0">
              <a:solidFill>
                <a:srgbClr val="FF0066"/>
              </a:solidFill>
              <a:latin typeface="Times New Roman" pitchFamily="18" charset="0"/>
              <a:cs typeface="Times New Roman" pitchFamily="18" charset="0"/>
            </a:endParaRPr>
          </a:p>
          <a:p>
            <a:pPr algn="just" eaLnBrk="1" hangingPunct="1">
              <a:lnSpc>
                <a:spcPct val="70000"/>
              </a:lnSpc>
              <a:buFont typeface="Wingdings" pitchFamily="2" charset="2"/>
              <a:buNone/>
            </a:pPr>
            <a:endParaRPr lang="ru-RU" sz="2400" b="1" i="1" dirty="0" smtClean="0">
              <a:solidFill>
                <a:srgbClr val="800080"/>
              </a:solidFill>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A97CBEAA-64A0-4387-8926-CD86B9A319C7}" type="slidenum">
              <a:rPr lang="ru-RU" smtClean="0">
                <a:solidFill>
                  <a:schemeClr val="tx1">
                    <a:lumMod val="50000"/>
                    <a:lumOff val="50000"/>
                  </a:schemeClr>
                </a:solidFill>
              </a:rPr>
              <a:pPr>
                <a:defRPr/>
              </a:pPr>
              <a:t>2</a:t>
            </a:fld>
            <a:endParaRPr lang="ru-RU" dirty="0">
              <a:solidFill>
                <a:schemeClr val="tx1">
                  <a:lumMod val="50000"/>
                  <a:lumOff val="50000"/>
                </a:schemeClr>
              </a:solidFill>
            </a:endParaRPr>
          </a:p>
        </p:txBody>
      </p:sp>
      <p:sp>
        <p:nvSpPr>
          <p:cNvPr id="7" name="Прямоугольник 6"/>
          <p:cNvSpPr/>
          <p:nvPr/>
        </p:nvSpPr>
        <p:spPr>
          <a:xfrm>
            <a:off x="714348" y="5643578"/>
            <a:ext cx="8072494" cy="227948"/>
          </a:xfrm>
          <a:prstGeom prst="rect">
            <a:avLst/>
          </a:prstGeom>
        </p:spPr>
        <p:txBody>
          <a:bodyPr wrap="square">
            <a:spAutoFit/>
          </a:bodyPr>
          <a:lstStyle/>
          <a:p>
            <a:pPr algn="just">
              <a:lnSpc>
                <a:spcPct val="70000"/>
              </a:lnSpc>
            </a:pPr>
            <a:r>
              <a:rPr lang="ru-RU" sz="1200" b="1" dirty="0" smtClean="0">
                <a:latin typeface="Comic Sans MS" pitchFamily="66" charset="0"/>
                <a:cs typeface="Times New Roman" pitchFamily="18" charset="0"/>
              </a:rPr>
              <a:t>Статистика посещений страницы сайта (количество просмотров):</a:t>
            </a:r>
            <a:endParaRPr lang="ru-RU" sz="1200" dirty="0" smtClean="0">
              <a:solidFill>
                <a:srgbClr val="E6004D"/>
              </a:solidFill>
              <a:latin typeface="Comic Sans MS" pitchFamily="66"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20</a:t>
            </a:fld>
            <a:endParaRPr lang="ru-RU" dirty="0"/>
          </a:p>
        </p:txBody>
      </p:sp>
      <p:graphicFrame>
        <p:nvGraphicFramePr>
          <p:cNvPr id="4" name="Таблица 3"/>
          <p:cNvGraphicFramePr>
            <a:graphicFrameLocks noGrp="1"/>
          </p:cNvGraphicFramePr>
          <p:nvPr/>
        </p:nvGraphicFramePr>
        <p:xfrm>
          <a:off x="285720" y="357165"/>
          <a:ext cx="8643998" cy="5213232"/>
        </p:xfrm>
        <a:graphic>
          <a:graphicData uri="http://schemas.openxmlformats.org/drawingml/2006/table">
            <a:tbl>
              <a:tblPr/>
              <a:tblGrid>
                <a:gridCol w="3571900"/>
                <a:gridCol w="2859384"/>
                <a:gridCol w="739228"/>
                <a:gridCol w="759106"/>
                <a:gridCol w="714380"/>
              </a:tblGrid>
              <a:tr h="490649">
                <a:tc gridSpan="5">
                  <a:txBody>
                    <a:bodyPr/>
                    <a:lstStyle/>
                    <a:p>
                      <a:pPr algn="ctr">
                        <a:spcAft>
                          <a:spcPts val="0"/>
                        </a:spcAft>
                      </a:pPr>
                      <a:r>
                        <a:rPr lang="ru-RU" sz="1400" b="1" kern="1200" dirty="0" smtClean="0">
                          <a:solidFill>
                            <a:srgbClr val="0000CC"/>
                          </a:solidFill>
                          <a:effectLst>
                            <a:outerShdw blurRad="38100" dist="38100" dir="2700000" algn="tl">
                              <a:srgbClr val="000000">
                                <a:alpha val="43137"/>
                              </a:srgbClr>
                            </a:outerShdw>
                          </a:effectLst>
                          <a:latin typeface="Comic Sans MS" pitchFamily="66" charset="0"/>
                          <a:ea typeface="Times New Roman"/>
                          <a:cs typeface="Times New Roman"/>
                        </a:rPr>
                        <a:t>Муниципальная программа «Доступная среда на территории муниципального образования «Краснинский муниципальный округ» Смоленской области»</a:t>
                      </a:r>
                      <a:endParaRPr lang="ru-RU" sz="1400" b="1" dirty="0">
                        <a:solidFill>
                          <a:srgbClr val="0000CC"/>
                        </a:solidFill>
                        <a:effectLst>
                          <a:outerShdw blurRad="38100" dist="38100" dir="2700000" algn="tl">
                            <a:srgbClr val="000000">
                              <a:alpha val="43137"/>
                            </a:srgbClr>
                          </a:outerShdw>
                        </a:effectLst>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65971">
                <a:tc rowSpan="3">
                  <a:txBody>
                    <a:bodyPr/>
                    <a:lstStyle/>
                    <a:p>
                      <a:pPr algn="just" fontAlgn="base">
                        <a:spcAft>
                          <a:spcPts val="0"/>
                        </a:spcAft>
                      </a:pPr>
                      <a:endParaRPr lang="ru-RU" sz="1200" kern="1200" dirty="0">
                        <a:solidFill>
                          <a:srgbClr val="000000"/>
                        </a:solidFill>
                        <a:effectLst>
                          <a:outerShdw blurRad="50800" dist="38100" algn="tr" rotWithShape="0">
                            <a:prstClr val="black">
                              <a:alpha val="40000"/>
                            </a:prstClr>
                          </a:outerShdw>
                        </a:effectLst>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00" b="1" dirty="0" smtClean="0">
                          <a:latin typeface="Comic Sans MS" pitchFamily="66" charset="0"/>
                          <a:ea typeface="Times New Roman"/>
                          <a:cs typeface="Times New Roman" pitchFamily="18" charset="0"/>
                        </a:rPr>
                        <a:t>     Цель: </a:t>
                      </a:r>
                      <a:r>
                        <a:rPr lang="ru-RU" sz="1100" dirty="0" smtClean="0">
                          <a:latin typeface="Comic Sans MS" pitchFamily="66" charset="0"/>
                          <a:ea typeface="Times New Roman"/>
                          <a:cs typeface="Times New Roman"/>
                        </a:rPr>
                        <a:t>Повышение транспортной доступности, доступности социально   значимых   объектов,   информационных ресурсов для лиц с ограниченными возможностями</a:t>
                      </a:r>
                      <a:endParaRPr lang="ru-RU" sz="1100" dirty="0">
                        <a:latin typeface="Comic Sans MS" pitchFamily="66"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25,0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21,6</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86,5</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3263">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00" dirty="0">
                          <a:solidFill>
                            <a:srgbClr val="000000"/>
                          </a:solidFill>
                          <a:latin typeface="Comic Sans MS" pitchFamily="66" charset="0"/>
                          <a:ea typeface="Times New Roman"/>
                          <a:cs typeface="Times New Roman"/>
                        </a:rPr>
                        <a:t>Комплекс процессных мероприятий  «Организация и проведение мероприятий, направленных на создание беспрепятственного доступа к приоритетным объектам социальной инфраструктуры в приоритетных сферах жизнедеятельности инвалидов»</a:t>
                      </a:r>
                      <a:endParaRPr lang="ru-RU" sz="1100" dirty="0">
                        <a:latin typeface="Comic Sans MS" pitchFamily="66"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25,0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21,6</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86,5</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990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100" b="1" kern="1200" dirty="0" smtClean="0">
                          <a:solidFill>
                            <a:schemeClr val="tx1"/>
                          </a:solidFill>
                          <a:latin typeface="Comic Sans MS" pitchFamily="66" charset="0"/>
                          <a:ea typeface="+mn-ea"/>
                          <a:cs typeface="Times New Roman" pitchFamily="18" charset="0"/>
                        </a:rPr>
                        <a:t>     Результаты реализации муниципальной программы</a:t>
                      </a:r>
                      <a:r>
                        <a:rPr lang="ru-RU" sz="1100" kern="1200" dirty="0" smtClean="0">
                          <a:solidFill>
                            <a:schemeClr val="tx1"/>
                          </a:solidFill>
                          <a:latin typeface="Comic Sans MS" pitchFamily="66" charset="0"/>
                          <a:ea typeface="+mn-ea"/>
                          <a:cs typeface="Times New Roman" pitchFamily="18" charset="0"/>
                        </a:rPr>
                        <a:t>:</a:t>
                      </a:r>
                    </a:p>
                    <a:p>
                      <a:r>
                        <a:rPr lang="ru-RU" sz="1100" kern="1200" dirty="0" smtClean="0">
                          <a:solidFill>
                            <a:schemeClr val="tx1"/>
                          </a:solidFill>
                          <a:latin typeface="Comic Sans MS" pitchFamily="66" charset="0"/>
                          <a:ea typeface="+mn-ea"/>
                          <a:cs typeface="Times New Roman" pitchFamily="18" charset="0"/>
                        </a:rPr>
                        <a:t>  - обеспечение беспрепятственного  доступа  лиц  с</a:t>
                      </a:r>
                    </a:p>
                    <a:p>
                      <a:r>
                        <a:rPr lang="ru-RU" sz="1100" kern="1200" dirty="0" smtClean="0">
                          <a:solidFill>
                            <a:schemeClr val="tx1"/>
                          </a:solidFill>
                          <a:latin typeface="Comic Sans MS" pitchFamily="66" charset="0"/>
                          <a:ea typeface="+mn-ea"/>
                          <a:cs typeface="Times New Roman" pitchFamily="18" charset="0"/>
                        </a:rPr>
                        <a:t>ограниченными возможностями к социально  значимым</a:t>
                      </a:r>
                    </a:p>
                    <a:p>
                      <a:r>
                        <a:rPr lang="ru-RU" sz="1100" kern="1200" dirty="0" smtClean="0">
                          <a:solidFill>
                            <a:schemeClr val="tx1"/>
                          </a:solidFill>
                          <a:latin typeface="Comic Sans MS" pitchFamily="66" charset="0"/>
                          <a:ea typeface="+mn-ea"/>
                          <a:cs typeface="Times New Roman" pitchFamily="18" charset="0"/>
                        </a:rPr>
                        <a:t>объектам;                                        </a:t>
                      </a:r>
                    </a:p>
                    <a:p>
                      <a:r>
                        <a:rPr lang="ru-RU" sz="1100" kern="1200" dirty="0" smtClean="0">
                          <a:solidFill>
                            <a:schemeClr val="tx1"/>
                          </a:solidFill>
                          <a:latin typeface="Comic Sans MS" pitchFamily="66" charset="0"/>
                          <a:ea typeface="+mn-ea"/>
                          <a:cs typeface="Times New Roman" pitchFamily="18" charset="0"/>
                        </a:rPr>
                        <a:t>- обеспечение беспрепятственного  доступа  лиц  с</a:t>
                      </a:r>
                    </a:p>
                    <a:p>
                      <a:r>
                        <a:rPr lang="ru-RU" sz="1100" kern="1200" dirty="0" smtClean="0">
                          <a:solidFill>
                            <a:schemeClr val="tx1"/>
                          </a:solidFill>
                          <a:latin typeface="Comic Sans MS" pitchFamily="66" charset="0"/>
                          <a:ea typeface="+mn-ea"/>
                          <a:cs typeface="Times New Roman" pitchFamily="18" charset="0"/>
                        </a:rPr>
                        <a:t>ограниченными   возможностями    к    пользованию</a:t>
                      </a:r>
                    </a:p>
                    <a:p>
                      <a:r>
                        <a:rPr lang="ru-RU" sz="1100" kern="1200" dirty="0" smtClean="0">
                          <a:solidFill>
                            <a:schemeClr val="tx1"/>
                          </a:solidFill>
                          <a:latin typeface="Comic Sans MS" pitchFamily="66" charset="0"/>
                          <a:ea typeface="+mn-ea"/>
                          <a:cs typeface="Times New Roman" pitchFamily="18" charset="0"/>
                        </a:rPr>
                        <a:t>специализированным автомобильным транспортом;    </a:t>
                      </a:r>
                    </a:p>
                    <a:p>
                      <a:r>
                        <a:rPr lang="ru-RU" sz="1100" kern="1200" dirty="0" smtClean="0">
                          <a:solidFill>
                            <a:schemeClr val="tx1"/>
                          </a:solidFill>
                          <a:latin typeface="Comic Sans MS" pitchFamily="66" charset="0"/>
                          <a:ea typeface="+mn-ea"/>
                          <a:cs typeface="Times New Roman" pitchFamily="18" charset="0"/>
                        </a:rPr>
                        <a:t>- обеспечение беспрепятственного  доступа  лиц  с</a:t>
                      </a:r>
                    </a:p>
                    <a:p>
                      <a:r>
                        <a:rPr lang="ru-RU" sz="1100" kern="1200" dirty="0" smtClean="0">
                          <a:solidFill>
                            <a:schemeClr val="tx1"/>
                          </a:solidFill>
                          <a:latin typeface="Comic Sans MS" pitchFamily="66" charset="0"/>
                          <a:ea typeface="+mn-ea"/>
                          <a:cs typeface="Times New Roman" pitchFamily="18" charset="0"/>
                        </a:rPr>
                        <a:t>ограниченными   возможностями    к    пользованию</a:t>
                      </a:r>
                    </a:p>
                    <a:p>
                      <a:r>
                        <a:rPr lang="ru-RU" sz="1100" kern="1200" dirty="0" smtClean="0">
                          <a:solidFill>
                            <a:schemeClr val="tx1"/>
                          </a:solidFill>
                          <a:latin typeface="Comic Sans MS" pitchFamily="66" charset="0"/>
                          <a:ea typeface="+mn-ea"/>
                          <a:cs typeface="Times New Roman" pitchFamily="18" charset="0"/>
                        </a:rPr>
                        <a:t>информационными ресурсами;                       </a:t>
                      </a:r>
                    </a:p>
                    <a:p>
                      <a:r>
                        <a:rPr lang="ru-RU" sz="1100" kern="1200" dirty="0" smtClean="0">
                          <a:solidFill>
                            <a:schemeClr val="tx1"/>
                          </a:solidFill>
                          <a:latin typeface="Comic Sans MS" pitchFamily="66" charset="0"/>
                          <a:ea typeface="+mn-ea"/>
                          <a:cs typeface="Times New Roman" pitchFamily="18" charset="0"/>
                        </a:rPr>
                        <a:t>-  расширение   спектра   услуг   по   социальной</a:t>
                      </a:r>
                    </a:p>
                    <a:p>
                      <a:r>
                        <a:rPr lang="ru-RU" sz="1100" kern="1200" dirty="0" smtClean="0">
                          <a:solidFill>
                            <a:schemeClr val="tx1"/>
                          </a:solidFill>
                          <a:latin typeface="Comic Sans MS" pitchFamily="66" charset="0"/>
                          <a:ea typeface="+mn-ea"/>
                          <a:cs typeface="Times New Roman" pitchFamily="18" charset="0"/>
                        </a:rPr>
                        <a:t>реабилитации инвалидов;                                  </a:t>
                      </a:r>
                    </a:p>
                    <a:p>
                      <a:r>
                        <a:rPr lang="ru-RU" sz="1100" kern="1200" dirty="0" smtClean="0">
                          <a:solidFill>
                            <a:schemeClr val="tx1"/>
                          </a:solidFill>
                          <a:latin typeface="Comic Sans MS" pitchFamily="66" charset="0"/>
                          <a:ea typeface="+mn-ea"/>
                          <a:cs typeface="Times New Roman" pitchFamily="18" charset="0"/>
                        </a:rPr>
                        <a:t>- повышение уровня социальной адаптации инвалидов</a:t>
                      </a:r>
                      <a:endParaRPr lang="ru-RU" sz="1100" kern="1200" dirty="0">
                        <a:solidFill>
                          <a:schemeClr val="tx1"/>
                        </a:solidFill>
                        <a:latin typeface="Comic Sans MS" pitchFamily="66"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6" name="Рисунок 4" descr="p225_article"/>
          <p:cNvPicPr>
            <a:picLocks noChangeAspect="1" noChangeArrowheads="1"/>
          </p:cNvPicPr>
          <p:nvPr/>
        </p:nvPicPr>
        <p:blipFill>
          <a:blip r:embed="rId2" cstate="print"/>
          <a:srcRect/>
          <a:stretch>
            <a:fillRect/>
          </a:stretch>
        </p:blipFill>
        <p:spPr bwMode="auto">
          <a:xfrm>
            <a:off x="285720" y="3500438"/>
            <a:ext cx="3500462" cy="2071702"/>
          </a:xfrm>
          <a:prstGeom prst="rect">
            <a:avLst/>
          </a:prstGeom>
          <a:noFill/>
        </p:spPr>
      </p:pic>
      <p:graphicFrame>
        <p:nvGraphicFramePr>
          <p:cNvPr id="7" name="Диаграмма 6"/>
          <p:cNvGraphicFramePr/>
          <p:nvPr/>
        </p:nvGraphicFramePr>
        <p:xfrm>
          <a:off x="285720" y="857232"/>
          <a:ext cx="3571900" cy="2857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21</a:t>
            </a:fld>
            <a:endParaRPr lang="ru-RU" dirty="0"/>
          </a:p>
        </p:txBody>
      </p:sp>
      <p:graphicFrame>
        <p:nvGraphicFramePr>
          <p:cNvPr id="4" name="Таблица 3"/>
          <p:cNvGraphicFramePr>
            <a:graphicFrameLocks noGrp="1"/>
          </p:cNvGraphicFramePr>
          <p:nvPr/>
        </p:nvGraphicFramePr>
        <p:xfrm>
          <a:off x="214282" y="714356"/>
          <a:ext cx="8643998" cy="5179150"/>
        </p:xfrm>
        <a:graphic>
          <a:graphicData uri="http://schemas.openxmlformats.org/drawingml/2006/table">
            <a:tbl>
              <a:tblPr/>
              <a:tblGrid>
                <a:gridCol w="3571900"/>
                <a:gridCol w="2859384"/>
                <a:gridCol w="739228"/>
                <a:gridCol w="759106"/>
                <a:gridCol w="714380"/>
              </a:tblGrid>
              <a:tr h="529733">
                <a:tc gridSpan="5">
                  <a:txBody>
                    <a:bodyPr/>
                    <a:lstStyle/>
                    <a:p>
                      <a:pPr algn="ctr">
                        <a:spcAft>
                          <a:spcPts val="0"/>
                        </a:spcAft>
                      </a:pPr>
                      <a:r>
                        <a:rPr lang="ru-RU" sz="1400" b="1" kern="1200" dirty="0" smtClean="0">
                          <a:solidFill>
                            <a:srgbClr val="0000CC"/>
                          </a:solidFill>
                          <a:effectLst>
                            <a:outerShdw blurRad="50800" dist="38100" algn="tr" rotWithShape="0">
                              <a:prstClr val="black">
                                <a:alpha val="40000"/>
                              </a:prstClr>
                            </a:outerShdw>
                          </a:effectLst>
                          <a:latin typeface="Comic Sans MS" pitchFamily="66" charset="0"/>
                          <a:ea typeface="Times New Roman"/>
                          <a:cs typeface="Times New Roman"/>
                        </a:rPr>
                        <a:t>Муниципальная программа «Создание благоприятного предпринимательского климата на территории муниципального образования «Краснинский муниципальный округ» </a:t>
                      </a:r>
                    </a:p>
                    <a:p>
                      <a:pPr algn="ctr">
                        <a:spcAft>
                          <a:spcPts val="0"/>
                        </a:spcAft>
                      </a:pPr>
                      <a:r>
                        <a:rPr lang="ru-RU" sz="1400" b="1" kern="1200" dirty="0" smtClean="0">
                          <a:solidFill>
                            <a:srgbClr val="0000CC"/>
                          </a:solidFill>
                          <a:effectLst>
                            <a:outerShdw blurRad="50800" dist="38100" algn="tr" rotWithShape="0">
                              <a:prstClr val="black">
                                <a:alpha val="40000"/>
                              </a:prstClr>
                            </a:outerShdw>
                          </a:effectLst>
                          <a:latin typeface="Comic Sans MS" pitchFamily="66" charset="0"/>
                          <a:ea typeface="Times New Roman"/>
                          <a:cs typeface="Times New Roman"/>
                        </a:rPr>
                        <a:t>Смоленской области»</a:t>
                      </a:r>
                      <a:endParaRPr lang="ru-RU" sz="1400" b="1" dirty="0">
                        <a:solidFill>
                          <a:srgbClr val="0000CC"/>
                        </a:solidFill>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56217">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200" b="1" dirty="0" smtClean="0">
                          <a:latin typeface="Comic Sans MS" pitchFamily="66" charset="0"/>
                          <a:ea typeface="Times New Roman"/>
                          <a:cs typeface="Times New Roman" pitchFamily="18" charset="0"/>
                        </a:rPr>
                        <a:t>     Цель: </a:t>
                      </a:r>
                      <a:r>
                        <a:rPr lang="ru-RU" sz="1200" dirty="0" smtClean="0">
                          <a:latin typeface="Comic Sans MS" pitchFamily="66" charset="0"/>
                          <a:ea typeface="Times New Roman"/>
                          <a:cs typeface="Times New Roman" pitchFamily="18" charset="0"/>
                        </a:rPr>
                        <a:t>Цель: Создание условий для развития сферы предпринимательской деятельности инновационного развития и улучшения отраслевой структуры экономики, социального развития и обеспечения стабильно высокого уровня занятости</a:t>
                      </a:r>
                      <a:endParaRPr lang="ru-RU" sz="1200" dirty="0">
                        <a:latin typeface="Comic Sans MS" pitchFamily="66"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3946,8</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2000,0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50,7</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156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Comic Sans MS" pitchFamily="66" charset="0"/>
                          <a:ea typeface="Times New Roman"/>
                          <a:cs typeface="Times New Roman" pitchFamily="18" charset="0"/>
                        </a:rPr>
                        <a:t>Комплекс процессных мероприятий  «Создание и развитие инфраструктуры поддержки субъектов малого и среднего предпринимательства»</a:t>
                      </a:r>
                      <a:endParaRPr lang="ru-RU" sz="1200" dirty="0">
                        <a:latin typeface="Comic Sans MS" pitchFamily="66"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3946,8</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2000,0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50,7</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781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Comic Sans MS" pitchFamily="66"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Comic Sans MS" pitchFamily="66" charset="0"/>
                          <a:ea typeface="+mn-ea"/>
                          <a:cs typeface="Times New Roman" pitchFamily="18" charset="0"/>
                        </a:rPr>
                        <a:t>:</a:t>
                      </a:r>
                    </a:p>
                    <a:p>
                      <a:r>
                        <a:rPr lang="ru-RU" sz="1200" kern="1200" dirty="0" smtClean="0">
                          <a:solidFill>
                            <a:schemeClr val="tx1"/>
                          </a:solidFill>
                          <a:latin typeface="Comic Sans MS" pitchFamily="66" charset="0"/>
                          <a:ea typeface="+mn-ea"/>
                          <a:cs typeface="Times New Roman" pitchFamily="18" charset="0"/>
                        </a:rPr>
                        <a:t> - Популяризация предпринимательской деятельности;</a:t>
                      </a:r>
                    </a:p>
                    <a:p>
                      <a:r>
                        <a:rPr lang="ru-RU" sz="1200" kern="1200" dirty="0" smtClean="0">
                          <a:solidFill>
                            <a:schemeClr val="tx1"/>
                          </a:solidFill>
                          <a:latin typeface="Comic Sans MS" pitchFamily="66" charset="0"/>
                          <a:ea typeface="+mn-ea"/>
                          <a:cs typeface="Times New Roman" pitchFamily="18" charset="0"/>
                        </a:rPr>
                        <a:t> - Развитие инфраструктуры поддержки малого и среднего предпринимательства;</a:t>
                      </a:r>
                    </a:p>
                    <a:p>
                      <a:r>
                        <a:rPr lang="ru-RU" sz="1200" kern="1200" dirty="0" smtClean="0">
                          <a:solidFill>
                            <a:schemeClr val="tx1"/>
                          </a:solidFill>
                          <a:latin typeface="Comic Sans MS" pitchFamily="66" charset="0"/>
                          <a:ea typeface="+mn-ea"/>
                          <a:cs typeface="Times New Roman" pitchFamily="18" charset="0"/>
                        </a:rPr>
                        <a:t> - Содействие субъектам малого и среднего предпринимательства;</a:t>
                      </a:r>
                    </a:p>
                    <a:p>
                      <a:r>
                        <a:rPr lang="ru-RU" sz="1200" kern="1200" dirty="0" smtClean="0">
                          <a:solidFill>
                            <a:schemeClr val="tx1"/>
                          </a:solidFill>
                          <a:latin typeface="Comic Sans MS" pitchFamily="66" charset="0"/>
                          <a:ea typeface="+mn-ea"/>
                          <a:cs typeface="Times New Roman" pitchFamily="18" charset="0"/>
                        </a:rPr>
                        <a:t> - Вовлечение молодежи в предпринимательскую деятельность;</a:t>
                      </a:r>
                    </a:p>
                    <a:p>
                      <a:r>
                        <a:rPr lang="ru-RU" sz="1200" kern="1200" dirty="0" smtClean="0">
                          <a:solidFill>
                            <a:schemeClr val="tx1"/>
                          </a:solidFill>
                          <a:latin typeface="Comic Sans MS" pitchFamily="66" charset="0"/>
                          <a:ea typeface="+mn-ea"/>
                          <a:cs typeface="Times New Roman" pitchFamily="18" charset="0"/>
                        </a:rPr>
                        <a:t> - Содействие занятости населения и развитие самозанятости</a:t>
                      </a:r>
                      <a:endParaRPr lang="ru-RU" sz="1200" kern="1200" dirty="0">
                        <a:solidFill>
                          <a:schemeClr val="tx1"/>
                        </a:solidFill>
                        <a:latin typeface="Comic Sans MS" pitchFamily="66"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6" name="Диаграмма 5"/>
          <p:cNvGraphicFramePr/>
          <p:nvPr/>
        </p:nvGraphicFramePr>
        <p:xfrm>
          <a:off x="214282" y="1357298"/>
          <a:ext cx="3500462" cy="2143140"/>
        </p:xfrm>
        <a:graphic>
          <a:graphicData uri="http://schemas.openxmlformats.org/drawingml/2006/chart">
            <c:chart xmlns:c="http://schemas.openxmlformats.org/drawingml/2006/chart" xmlns:r="http://schemas.openxmlformats.org/officeDocument/2006/relationships" r:id="rId2"/>
          </a:graphicData>
        </a:graphic>
      </p:graphicFrame>
      <p:pic>
        <p:nvPicPr>
          <p:cNvPr id="33794" name="Picture 2" descr="C:\Users\UNIT\Documents\Бюджет для граждан\фото\mlnd9jc0ncfd9qn-wk8v4em1u_1774444814.jpg"/>
          <p:cNvPicPr>
            <a:picLocks noChangeAspect="1" noChangeArrowheads="1"/>
          </p:cNvPicPr>
          <p:nvPr/>
        </p:nvPicPr>
        <p:blipFill>
          <a:blip r:embed="rId3"/>
          <a:srcRect/>
          <a:stretch>
            <a:fillRect/>
          </a:stretch>
        </p:blipFill>
        <p:spPr bwMode="auto">
          <a:xfrm>
            <a:off x="214282" y="3714752"/>
            <a:ext cx="3571900" cy="214314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664AE260-6CFB-434E-B32A-455A2F546EBA}" type="slidenum">
              <a:rPr lang="ru-RU">
                <a:solidFill>
                  <a:schemeClr val="tx2">
                    <a:shade val="90000"/>
                  </a:schemeClr>
                </a:solidFill>
                <a:latin typeface="+mn-lt"/>
                <a:cs typeface="+mn-cs"/>
              </a:rPr>
              <a:pPr fontAlgn="auto">
                <a:spcBef>
                  <a:spcPts val="0"/>
                </a:spcBef>
                <a:spcAft>
                  <a:spcPts val="0"/>
                </a:spcAft>
                <a:defRPr/>
              </a:pPr>
              <a:t>22</a:t>
            </a:fld>
            <a:endParaRPr lang="ru-RU" dirty="0">
              <a:solidFill>
                <a:schemeClr val="tx2">
                  <a:shade val="90000"/>
                </a:schemeClr>
              </a:solidFill>
              <a:latin typeface="+mn-lt"/>
              <a:cs typeface="+mn-cs"/>
            </a:endParaRPr>
          </a:p>
        </p:txBody>
      </p:sp>
      <p:sp>
        <p:nvSpPr>
          <p:cNvPr id="214085" name="Rectangle 99"/>
          <p:cNvSpPr>
            <a:spLocks noGrp="1" noChangeArrowheads="1"/>
          </p:cNvSpPr>
          <p:nvPr>
            <p:ph type="title" idx="4294967295"/>
          </p:nvPr>
        </p:nvSpPr>
        <p:spPr bwMode="auto">
          <a:xfrm>
            <a:off x="457200" y="188913"/>
            <a:ext cx="8686800" cy="476250"/>
          </a:xfrm>
        </p:spPr>
        <p:txBody>
          <a:bodyPr wrap="square" lIns="91440" tIns="45720" rIns="91440" bIns="45720" numCol="1" anchorCtr="0" compatLnSpc="1">
            <a:prstTxWarp prst="textNoShape">
              <a:avLst/>
            </a:prstTxWarp>
            <a:noAutofit/>
          </a:bodyPr>
          <a:lstStyle/>
          <a:p>
            <a:pPr eaLnBrk="1" hangingPunct="1"/>
            <a:r>
              <a:rPr lang="ru-RU" sz="2000" b="1" cap="none" dirty="0" smtClean="0">
                <a:solidFill>
                  <a:srgbClr val="FF0066"/>
                </a:solidFill>
                <a:effectLst/>
                <a:latin typeface="Comic Sans MS" pitchFamily="66" charset="0"/>
              </a:rPr>
              <a:t>    </a:t>
            </a:r>
          </a:p>
        </p:txBody>
      </p:sp>
      <p:graphicFrame>
        <p:nvGraphicFramePr>
          <p:cNvPr id="10" name="Таблица 9"/>
          <p:cNvGraphicFramePr>
            <a:graphicFrameLocks noGrp="1"/>
          </p:cNvGraphicFramePr>
          <p:nvPr/>
        </p:nvGraphicFramePr>
        <p:xfrm>
          <a:off x="285720" y="1"/>
          <a:ext cx="8572561" cy="6000958"/>
        </p:xfrm>
        <a:graphic>
          <a:graphicData uri="http://schemas.openxmlformats.org/drawingml/2006/table">
            <a:tbl>
              <a:tblPr/>
              <a:tblGrid>
                <a:gridCol w="3542381"/>
                <a:gridCol w="2835753"/>
                <a:gridCol w="733119"/>
                <a:gridCol w="752832"/>
                <a:gridCol w="708476"/>
              </a:tblGrid>
              <a:tr h="592916">
                <a:tc gridSpan="5">
                  <a:txBody>
                    <a:bodyPr/>
                    <a:lstStyle/>
                    <a:p>
                      <a:pPr algn="ctr">
                        <a:spcAft>
                          <a:spcPts val="0"/>
                        </a:spcAft>
                      </a:pPr>
                      <a:r>
                        <a:rPr lang="ru-RU" sz="1400" b="1" kern="1200" dirty="0" smtClean="0">
                          <a:solidFill>
                            <a:srgbClr val="0000CC"/>
                          </a:solidFill>
                          <a:effectLst>
                            <a:outerShdw blurRad="50800" dist="38100" algn="tr" rotWithShape="0">
                              <a:prstClr val="black">
                                <a:alpha val="40000"/>
                              </a:prstClr>
                            </a:outerShdw>
                          </a:effectLst>
                          <a:latin typeface="Comic Sans MS" pitchFamily="66" charset="0"/>
                          <a:ea typeface="+mn-ea"/>
                          <a:cs typeface="Times New Roman" pitchFamily="18" charset="0"/>
                        </a:rPr>
                        <a:t>Муниципальная программа  «Создание условий для обеспечения безопасности жизнедеятельности населения муниципального образования «Краснинский </a:t>
                      </a:r>
                      <a:r>
                        <a:rPr lang="ru-RU" sz="1400" b="1" kern="1200" dirty="0" smtClean="0">
                          <a:solidFill>
                            <a:srgbClr val="0000CC"/>
                          </a:solidFill>
                          <a:effectLst>
                            <a:outerShdw blurRad="50800" dist="38100" algn="tr" rotWithShape="0">
                              <a:prstClr val="black">
                                <a:alpha val="40000"/>
                              </a:prstClr>
                            </a:outerShdw>
                          </a:effectLst>
                          <a:latin typeface="Comic Sans MS" pitchFamily="66" charset="0"/>
                          <a:ea typeface="Times New Roman"/>
                          <a:cs typeface="Times New Roman"/>
                        </a:rPr>
                        <a:t>муниципальный округ</a:t>
                      </a:r>
                      <a:r>
                        <a:rPr lang="ru-RU" sz="1400" b="1" kern="1200" dirty="0" smtClean="0">
                          <a:solidFill>
                            <a:srgbClr val="0000CC"/>
                          </a:solidFill>
                          <a:effectLst>
                            <a:outerShdw blurRad="50800" dist="38100" algn="tr" rotWithShape="0">
                              <a:prstClr val="black">
                                <a:alpha val="40000"/>
                              </a:prstClr>
                            </a:outerShdw>
                          </a:effectLst>
                          <a:latin typeface="Comic Sans MS" pitchFamily="66" charset="0"/>
                          <a:ea typeface="+mn-ea"/>
                          <a:cs typeface="Times New Roman" pitchFamily="18" charset="0"/>
                        </a:rPr>
                        <a:t>» Смоленской области»</a:t>
                      </a:r>
                      <a:endParaRPr lang="ru-RU" sz="1400" b="1" dirty="0">
                        <a:solidFill>
                          <a:srgbClr val="0000CC"/>
                        </a:solidFill>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58768">
                <a:tc rowSpan="5">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200" b="1" dirty="0" smtClean="0">
                          <a:latin typeface="Comic Sans MS" pitchFamily="66" charset="0"/>
                          <a:ea typeface="Times New Roman"/>
                          <a:cs typeface="Times New Roman" pitchFamily="18" charset="0"/>
                        </a:rPr>
                        <a:t>Цель:</a:t>
                      </a:r>
                      <a:r>
                        <a:rPr lang="ru-RU" sz="1200" dirty="0" smtClean="0">
                          <a:latin typeface="Comic Sans MS" pitchFamily="66" charset="0"/>
                          <a:ea typeface="Times New Roman"/>
                          <a:cs typeface="Times New Roman"/>
                        </a:rPr>
                        <a:t>Профилактика правонарушений и усиление борьбы с преступностью, противодействие злоупотреблению наркотическими средствами и психотропными веществами, и их незаконному обороту,  противодействие экстремистской деятельности</a:t>
                      </a:r>
                      <a:endParaRPr lang="ru-RU" sz="1200" dirty="0">
                        <a:latin typeface="Comic Sans MS" pitchFamily="66"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124,1</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114,1</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91,9</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7023">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Comic Sans MS" pitchFamily="66" charset="0"/>
                          <a:ea typeface="Times New Roman"/>
                          <a:cs typeface="Times New Roman"/>
                        </a:rPr>
                        <a:t>Комплекс процессных мероприятий «Организация и проведение мероприятий по профилактике асоциальных явлений в молодежной среде»</a:t>
                      </a:r>
                      <a:endParaRPr lang="ru-RU" sz="1200" dirty="0">
                        <a:latin typeface="Comic Sans MS" pitchFamily="66"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85,0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85,0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100,0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7023">
                <a:tc vMerge="1">
                  <a:txBody>
                    <a:bodyPr/>
                    <a:lstStyle/>
                    <a:p>
                      <a:endParaRPr lang="ru-RU"/>
                    </a:p>
                  </a:txBody>
                  <a:tcPr/>
                </a:tc>
                <a:tc>
                  <a:txBody>
                    <a:bodyPr/>
                    <a:lstStyle/>
                    <a:p>
                      <a:pPr algn="just">
                        <a:spcAft>
                          <a:spcPts val="0"/>
                        </a:spcAft>
                      </a:pPr>
                      <a:r>
                        <a:rPr lang="ru-RU" sz="1200" dirty="0">
                          <a:solidFill>
                            <a:srgbClr val="000000"/>
                          </a:solidFill>
                          <a:latin typeface="Comic Sans MS" pitchFamily="66" charset="0"/>
                          <a:ea typeface="Times New Roman"/>
                          <a:cs typeface="Times New Roman"/>
                        </a:rPr>
                        <a:t>Комплекс процессных мероприятий «Комплекс профилактических мероприятий по снижению уровня правонарушений в общественных местах»</a:t>
                      </a:r>
                      <a:endParaRPr lang="ru-RU" sz="1200" dirty="0">
                        <a:latin typeface="Comic Sans MS" pitchFamily="66"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10,0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0,0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7023">
                <a:tc vMerge="1">
                  <a:txBody>
                    <a:bodyPr/>
                    <a:lstStyle/>
                    <a:p>
                      <a:endParaRPr lang="ru-RU"/>
                    </a:p>
                  </a:txBody>
                  <a:tcPr/>
                </a:tc>
                <a:tc>
                  <a:txBody>
                    <a:bodyPr/>
                    <a:lstStyle/>
                    <a:p>
                      <a:pPr algn="just">
                        <a:spcAft>
                          <a:spcPts val="0"/>
                        </a:spcAft>
                      </a:pPr>
                      <a:r>
                        <a:rPr lang="ru-RU" sz="1200" dirty="0" smtClean="0">
                          <a:latin typeface="Comic Sans MS" pitchFamily="66" charset="0"/>
                          <a:ea typeface="Times New Roman"/>
                          <a:cs typeface="Times New Roman"/>
                        </a:rPr>
                        <a:t>Комплекс процессных мероприятий "Обеспечение пожарной безопасности населения, проживающего на территории муниципального образования"</a:t>
                      </a:r>
                      <a:endParaRPr lang="ru-RU" sz="1200" dirty="0">
                        <a:latin typeface="Comic Sans MS" pitchFamily="66"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29,1</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29,1</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100,0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0826">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Comic Sans MS" pitchFamily="66"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Comic Sans MS" pitchFamily="66" charset="0"/>
                          <a:ea typeface="+mn-ea"/>
                          <a:cs typeface="Times New Roman" pitchFamily="18" charset="0"/>
                        </a:rPr>
                        <a:t>:</a:t>
                      </a:r>
                    </a:p>
                    <a:p>
                      <a:r>
                        <a:rPr lang="ru-RU" sz="1200" kern="1200" dirty="0" smtClean="0">
                          <a:solidFill>
                            <a:schemeClr val="tx1"/>
                          </a:solidFill>
                          <a:latin typeface="Comic Sans MS" pitchFamily="66" charset="0"/>
                          <a:ea typeface="+mn-ea"/>
                          <a:cs typeface="Times New Roman" pitchFamily="18" charset="0"/>
                        </a:rPr>
                        <a:t>      Уменьшение факторов угрозы для жизнедеятельности населения в муниципальном образовании.</a:t>
                      </a:r>
                      <a:endParaRPr lang="ru-RU" sz="1200" kern="1200" dirty="0">
                        <a:solidFill>
                          <a:schemeClr val="tx1"/>
                        </a:solidFill>
                        <a:latin typeface="Comic Sans MS" pitchFamily="66"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11" name="Диаграмма 10"/>
          <p:cNvGraphicFramePr/>
          <p:nvPr/>
        </p:nvGraphicFramePr>
        <p:xfrm>
          <a:off x="285720" y="1214422"/>
          <a:ext cx="3571900" cy="2857520"/>
        </p:xfrm>
        <a:graphic>
          <a:graphicData uri="http://schemas.openxmlformats.org/drawingml/2006/chart">
            <c:chart xmlns:c="http://schemas.openxmlformats.org/drawingml/2006/chart" xmlns:r="http://schemas.openxmlformats.org/officeDocument/2006/relationships" r:id="rId2"/>
          </a:graphicData>
        </a:graphic>
      </p:graphicFrame>
      <p:pic>
        <p:nvPicPr>
          <p:cNvPr id="12" name="Рисунок 6" descr="Без названия"/>
          <p:cNvPicPr>
            <a:picLocks noChangeAspect="1" noChangeArrowheads="1"/>
          </p:cNvPicPr>
          <p:nvPr/>
        </p:nvPicPr>
        <p:blipFill>
          <a:blip r:embed="rId3"/>
          <a:srcRect/>
          <a:stretch>
            <a:fillRect/>
          </a:stretch>
        </p:blipFill>
        <p:spPr bwMode="auto">
          <a:xfrm>
            <a:off x="285720" y="4000504"/>
            <a:ext cx="3500462" cy="200026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23</a:t>
            </a:fld>
            <a:endParaRPr lang="ru-RU"/>
          </a:p>
        </p:txBody>
      </p:sp>
      <p:graphicFrame>
        <p:nvGraphicFramePr>
          <p:cNvPr id="4" name="Таблица 3"/>
          <p:cNvGraphicFramePr>
            <a:graphicFrameLocks noGrp="1"/>
          </p:cNvGraphicFramePr>
          <p:nvPr/>
        </p:nvGraphicFramePr>
        <p:xfrm>
          <a:off x="285720" y="357166"/>
          <a:ext cx="8643998" cy="6046621"/>
        </p:xfrm>
        <a:graphic>
          <a:graphicData uri="http://schemas.openxmlformats.org/drawingml/2006/table">
            <a:tbl>
              <a:tblPr/>
              <a:tblGrid>
                <a:gridCol w="3357586"/>
                <a:gridCol w="2857520"/>
                <a:gridCol w="955406"/>
                <a:gridCol w="759106"/>
                <a:gridCol w="714380"/>
              </a:tblGrid>
              <a:tr h="529733">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rgbClr val="0000CC"/>
                          </a:solidFill>
                          <a:effectLst>
                            <a:outerShdw blurRad="50800" dist="38100" algn="tr" rotWithShape="0">
                              <a:prstClr val="black">
                                <a:alpha val="40000"/>
                              </a:prstClr>
                            </a:outerShdw>
                          </a:effectLst>
                          <a:latin typeface="Comic Sans MS" pitchFamily="66" charset="0"/>
                          <a:ea typeface="Times New Roman"/>
                          <a:cs typeface="Times New Roman"/>
                        </a:rPr>
                        <a:t>Муниципальная программа «Развитие физической культуры и спорта в муниципальном образовании «Краснинский муниципальный округ» Смоленской области»</a:t>
                      </a:r>
                      <a:endParaRPr lang="ru-RU" sz="1400" b="1" dirty="0">
                        <a:solidFill>
                          <a:srgbClr val="0000CC"/>
                        </a:solidFill>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84713">
                <a:tc rowSpan="5">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200" b="1" dirty="0" smtClean="0">
                          <a:latin typeface="Comic Sans MS" pitchFamily="66" charset="0"/>
                          <a:ea typeface="Times New Roman"/>
                          <a:cs typeface="Times New Roman" pitchFamily="18" charset="0"/>
                        </a:rPr>
                        <a:t>     Цель: </a:t>
                      </a:r>
                      <a:r>
                        <a:rPr lang="ru-RU" sz="1200" dirty="0" smtClean="0">
                          <a:latin typeface="Comic Sans MS" pitchFamily="66" charset="0"/>
                          <a:ea typeface="Times New Roman"/>
                          <a:cs typeface="Times New Roman" pitchFamily="18" charset="0"/>
                        </a:rPr>
                        <a:t>Популяризация массового спорта и приобщение населения к массовым занятиям физической культурой и спортом</a:t>
                      </a:r>
                      <a:endParaRPr lang="ru-RU" sz="1200" dirty="0">
                        <a:latin typeface="Comic Sans MS" pitchFamily="66"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204422,5</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203377,5</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0000CC"/>
                          </a:solidFill>
                          <a:latin typeface="Comic Sans MS" pitchFamily="66" charset="0"/>
                          <a:cs typeface="Times New Roman" pitchFamily="18" charset="0"/>
                        </a:rPr>
                        <a:t>99,5</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13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Comic Sans MS" pitchFamily="66" charset="0"/>
                          <a:ea typeface="Times New Roman"/>
                          <a:cs typeface="Times New Roman" pitchFamily="18" charset="0"/>
                        </a:rPr>
                        <a:t>Комплекс процессных мероприятий "Проведение спортивных мероприятий, обеспечение подготовки и участия в спортивных соревнованиях, спартакиадах, фестивалях"</a:t>
                      </a:r>
                      <a:endParaRPr lang="ru-RU" sz="1200" dirty="0">
                        <a:latin typeface="Comic Sans MS" pitchFamily="66"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300,0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243,7</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81,2</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vMerge="1">
                  <a:txBody>
                    <a:bodyPr/>
                    <a:lstStyle/>
                    <a:p>
                      <a:endParaRPr lang="ru-RU"/>
                    </a:p>
                  </a:txBody>
                  <a:tcPr/>
                </a:tc>
                <a:tc>
                  <a:txBody>
                    <a:bodyPr/>
                    <a:lstStyle/>
                    <a:p>
                      <a:pPr algn="just">
                        <a:spcAft>
                          <a:spcPts val="0"/>
                        </a:spcAft>
                      </a:pPr>
                      <a:r>
                        <a:rPr lang="ru-RU" sz="1200" dirty="0">
                          <a:solidFill>
                            <a:srgbClr val="000000"/>
                          </a:solidFill>
                          <a:latin typeface="Comic Sans MS" pitchFamily="66" charset="0"/>
                          <a:ea typeface="Times New Roman"/>
                          <a:cs typeface="Times New Roman" pitchFamily="18" charset="0"/>
                        </a:rPr>
                        <a:t>Комплекс процессных мероприятий "Реализация установленных функций в сфере физической культуры и спорта" </a:t>
                      </a:r>
                      <a:endParaRPr lang="ru-RU" sz="1200" dirty="0">
                        <a:latin typeface="Comic Sans MS" pitchFamily="66"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150,0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150,0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100,0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vMerge="1">
                  <a:txBody>
                    <a:bodyPr/>
                    <a:lstStyle/>
                    <a:p>
                      <a:endParaRPr lang="ru-RU"/>
                    </a:p>
                  </a:txBody>
                  <a:tcPr/>
                </a:tc>
                <a:tc>
                  <a:txBody>
                    <a:bodyPr/>
                    <a:lstStyle/>
                    <a:p>
                      <a:pPr algn="just">
                        <a:spcAft>
                          <a:spcPts val="0"/>
                        </a:spcAft>
                      </a:pPr>
                      <a:r>
                        <a:rPr lang="ru-RU" sz="1200" dirty="0" smtClean="0">
                          <a:latin typeface="Comic Sans MS" pitchFamily="66" charset="0"/>
                          <a:ea typeface="Times New Roman"/>
                          <a:cs typeface="Times New Roman" pitchFamily="18" charset="0"/>
                        </a:rPr>
                        <a:t>Комплекс процессных мероприятий "Развитие инфраструктуры физической культуры и спорта"</a:t>
                      </a:r>
                      <a:endParaRPr lang="ru-RU" sz="1200" dirty="0">
                        <a:latin typeface="Comic Sans MS" pitchFamily="66"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203972,5</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202983,8</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99,5</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8225">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Comic Sans MS" pitchFamily="66" charset="0"/>
                          <a:ea typeface="+mn-ea"/>
                          <a:cs typeface="Times New Roman" pitchFamily="18" charset="0"/>
                        </a:rPr>
                        <a:t>   </a:t>
                      </a:r>
                      <a:r>
                        <a:rPr lang="ru-RU" sz="1200" b="1" kern="1200" baseline="0" dirty="0" smtClean="0">
                          <a:solidFill>
                            <a:schemeClr val="tx1"/>
                          </a:solidFill>
                          <a:latin typeface="Comic Sans MS" pitchFamily="66" charset="0"/>
                          <a:ea typeface="+mn-ea"/>
                          <a:cs typeface="Times New Roman" pitchFamily="18" charset="0"/>
                        </a:rPr>
                        <a:t> </a:t>
                      </a:r>
                      <a:r>
                        <a:rPr lang="ru-RU" sz="1200" b="1" kern="1200" dirty="0" smtClean="0">
                          <a:solidFill>
                            <a:schemeClr val="tx1"/>
                          </a:solidFill>
                          <a:latin typeface="Comic Sans MS" pitchFamily="66" charset="0"/>
                          <a:ea typeface="+mn-ea"/>
                          <a:cs typeface="Times New Roman" pitchFamily="18" charset="0"/>
                        </a:rPr>
                        <a:t> Конечные результаты реализации муниципальной программы</a:t>
                      </a:r>
                      <a:r>
                        <a:rPr lang="ru-RU" sz="1200" kern="1200" dirty="0" smtClean="0">
                          <a:solidFill>
                            <a:schemeClr val="tx1"/>
                          </a:solidFill>
                          <a:latin typeface="Comic Sans MS" pitchFamily="66" charset="0"/>
                          <a:ea typeface="+mn-ea"/>
                          <a:cs typeface="Times New Roman" pitchFamily="18" charset="0"/>
                        </a:rPr>
                        <a:t>:</a:t>
                      </a:r>
                    </a:p>
                    <a:p>
                      <a:r>
                        <a:rPr lang="ru-RU" sz="1200" kern="1200" dirty="0" smtClean="0">
                          <a:solidFill>
                            <a:schemeClr val="tx1"/>
                          </a:solidFill>
                          <a:latin typeface="Comic Sans MS" pitchFamily="66" charset="0"/>
                          <a:ea typeface="+mn-ea"/>
                          <a:cs typeface="Times New Roman" pitchFamily="18" charset="0"/>
                        </a:rPr>
                        <a:t> - повышение эффективности пропаганды здорового образа жизни, физической культуры и спорта;</a:t>
                      </a:r>
                    </a:p>
                    <a:p>
                      <a:r>
                        <a:rPr lang="ru-RU" sz="1200" kern="1200" dirty="0" smtClean="0">
                          <a:solidFill>
                            <a:schemeClr val="tx1"/>
                          </a:solidFill>
                          <a:latin typeface="Comic Sans MS" pitchFamily="66" charset="0"/>
                          <a:ea typeface="+mn-ea"/>
                          <a:cs typeface="Times New Roman" pitchFamily="18" charset="0"/>
                        </a:rPr>
                        <a:t> - улучшение материально-технической базы для массовых занятий физической культурой и спортом;</a:t>
                      </a:r>
                    </a:p>
                    <a:p>
                      <a:r>
                        <a:rPr lang="ru-RU" sz="1200" kern="1200" dirty="0" smtClean="0">
                          <a:solidFill>
                            <a:schemeClr val="tx1"/>
                          </a:solidFill>
                          <a:latin typeface="Comic Sans MS" pitchFamily="66" charset="0"/>
                          <a:ea typeface="+mn-ea"/>
                          <a:cs typeface="Times New Roman" pitchFamily="18" charset="0"/>
                        </a:rPr>
                        <a:t> - увеличение количества районных спортивных мероприятий среди различных категорий населения и количества их участников; </a:t>
                      </a:r>
                    </a:p>
                    <a:p>
                      <a:r>
                        <a:rPr lang="ru-RU" sz="1200" kern="1200" dirty="0" smtClean="0">
                          <a:solidFill>
                            <a:schemeClr val="tx1"/>
                          </a:solidFill>
                          <a:latin typeface="Comic Sans MS" pitchFamily="66" charset="0"/>
                          <a:ea typeface="+mn-ea"/>
                          <a:cs typeface="Times New Roman" pitchFamily="18" charset="0"/>
                        </a:rPr>
                        <a:t> - комплектование команд </a:t>
                      </a:r>
                      <a:r>
                        <a:rPr lang="ru-RU" sz="1200" kern="1200" dirty="0" err="1" smtClean="0">
                          <a:solidFill>
                            <a:schemeClr val="tx1"/>
                          </a:solidFill>
                          <a:latin typeface="Comic Sans MS" pitchFamily="66" charset="0"/>
                          <a:ea typeface="+mn-ea"/>
                          <a:cs typeface="Times New Roman" pitchFamily="18" charset="0"/>
                        </a:rPr>
                        <a:t>Краснинского</a:t>
                      </a:r>
                      <a:r>
                        <a:rPr lang="ru-RU" sz="1200" kern="1200" dirty="0" smtClean="0">
                          <a:solidFill>
                            <a:schemeClr val="tx1"/>
                          </a:solidFill>
                          <a:latin typeface="Comic Sans MS" pitchFamily="66" charset="0"/>
                          <a:ea typeface="+mn-ea"/>
                          <a:cs typeface="Times New Roman" pitchFamily="18" charset="0"/>
                        </a:rPr>
                        <a:t> муниципального округа и их участие в межмуниципальных, региональных, межрегиональных, всероссийских и международных спортивных соревнованиях;</a:t>
                      </a:r>
                    </a:p>
                    <a:p>
                      <a:r>
                        <a:rPr lang="ru-RU" sz="1200" kern="1200" dirty="0" smtClean="0">
                          <a:solidFill>
                            <a:schemeClr val="tx1"/>
                          </a:solidFill>
                          <a:latin typeface="Comic Sans MS" pitchFamily="66" charset="0"/>
                          <a:ea typeface="+mn-ea"/>
                          <a:cs typeface="Times New Roman" pitchFamily="18" charset="0"/>
                        </a:rPr>
                        <a:t> - стабильность состава спортивных команд и секций;</a:t>
                      </a:r>
                    </a:p>
                    <a:p>
                      <a:r>
                        <a:rPr lang="ru-RU" sz="1200" kern="1200" dirty="0" smtClean="0">
                          <a:solidFill>
                            <a:schemeClr val="tx1"/>
                          </a:solidFill>
                          <a:latin typeface="Comic Sans MS" pitchFamily="66" charset="0"/>
                          <a:ea typeface="+mn-ea"/>
                          <a:cs typeface="Times New Roman" pitchFamily="18" charset="0"/>
                        </a:rPr>
                        <a:t> - снижение асоциальных явлений среди детей и подростков.</a:t>
                      </a:r>
                    </a:p>
                    <a:p>
                      <a:endParaRPr lang="ru-RU" sz="1200" kern="1200" dirty="0">
                        <a:solidFill>
                          <a:schemeClr val="tx1"/>
                        </a:solidFill>
                        <a:latin typeface="Comic Sans MS" pitchFamily="66"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5" name="Диаграмма 4"/>
          <p:cNvGraphicFramePr/>
          <p:nvPr/>
        </p:nvGraphicFramePr>
        <p:xfrm>
          <a:off x="285720" y="928670"/>
          <a:ext cx="3571900" cy="2714644"/>
        </p:xfrm>
        <a:graphic>
          <a:graphicData uri="http://schemas.openxmlformats.org/drawingml/2006/chart">
            <c:chart xmlns:c="http://schemas.openxmlformats.org/drawingml/2006/chart" xmlns:r="http://schemas.openxmlformats.org/officeDocument/2006/relationships" r:id="rId2"/>
          </a:graphicData>
        </a:graphic>
      </p:graphicFrame>
      <p:pic>
        <p:nvPicPr>
          <p:cNvPr id="31745" name="Picture 1" descr="C:\Users\UNIT\Documents\Бюджет для граждан\фото\IMG_3850.jpg"/>
          <p:cNvPicPr>
            <a:picLocks noChangeAspect="1" noChangeArrowheads="1"/>
          </p:cNvPicPr>
          <p:nvPr/>
        </p:nvPicPr>
        <p:blipFill>
          <a:blip r:embed="rId3"/>
          <a:srcRect/>
          <a:stretch>
            <a:fillRect/>
          </a:stretch>
        </p:blipFill>
        <p:spPr bwMode="auto">
          <a:xfrm>
            <a:off x="285720" y="4000504"/>
            <a:ext cx="3357586" cy="235745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24</a:t>
            </a:fld>
            <a:endParaRPr lang="ru-RU"/>
          </a:p>
        </p:txBody>
      </p:sp>
      <p:graphicFrame>
        <p:nvGraphicFramePr>
          <p:cNvPr id="4" name="Таблица 3"/>
          <p:cNvGraphicFramePr>
            <a:graphicFrameLocks noGrp="1"/>
          </p:cNvGraphicFramePr>
          <p:nvPr/>
        </p:nvGraphicFramePr>
        <p:xfrm>
          <a:off x="357158" y="285728"/>
          <a:ext cx="8643998" cy="5449774"/>
        </p:xfrm>
        <a:graphic>
          <a:graphicData uri="http://schemas.openxmlformats.org/drawingml/2006/table">
            <a:tbl>
              <a:tblPr/>
              <a:tblGrid>
                <a:gridCol w="3571900"/>
                <a:gridCol w="2859384"/>
                <a:gridCol w="739228"/>
                <a:gridCol w="759106"/>
                <a:gridCol w="714380"/>
              </a:tblGrid>
              <a:tr h="0">
                <a:tc gridSpan="5">
                  <a:txBody>
                    <a:bodyPr/>
                    <a:lstStyle/>
                    <a:p>
                      <a:pPr algn="ctr" fontAlgn="base">
                        <a:spcAft>
                          <a:spcPts val="0"/>
                        </a:spcAft>
                      </a:pPr>
                      <a:r>
                        <a:rPr lang="ru-RU" sz="1400" b="1" kern="1200" dirty="0" smtClean="0">
                          <a:solidFill>
                            <a:srgbClr val="0000CC"/>
                          </a:solidFill>
                          <a:effectLst>
                            <a:outerShdw blurRad="50800" dist="38100" algn="tr" rotWithShape="0">
                              <a:prstClr val="black">
                                <a:alpha val="40000"/>
                              </a:prstClr>
                            </a:outerShdw>
                          </a:effectLst>
                          <a:latin typeface="Comic Sans MS" pitchFamily="66" charset="0"/>
                          <a:ea typeface="Times New Roman"/>
                          <a:cs typeface="Times New Roman"/>
                        </a:rPr>
                        <a:t>Муниципальная программа  «Создание условий для эффективного управления муниципальными финансами в муниципальном образовании «Краснинский муниципальный</a:t>
                      </a:r>
                      <a:r>
                        <a:rPr lang="ru-RU" sz="1400" b="1" kern="1200" baseline="0" dirty="0" smtClean="0">
                          <a:solidFill>
                            <a:srgbClr val="0000CC"/>
                          </a:solidFill>
                          <a:effectLst>
                            <a:outerShdw blurRad="50800" dist="38100" algn="tr" rotWithShape="0">
                              <a:prstClr val="black">
                                <a:alpha val="40000"/>
                              </a:prstClr>
                            </a:outerShdw>
                          </a:effectLst>
                          <a:latin typeface="Comic Sans MS" pitchFamily="66" charset="0"/>
                          <a:ea typeface="Times New Roman"/>
                          <a:cs typeface="Times New Roman"/>
                        </a:rPr>
                        <a:t> округ</a:t>
                      </a:r>
                      <a:r>
                        <a:rPr lang="ru-RU" sz="1400" b="1" kern="1200" dirty="0" smtClean="0">
                          <a:solidFill>
                            <a:srgbClr val="0000CC"/>
                          </a:solidFill>
                          <a:effectLst>
                            <a:outerShdw blurRad="50800" dist="38100" algn="tr" rotWithShape="0">
                              <a:prstClr val="black">
                                <a:alpha val="40000"/>
                              </a:prstClr>
                            </a:outerShdw>
                          </a:effectLst>
                          <a:latin typeface="Comic Sans MS" pitchFamily="66" charset="0"/>
                          <a:ea typeface="Times New Roman"/>
                          <a:cs typeface="Times New Roman"/>
                        </a:rPr>
                        <a:t>» Смоленской области»</a:t>
                      </a:r>
                      <a:endParaRPr lang="ru-RU" sz="1400" b="1" dirty="0">
                        <a:solidFill>
                          <a:srgbClr val="0000CC"/>
                        </a:solidFill>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41903">
                <a:tc rowSpan="4">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150" b="1" dirty="0" smtClean="0">
                          <a:latin typeface="Comic Sans MS" pitchFamily="66" charset="0"/>
                          <a:ea typeface="Times New Roman"/>
                          <a:cs typeface="Times New Roman" pitchFamily="18" charset="0"/>
                        </a:rPr>
                        <a:t>     Цель: </a:t>
                      </a:r>
                      <a:r>
                        <a:rPr lang="ru-RU" sz="1150" i="0" u="none" strike="noStrike" spc="0" dirty="0" smtClean="0">
                          <a:solidFill>
                            <a:srgbClr val="000000"/>
                          </a:solidFill>
                          <a:latin typeface="Comic Sans MS" pitchFamily="66" charset="0"/>
                          <a:ea typeface="Times New Roman"/>
                          <a:cs typeface="Times New Roman"/>
                        </a:rPr>
                        <a:t>Обеспечение долгосрочной сбалансированности и устойчивости бюджета муниципального образования, создание условий для повышения качества управления муниципальными финансами</a:t>
                      </a:r>
                      <a:endParaRPr lang="ru-RU" sz="1150" dirty="0">
                        <a:latin typeface="Comic Sans MS" pitchFamily="66"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8782,5</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8779,0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0000CC"/>
                          </a:solidFill>
                          <a:latin typeface="Comic Sans MS" pitchFamily="66" charset="0"/>
                          <a:cs typeface="Times New Roman" pitchFamily="18" charset="0"/>
                        </a:rPr>
                        <a:t>100,0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13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50" dirty="0">
                          <a:solidFill>
                            <a:srgbClr val="000000"/>
                          </a:solidFill>
                          <a:latin typeface="Comic Sans MS" pitchFamily="66" charset="0"/>
                          <a:ea typeface="Times New Roman"/>
                          <a:cs typeface="Times New Roman"/>
                        </a:rPr>
                        <a:t>Комплекс процессных мероприятий «Обеспечение организационных  условий для реализации муниципальной программы»</a:t>
                      </a:r>
                      <a:endParaRPr lang="ru-RU" sz="1150" dirty="0">
                        <a:latin typeface="Comic Sans MS" pitchFamily="66"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8781,1</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8777,6</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100,0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733">
                <a:tc vMerge="1">
                  <a:txBody>
                    <a:bodyPr/>
                    <a:lstStyle/>
                    <a:p>
                      <a:endParaRPr lang="ru-RU"/>
                    </a:p>
                  </a:txBody>
                  <a:tcPr/>
                </a:tc>
                <a:tc>
                  <a:txBody>
                    <a:bodyPr/>
                    <a:lstStyle/>
                    <a:p>
                      <a:pPr algn="just">
                        <a:spcAft>
                          <a:spcPts val="0"/>
                        </a:spcAft>
                      </a:pPr>
                      <a:r>
                        <a:rPr lang="ru-RU" sz="1150" dirty="0">
                          <a:solidFill>
                            <a:srgbClr val="000000"/>
                          </a:solidFill>
                          <a:latin typeface="Comic Sans MS" pitchFamily="66" charset="0"/>
                          <a:ea typeface="Times New Roman"/>
                          <a:cs typeface="Times New Roman"/>
                        </a:rPr>
                        <a:t>Комплекс процессных мероприятий «Управление муниципальным долгом»</a:t>
                      </a:r>
                      <a:endParaRPr lang="ru-RU" sz="1150" dirty="0">
                        <a:latin typeface="Comic Sans MS" pitchFamily="66"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1,4</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1,4</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100,0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4576">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100" b="1" kern="1200" dirty="0" smtClean="0">
                          <a:solidFill>
                            <a:schemeClr val="tx1"/>
                          </a:solidFill>
                          <a:latin typeface="Comic Sans MS" pitchFamily="66" charset="0"/>
                          <a:ea typeface="+mn-ea"/>
                          <a:cs typeface="Times New Roman" pitchFamily="18" charset="0"/>
                        </a:rPr>
                        <a:t>       Результаты реализации муниципальной программы</a:t>
                      </a:r>
                      <a:r>
                        <a:rPr lang="ru-RU" sz="1100" kern="1200" dirty="0" smtClean="0">
                          <a:solidFill>
                            <a:schemeClr val="tx1"/>
                          </a:solidFill>
                          <a:latin typeface="Comic Sans MS" pitchFamily="66" charset="0"/>
                          <a:ea typeface="+mn-ea"/>
                          <a:cs typeface="Times New Roman" pitchFamily="18" charset="0"/>
                        </a:rPr>
                        <a:t>:</a:t>
                      </a:r>
                    </a:p>
                    <a:p>
                      <a:r>
                        <a:rPr lang="ru-RU" sz="1100" kern="1200" dirty="0" smtClean="0">
                          <a:solidFill>
                            <a:schemeClr val="tx1"/>
                          </a:solidFill>
                          <a:latin typeface="Comic Sans MS" pitchFamily="66" charset="0"/>
                          <a:ea typeface="+mn-ea"/>
                          <a:cs typeface="Times New Roman" pitchFamily="18" charset="0"/>
                        </a:rPr>
                        <a:t> </a:t>
                      </a:r>
                      <a:r>
                        <a:rPr lang="ru-RU" sz="1100" b="0" kern="1200" dirty="0" smtClean="0">
                          <a:solidFill>
                            <a:schemeClr val="tx1"/>
                          </a:solidFill>
                          <a:latin typeface="Comic Sans MS" pitchFamily="66" charset="0"/>
                          <a:ea typeface="+mn-ea"/>
                          <a:cs typeface="Times New Roman" pitchFamily="18" charset="0"/>
                        </a:rPr>
                        <a:t>- повышение обоснованности, эффективности и     прозрачности бюджетных расходов;</a:t>
                      </a:r>
                      <a:endParaRPr lang="ru-RU" sz="1100" b="1" kern="1200" dirty="0" smtClean="0">
                        <a:solidFill>
                          <a:schemeClr val="tx1"/>
                        </a:solidFill>
                        <a:latin typeface="Comic Sans MS" pitchFamily="66" charset="0"/>
                        <a:ea typeface="+mn-ea"/>
                        <a:cs typeface="Times New Roman" pitchFamily="18" charset="0"/>
                      </a:endParaRPr>
                    </a:p>
                    <a:p>
                      <a:r>
                        <a:rPr lang="ru-RU" sz="1100" b="0" kern="1200" dirty="0" smtClean="0">
                          <a:solidFill>
                            <a:schemeClr val="tx1"/>
                          </a:solidFill>
                          <a:latin typeface="Comic Sans MS" pitchFamily="66" charset="0"/>
                          <a:ea typeface="+mn-ea"/>
                          <a:cs typeface="Times New Roman" pitchFamily="18" charset="0"/>
                        </a:rPr>
                        <a:t> - качественная организация исполнения бюджета муниципального образования;</a:t>
                      </a:r>
                      <a:endParaRPr lang="ru-RU" sz="1100" b="1" kern="1200" dirty="0" smtClean="0">
                        <a:solidFill>
                          <a:schemeClr val="tx1"/>
                        </a:solidFill>
                        <a:latin typeface="Comic Sans MS" pitchFamily="66" charset="0"/>
                        <a:ea typeface="+mn-ea"/>
                        <a:cs typeface="Times New Roman" pitchFamily="18" charset="0"/>
                      </a:endParaRPr>
                    </a:p>
                    <a:p>
                      <a:r>
                        <a:rPr lang="ru-RU" sz="1100" b="0" kern="1200" dirty="0" smtClean="0">
                          <a:solidFill>
                            <a:schemeClr val="tx1"/>
                          </a:solidFill>
                          <a:latin typeface="Comic Sans MS" pitchFamily="66" charset="0"/>
                          <a:ea typeface="+mn-ea"/>
                          <a:cs typeface="Times New Roman" pitchFamily="18" charset="0"/>
                        </a:rPr>
                        <a:t> - обеспечение объема муниципального  долга на экономически безопасном уровне;</a:t>
                      </a:r>
                      <a:endParaRPr lang="ru-RU" sz="1100" b="1" kern="1200" dirty="0" smtClean="0">
                        <a:solidFill>
                          <a:schemeClr val="tx1"/>
                        </a:solidFill>
                        <a:latin typeface="Comic Sans MS" pitchFamily="66" charset="0"/>
                        <a:ea typeface="+mn-ea"/>
                        <a:cs typeface="Times New Roman" pitchFamily="18" charset="0"/>
                      </a:endParaRPr>
                    </a:p>
                    <a:p>
                      <a:pPr>
                        <a:buFontTx/>
                        <a:buChar char="-"/>
                      </a:pPr>
                      <a:r>
                        <a:rPr lang="ru-RU" sz="1100" b="0" kern="1200" dirty="0" smtClean="0">
                          <a:solidFill>
                            <a:schemeClr val="tx1"/>
                          </a:solidFill>
                          <a:latin typeface="Comic Sans MS" pitchFamily="66" charset="0"/>
                          <a:ea typeface="+mn-ea"/>
                          <a:cs typeface="Times New Roman" pitchFamily="18" charset="0"/>
                        </a:rPr>
                        <a:t> обеспечение оптимизации расходов на обслуживание муниципального долга;</a:t>
                      </a:r>
                      <a:endParaRPr lang="ru-RU" sz="1100" b="1" kern="1200" dirty="0" smtClean="0">
                        <a:solidFill>
                          <a:schemeClr val="tx1"/>
                        </a:solidFill>
                        <a:latin typeface="Comic Sans MS" pitchFamily="66" charset="0"/>
                        <a:ea typeface="+mn-ea"/>
                        <a:cs typeface="Times New Roman" pitchFamily="18" charset="0"/>
                      </a:endParaRPr>
                    </a:p>
                    <a:p>
                      <a:r>
                        <a:rPr lang="ru-RU" sz="1100" kern="1200" dirty="0" smtClean="0">
                          <a:solidFill>
                            <a:schemeClr val="tx1"/>
                          </a:solidFill>
                          <a:latin typeface="Comic Sans MS" pitchFamily="66" charset="0"/>
                          <a:ea typeface="+mn-ea"/>
                          <a:cs typeface="Times New Roman" pitchFamily="18" charset="0"/>
                        </a:rPr>
                        <a:t> - повышение прозрачности процедур предоставления финансовой помощи местным бюджетам;</a:t>
                      </a:r>
                    </a:p>
                    <a:p>
                      <a:r>
                        <a:rPr lang="ru-RU" sz="1100" kern="1200" dirty="0" smtClean="0">
                          <a:solidFill>
                            <a:schemeClr val="tx1"/>
                          </a:solidFill>
                          <a:latin typeface="Comic Sans MS" pitchFamily="66" charset="0"/>
                          <a:ea typeface="+mn-ea"/>
                          <a:cs typeface="Times New Roman" pitchFamily="18" charset="0"/>
                        </a:rPr>
                        <a:t> - соблюдение требований бюджетного законодательства участниками бюджетного процесса на местном уровне; </a:t>
                      </a:r>
                    </a:p>
                    <a:p>
                      <a:pPr>
                        <a:buFontTx/>
                        <a:buChar char="-"/>
                      </a:pPr>
                      <a:r>
                        <a:rPr lang="ru-RU" sz="1100" kern="1200" dirty="0" smtClean="0">
                          <a:solidFill>
                            <a:schemeClr val="tx1"/>
                          </a:solidFill>
                          <a:latin typeface="Comic Sans MS" pitchFamily="66" charset="0"/>
                          <a:ea typeface="+mn-ea"/>
                          <a:cs typeface="Times New Roman" pitchFamily="18" charset="0"/>
                        </a:rPr>
                        <a:t>  отсутствие просроченной кредиторской  задолженности;</a:t>
                      </a:r>
                    </a:p>
                    <a:p>
                      <a:pPr>
                        <a:buFontTx/>
                        <a:buChar char="-"/>
                      </a:pPr>
                      <a:endParaRPr lang="ru-RU" sz="1100" kern="1200" dirty="0">
                        <a:solidFill>
                          <a:schemeClr val="tx1"/>
                        </a:solidFill>
                        <a:latin typeface="Comic Sans MS" pitchFamily="66"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5" name="Диаграмма 4"/>
          <p:cNvGraphicFramePr/>
          <p:nvPr/>
        </p:nvGraphicFramePr>
        <p:xfrm>
          <a:off x="428596" y="1071546"/>
          <a:ext cx="3500462" cy="285752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Без названия"/>
          <p:cNvPicPr>
            <a:picLocks noChangeAspect="1" noChangeArrowheads="1"/>
          </p:cNvPicPr>
          <p:nvPr/>
        </p:nvPicPr>
        <p:blipFill>
          <a:blip r:embed="rId3"/>
          <a:srcRect/>
          <a:stretch>
            <a:fillRect/>
          </a:stretch>
        </p:blipFill>
        <p:spPr bwMode="auto">
          <a:xfrm>
            <a:off x="357158" y="3643314"/>
            <a:ext cx="3500462" cy="207170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25</a:t>
            </a:fld>
            <a:endParaRPr lang="ru-RU"/>
          </a:p>
        </p:txBody>
      </p:sp>
      <p:graphicFrame>
        <p:nvGraphicFramePr>
          <p:cNvPr id="4" name="Таблица 3"/>
          <p:cNvGraphicFramePr>
            <a:graphicFrameLocks noGrp="1"/>
          </p:cNvGraphicFramePr>
          <p:nvPr/>
        </p:nvGraphicFramePr>
        <p:xfrm>
          <a:off x="214282" y="205587"/>
          <a:ext cx="8715436" cy="6620999"/>
        </p:xfrm>
        <a:graphic>
          <a:graphicData uri="http://schemas.openxmlformats.org/drawingml/2006/table">
            <a:tbl>
              <a:tblPr/>
              <a:tblGrid>
                <a:gridCol w="3071834"/>
                <a:gridCol w="3714776"/>
                <a:gridCol w="642942"/>
                <a:gridCol w="642942"/>
                <a:gridCol w="642942"/>
              </a:tblGrid>
              <a:tr h="0">
                <a:tc gridSpan="5">
                  <a:txBody>
                    <a:bodyPr/>
                    <a:lstStyle/>
                    <a:p>
                      <a:pPr algn="ctr" fontAlgn="base">
                        <a:spcAft>
                          <a:spcPts val="0"/>
                        </a:spcAft>
                      </a:pPr>
                      <a:r>
                        <a:rPr lang="ru-RU" sz="1400" b="1" kern="1200" dirty="0" smtClean="0">
                          <a:solidFill>
                            <a:srgbClr val="0000CC"/>
                          </a:solidFill>
                          <a:effectLst>
                            <a:outerShdw blurRad="50800" dist="38100" algn="tr" rotWithShape="0">
                              <a:prstClr val="black">
                                <a:alpha val="40000"/>
                              </a:prstClr>
                            </a:outerShdw>
                          </a:effectLst>
                          <a:latin typeface="Comic Sans MS" pitchFamily="66" charset="0"/>
                          <a:ea typeface="Times New Roman"/>
                          <a:cs typeface="Times New Roman"/>
                        </a:rPr>
                        <a:t>Муниципальная программа «Развитие образования и молодежной политики в муниципальном образовании «Краснинский муниципальный округ» Смоленской области</a:t>
                      </a:r>
                      <a:endParaRPr lang="ru-RU" sz="1400" b="1" dirty="0">
                        <a:solidFill>
                          <a:srgbClr val="0000CC"/>
                        </a:solidFill>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24991">
                <a:tc rowSpan="14">
                  <a:txBody>
                    <a:bodyPr/>
                    <a:lstStyle/>
                    <a:p>
                      <a:pPr algn="just" fontAlgn="base">
                        <a:spcAft>
                          <a:spcPts val="0"/>
                        </a:spcAft>
                      </a:pPr>
                      <a:endParaRPr lang="ru-RU" sz="900" kern="1200" dirty="0">
                        <a:solidFill>
                          <a:srgbClr val="000000"/>
                        </a:solidFill>
                        <a:effectLst>
                          <a:outerShdw blurRad="50800" dist="38100" algn="tr" rotWithShape="0">
                            <a:prstClr val="black">
                              <a:alpha val="40000"/>
                            </a:prstClr>
                          </a:outerShdw>
                        </a:effectLst>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000" b="1" dirty="0" smtClean="0">
                          <a:latin typeface="Comic Sans MS" pitchFamily="66" charset="0"/>
                          <a:ea typeface="Times New Roman"/>
                          <a:cs typeface="Times New Roman" pitchFamily="18" charset="0"/>
                        </a:rPr>
                        <a:t> Цель: </a:t>
                      </a:r>
                      <a:r>
                        <a:rPr lang="ru-RU" sz="1000" dirty="0" smtClean="0">
                          <a:latin typeface="Comic Sans MS" pitchFamily="66" charset="0"/>
                          <a:ea typeface="Times New Roman"/>
                          <a:cs typeface="Times New Roman" pitchFamily="18" charset="0"/>
                        </a:rPr>
                        <a:t>Создание необходимых ресурсных (экономических, управленческих, организационных) условий  для эффективного внедрения и функционирования современной модели муниципального образования, обеспечивающей детям равные  возможности для получения современного качественного образования</a:t>
                      </a:r>
                      <a:endParaRPr lang="ru-RU" sz="1000" dirty="0">
                        <a:latin typeface="Comic Sans MS" pitchFamily="66"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335133,3</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333244,4</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CC"/>
                          </a:solidFill>
                          <a:latin typeface="Comic Sans MS" pitchFamily="66" charset="0"/>
                          <a:cs typeface="Times New Roman" pitchFamily="18" charset="0"/>
                        </a:rPr>
                        <a:t>99,4</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4">
                <a:tc vMerge="1">
                  <a:txBody>
                    <a:bodyPr/>
                    <a:lstStyle/>
                    <a:p>
                      <a:endParaRPr lang="ru-RU"/>
                    </a:p>
                  </a:txBody>
                  <a:tcPr/>
                </a:tc>
                <a:tc>
                  <a:txBody>
                    <a:bodyPr/>
                    <a:lstStyle/>
                    <a:p>
                      <a:pPr algn="just">
                        <a:lnSpc>
                          <a:spcPct val="115000"/>
                        </a:lnSpc>
                        <a:spcAft>
                          <a:spcPts val="0"/>
                        </a:spcAft>
                      </a:pPr>
                      <a:r>
                        <a:rPr lang="ru-RU" sz="1000" dirty="0">
                          <a:solidFill>
                            <a:srgbClr val="000000"/>
                          </a:solidFill>
                          <a:latin typeface="Comic Sans MS" pitchFamily="66" charset="0"/>
                          <a:ea typeface="Calibri"/>
                          <a:cs typeface="Times New Roman"/>
                        </a:rPr>
                        <a:t>Региональный проект </a:t>
                      </a:r>
                      <a:r>
                        <a:rPr lang="ru-RU" sz="1000" dirty="0" smtClean="0">
                          <a:solidFill>
                            <a:srgbClr val="000000"/>
                          </a:solidFill>
                          <a:latin typeface="Comic Sans MS" pitchFamily="66" charset="0"/>
                          <a:ea typeface="Calibri"/>
                          <a:cs typeface="Times New Roman"/>
                        </a:rPr>
                        <a:t>«Все лучшее детям"</a:t>
                      </a:r>
                      <a:endParaRPr lang="ru-RU" sz="1000"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18391,2</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18391,2</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CC"/>
                          </a:solidFill>
                          <a:latin typeface="Comic Sans MS" pitchFamily="66" charset="0"/>
                          <a:cs typeface="Times New Roman" pitchFamily="18" charset="0"/>
                        </a:rPr>
                        <a:t>100,0</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017">
                <a:tc vMerge="1">
                  <a:txBody>
                    <a:bodyPr/>
                    <a:lstStyle/>
                    <a:p>
                      <a:endParaRPr lang="ru-RU"/>
                    </a:p>
                  </a:txBody>
                  <a:tcPr/>
                </a:tc>
                <a:tc>
                  <a:txBody>
                    <a:bodyPr/>
                    <a:lstStyle/>
                    <a:p>
                      <a:pPr algn="just">
                        <a:lnSpc>
                          <a:spcPct val="115000"/>
                        </a:lnSpc>
                        <a:spcAft>
                          <a:spcPts val="0"/>
                        </a:spcAft>
                      </a:pPr>
                      <a:r>
                        <a:rPr lang="ru-RU" sz="1000" dirty="0">
                          <a:solidFill>
                            <a:srgbClr val="000000"/>
                          </a:solidFill>
                          <a:latin typeface="Comic Sans MS" pitchFamily="66" charset="0"/>
                          <a:ea typeface="Calibri"/>
                          <a:cs typeface="Times New Roman"/>
                        </a:rPr>
                        <a:t>Региональный проект </a:t>
                      </a:r>
                      <a:r>
                        <a:rPr lang="ru-RU" sz="1000" dirty="0" smtClean="0">
                          <a:solidFill>
                            <a:srgbClr val="000000"/>
                          </a:solidFill>
                          <a:latin typeface="Comic Sans MS" pitchFamily="66" charset="0"/>
                          <a:ea typeface="Calibri"/>
                          <a:cs typeface="Times New Roman"/>
                        </a:rPr>
                        <a:t>«Педагоги и наставники"</a:t>
                      </a:r>
                      <a:endParaRPr lang="ru-RU" sz="1000"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13587,8</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13376,7</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CC"/>
                          </a:solidFill>
                          <a:latin typeface="Comic Sans MS" pitchFamily="66" charset="0"/>
                          <a:cs typeface="Times New Roman" pitchFamily="18" charset="0"/>
                        </a:rPr>
                        <a:t>98,4</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44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dirty="0">
                          <a:solidFill>
                            <a:srgbClr val="000000"/>
                          </a:solidFill>
                          <a:latin typeface="Comic Sans MS" pitchFamily="66" charset="0"/>
                          <a:ea typeface="Times New Roman"/>
                          <a:cs typeface="Times New Roman" pitchFamily="18" charset="0"/>
                        </a:rPr>
                        <a:t>Ведомственный проект «Оказание государственной поддержки детям-сиротам»</a:t>
                      </a:r>
                      <a:endParaRPr lang="ru-RU" sz="1000" dirty="0">
                        <a:latin typeface="Comic Sans MS" pitchFamily="66"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13731,5</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13710,1</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99,8</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000" kern="1200" dirty="0" smtClean="0">
                          <a:solidFill>
                            <a:schemeClr val="tx1"/>
                          </a:solidFill>
                          <a:latin typeface="Comic Sans MS" pitchFamily="66" charset="0"/>
                          <a:ea typeface="+mn-ea"/>
                          <a:cs typeface="Times New Roman" pitchFamily="18" charset="0"/>
                        </a:rPr>
                        <a:t>Комплекс процессных мероприятий «Обеспечение организационных  условий для реализации муниципальной программы"</a:t>
                      </a:r>
                      <a:endParaRPr lang="ru-RU" sz="1000" dirty="0">
                        <a:latin typeface="Comic Sans MS" pitchFamily="66"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11346,1</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11338,0</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99,9</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633">
                <a:tc vMerge="1">
                  <a:txBody>
                    <a:bodyPr/>
                    <a:lstStyle/>
                    <a:p>
                      <a:endParaRPr lang="ru-RU"/>
                    </a:p>
                  </a:txBody>
                  <a:tcPr/>
                </a:tc>
                <a:tc>
                  <a:txBody>
                    <a:bodyPr/>
                    <a:lstStyle/>
                    <a:p>
                      <a:pPr algn="just">
                        <a:spcAft>
                          <a:spcPts val="0"/>
                        </a:spcAft>
                      </a:pPr>
                      <a:r>
                        <a:rPr lang="ru-RU" sz="1000" dirty="0">
                          <a:solidFill>
                            <a:srgbClr val="000000"/>
                          </a:solidFill>
                          <a:latin typeface="Comic Sans MS" pitchFamily="66" charset="0"/>
                          <a:ea typeface="Times New Roman"/>
                          <a:cs typeface="Times New Roman" pitchFamily="18" charset="0"/>
                        </a:rPr>
                        <a:t>Комплекс процессных мероприятий «Развитие дошкольного образования»</a:t>
                      </a:r>
                      <a:endParaRPr lang="ru-RU" sz="1000" dirty="0">
                        <a:latin typeface="Comic Sans MS" pitchFamily="66"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54869,9</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54268,5</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98,9</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272">
                <a:tc vMerge="1">
                  <a:txBody>
                    <a:bodyPr/>
                    <a:lstStyle/>
                    <a:p>
                      <a:endParaRPr lang="ru-RU"/>
                    </a:p>
                  </a:txBody>
                  <a:tcPr/>
                </a:tc>
                <a:tc>
                  <a:txBody>
                    <a:bodyPr/>
                    <a:lstStyle/>
                    <a:p>
                      <a:pPr algn="just">
                        <a:spcAft>
                          <a:spcPts val="0"/>
                        </a:spcAft>
                      </a:pPr>
                      <a:r>
                        <a:rPr lang="ru-RU" sz="1000" dirty="0">
                          <a:solidFill>
                            <a:srgbClr val="000000"/>
                          </a:solidFill>
                          <a:latin typeface="Comic Sans MS" pitchFamily="66" charset="0"/>
                          <a:ea typeface="Times New Roman"/>
                          <a:cs typeface="Times New Roman" pitchFamily="18" charset="0"/>
                        </a:rPr>
                        <a:t>Комплекс процессных мероприятий «Развитие общего образования»</a:t>
                      </a:r>
                      <a:endParaRPr lang="ru-RU" sz="1000" dirty="0">
                        <a:latin typeface="Comic Sans MS" pitchFamily="66"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192547,3</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191802,2</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99,6</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ru-RU"/>
                    </a:p>
                  </a:txBody>
                  <a:tcPr/>
                </a:tc>
                <a:tc>
                  <a:txBody>
                    <a:bodyPr/>
                    <a:lstStyle/>
                    <a:p>
                      <a:pPr algn="just">
                        <a:spcAft>
                          <a:spcPts val="0"/>
                        </a:spcAft>
                      </a:pPr>
                      <a:r>
                        <a:rPr lang="ru-RU" sz="1000" dirty="0">
                          <a:solidFill>
                            <a:srgbClr val="000000"/>
                          </a:solidFill>
                          <a:latin typeface="Comic Sans MS" pitchFamily="66" charset="0"/>
                          <a:ea typeface="Times New Roman"/>
                          <a:cs typeface="Times New Roman" pitchFamily="18" charset="0"/>
                        </a:rPr>
                        <a:t>Комплекс процессных мероприятий «Развитие дополнительного  образования»</a:t>
                      </a:r>
                      <a:endParaRPr lang="ru-RU" sz="1000" dirty="0">
                        <a:latin typeface="Comic Sans MS" pitchFamily="66"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20471,1</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20368,6</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99,5</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000" dirty="0">
                          <a:solidFill>
                            <a:srgbClr val="000000"/>
                          </a:solidFill>
                          <a:latin typeface="Comic Sans MS" pitchFamily="66" charset="0"/>
                          <a:ea typeface="Times New Roman"/>
                          <a:cs typeface="Times New Roman" pitchFamily="18" charset="0"/>
                        </a:rPr>
                        <a:t>Комплекс процессных мероприятий «Реализация молодежной политики»</a:t>
                      </a:r>
                      <a:endParaRPr lang="ru-RU" sz="1000" dirty="0">
                        <a:latin typeface="Comic Sans MS" pitchFamily="66"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160,0</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159,9</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99,9</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176">
                <a:tc vMerge="1">
                  <a:txBody>
                    <a:bodyPr/>
                    <a:lstStyle/>
                    <a:p>
                      <a:endParaRPr lang="ru-RU"/>
                    </a:p>
                  </a:txBody>
                  <a:tcPr/>
                </a:tc>
                <a:tc>
                  <a:txBody>
                    <a:bodyPr/>
                    <a:lstStyle/>
                    <a:p>
                      <a:pPr algn="just">
                        <a:spcAft>
                          <a:spcPts val="0"/>
                        </a:spcAft>
                      </a:pPr>
                      <a:r>
                        <a:rPr lang="ru-RU" sz="1000" dirty="0">
                          <a:solidFill>
                            <a:srgbClr val="000000"/>
                          </a:solidFill>
                          <a:latin typeface="Comic Sans MS" pitchFamily="66" charset="0"/>
                          <a:ea typeface="Times New Roman"/>
                          <a:cs typeface="Times New Roman" pitchFamily="18" charset="0"/>
                        </a:rPr>
                        <a:t>Комплекс процессных мероприятий «Проведение мероприятий по отдыху и оздоровлению»</a:t>
                      </a:r>
                      <a:endParaRPr lang="ru-RU" sz="1000" dirty="0">
                        <a:latin typeface="Comic Sans MS" pitchFamily="66"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207,4</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207,4</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100,0</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vMerge="1">
                  <a:txBody>
                    <a:bodyPr/>
                    <a:lstStyle/>
                    <a:p>
                      <a:endParaRPr lang="ru-RU"/>
                    </a:p>
                  </a:txBody>
                  <a:tcPr/>
                </a:tc>
                <a:tc>
                  <a:txBody>
                    <a:bodyPr/>
                    <a:lstStyle/>
                    <a:p>
                      <a:pPr algn="just">
                        <a:spcAft>
                          <a:spcPts val="0"/>
                        </a:spcAft>
                      </a:pPr>
                      <a:r>
                        <a:rPr lang="ru-RU" sz="900" dirty="0">
                          <a:solidFill>
                            <a:srgbClr val="000000"/>
                          </a:solidFill>
                          <a:latin typeface="Comic Sans MS" pitchFamily="66" charset="0"/>
                          <a:ea typeface="Times New Roman"/>
                          <a:cs typeface="Times New Roman" pitchFamily="18" charset="0"/>
                        </a:rPr>
                        <a:t>Комплекс процессных мероприятий «Совершенствование системы устройства детей-сирот и детей, оставшихся без попечения родителей, на воспитание в семьи и сопровождение выпускников интернатных организаций»</a:t>
                      </a:r>
                      <a:endParaRPr lang="ru-RU" sz="900" dirty="0">
                        <a:latin typeface="Comic Sans MS" pitchFamily="66"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4618,7</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4458,0</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96,5</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521">
                <a:tc vMerge="1">
                  <a:txBody>
                    <a:bodyPr/>
                    <a:lstStyle/>
                    <a:p>
                      <a:endParaRPr lang="ru-RU"/>
                    </a:p>
                  </a:txBody>
                  <a:tcPr/>
                </a:tc>
                <a:tc>
                  <a:txBody>
                    <a:bodyPr/>
                    <a:lstStyle/>
                    <a:p>
                      <a:pPr algn="just">
                        <a:spcAft>
                          <a:spcPts val="0"/>
                        </a:spcAft>
                      </a:pPr>
                      <a:r>
                        <a:rPr lang="ru-RU" sz="1000" dirty="0">
                          <a:solidFill>
                            <a:srgbClr val="000000"/>
                          </a:solidFill>
                          <a:latin typeface="Comic Sans MS" pitchFamily="66" charset="0"/>
                          <a:ea typeface="Times New Roman"/>
                          <a:cs typeface="Times New Roman" pitchFamily="18" charset="0"/>
                        </a:rPr>
                        <a:t>Комплекс процессных мероприятий «Развитие системы социальной поддержки педагогических работников»</a:t>
                      </a:r>
                      <a:endParaRPr lang="ru-RU" sz="1000" dirty="0">
                        <a:latin typeface="Comic Sans MS" pitchFamily="66"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4654,3</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4647,8</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99,9</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701">
                <a:tc vMerge="1">
                  <a:txBody>
                    <a:bodyPr/>
                    <a:lstStyle/>
                    <a:p>
                      <a:endParaRPr lang="ru-RU"/>
                    </a:p>
                  </a:txBody>
                  <a:tcPr/>
                </a:tc>
                <a:tc>
                  <a:txBody>
                    <a:bodyPr/>
                    <a:lstStyle/>
                    <a:p>
                      <a:pPr algn="just">
                        <a:spcAft>
                          <a:spcPts val="0"/>
                        </a:spcAft>
                      </a:pPr>
                      <a:r>
                        <a:rPr lang="ru-RU" sz="1000" dirty="0" smtClean="0">
                          <a:solidFill>
                            <a:srgbClr val="000000"/>
                          </a:solidFill>
                          <a:latin typeface="Comic Sans MS" pitchFamily="66" charset="0"/>
                          <a:ea typeface="Times New Roman"/>
                          <a:cs typeface="Times New Roman" pitchFamily="18" charset="0"/>
                        </a:rPr>
                        <a:t>Комплекс процессных мероприятий «Развитие профессионального образования»</a:t>
                      </a:r>
                      <a:endParaRPr lang="ru-RU" sz="1000" dirty="0">
                        <a:latin typeface="Comic Sans MS" pitchFamily="66"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548,0</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516,0</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solidFill>
                            <a:srgbClr val="0000CC"/>
                          </a:solidFill>
                          <a:latin typeface="Comic Sans MS" pitchFamily="66" charset="0"/>
                          <a:cs typeface="Times New Roman" pitchFamily="18" charset="0"/>
                        </a:rPr>
                        <a:t>94,2</a:t>
                      </a:r>
                      <a:endParaRPr lang="ru-RU" sz="10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527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lvl="0"/>
                      <a:r>
                        <a:rPr lang="ru-RU" sz="900" b="1" kern="1200" dirty="0" smtClean="0">
                          <a:solidFill>
                            <a:schemeClr val="tx1"/>
                          </a:solidFill>
                          <a:latin typeface="Comic Sans MS" pitchFamily="66" charset="0"/>
                          <a:ea typeface="+mn-ea"/>
                          <a:cs typeface="Times New Roman" pitchFamily="18" charset="0"/>
                        </a:rPr>
                        <a:t>  Результаты реализации муниципальной программы</a:t>
                      </a:r>
                      <a:r>
                        <a:rPr lang="ru-RU" sz="900" kern="1200" dirty="0" smtClean="0">
                          <a:solidFill>
                            <a:schemeClr val="tx1"/>
                          </a:solidFill>
                          <a:latin typeface="Comic Sans MS" pitchFamily="66" charset="0"/>
                          <a:ea typeface="+mn-ea"/>
                          <a:cs typeface="Times New Roman" pitchFamily="18" charset="0"/>
                        </a:rPr>
                        <a:t>:</a:t>
                      </a:r>
                      <a:r>
                        <a:rPr lang="ru-RU" sz="900" kern="1200" dirty="0" smtClean="0">
                          <a:solidFill>
                            <a:schemeClr val="tx1"/>
                          </a:solidFill>
                          <a:latin typeface="Comic Sans MS" pitchFamily="66" charset="0"/>
                          <a:ea typeface="+mn-ea"/>
                          <a:cs typeface="+mn-cs"/>
                        </a:rPr>
                        <a:t> </a:t>
                      </a:r>
                      <a:r>
                        <a:rPr lang="ru-RU" sz="900" kern="1200" baseline="0" dirty="0" smtClean="0">
                          <a:solidFill>
                            <a:schemeClr val="tx1"/>
                          </a:solidFill>
                          <a:latin typeface="Comic Sans MS" pitchFamily="66" charset="0"/>
                          <a:ea typeface="+mn-ea"/>
                          <a:cs typeface="+mn-cs"/>
                        </a:rPr>
                        <a:t> </a:t>
                      </a:r>
                      <a:r>
                        <a:rPr lang="ru-RU" sz="900" kern="1200" dirty="0" smtClean="0">
                          <a:solidFill>
                            <a:schemeClr val="tx1"/>
                          </a:solidFill>
                          <a:latin typeface="Comic Sans MS" pitchFamily="66" charset="0"/>
                          <a:ea typeface="+mn-ea"/>
                          <a:cs typeface="Times New Roman" pitchFamily="18" charset="0"/>
                        </a:rPr>
                        <a:t>- ликвидированы очереди на зачисление детей в возрасте от 3 до 7 лет в образовательных организациях, реализующих основную общеобразовательную программу дошкольного образования;</a:t>
                      </a:r>
                    </a:p>
                    <a:p>
                      <a:pPr lvl="0"/>
                      <a:r>
                        <a:rPr lang="ru-RU" sz="900" kern="1200" dirty="0" smtClean="0">
                          <a:solidFill>
                            <a:schemeClr val="tx1"/>
                          </a:solidFill>
                          <a:latin typeface="Comic Sans MS" pitchFamily="66" charset="0"/>
                          <a:ea typeface="+mn-ea"/>
                          <a:cs typeface="Times New Roman" pitchFamily="18" charset="0"/>
                        </a:rPr>
                        <a:t> - созданы условия, соответствующие требованиям федеральных государственных образовательных стандартов;</a:t>
                      </a:r>
                    </a:p>
                    <a:p>
                      <a:pPr lvl="0">
                        <a:buFontTx/>
                        <a:buChar char="-"/>
                      </a:pPr>
                      <a:r>
                        <a:rPr lang="ru-RU" sz="900" kern="1200" dirty="0" smtClean="0">
                          <a:solidFill>
                            <a:schemeClr val="tx1"/>
                          </a:solidFill>
                          <a:latin typeface="Comic Sans MS" pitchFamily="66" charset="0"/>
                          <a:ea typeface="+mn-ea"/>
                          <a:cs typeface="Times New Roman" pitchFamily="18" charset="0"/>
                        </a:rPr>
                        <a:t>не менее 75 процентов детей 5 - 18 лет  охвачены программами дополнительного образования;</a:t>
                      </a:r>
                    </a:p>
                    <a:p>
                      <a:pPr lvl="0">
                        <a:buFontTx/>
                        <a:buChar char="-"/>
                      </a:pPr>
                      <a:r>
                        <a:rPr lang="ru-RU" sz="900" kern="1200" dirty="0" smtClean="0">
                          <a:solidFill>
                            <a:schemeClr val="tx1"/>
                          </a:solidFill>
                          <a:latin typeface="Comic Sans MS" pitchFamily="66" charset="0"/>
                          <a:ea typeface="+mn-ea"/>
                          <a:cs typeface="Times New Roman" pitchFamily="18" charset="0"/>
                        </a:rPr>
                        <a:t> повышение результатов единого государственного экзамена;</a:t>
                      </a:r>
                    </a:p>
                    <a:p>
                      <a:r>
                        <a:rPr lang="ru-RU" sz="900" kern="1200" dirty="0" smtClean="0">
                          <a:solidFill>
                            <a:schemeClr val="tx1"/>
                          </a:solidFill>
                          <a:latin typeface="Comic Sans MS" pitchFamily="66" charset="0"/>
                          <a:ea typeface="+mn-ea"/>
                          <a:cs typeface="Times New Roman" pitchFamily="18" charset="0"/>
                        </a:rPr>
                        <a:t> - увеличение доли учащихся по программам общего образования, участвующих в олимпиадах и конкурсах различного уровня.</a:t>
                      </a:r>
                      <a:endParaRPr lang="ru-RU" sz="900" kern="1200" dirty="0">
                        <a:solidFill>
                          <a:schemeClr val="tx1"/>
                        </a:solidFill>
                        <a:latin typeface="Comic Sans MS" pitchFamily="66"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6" name="Диаграмма 5"/>
          <p:cNvGraphicFramePr/>
          <p:nvPr/>
        </p:nvGraphicFramePr>
        <p:xfrm>
          <a:off x="214282" y="714356"/>
          <a:ext cx="3071834" cy="2857520"/>
        </p:xfrm>
        <a:graphic>
          <a:graphicData uri="http://schemas.openxmlformats.org/drawingml/2006/chart">
            <c:chart xmlns:c="http://schemas.openxmlformats.org/drawingml/2006/chart" xmlns:r="http://schemas.openxmlformats.org/officeDocument/2006/relationships" r:id="rId2"/>
          </a:graphicData>
        </a:graphic>
      </p:graphicFrame>
      <p:pic>
        <p:nvPicPr>
          <p:cNvPr id="29698" name="Picture 2" descr="C:\Users\UNIT\Documents\Бюджет для граждан\фото\IMG_4512.JPG"/>
          <p:cNvPicPr>
            <a:picLocks noChangeAspect="1" noChangeArrowheads="1"/>
          </p:cNvPicPr>
          <p:nvPr/>
        </p:nvPicPr>
        <p:blipFill>
          <a:blip r:embed="rId3" cstate="print"/>
          <a:srcRect/>
          <a:stretch>
            <a:fillRect/>
          </a:stretch>
        </p:blipFill>
        <p:spPr bwMode="auto">
          <a:xfrm>
            <a:off x="214282" y="4572008"/>
            <a:ext cx="3000396" cy="214311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26</a:t>
            </a:fld>
            <a:endParaRPr lang="ru-RU"/>
          </a:p>
        </p:txBody>
      </p:sp>
      <p:graphicFrame>
        <p:nvGraphicFramePr>
          <p:cNvPr id="5" name="Таблица 4"/>
          <p:cNvGraphicFramePr>
            <a:graphicFrameLocks noGrp="1"/>
          </p:cNvGraphicFramePr>
          <p:nvPr/>
        </p:nvGraphicFramePr>
        <p:xfrm>
          <a:off x="285720" y="90498"/>
          <a:ext cx="8643998" cy="6083662"/>
        </p:xfrm>
        <a:graphic>
          <a:graphicData uri="http://schemas.openxmlformats.org/drawingml/2006/table">
            <a:tbl>
              <a:tblPr/>
              <a:tblGrid>
                <a:gridCol w="3357586"/>
                <a:gridCol w="3073698"/>
                <a:gridCol w="739228"/>
                <a:gridCol w="759106"/>
                <a:gridCol w="714380"/>
              </a:tblGrid>
              <a:tr h="500066">
                <a:tc gridSpan="5">
                  <a:txBody>
                    <a:bodyPr/>
                    <a:lstStyle/>
                    <a:p>
                      <a:pPr algn="ctr" fontAlgn="base">
                        <a:spcAft>
                          <a:spcPts val="0"/>
                        </a:spcAft>
                      </a:pPr>
                      <a:r>
                        <a:rPr lang="ru-RU" sz="1400" b="1" kern="1200" dirty="0" smtClean="0">
                          <a:solidFill>
                            <a:srgbClr val="0000CC"/>
                          </a:solidFill>
                          <a:effectLst>
                            <a:outerShdw blurRad="50800" dist="38100" algn="tr" rotWithShape="0">
                              <a:prstClr val="black">
                                <a:alpha val="40000"/>
                              </a:prstClr>
                            </a:outerShdw>
                          </a:effectLst>
                          <a:latin typeface="Comic Sans MS" pitchFamily="66" charset="0"/>
                          <a:ea typeface="Times New Roman"/>
                          <a:cs typeface="Times New Roman"/>
                        </a:rPr>
                        <a:t>Муниципальная программа «Развитие культуры и туризма на территории муниципального образования  «Краснинский муниципальный округ» Смоленской области» </a:t>
                      </a:r>
                      <a:endParaRPr lang="ru-RU" sz="1400" b="1" dirty="0">
                        <a:solidFill>
                          <a:srgbClr val="0000CC"/>
                        </a:solidFill>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28694">
                <a:tc rowSpan="8">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dirty="0" smtClean="0">
                          <a:latin typeface="Comic Sans MS" pitchFamily="66" charset="0"/>
                          <a:ea typeface="Times New Roman"/>
                          <a:cs typeface="Times New Roman" pitchFamily="18" charset="0"/>
                        </a:rPr>
                        <a:t> Цель: </a:t>
                      </a:r>
                      <a:r>
                        <a:rPr lang="ru-RU" sz="1100" dirty="0" smtClean="0">
                          <a:latin typeface="Comic Sans MS" pitchFamily="66" charset="0"/>
                          <a:ea typeface="Times New Roman"/>
                          <a:cs typeface="Times New Roman" pitchFamily="18" charset="0"/>
                        </a:rPr>
                        <a:t>Сохранение и развитие национальной духовной культуры.</a:t>
                      </a:r>
                    </a:p>
                    <a:p>
                      <a:pPr algn="just" fontAlgn="base">
                        <a:spcAft>
                          <a:spcPts val="0"/>
                        </a:spcAft>
                      </a:pPr>
                      <a:r>
                        <a:rPr lang="ru-RU" sz="1100" dirty="0" smtClean="0">
                          <a:latin typeface="Comic Sans MS" pitchFamily="66" charset="0"/>
                          <a:ea typeface="Times New Roman"/>
                          <a:cs typeface="Times New Roman" pitchFamily="18" charset="0"/>
                        </a:rPr>
                        <a:t>Формирование единого культурного пространства района в его неразрывной связи  с культурной жизнью области, страны</a:t>
                      </a:r>
                      <a:endParaRPr lang="ru-RU" sz="1100" dirty="0">
                        <a:latin typeface="Comic Sans MS" pitchFamily="66"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61644,5</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60319,5</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0000CC"/>
                          </a:solidFill>
                          <a:latin typeface="Comic Sans MS" pitchFamily="66" charset="0"/>
                          <a:cs typeface="Times New Roman" pitchFamily="18" charset="0"/>
                        </a:rPr>
                        <a:t>97,9</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44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00" dirty="0">
                          <a:solidFill>
                            <a:srgbClr val="000000"/>
                          </a:solidFill>
                          <a:latin typeface="Comic Sans MS" pitchFamily="66" charset="0"/>
                          <a:ea typeface="Times New Roman"/>
                          <a:cs typeface="Times New Roman" pitchFamily="18" charset="0"/>
                        </a:rPr>
                        <a:t>Комплекс процессных мероприятий «Обеспечение организационных  условий для реализации муниципальной программы»</a:t>
                      </a:r>
                      <a:endParaRPr lang="ru-RU" sz="1100" dirty="0">
                        <a:latin typeface="Comic Sans MS" pitchFamily="66"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13954,7</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13917,1</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99,7</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100" dirty="0">
                          <a:solidFill>
                            <a:srgbClr val="000000"/>
                          </a:solidFill>
                          <a:latin typeface="Comic Sans MS" pitchFamily="66" charset="0"/>
                          <a:ea typeface="Times New Roman"/>
                          <a:cs typeface="Times New Roman" pitchFamily="18" charset="0"/>
                        </a:rPr>
                        <a:t>Комплекс процессных мероприятий «Развитие музейной деятельности»</a:t>
                      </a:r>
                      <a:endParaRPr lang="ru-RU" sz="1100" dirty="0">
                        <a:latin typeface="Comic Sans MS" pitchFamily="66"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3552,5</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3487,2</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98,2</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100" dirty="0">
                          <a:solidFill>
                            <a:srgbClr val="000000"/>
                          </a:solidFill>
                          <a:latin typeface="Comic Sans MS" pitchFamily="66" charset="0"/>
                          <a:ea typeface="Times New Roman"/>
                          <a:cs typeface="Times New Roman" pitchFamily="18" charset="0"/>
                        </a:rPr>
                        <a:t>Комплекс процессных мероприятий «Развитие библиотечного обслуживания»</a:t>
                      </a:r>
                      <a:endParaRPr lang="ru-RU" sz="1100" dirty="0">
                        <a:latin typeface="Comic Sans MS" pitchFamily="66"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14964,3</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14531,5</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97,1</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100" dirty="0">
                          <a:solidFill>
                            <a:srgbClr val="000000"/>
                          </a:solidFill>
                          <a:latin typeface="Comic Sans MS" pitchFamily="66" charset="0"/>
                          <a:ea typeface="Times New Roman"/>
                          <a:cs typeface="Times New Roman" pitchFamily="18" charset="0"/>
                        </a:rPr>
                        <a:t>Комплекс процессных мероприятий «Организация культурно-досугового обслуживания населения»</a:t>
                      </a:r>
                      <a:endParaRPr lang="ru-RU" sz="1100" dirty="0">
                        <a:latin typeface="Comic Sans MS" pitchFamily="66"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29099,0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28309,7</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97,3</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100" dirty="0">
                          <a:solidFill>
                            <a:srgbClr val="000000"/>
                          </a:solidFill>
                          <a:latin typeface="Comic Sans MS" pitchFamily="66" charset="0"/>
                          <a:ea typeface="Times New Roman"/>
                          <a:cs typeface="Times New Roman" pitchFamily="18" charset="0"/>
                        </a:rPr>
                        <a:t>Комплекс процессных мероприятий «Развитие туризма»</a:t>
                      </a:r>
                      <a:endParaRPr lang="ru-RU" sz="1100" dirty="0">
                        <a:latin typeface="Comic Sans MS" pitchFamily="66"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5,0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5,0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100,0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100" kern="1200" dirty="0" smtClean="0">
                          <a:solidFill>
                            <a:schemeClr val="tx1"/>
                          </a:solidFill>
                          <a:latin typeface="Comic Sans MS" pitchFamily="66" charset="0"/>
                          <a:ea typeface="+mn-ea"/>
                          <a:cs typeface="Times New Roman" pitchFamily="18" charset="0"/>
                        </a:rPr>
                        <a:t> Комплекс процессных мероприятий «Сохранение и охрана объектов культурного наследия (памятников истории и культуры) расположенных на территории муниципального образования</a:t>
                      </a:r>
                      <a:endParaRPr lang="ru-RU" sz="1100" dirty="0">
                        <a:latin typeface="Comic Sans MS" pitchFamily="66"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5,0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5,0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100,0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382">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100" b="1" kern="1200" dirty="0" smtClean="0">
                          <a:solidFill>
                            <a:schemeClr val="tx1"/>
                          </a:solidFill>
                          <a:latin typeface="Comic Sans MS" pitchFamily="66" charset="0"/>
                          <a:ea typeface="+mn-ea"/>
                          <a:cs typeface="Times New Roman" pitchFamily="18" charset="0"/>
                        </a:rPr>
                        <a:t>       Результаты реализации муниципальной программы</a:t>
                      </a:r>
                      <a:r>
                        <a:rPr lang="ru-RU" sz="1100" kern="1200" dirty="0" smtClean="0">
                          <a:solidFill>
                            <a:schemeClr val="tx1"/>
                          </a:solidFill>
                          <a:latin typeface="Comic Sans MS" pitchFamily="66" charset="0"/>
                          <a:ea typeface="+mn-ea"/>
                          <a:cs typeface="Times New Roman" pitchFamily="18" charset="0"/>
                        </a:rPr>
                        <a:t>:</a:t>
                      </a:r>
                    </a:p>
                    <a:p>
                      <a:pPr marL="85725" indent="0"/>
                      <a:r>
                        <a:rPr lang="ru-RU" sz="1100" kern="1200" dirty="0" smtClean="0">
                          <a:solidFill>
                            <a:schemeClr val="tx1"/>
                          </a:solidFill>
                          <a:latin typeface="Comic Sans MS" pitchFamily="66" charset="0"/>
                          <a:ea typeface="+mn-ea"/>
                          <a:cs typeface="Times New Roman" pitchFamily="18" charset="0"/>
                        </a:rPr>
                        <a:t>- создание и обеспечение условий для сохранения и развития культуры;</a:t>
                      </a:r>
                    </a:p>
                    <a:p>
                      <a:pPr marL="85725" indent="0"/>
                      <a:r>
                        <a:rPr lang="ru-RU" sz="1100" kern="1200" dirty="0" smtClean="0">
                          <a:solidFill>
                            <a:schemeClr val="tx1"/>
                          </a:solidFill>
                          <a:latin typeface="Comic Sans MS" pitchFamily="66" charset="0"/>
                          <a:ea typeface="+mn-ea"/>
                          <a:cs typeface="Times New Roman" pitchFamily="18" charset="0"/>
                        </a:rPr>
                        <a:t>- обеспечение широкого доступа населения к ценностям традиционной и современной культуры;</a:t>
                      </a:r>
                    </a:p>
                    <a:p>
                      <a:pPr marL="85725" indent="0"/>
                      <a:r>
                        <a:rPr lang="ru-RU" sz="1100" kern="1200" dirty="0" smtClean="0">
                          <a:solidFill>
                            <a:schemeClr val="tx1"/>
                          </a:solidFill>
                          <a:latin typeface="Comic Sans MS" pitchFamily="66" charset="0"/>
                          <a:ea typeface="+mn-ea"/>
                          <a:cs typeface="Times New Roman" pitchFamily="18" charset="0"/>
                        </a:rPr>
                        <a:t>- повышение качества культурно - досугового обслуживания населения;</a:t>
                      </a:r>
                    </a:p>
                    <a:p>
                      <a:pPr marL="85725" indent="0"/>
                      <a:r>
                        <a:rPr lang="ru-RU" sz="1100" kern="1200" dirty="0" smtClean="0">
                          <a:solidFill>
                            <a:schemeClr val="tx1"/>
                          </a:solidFill>
                          <a:latin typeface="Comic Sans MS" pitchFamily="66" charset="0"/>
                          <a:ea typeface="+mn-ea"/>
                          <a:cs typeface="Times New Roman" pitchFamily="18" charset="0"/>
                        </a:rPr>
                        <a:t>- повышение статуса и профессионализма работников культуры;</a:t>
                      </a:r>
                    </a:p>
                    <a:p>
                      <a:pPr marL="85725" indent="0"/>
                      <a:r>
                        <a:rPr lang="ru-RU" sz="1100" kern="1200" dirty="0" smtClean="0">
                          <a:solidFill>
                            <a:schemeClr val="tx1"/>
                          </a:solidFill>
                          <a:latin typeface="Comic Sans MS" pitchFamily="66" charset="0"/>
                          <a:ea typeface="+mn-ea"/>
                          <a:cs typeface="Times New Roman" pitchFamily="18" charset="0"/>
                        </a:rPr>
                        <a:t>- создание привлекательного имиджа муниципального образования.</a:t>
                      </a:r>
                    </a:p>
                    <a:p>
                      <a:pPr marL="85725" indent="0"/>
                      <a:r>
                        <a:rPr lang="ru-RU" sz="1100" kern="1200" dirty="0" smtClean="0">
                          <a:solidFill>
                            <a:schemeClr val="tx1"/>
                          </a:solidFill>
                          <a:latin typeface="Comic Sans MS" pitchFamily="66" charset="0"/>
                          <a:ea typeface="+mn-ea"/>
                          <a:cs typeface="Times New Roman" pitchFamily="18" charset="0"/>
                        </a:rPr>
                        <a:t> </a:t>
                      </a:r>
                      <a:endParaRPr lang="ru-RU" sz="1100" kern="1200" dirty="0">
                        <a:solidFill>
                          <a:schemeClr val="tx1"/>
                        </a:solidFill>
                        <a:latin typeface="Comic Sans MS" pitchFamily="66"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7" name="Рисунок 2" descr="Без названия (4)"/>
          <p:cNvPicPr>
            <a:picLocks noChangeAspect="1" noChangeArrowheads="1"/>
          </p:cNvPicPr>
          <p:nvPr/>
        </p:nvPicPr>
        <p:blipFill>
          <a:blip r:embed="rId2"/>
          <a:srcRect/>
          <a:stretch>
            <a:fillRect/>
          </a:stretch>
        </p:blipFill>
        <p:spPr bwMode="auto">
          <a:xfrm>
            <a:off x="357158" y="4214818"/>
            <a:ext cx="3214710" cy="1928826"/>
          </a:xfrm>
          <a:prstGeom prst="rect">
            <a:avLst/>
          </a:prstGeom>
          <a:noFill/>
        </p:spPr>
      </p:pic>
      <p:graphicFrame>
        <p:nvGraphicFramePr>
          <p:cNvPr id="8" name="Диаграмма 7"/>
          <p:cNvGraphicFramePr/>
          <p:nvPr/>
        </p:nvGraphicFramePr>
        <p:xfrm>
          <a:off x="357158" y="785794"/>
          <a:ext cx="3357586" cy="2857520"/>
        </p:xfrm>
        <a:graphic>
          <a:graphicData uri="http://schemas.openxmlformats.org/drawingml/2006/chart">
            <c:chart xmlns:c="http://schemas.openxmlformats.org/drawingml/2006/chart" xmlns:r="http://schemas.openxmlformats.org/officeDocument/2006/relationships" r:id="rId3"/>
          </a:graphicData>
        </a:graphic>
      </p:graphicFrame>
      <p:sp>
        <p:nvSpPr>
          <p:cNvPr id="6" name="Нижний колонтитул 5"/>
          <p:cNvSpPr>
            <a:spLocks noGrp="1"/>
          </p:cNvSpPr>
          <p:nvPr>
            <p:ph type="ftr" sz="quarter" idx="11"/>
          </p:nvPr>
        </p:nvSpPr>
        <p:spPr/>
        <p:txBody>
          <a:bodyPr/>
          <a:lstStyle/>
          <a:p>
            <a:pPr>
              <a:defRPr/>
            </a:pPr>
            <a:endParaRPr 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27</a:t>
            </a:fld>
            <a:endParaRPr lang="ru-RU"/>
          </a:p>
        </p:txBody>
      </p:sp>
      <p:graphicFrame>
        <p:nvGraphicFramePr>
          <p:cNvPr id="4" name="Таблица 3"/>
          <p:cNvGraphicFramePr>
            <a:graphicFrameLocks noGrp="1"/>
          </p:cNvGraphicFramePr>
          <p:nvPr/>
        </p:nvGraphicFramePr>
        <p:xfrm>
          <a:off x="285720" y="285728"/>
          <a:ext cx="8643998" cy="5700032"/>
        </p:xfrm>
        <a:graphic>
          <a:graphicData uri="http://schemas.openxmlformats.org/drawingml/2006/table">
            <a:tbl>
              <a:tblPr/>
              <a:tblGrid>
                <a:gridCol w="3357586"/>
                <a:gridCol w="3073698"/>
                <a:gridCol w="739228"/>
                <a:gridCol w="759106"/>
                <a:gridCol w="714380"/>
              </a:tblGrid>
              <a:tr h="384570">
                <a:tc gridSpan="5">
                  <a:txBody>
                    <a:bodyPr/>
                    <a:lstStyle/>
                    <a:p>
                      <a:pPr algn="ctr" fontAlgn="base">
                        <a:spcAft>
                          <a:spcPts val="0"/>
                        </a:spcAft>
                      </a:pPr>
                      <a:r>
                        <a:rPr lang="ru-RU" sz="1400" b="1" kern="1200" dirty="0" smtClean="0">
                          <a:solidFill>
                            <a:srgbClr val="0000CC"/>
                          </a:solidFill>
                          <a:effectLst>
                            <a:outerShdw blurRad="50800" dist="38100" algn="tr" rotWithShape="0">
                              <a:prstClr val="black">
                                <a:alpha val="40000"/>
                              </a:prstClr>
                            </a:outerShdw>
                          </a:effectLst>
                          <a:latin typeface="Comic Sans MS" pitchFamily="66" charset="0"/>
                          <a:ea typeface="Times New Roman"/>
                          <a:cs typeface="Times New Roman"/>
                        </a:rPr>
                        <a:t>Муниципальная программа «Обеспечение жильем молодых семей в муниципальном образовании «Краснинский муниципальный округ» Смоленской области»</a:t>
                      </a:r>
                    </a:p>
                    <a:p>
                      <a:pPr algn="ctr" fontAlgn="base">
                        <a:spcAft>
                          <a:spcPts val="0"/>
                        </a:spcAft>
                      </a:pPr>
                      <a:endParaRPr lang="ru-RU" sz="1400" b="1" dirty="0">
                        <a:solidFill>
                          <a:srgbClr val="FF0066"/>
                        </a:solidFill>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17308">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Comic Sans MS" pitchFamily="66" charset="0"/>
                          <a:ea typeface="Times New Roman"/>
                          <a:cs typeface="Times New Roman" pitchFamily="18" charset="0"/>
                        </a:rPr>
                        <a:t> Цель: </a:t>
                      </a:r>
                      <a:r>
                        <a:rPr lang="ru-RU" sz="1200" dirty="0" smtClean="0">
                          <a:latin typeface="Comic Sans MS" pitchFamily="66" charset="0"/>
                          <a:ea typeface="Times New Roman"/>
                          <a:cs typeface="Times New Roman" pitchFamily="18" charset="0"/>
                        </a:rPr>
                        <a:t>Государственная  поддержка молодых семей, проживающих на территории </a:t>
                      </a:r>
                      <a:r>
                        <a:rPr lang="ru-RU" sz="1200" dirty="0" err="1" smtClean="0">
                          <a:latin typeface="Comic Sans MS" pitchFamily="66" charset="0"/>
                          <a:ea typeface="Times New Roman"/>
                          <a:cs typeface="Times New Roman" pitchFamily="18" charset="0"/>
                        </a:rPr>
                        <a:t>Краснинского</a:t>
                      </a:r>
                      <a:r>
                        <a:rPr lang="ru-RU" sz="1200" dirty="0" smtClean="0">
                          <a:latin typeface="Comic Sans MS" pitchFamily="66" charset="0"/>
                          <a:ea typeface="Times New Roman"/>
                          <a:cs typeface="Times New Roman" pitchFamily="18" charset="0"/>
                        </a:rPr>
                        <a:t> муниципального округа Смоленской области и признанных в установленном порядке нуждающимися в улучшении  жилищных  условий, в  решении   жилищной проблемы</a:t>
                      </a:r>
                    </a:p>
                    <a:p>
                      <a:pPr>
                        <a:spcAft>
                          <a:spcPts val="0"/>
                        </a:spcAft>
                      </a:pPr>
                      <a:endParaRPr lang="ru-RU" sz="1200" dirty="0">
                        <a:latin typeface="Comic Sans MS" pitchFamily="66"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699,3</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699,3</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0000CC"/>
                          </a:solidFill>
                          <a:latin typeface="Comic Sans MS" pitchFamily="66" charset="0"/>
                          <a:cs typeface="Times New Roman" pitchFamily="18" charset="0"/>
                        </a:rPr>
                        <a:t>100,0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371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Comic Sans MS" pitchFamily="66" charset="0"/>
                          <a:ea typeface="Times New Roman"/>
                          <a:cs typeface="Times New Roman" pitchFamily="18" charset="0"/>
                        </a:rPr>
                        <a:t>Ведомственный проект «Оказание государственной поддержки гражданам в обеспечении жильем и оплате жилищно-коммунальных услуг</a:t>
                      </a:r>
                      <a:r>
                        <a:rPr lang="ru-RU" sz="1200" dirty="0" smtClean="0">
                          <a:solidFill>
                            <a:srgbClr val="000000"/>
                          </a:solidFill>
                          <a:latin typeface="Comic Sans MS" pitchFamily="66" charset="0"/>
                          <a:ea typeface="Times New Roman"/>
                          <a:cs typeface="Times New Roman" pitchFamily="18" charset="0"/>
                        </a:rPr>
                        <a:t>»</a:t>
                      </a:r>
                    </a:p>
                    <a:p>
                      <a:pPr algn="just">
                        <a:spcAft>
                          <a:spcPts val="0"/>
                        </a:spcAft>
                      </a:pPr>
                      <a:endParaRPr lang="ru-RU" sz="1200" dirty="0">
                        <a:latin typeface="Comic Sans MS" pitchFamily="66"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699,3</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699,3</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0000CC"/>
                          </a:solidFill>
                          <a:latin typeface="Comic Sans MS" pitchFamily="66" charset="0"/>
                          <a:cs typeface="Times New Roman" pitchFamily="18" charset="0"/>
                        </a:rPr>
                        <a:t>100,0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51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Comic Sans MS" pitchFamily="66" charset="0"/>
                          <a:ea typeface="+mn-ea"/>
                          <a:cs typeface="Times New Roman" pitchFamily="18" charset="0"/>
                        </a:rPr>
                        <a:t>       Результаты реализации муниципальной программы</a:t>
                      </a:r>
                      <a:r>
                        <a:rPr lang="ru-RU" sz="1200" kern="1200" dirty="0" smtClean="0">
                          <a:solidFill>
                            <a:schemeClr val="tx1"/>
                          </a:solidFill>
                          <a:latin typeface="Comic Sans MS" pitchFamily="66" charset="0"/>
                          <a:ea typeface="+mn-ea"/>
                          <a:cs typeface="Times New Roman" pitchFamily="18" charset="0"/>
                        </a:rPr>
                        <a:t>:</a:t>
                      </a:r>
                    </a:p>
                    <a:p>
                      <a:pPr marL="85725" indent="0"/>
                      <a:r>
                        <a:rPr lang="ru-RU" sz="1200" kern="1200" dirty="0" smtClean="0">
                          <a:solidFill>
                            <a:schemeClr val="tx1"/>
                          </a:solidFill>
                          <a:latin typeface="Comic Sans MS" pitchFamily="66" charset="0"/>
                          <a:ea typeface="+mn-ea"/>
                          <a:cs typeface="Times New Roman" pitchFamily="18" charset="0"/>
                        </a:rPr>
                        <a:t>- улучшение жилищных условий более молодых семей;</a:t>
                      </a:r>
                    </a:p>
                    <a:p>
                      <a:pPr marL="85725" indent="0"/>
                      <a:r>
                        <a:rPr lang="ru-RU" sz="1200" kern="1200" dirty="0" smtClean="0">
                          <a:solidFill>
                            <a:schemeClr val="tx1"/>
                          </a:solidFill>
                          <a:latin typeface="Comic Sans MS" pitchFamily="66" charset="0"/>
                          <a:ea typeface="+mn-ea"/>
                          <a:cs typeface="Times New Roman" pitchFamily="18" charset="0"/>
                        </a:rPr>
                        <a:t>- привлечение в жилищную сферу дополнительных финансовых средств организаций, предоставляющих ипотечные жилищные кредиты и займы, собственные средства граждан;</a:t>
                      </a:r>
                    </a:p>
                    <a:p>
                      <a:pPr marL="85725" indent="0"/>
                      <a:r>
                        <a:rPr lang="ru-RU" sz="1200" kern="1200" dirty="0" smtClean="0">
                          <a:solidFill>
                            <a:schemeClr val="tx1"/>
                          </a:solidFill>
                          <a:latin typeface="Comic Sans MS" pitchFamily="66" charset="0"/>
                          <a:ea typeface="+mn-ea"/>
                          <a:cs typeface="Times New Roman" pitchFamily="18" charset="0"/>
                        </a:rPr>
                        <a:t>- развитие и закрепление положительных демографических тенденций;</a:t>
                      </a:r>
                    </a:p>
                    <a:p>
                      <a:pPr marL="85725" indent="0"/>
                      <a:r>
                        <a:rPr lang="ru-RU" sz="1200" kern="1200" dirty="0" smtClean="0">
                          <a:solidFill>
                            <a:schemeClr val="tx1"/>
                          </a:solidFill>
                          <a:latin typeface="Comic Sans MS" pitchFamily="66" charset="0"/>
                          <a:ea typeface="+mn-ea"/>
                          <a:cs typeface="Times New Roman" pitchFamily="18" charset="0"/>
                        </a:rPr>
                        <a:t>- укрепление семейных отношений и снижение социальной напряженности;</a:t>
                      </a:r>
                    </a:p>
                    <a:p>
                      <a:pPr marL="85725" indent="0"/>
                      <a:r>
                        <a:rPr lang="ru-RU" sz="1200" kern="1200" dirty="0" smtClean="0">
                          <a:solidFill>
                            <a:schemeClr val="tx1"/>
                          </a:solidFill>
                          <a:latin typeface="Comic Sans MS" pitchFamily="66" charset="0"/>
                          <a:ea typeface="+mn-ea"/>
                          <a:cs typeface="Times New Roman" pitchFamily="18" charset="0"/>
                        </a:rPr>
                        <a:t>- развитие системы ипотечного жилищного кредитования.</a:t>
                      </a:r>
                    </a:p>
                    <a:p>
                      <a:r>
                        <a:rPr lang="ru-RU" sz="1200" kern="1200" dirty="0" smtClean="0">
                          <a:solidFill>
                            <a:schemeClr val="tx1"/>
                          </a:solidFill>
                          <a:latin typeface="Comic Sans MS" pitchFamily="66" charset="0"/>
                          <a:ea typeface="+mn-ea"/>
                          <a:cs typeface="Times New Roman" pitchFamily="18" charset="0"/>
                        </a:rPr>
                        <a:t> </a:t>
                      </a:r>
                      <a:endParaRPr lang="ru-RU" sz="1200" kern="1200" dirty="0">
                        <a:solidFill>
                          <a:schemeClr val="tx1"/>
                        </a:solidFill>
                        <a:latin typeface="Comic Sans MS" pitchFamily="66"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5" name="Рисунок 3" descr="Без названия (5)"/>
          <p:cNvPicPr>
            <a:picLocks noChangeAspect="1" noChangeArrowheads="1"/>
          </p:cNvPicPr>
          <p:nvPr/>
        </p:nvPicPr>
        <p:blipFill>
          <a:blip r:embed="rId2"/>
          <a:srcRect/>
          <a:stretch>
            <a:fillRect/>
          </a:stretch>
        </p:blipFill>
        <p:spPr bwMode="auto">
          <a:xfrm>
            <a:off x="285720" y="3786190"/>
            <a:ext cx="3357586" cy="2186624"/>
          </a:xfrm>
          <a:prstGeom prst="rect">
            <a:avLst/>
          </a:prstGeom>
          <a:noFill/>
        </p:spPr>
      </p:pic>
      <p:graphicFrame>
        <p:nvGraphicFramePr>
          <p:cNvPr id="6" name="Диаграмма 5"/>
          <p:cNvGraphicFramePr/>
          <p:nvPr/>
        </p:nvGraphicFramePr>
        <p:xfrm>
          <a:off x="285720" y="928670"/>
          <a:ext cx="3357586" cy="250033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28</a:t>
            </a:fld>
            <a:endParaRPr lang="ru-RU"/>
          </a:p>
        </p:txBody>
      </p:sp>
      <p:graphicFrame>
        <p:nvGraphicFramePr>
          <p:cNvPr id="4" name="Таблица 3"/>
          <p:cNvGraphicFramePr>
            <a:graphicFrameLocks noGrp="1"/>
          </p:cNvGraphicFramePr>
          <p:nvPr/>
        </p:nvGraphicFramePr>
        <p:xfrm>
          <a:off x="357158" y="357166"/>
          <a:ext cx="8643998" cy="6324293"/>
        </p:xfrm>
        <a:graphic>
          <a:graphicData uri="http://schemas.openxmlformats.org/drawingml/2006/table">
            <a:tbl>
              <a:tblPr/>
              <a:tblGrid>
                <a:gridCol w="3357586"/>
                <a:gridCol w="3073698"/>
                <a:gridCol w="739228"/>
                <a:gridCol w="759106"/>
                <a:gridCol w="714380"/>
              </a:tblGrid>
              <a:tr h="42259">
                <a:tc gridSpan="5">
                  <a:txBody>
                    <a:bodyPr/>
                    <a:lstStyle/>
                    <a:p>
                      <a:pPr algn="ctr" fontAlgn="base">
                        <a:spcAft>
                          <a:spcPts val="0"/>
                        </a:spcAft>
                      </a:pPr>
                      <a:r>
                        <a:rPr lang="ru-RU" sz="1400" b="1" kern="1200" dirty="0" smtClean="0">
                          <a:solidFill>
                            <a:srgbClr val="0000CC"/>
                          </a:solidFill>
                          <a:effectLst>
                            <a:outerShdw blurRad="50800" dist="38100" algn="tr" rotWithShape="0">
                              <a:prstClr val="black">
                                <a:alpha val="40000"/>
                              </a:prstClr>
                            </a:outerShdw>
                          </a:effectLst>
                          <a:latin typeface="Comic Sans MS" pitchFamily="66" charset="0"/>
                          <a:ea typeface="Times New Roman"/>
                          <a:cs typeface="Times New Roman"/>
                        </a:rPr>
                        <a:t>Муниципальная программа «Создание условий для осуществления градостроительной деятельности на территории муниципального образования «Краснинский муниципальный округ» Смоленской области»</a:t>
                      </a:r>
                    </a:p>
                    <a:p>
                      <a:pPr algn="ctr" fontAlgn="base">
                        <a:spcAft>
                          <a:spcPts val="0"/>
                        </a:spcAft>
                      </a:pPr>
                      <a:endParaRPr lang="ru-RU" sz="1200" b="1" dirty="0">
                        <a:solidFill>
                          <a:srgbClr val="FF0066"/>
                        </a:solidFill>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100881">
                <a:tc rowSpan="3">
                  <a:txBody>
                    <a:bodyPr/>
                    <a:lstStyle/>
                    <a:p>
                      <a:pPr algn="just" fontAlgn="base">
                        <a:spcAft>
                          <a:spcPts val="0"/>
                        </a:spcAft>
                      </a:pPr>
                      <a:endParaRPr lang="ru-RU" sz="1200" kern="1200" dirty="0">
                        <a:solidFill>
                          <a:srgbClr val="000000"/>
                        </a:solidFill>
                        <a:effectLst>
                          <a:outerShdw blurRad="50800" dist="38100" algn="tr" rotWithShape="0">
                            <a:prstClr val="black">
                              <a:alpha val="40000"/>
                            </a:prstClr>
                          </a:outerShdw>
                        </a:effectLst>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Comic Sans MS" pitchFamily="66" charset="0"/>
                          <a:ea typeface="Times New Roman"/>
                          <a:cs typeface="Times New Roman" pitchFamily="18" charset="0"/>
                        </a:rPr>
                        <a:t> Цель: </a:t>
                      </a:r>
                      <a:r>
                        <a:rPr lang="ru-RU" sz="1200" dirty="0" smtClean="0">
                          <a:latin typeface="Comic Sans MS" pitchFamily="66" charset="0"/>
                          <a:ea typeface="Times New Roman"/>
                          <a:cs typeface="Times New Roman" pitchFamily="18" charset="0"/>
                        </a:rPr>
                        <a:t>Обеспечение устойчивого развития территории муниципального образования на основании своевременной актуализации схем территориального планирования, муниципальных  нормативов градостроительного проектирования, подготовки документов территориального планирования, градостроительного зонирования</a:t>
                      </a:r>
                      <a:endParaRPr lang="ru-RU" sz="1200" dirty="0">
                        <a:latin typeface="Comic Sans MS" pitchFamily="66"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920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smtClean="0">
                          <a:solidFill>
                            <a:srgbClr val="000000"/>
                          </a:solidFill>
                          <a:latin typeface="Comic Sans MS" pitchFamily="66" charset="0"/>
                          <a:ea typeface="Times New Roman"/>
                          <a:cs typeface="Times New Roman" pitchFamily="18" charset="0"/>
                        </a:rPr>
                        <a:t>Комплекс процессных мероприятий "Создание и развитие нормативно-правовых и информационных ресурсов для обеспечения градостроительной деятельности»</a:t>
                      </a:r>
                      <a:endParaRPr lang="ru-RU" sz="1200" dirty="0">
                        <a:latin typeface="Comic Sans MS" pitchFamily="66"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4179">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Comic Sans MS" pitchFamily="66"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Comic Sans MS" pitchFamily="66" charset="0"/>
                          <a:ea typeface="+mn-ea"/>
                          <a:cs typeface="Times New Roman" pitchFamily="18" charset="0"/>
                        </a:rPr>
                        <a:t>:</a:t>
                      </a:r>
                    </a:p>
                    <a:p>
                      <a:r>
                        <a:rPr lang="ru-RU" sz="1200" kern="1200" dirty="0" smtClean="0">
                          <a:solidFill>
                            <a:schemeClr val="tx1"/>
                          </a:solidFill>
                          <a:latin typeface="Comic Sans MS" pitchFamily="66" charset="0"/>
                          <a:ea typeface="+mn-ea"/>
                          <a:cs typeface="Times New Roman" pitchFamily="18" charset="0"/>
                        </a:rPr>
                        <a:t>- обеспечение муниципального образования документами территориального планирования и нормативами градостроительного проектирования;</a:t>
                      </a:r>
                    </a:p>
                    <a:p>
                      <a:r>
                        <a:rPr lang="ru-RU" sz="1200" kern="1200" dirty="0" smtClean="0">
                          <a:solidFill>
                            <a:schemeClr val="tx1"/>
                          </a:solidFill>
                          <a:latin typeface="Comic Sans MS" pitchFamily="66" charset="0"/>
                          <a:ea typeface="+mn-ea"/>
                          <a:cs typeface="Times New Roman" pitchFamily="18" charset="0"/>
                        </a:rPr>
                        <a:t>- разработка генеральных планов сельских поселений;</a:t>
                      </a:r>
                    </a:p>
                    <a:p>
                      <a:r>
                        <a:rPr lang="ru-RU" sz="1200" kern="1200" dirty="0" smtClean="0">
                          <a:solidFill>
                            <a:schemeClr val="tx1"/>
                          </a:solidFill>
                          <a:latin typeface="Comic Sans MS" pitchFamily="66" charset="0"/>
                          <a:ea typeface="+mn-ea"/>
                          <a:cs typeface="Times New Roman" pitchFamily="18" charset="0"/>
                        </a:rPr>
                        <a:t>- разработка правил землепользования и застройки сельских поселений.</a:t>
                      </a:r>
                    </a:p>
                    <a:p>
                      <a:endParaRPr lang="ru-RU" sz="1200" kern="1200" dirty="0" smtClean="0">
                        <a:solidFill>
                          <a:schemeClr val="tx1"/>
                        </a:solidFill>
                        <a:latin typeface="Comic Sans MS" pitchFamily="66" charset="0"/>
                        <a:ea typeface="+mn-ea"/>
                        <a:cs typeface="Times New Roman" pitchFamily="18" charset="0"/>
                      </a:endParaRPr>
                    </a:p>
                    <a:p>
                      <a:endParaRPr lang="ru-RU" sz="1200" kern="1200" dirty="0" smtClean="0">
                        <a:solidFill>
                          <a:schemeClr val="tx1"/>
                        </a:solidFill>
                        <a:latin typeface="Comic Sans MS" pitchFamily="66" charset="0"/>
                        <a:ea typeface="+mn-ea"/>
                        <a:cs typeface="Times New Roman" pitchFamily="18" charset="0"/>
                      </a:endParaRPr>
                    </a:p>
                    <a:p>
                      <a:endParaRPr lang="ru-RU" sz="1200" kern="1200" dirty="0" smtClean="0">
                        <a:solidFill>
                          <a:schemeClr val="tx1"/>
                        </a:solidFill>
                        <a:latin typeface="Comic Sans MS" pitchFamily="66" charset="0"/>
                        <a:ea typeface="+mn-ea"/>
                        <a:cs typeface="Times New Roman" pitchFamily="18" charset="0"/>
                      </a:endParaRPr>
                    </a:p>
                    <a:p>
                      <a:endParaRPr lang="ru-RU" sz="1200" kern="1200" dirty="0" smtClean="0">
                        <a:solidFill>
                          <a:schemeClr val="tx1"/>
                        </a:solidFill>
                        <a:latin typeface="Comic Sans MS" pitchFamily="66" charset="0"/>
                        <a:ea typeface="+mn-ea"/>
                        <a:cs typeface="Times New Roman" pitchFamily="18" charset="0"/>
                      </a:endParaRPr>
                    </a:p>
                    <a:p>
                      <a:r>
                        <a:rPr lang="ru-RU" sz="1200" kern="1200" dirty="0" smtClean="0">
                          <a:solidFill>
                            <a:schemeClr val="tx1"/>
                          </a:solidFill>
                          <a:latin typeface="Comic Sans MS" pitchFamily="66" charset="0"/>
                          <a:ea typeface="+mn-ea"/>
                          <a:cs typeface="Times New Roman" pitchFamily="18" charset="0"/>
                        </a:rPr>
                        <a:t> </a:t>
                      </a:r>
                      <a:endParaRPr lang="ru-RU" sz="1200" kern="1200" dirty="0">
                        <a:solidFill>
                          <a:schemeClr val="tx1"/>
                        </a:solidFill>
                        <a:latin typeface="Comic Sans MS" pitchFamily="66"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5" name="Рисунок 5" descr="IMG_0682 (1)"/>
          <p:cNvPicPr>
            <a:picLocks noChangeAspect="1" noChangeArrowheads="1"/>
          </p:cNvPicPr>
          <p:nvPr/>
        </p:nvPicPr>
        <p:blipFill>
          <a:blip r:embed="rId2" cstate="print"/>
          <a:srcRect/>
          <a:stretch>
            <a:fillRect/>
          </a:stretch>
        </p:blipFill>
        <p:spPr bwMode="auto">
          <a:xfrm>
            <a:off x="357158" y="1285860"/>
            <a:ext cx="3286148" cy="228601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29</a:t>
            </a:fld>
            <a:endParaRPr lang="ru-RU"/>
          </a:p>
        </p:txBody>
      </p:sp>
      <p:graphicFrame>
        <p:nvGraphicFramePr>
          <p:cNvPr id="4" name="Таблица 3"/>
          <p:cNvGraphicFramePr>
            <a:graphicFrameLocks noGrp="1"/>
          </p:cNvGraphicFramePr>
          <p:nvPr/>
        </p:nvGraphicFramePr>
        <p:xfrm>
          <a:off x="285720" y="285728"/>
          <a:ext cx="8643998" cy="6065528"/>
        </p:xfrm>
        <a:graphic>
          <a:graphicData uri="http://schemas.openxmlformats.org/drawingml/2006/table">
            <a:tbl>
              <a:tblPr/>
              <a:tblGrid>
                <a:gridCol w="3357586"/>
                <a:gridCol w="3073698"/>
                <a:gridCol w="739228"/>
                <a:gridCol w="759106"/>
                <a:gridCol w="714380"/>
              </a:tblGrid>
              <a:tr h="571504">
                <a:tc gridSpan="5">
                  <a:txBody>
                    <a:bodyPr/>
                    <a:lstStyle/>
                    <a:p>
                      <a:pPr algn="ctr" fontAlgn="base">
                        <a:spcAft>
                          <a:spcPts val="0"/>
                        </a:spcAft>
                      </a:pPr>
                      <a:r>
                        <a:rPr lang="ru-RU" sz="1400" b="1" kern="1200" dirty="0" smtClean="0">
                          <a:solidFill>
                            <a:srgbClr val="0000CC"/>
                          </a:solidFill>
                          <a:effectLst>
                            <a:outerShdw blurRad="50800" dist="38100" algn="tr" rotWithShape="0">
                              <a:prstClr val="black">
                                <a:alpha val="40000"/>
                              </a:prstClr>
                            </a:outerShdw>
                          </a:effectLst>
                          <a:latin typeface="Comic Sans MS" pitchFamily="66" charset="0"/>
                          <a:ea typeface="Times New Roman"/>
                          <a:cs typeface="Times New Roman"/>
                        </a:rPr>
                        <a:t>Муниципальная программа «Гражданско-патриотическое воспитание граждан» в муниципальном образовании «Краснинский муниципальный округ» Смоленской области</a:t>
                      </a:r>
                      <a:endParaRPr lang="ru-RU" sz="1400" b="1" dirty="0">
                        <a:solidFill>
                          <a:srgbClr val="0000CC"/>
                        </a:solidFill>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458588">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Comic Sans MS" pitchFamily="66" charset="0"/>
                          <a:ea typeface="Times New Roman"/>
                          <a:cs typeface="Times New Roman" pitchFamily="18" charset="0"/>
                        </a:rPr>
                        <a:t> Цель: </a:t>
                      </a:r>
                      <a:r>
                        <a:rPr lang="ru-RU" sz="1200" dirty="0" smtClean="0">
                          <a:latin typeface="Comic Sans MS" pitchFamily="66" charset="0"/>
                          <a:ea typeface="Times New Roman"/>
                          <a:cs typeface="Times New Roman"/>
                        </a:rPr>
                        <a:t>Увеличение доли граждан участвующих в мероприятиях по патриотическому воспитанию, количества действующих патриотических клубов общественных организаций, разноплановых мероприятий патриотической направленности освещённые в средствах массовой информации</a:t>
                      </a:r>
                      <a:endParaRPr lang="ru-RU" sz="1200" dirty="0">
                        <a:latin typeface="Comic Sans MS" pitchFamily="66"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30,0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30,0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100,0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4916">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Comic Sans MS" pitchFamily="66" charset="0"/>
                          <a:ea typeface="Times New Roman"/>
                          <a:cs typeface="Times New Roman"/>
                        </a:rPr>
                        <a:t>Комплекс процессных мероприятий "Организация и проведение мероприятий по гражданскому и патриотическому воспитанию граждан, включая проведение мероприятий, посвященных памятным датам и </a:t>
                      </a:r>
                      <a:r>
                        <a:rPr lang="ru-RU" sz="1200" dirty="0" smtClean="0">
                          <a:solidFill>
                            <a:srgbClr val="000000"/>
                          </a:solidFill>
                          <a:latin typeface="Comic Sans MS" pitchFamily="66" charset="0"/>
                          <a:ea typeface="Times New Roman"/>
                          <a:cs typeface="Times New Roman"/>
                        </a:rPr>
                        <a:t>праздникам»</a:t>
                      </a:r>
                      <a:endParaRPr lang="ru-RU" sz="1200" dirty="0">
                        <a:latin typeface="Comic Sans MS" pitchFamily="66"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30,0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30,0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100,0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2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Comic Sans MS" pitchFamily="66" charset="0"/>
                          <a:ea typeface="+mn-ea"/>
                          <a:cs typeface="Times New Roman" pitchFamily="18" charset="0"/>
                        </a:rPr>
                        <a:t>       </a:t>
                      </a:r>
                    </a:p>
                    <a:p>
                      <a:pPr marL="85725" indent="0"/>
                      <a:r>
                        <a:rPr lang="ru-RU" sz="1200" b="1" kern="1200" dirty="0" smtClean="0">
                          <a:solidFill>
                            <a:schemeClr val="tx1"/>
                          </a:solidFill>
                          <a:latin typeface="Comic Sans MS" pitchFamily="66" charset="0"/>
                          <a:ea typeface="+mn-ea"/>
                          <a:cs typeface="Times New Roman" pitchFamily="18" charset="0"/>
                        </a:rPr>
                        <a:t>Ожидаемые конечные результаты реализации муниципальной программы</a:t>
                      </a:r>
                      <a:r>
                        <a:rPr lang="ru-RU" sz="1200" kern="1200" dirty="0" smtClean="0">
                          <a:solidFill>
                            <a:schemeClr val="tx1"/>
                          </a:solidFill>
                          <a:latin typeface="Comic Sans MS" pitchFamily="66" charset="0"/>
                          <a:ea typeface="+mn-ea"/>
                          <a:cs typeface="Times New Roman" pitchFamily="18" charset="0"/>
                        </a:rPr>
                        <a:t>:</a:t>
                      </a:r>
                    </a:p>
                    <a:p>
                      <a:pPr marL="85725" indent="0"/>
                      <a:r>
                        <a:rPr lang="ru-RU" sz="1200" dirty="0" smtClean="0">
                          <a:latin typeface="Comic Sans MS" pitchFamily="66" charset="0"/>
                          <a:ea typeface="Times New Roman"/>
                          <a:cs typeface="Times New Roman"/>
                        </a:rPr>
                        <a:t> -</a:t>
                      </a:r>
                      <a:r>
                        <a:rPr lang="ru-RU" sz="1200" baseline="0" dirty="0" smtClean="0">
                          <a:latin typeface="Comic Sans MS" pitchFamily="66" charset="0"/>
                          <a:ea typeface="Times New Roman"/>
                          <a:cs typeface="Times New Roman"/>
                        </a:rPr>
                        <a:t> </a:t>
                      </a:r>
                      <a:r>
                        <a:rPr lang="ru-RU" sz="1200" dirty="0" smtClean="0">
                          <a:latin typeface="Comic Sans MS" pitchFamily="66" charset="0"/>
                          <a:ea typeface="Times New Roman"/>
                          <a:cs typeface="Times New Roman"/>
                        </a:rPr>
                        <a:t>увеличение доли граждан участвующих в мероприятиях по патриотическому воспитанию;</a:t>
                      </a:r>
                    </a:p>
                    <a:p>
                      <a:pPr marL="85725" indent="0">
                        <a:buFontTx/>
                        <a:buChar char="-"/>
                      </a:pPr>
                      <a:r>
                        <a:rPr lang="ru-RU" sz="1200" dirty="0" smtClean="0">
                          <a:latin typeface="Comic Sans MS" pitchFamily="66" charset="0"/>
                          <a:ea typeface="Times New Roman"/>
                          <a:cs typeface="Times New Roman"/>
                        </a:rPr>
                        <a:t>увеличение количества действующих патриотических клубов общественных организаций, разноплановых мероприятий патриотической направленности; </a:t>
                      </a:r>
                    </a:p>
                    <a:p>
                      <a:pPr marL="85725" indent="0">
                        <a:buFontTx/>
                        <a:buChar char="-"/>
                      </a:pPr>
                      <a:r>
                        <a:rPr lang="ru-RU" sz="1200" dirty="0" smtClean="0">
                          <a:latin typeface="Comic Sans MS" pitchFamily="66" charset="0"/>
                          <a:ea typeface="Times New Roman"/>
                          <a:cs typeface="Times New Roman"/>
                        </a:rPr>
                        <a:t> освещение в средствах массовой информации  памятных мероприятий. </a:t>
                      </a:r>
                      <a:endParaRPr lang="ru-RU" sz="1200" kern="1200" dirty="0" smtClean="0">
                        <a:solidFill>
                          <a:schemeClr val="tx1"/>
                        </a:solidFill>
                        <a:latin typeface="Comic Sans MS" pitchFamily="66" charset="0"/>
                        <a:ea typeface="+mn-ea"/>
                        <a:cs typeface="Times New Roman" pitchFamily="18" charset="0"/>
                      </a:endParaRPr>
                    </a:p>
                    <a:p>
                      <a:endParaRPr lang="ru-RU" sz="1200" kern="1200" dirty="0" smtClean="0">
                        <a:solidFill>
                          <a:schemeClr val="tx1"/>
                        </a:solidFill>
                        <a:latin typeface="Comic Sans MS" pitchFamily="66" charset="0"/>
                        <a:ea typeface="+mn-ea"/>
                        <a:cs typeface="Times New Roman" pitchFamily="18" charset="0"/>
                      </a:endParaRPr>
                    </a:p>
                    <a:p>
                      <a:endParaRPr lang="ru-RU" sz="1200" kern="1200" dirty="0" smtClean="0">
                        <a:solidFill>
                          <a:schemeClr val="tx1"/>
                        </a:solidFill>
                        <a:latin typeface="Comic Sans MS" pitchFamily="66" charset="0"/>
                        <a:ea typeface="+mn-ea"/>
                        <a:cs typeface="Times New Roman" pitchFamily="18" charset="0"/>
                      </a:endParaRPr>
                    </a:p>
                    <a:p>
                      <a:endParaRPr lang="ru-RU" sz="1200" kern="1200" dirty="0" smtClean="0">
                        <a:solidFill>
                          <a:schemeClr val="tx1"/>
                        </a:solidFill>
                        <a:latin typeface="Comic Sans MS" pitchFamily="66" charset="0"/>
                        <a:ea typeface="+mn-ea"/>
                        <a:cs typeface="Times New Roman" pitchFamily="18" charset="0"/>
                      </a:endParaRPr>
                    </a:p>
                    <a:p>
                      <a:r>
                        <a:rPr lang="ru-RU" sz="1200" kern="1200" dirty="0" smtClean="0">
                          <a:solidFill>
                            <a:schemeClr val="tx1"/>
                          </a:solidFill>
                          <a:latin typeface="Comic Sans MS" pitchFamily="66" charset="0"/>
                          <a:ea typeface="+mn-ea"/>
                          <a:cs typeface="Times New Roman" pitchFamily="18" charset="0"/>
                        </a:rPr>
                        <a:t> </a:t>
                      </a:r>
                      <a:endParaRPr lang="ru-RU" sz="1200" kern="1200" dirty="0">
                        <a:solidFill>
                          <a:schemeClr val="tx1"/>
                        </a:solidFill>
                        <a:latin typeface="Comic Sans MS" pitchFamily="66"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249858" name="Picture 2" descr="C:\Users\Смирнова\Documents\Бюджет для граждан\images.jpg"/>
          <p:cNvPicPr>
            <a:picLocks noChangeAspect="1" noChangeArrowheads="1"/>
          </p:cNvPicPr>
          <p:nvPr/>
        </p:nvPicPr>
        <p:blipFill>
          <a:blip r:embed="rId2"/>
          <a:srcRect/>
          <a:stretch>
            <a:fillRect/>
          </a:stretch>
        </p:blipFill>
        <p:spPr bwMode="auto">
          <a:xfrm>
            <a:off x="285720" y="4000504"/>
            <a:ext cx="3357586" cy="2336816"/>
          </a:xfrm>
          <a:prstGeom prst="rect">
            <a:avLst/>
          </a:prstGeom>
          <a:noFill/>
        </p:spPr>
      </p:pic>
      <p:graphicFrame>
        <p:nvGraphicFramePr>
          <p:cNvPr id="6" name="Диаграмма 5"/>
          <p:cNvGraphicFramePr/>
          <p:nvPr/>
        </p:nvGraphicFramePr>
        <p:xfrm>
          <a:off x="285720" y="1000108"/>
          <a:ext cx="3357586" cy="221457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7886700" cy="642942"/>
          </a:xfrm>
        </p:spPr>
        <p:txBody>
          <a:bodyPr/>
          <a:lstStyle/>
          <a:p>
            <a:r>
              <a:rPr lang="ru-RU" sz="2400" b="1" dirty="0" smtClean="0">
                <a:solidFill>
                  <a:srgbClr val="0000CC"/>
                </a:solidFill>
                <a:latin typeface="Comic Sans MS" pitchFamily="66" charset="0"/>
                <a:cs typeface="Times New Roman" pitchFamily="18" charset="0"/>
              </a:rPr>
              <a:t>Содержание</a:t>
            </a:r>
            <a:endParaRPr lang="ru-RU" sz="2400" dirty="0">
              <a:solidFill>
                <a:srgbClr val="0000CC"/>
              </a:solidFill>
              <a:latin typeface="Comic Sans MS" pitchFamily="66" charset="0"/>
            </a:endParaRPr>
          </a:p>
        </p:txBody>
      </p:sp>
      <p:sp>
        <p:nvSpPr>
          <p:cNvPr id="3" name="Содержимое 2"/>
          <p:cNvSpPr>
            <a:spLocks noGrp="1"/>
          </p:cNvSpPr>
          <p:nvPr>
            <p:ph sz="half" idx="1"/>
          </p:nvPr>
        </p:nvSpPr>
        <p:spPr>
          <a:xfrm>
            <a:off x="214282" y="857232"/>
            <a:ext cx="4229130" cy="5572164"/>
          </a:xfrm>
        </p:spPr>
        <p:txBody>
          <a:bodyPr/>
          <a:lstStyle/>
          <a:p>
            <a:pPr fontAlgn="t"/>
            <a:r>
              <a:rPr lang="ru-RU" sz="1200" b="1" dirty="0" smtClean="0">
                <a:latin typeface="Comic Sans MS" pitchFamily="66" charset="0"/>
              </a:rPr>
              <a:t>Введение </a:t>
            </a:r>
          </a:p>
          <a:p>
            <a:pPr fontAlgn="t"/>
            <a:r>
              <a:rPr lang="ru-RU" sz="1200" dirty="0" smtClean="0">
                <a:latin typeface="Comic Sans MS" pitchFamily="66" charset="0"/>
              </a:rPr>
              <a:t>Бюджет________________________________4 </a:t>
            </a:r>
          </a:p>
          <a:p>
            <a:pPr fontAlgn="t"/>
            <a:r>
              <a:rPr lang="ru-RU" sz="1200" dirty="0" smtClean="0">
                <a:latin typeface="Comic Sans MS" pitchFamily="66" charset="0"/>
              </a:rPr>
              <a:t>Доходы бюджета_________________________5</a:t>
            </a:r>
          </a:p>
          <a:p>
            <a:pPr fontAlgn="t"/>
            <a:r>
              <a:rPr lang="ru-RU" sz="1200" dirty="0" smtClean="0">
                <a:latin typeface="Comic Sans MS" pitchFamily="66" charset="0"/>
              </a:rPr>
              <a:t>Расходы бюджета_________________________6</a:t>
            </a:r>
          </a:p>
          <a:p>
            <a:pPr fontAlgn="t"/>
            <a:r>
              <a:rPr lang="ru-RU" sz="1200" b="1" dirty="0" smtClean="0">
                <a:latin typeface="Comic Sans MS" pitchFamily="66" charset="0"/>
              </a:rPr>
              <a:t>Раздел </a:t>
            </a:r>
            <a:r>
              <a:rPr lang="en-US" sz="1200" b="1" dirty="0" smtClean="0">
                <a:latin typeface="Comic Sans MS" pitchFamily="66" charset="0"/>
              </a:rPr>
              <a:t>I</a:t>
            </a:r>
            <a:r>
              <a:rPr lang="ru-RU" sz="1200" b="1" dirty="0" smtClean="0">
                <a:latin typeface="Comic Sans MS" pitchFamily="66" charset="0"/>
              </a:rPr>
              <a:t>. Общие характеристики</a:t>
            </a:r>
          </a:p>
          <a:p>
            <a:pPr fontAlgn="t"/>
            <a:r>
              <a:rPr lang="ru-RU" sz="1200" dirty="0" smtClean="0">
                <a:latin typeface="Comic Sans MS" pitchFamily="66" charset="0"/>
                <a:ea typeface="Times New Roman" pitchFamily="18" charset="0"/>
                <a:cs typeface="Times New Roman" pitchFamily="18" charset="0"/>
              </a:rPr>
              <a:t>Основные результаты реализации бюджетной политики_______________________________7</a:t>
            </a:r>
            <a:endParaRPr lang="ru-RU" sz="1200" dirty="0" smtClean="0">
              <a:latin typeface="Comic Sans MS" pitchFamily="66" charset="0"/>
            </a:endParaRPr>
          </a:p>
          <a:p>
            <a:pPr fontAlgn="t"/>
            <a:r>
              <a:rPr lang="ru-RU" sz="1200" dirty="0" smtClean="0">
                <a:latin typeface="Comic Sans MS" pitchFamily="66" charset="0"/>
              </a:rPr>
              <a:t>Публичные слушания______________________8</a:t>
            </a:r>
          </a:p>
          <a:p>
            <a:pPr fontAlgn="t"/>
            <a:r>
              <a:rPr lang="ru-RU" sz="1200" dirty="0" smtClean="0">
                <a:latin typeface="Comic Sans MS" pitchFamily="66" charset="0"/>
              </a:rPr>
              <a:t>Динамика исполнения бюджета муниципального образования в 2022-2025 __________________ 9</a:t>
            </a:r>
          </a:p>
          <a:p>
            <a:pPr fontAlgn="t"/>
            <a:r>
              <a:rPr lang="ru-RU" sz="1200" spc="-15" dirty="0" smtClean="0">
                <a:latin typeface="Comic Sans MS" pitchFamily="66" charset="0"/>
                <a:cs typeface="Times New Roman"/>
              </a:rPr>
              <a:t>Основные параметры исполнения бюджета ____ 10 </a:t>
            </a:r>
            <a:r>
              <a:rPr lang="ru-RU" sz="1200" b="1" dirty="0" smtClean="0">
                <a:latin typeface="Comic Sans MS" pitchFamily="66" charset="0"/>
              </a:rPr>
              <a:t/>
            </a:r>
            <a:br>
              <a:rPr lang="ru-RU" sz="1200" b="1" dirty="0" smtClean="0">
                <a:latin typeface="Comic Sans MS" pitchFamily="66" charset="0"/>
              </a:rPr>
            </a:br>
            <a:r>
              <a:rPr lang="en-US" sz="1200" b="1" dirty="0" smtClean="0">
                <a:latin typeface="Comic Sans MS" pitchFamily="66" charset="0"/>
              </a:rPr>
              <a:t>II</a:t>
            </a:r>
            <a:r>
              <a:rPr lang="ru-RU" sz="1200" b="1" dirty="0" smtClean="0">
                <a:latin typeface="Comic Sans MS" pitchFamily="66" charset="0"/>
              </a:rPr>
              <a:t>. Доходы </a:t>
            </a:r>
            <a:endParaRPr lang="ru-RU" sz="1200" dirty="0" smtClean="0">
              <a:latin typeface="Comic Sans MS" pitchFamily="66" charset="0"/>
            </a:endParaRPr>
          </a:p>
          <a:p>
            <a:pPr fontAlgn="t"/>
            <a:r>
              <a:rPr lang="ru-RU" sz="1200" dirty="0" smtClean="0">
                <a:latin typeface="Comic Sans MS" pitchFamily="66" charset="0"/>
              </a:rPr>
              <a:t>Доходы бюджета по </a:t>
            </a:r>
            <a:r>
              <a:rPr lang="ru-RU" sz="1200" dirty="0" err="1" smtClean="0">
                <a:latin typeface="Comic Sans MS" pitchFamily="66" charset="0"/>
              </a:rPr>
              <a:t>группам_______________</a:t>
            </a:r>
            <a:r>
              <a:rPr lang="ru-RU" sz="1200" dirty="0" smtClean="0">
                <a:latin typeface="Comic Sans MS" pitchFamily="66" charset="0"/>
              </a:rPr>
              <a:t> 11</a:t>
            </a:r>
          </a:p>
          <a:p>
            <a:pPr fontAlgn="t"/>
            <a:r>
              <a:rPr lang="ru-RU" sz="1200" dirty="0" smtClean="0">
                <a:latin typeface="Comic Sans MS" pitchFamily="66" charset="0"/>
              </a:rPr>
              <a:t>Структура налоговых доходов_______________12</a:t>
            </a:r>
          </a:p>
          <a:p>
            <a:pPr fontAlgn="t"/>
            <a:r>
              <a:rPr lang="ru-RU" sz="1200" dirty="0" smtClean="0">
                <a:latin typeface="Comic Sans MS" pitchFamily="66" charset="0"/>
              </a:rPr>
              <a:t>Структура неналоговых доходов_____________13</a:t>
            </a:r>
          </a:p>
          <a:p>
            <a:r>
              <a:rPr lang="ru-RU" sz="1200" dirty="0" smtClean="0">
                <a:latin typeface="Comic Sans MS" pitchFamily="66" charset="0"/>
                <a:ea typeface="Times New Roman"/>
              </a:rPr>
              <a:t>Структура безвозмездных поступлений</a:t>
            </a:r>
            <a:r>
              <a:rPr lang="en-US" sz="1200" dirty="0" smtClean="0">
                <a:latin typeface="Comic Sans MS" pitchFamily="66" charset="0"/>
                <a:ea typeface="Times New Roman"/>
              </a:rPr>
              <a:t>________</a:t>
            </a:r>
            <a:r>
              <a:rPr lang="ru-RU" sz="1200" dirty="0" smtClean="0">
                <a:latin typeface="Comic Sans MS" pitchFamily="66" charset="0"/>
                <a:ea typeface="Times New Roman"/>
              </a:rPr>
              <a:t>14</a:t>
            </a:r>
          </a:p>
          <a:p>
            <a:pPr fontAlgn="t"/>
            <a:r>
              <a:rPr lang="en-US" sz="1200" b="1" dirty="0" smtClean="0">
                <a:latin typeface="Comic Sans MS" pitchFamily="66" charset="0"/>
              </a:rPr>
              <a:t>III.</a:t>
            </a:r>
            <a:r>
              <a:rPr lang="ru-RU" sz="1200" b="1" dirty="0" smtClean="0">
                <a:latin typeface="Comic Sans MS" pitchFamily="66" charset="0"/>
              </a:rPr>
              <a:t>Расходы</a:t>
            </a:r>
            <a:endParaRPr lang="ru-RU" sz="1200" dirty="0" smtClean="0">
              <a:latin typeface="Comic Sans MS" pitchFamily="66" charset="0"/>
            </a:endParaRPr>
          </a:p>
          <a:p>
            <a:r>
              <a:rPr lang="ru-RU" sz="1200" dirty="0" smtClean="0">
                <a:latin typeface="Comic Sans MS" pitchFamily="66" charset="0"/>
              </a:rPr>
              <a:t>Показатели расходов бюджета по разделам и подразделам</a:t>
            </a:r>
            <a:r>
              <a:rPr lang="en-US" sz="1200" dirty="0" smtClean="0">
                <a:latin typeface="Comic Sans MS" pitchFamily="66" charset="0"/>
              </a:rPr>
              <a:t>_______</a:t>
            </a:r>
            <a:r>
              <a:rPr lang="ru-RU" sz="1200" dirty="0" smtClean="0">
                <a:latin typeface="Comic Sans MS" pitchFamily="66" charset="0"/>
              </a:rPr>
              <a:t>_____________________15</a:t>
            </a:r>
          </a:p>
          <a:p>
            <a:endParaRPr lang="ru-RU" sz="1200" dirty="0"/>
          </a:p>
        </p:txBody>
      </p:sp>
      <p:sp>
        <p:nvSpPr>
          <p:cNvPr id="4" name="Содержимое 3"/>
          <p:cNvSpPr>
            <a:spLocks noGrp="1"/>
          </p:cNvSpPr>
          <p:nvPr>
            <p:ph sz="half" idx="2"/>
          </p:nvPr>
        </p:nvSpPr>
        <p:spPr>
          <a:xfrm>
            <a:off x="4629150" y="857232"/>
            <a:ext cx="4300568" cy="5572164"/>
          </a:xfrm>
        </p:spPr>
        <p:txBody>
          <a:bodyPr/>
          <a:lstStyle/>
          <a:p>
            <a:pPr fontAlgn="t"/>
            <a:r>
              <a:rPr lang="ru-RU" sz="1200" dirty="0" smtClean="0">
                <a:latin typeface="Comic Sans MS" pitchFamily="66" charset="0"/>
                <a:cs typeface="Times New Roman" pitchFamily="18" charset="0"/>
              </a:rPr>
              <a:t>Доля расходов бюджета муниципального образования по отраслям___________________17</a:t>
            </a:r>
            <a:endParaRPr lang="ru-RU" sz="1200" dirty="0" smtClean="0">
              <a:latin typeface="Comic Sans MS" pitchFamily="66" charset="0"/>
            </a:endParaRPr>
          </a:p>
          <a:p>
            <a:pPr fontAlgn="t"/>
            <a:r>
              <a:rPr lang="ru-RU" sz="1200" dirty="0" smtClean="0">
                <a:latin typeface="Comic Sans MS" pitchFamily="66" charset="0"/>
              </a:rPr>
              <a:t>Расходы бюджета по муниципальным программам _______________________________________18</a:t>
            </a:r>
          </a:p>
          <a:p>
            <a:pPr fontAlgn="t"/>
            <a:r>
              <a:rPr lang="ru-RU" sz="1200" dirty="0" smtClean="0">
                <a:latin typeface="Comic Sans MS" pitchFamily="66" charset="0"/>
              </a:rPr>
              <a:t> Расходы бюджета по  непрограммным направлениям деятельности</a:t>
            </a:r>
            <a:r>
              <a:rPr lang="en-US" sz="1200" dirty="0" smtClean="0">
                <a:latin typeface="Comic Sans MS" pitchFamily="66" charset="0"/>
              </a:rPr>
              <a:t>___________</a:t>
            </a:r>
            <a:r>
              <a:rPr lang="ru-RU" sz="1200" dirty="0" smtClean="0">
                <a:latin typeface="Comic Sans MS" pitchFamily="66" charset="0"/>
              </a:rPr>
              <a:t>_____ 34</a:t>
            </a:r>
          </a:p>
          <a:p>
            <a:pPr fontAlgn="t"/>
            <a:r>
              <a:rPr lang="ru-RU" sz="1200" dirty="0" smtClean="0">
                <a:latin typeface="Comic Sans MS" pitchFamily="66" charset="0"/>
                <a:cs typeface="Times New Roman" pitchFamily="18" charset="0"/>
              </a:rPr>
              <a:t>Сведения об объемах бюджетных инвестиций в объекты капитального строительства _________35</a:t>
            </a:r>
          </a:p>
          <a:p>
            <a:pPr fontAlgn="t"/>
            <a:r>
              <a:rPr lang="ru-RU" sz="1200" dirty="0" smtClean="0">
                <a:latin typeface="Comic Sans MS" pitchFamily="66" charset="0"/>
                <a:cs typeface="Times New Roman" pitchFamily="18" charset="0"/>
              </a:rPr>
              <a:t>Динамика бюджетных инвестиций в объекты капитального строительства по годам реализации_____________________________36</a:t>
            </a:r>
            <a:endParaRPr lang="ru-RU" sz="1200" dirty="0" smtClean="0">
              <a:latin typeface="Comic Sans MS" pitchFamily="66" charset="0"/>
            </a:endParaRPr>
          </a:p>
          <a:p>
            <a:pPr fontAlgn="t"/>
            <a:r>
              <a:rPr lang="ru-RU" sz="1200" dirty="0" smtClean="0">
                <a:latin typeface="Comic Sans MS" pitchFamily="66" charset="0"/>
              </a:rPr>
              <a:t>Реализация национальных проектов в муниципальном образовании_______________ 37</a:t>
            </a:r>
          </a:p>
          <a:p>
            <a:pPr fontAlgn="t"/>
            <a:r>
              <a:rPr lang="ru-RU" sz="1200" dirty="0" smtClean="0">
                <a:latin typeface="Comic Sans MS" pitchFamily="66" charset="0"/>
              </a:rPr>
              <a:t>Численность населения</a:t>
            </a:r>
            <a:r>
              <a:rPr lang="en-US" sz="1200" dirty="0" smtClean="0">
                <a:latin typeface="Comic Sans MS" pitchFamily="66" charset="0"/>
              </a:rPr>
              <a:t>____________________</a:t>
            </a:r>
            <a:r>
              <a:rPr lang="ru-RU" sz="1200" dirty="0" smtClean="0">
                <a:latin typeface="Comic Sans MS" pitchFamily="66" charset="0"/>
              </a:rPr>
              <a:t>43</a:t>
            </a:r>
          </a:p>
          <a:p>
            <a:pPr fontAlgn="t"/>
            <a:r>
              <a:rPr lang="ru-RU" sz="1200" dirty="0" smtClean="0">
                <a:latin typeface="Comic Sans MS" pitchFamily="66" charset="0"/>
              </a:rPr>
              <a:t>Расходы в расчете на душу населения </a:t>
            </a:r>
            <a:r>
              <a:rPr lang="en-US" sz="1200" dirty="0" smtClean="0">
                <a:latin typeface="Comic Sans MS" pitchFamily="66" charset="0"/>
              </a:rPr>
              <a:t>________</a:t>
            </a:r>
            <a:r>
              <a:rPr lang="ru-RU" sz="1200" dirty="0" smtClean="0">
                <a:latin typeface="Comic Sans MS" pitchFamily="66" charset="0"/>
              </a:rPr>
              <a:t> 44</a:t>
            </a:r>
          </a:p>
          <a:p>
            <a:pPr fontAlgn="t"/>
            <a:r>
              <a:rPr lang="ru-RU" sz="1200" b="1" dirty="0" smtClean="0">
                <a:latin typeface="Comic Sans MS" pitchFamily="66" charset="0"/>
              </a:rPr>
              <a:t>Раздел </a:t>
            </a:r>
            <a:r>
              <a:rPr lang="en-US" sz="1200" b="1" dirty="0" smtClean="0">
                <a:latin typeface="Comic Sans MS" pitchFamily="66" charset="0"/>
              </a:rPr>
              <a:t>IV </a:t>
            </a:r>
            <a:r>
              <a:rPr lang="ru-RU" sz="1200" b="1" dirty="0" smtClean="0">
                <a:latin typeface="Comic Sans MS" pitchFamily="66" charset="0"/>
              </a:rPr>
              <a:t>Муниципальный долг</a:t>
            </a:r>
          </a:p>
          <a:p>
            <a:pPr fontAlgn="t"/>
            <a:r>
              <a:rPr lang="ru-RU" sz="1200" dirty="0" smtClean="0">
                <a:latin typeface="Comic Sans MS" pitchFamily="66" charset="0"/>
              </a:rPr>
              <a:t>Источники  финансирования дефицита бюджета</a:t>
            </a:r>
            <a:r>
              <a:rPr lang="en-US" sz="1200" dirty="0" smtClean="0">
                <a:latin typeface="Comic Sans MS" pitchFamily="66" charset="0"/>
              </a:rPr>
              <a:t>_</a:t>
            </a:r>
            <a:r>
              <a:rPr lang="ru-RU" sz="1200" dirty="0" smtClean="0">
                <a:latin typeface="Comic Sans MS" pitchFamily="66" charset="0"/>
              </a:rPr>
              <a:t>45</a:t>
            </a:r>
          </a:p>
          <a:p>
            <a:pPr fontAlgn="t"/>
            <a:r>
              <a:rPr lang="ru-RU" sz="1200" dirty="0" smtClean="0">
                <a:latin typeface="Comic Sans MS" pitchFamily="66" charset="0"/>
              </a:rPr>
              <a:t>Структура муниципального внутреннего долга</a:t>
            </a:r>
            <a:r>
              <a:rPr lang="en-US" sz="1200" dirty="0" smtClean="0">
                <a:latin typeface="Comic Sans MS" pitchFamily="66" charset="0"/>
              </a:rPr>
              <a:t>__</a:t>
            </a:r>
            <a:r>
              <a:rPr lang="ru-RU" sz="1200" dirty="0" smtClean="0">
                <a:latin typeface="Comic Sans MS" pitchFamily="66" charset="0"/>
              </a:rPr>
              <a:t> 46</a:t>
            </a:r>
          </a:p>
          <a:p>
            <a:pPr fontAlgn="t"/>
            <a:r>
              <a:rPr lang="ru-RU" sz="1200" dirty="0" smtClean="0">
                <a:latin typeface="Comic Sans MS" pitchFamily="66" charset="0"/>
              </a:rPr>
              <a:t>Расходы на обслуживание долговых обязательств____________________________47</a:t>
            </a:r>
          </a:p>
          <a:p>
            <a:pPr fontAlgn="t"/>
            <a:r>
              <a:rPr lang="ru-RU" sz="1200" b="1" dirty="0" smtClean="0">
                <a:latin typeface="Comic Sans MS" pitchFamily="66" charset="0"/>
              </a:rPr>
              <a:t>Контактная информация___________________48</a:t>
            </a:r>
            <a:endParaRPr lang="ru-RU" sz="1200" dirty="0" smtClean="0">
              <a:latin typeface="Comic Sans MS" pitchFamily="66" charset="0"/>
            </a:endParaRPr>
          </a:p>
          <a:p>
            <a:endParaRPr lang="ru-RU" sz="1200" dirty="0"/>
          </a:p>
        </p:txBody>
      </p:sp>
      <p:sp>
        <p:nvSpPr>
          <p:cNvPr id="6" name="Номер слайда 5"/>
          <p:cNvSpPr>
            <a:spLocks noGrp="1"/>
          </p:cNvSpPr>
          <p:nvPr>
            <p:ph type="sldNum" sz="quarter" idx="12"/>
          </p:nvPr>
        </p:nvSpPr>
        <p:spPr/>
        <p:txBody>
          <a:bodyPr/>
          <a:lstStyle/>
          <a:p>
            <a:pPr>
              <a:defRPr/>
            </a:pPr>
            <a:fld id="{A97CBEAA-64A0-4387-8926-CD86B9A319C7}" type="slidenum">
              <a:rPr lang="ru-RU" smtClean="0">
                <a:solidFill>
                  <a:schemeClr val="tx1">
                    <a:lumMod val="50000"/>
                    <a:lumOff val="50000"/>
                  </a:schemeClr>
                </a:solidFill>
              </a:rPr>
              <a:pPr>
                <a:defRPr/>
              </a:pPr>
              <a:t>3</a:t>
            </a:fld>
            <a:endParaRPr lang="ru-RU" dirty="0">
              <a:solidFill>
                <a:schemeClr val="tx1">
                  <a:lumMod val="50000"/>
                  <a:lumOff val="50000"/>
                </a:schemeClr>
              </a:solidFill>
            </a:endParaRPr>
          </a:p>
        </p:txBody>
      </p:sp>
      <p:sp>
        <p:nvSpPr>
          <p:cNvPr id="7" name="Нижний колонтитул 6"/>
          <p:cNvSpPr>
            <a:spLocks noGrp="1"/>
          </p:cNvSpPr>
          <p:nvPr>
            <p:ph type="ftr" sz="quarter" idx="11"/>
          </p:nvPr>
        </p:nvSpPr>
        <p:spPr/>
        <p:txBody>
          <a:bodyPr/>
          <a:lstStyle/>
          <a:p>
            <a:pPr>
              <a:defRPr/>
            </a:pP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30</a:t>
            </a:fld>
            <a:endParaRPr lang="ru-RU"/>
          </a:p>
        </p:txBody>
      </p:sp>
      <p:graphicFrame>
        <p:nvGraphicFramePr>
          <p:cNvPr id="5" name="Таблица 4"/>
          <p:cNvGraphicFramePr>
            <a:graphicFrameLocks noGrp="1"/>
          </p:cNvGraphicFramePr>
          <p:nvPr/>
        </p:nvGraphicFramePr>
        <p:xfrm>
          <a:off x="285720" y="357166"/>
          <a:ext cx="8643998" cy="5315745"/>
        </p:xfrm>
        <a:graphic>
          <a:graphicData uri="http://schemas.openxmlformats.org/drawingml/2006/table">
            <a:tbl>
              <a:tblPr/>
              <a:tblGrid>
                <a:gridCol w="3357586"/>
                <a:gridCol w="3073698"/>
                <a:gridCol w="739228"/>
                <a:gridCol w="759106"/>
                <a:gridCol w="714380"/>
              </a:tblGrid>
              <a:tr h="734515">
                <a:tc gridSpan="5">
                  <a:txBody>
                    <a:bodyPr/>
                    <a:lstStyle/>
                    <a:p>
                      <a:pPr algn="ctr" fontAlgn="base">
                        <a:spcAft>
                          <a:spcPts val="0"/>
                        </a:spcAft>
                      </a:pPr>
                      <a:r>
                        <a:rPr lang="ru-RU" sz="1400" b="1" kern="1200" dirty="0" smtClean="0">
                          <a:solidFill>
                            <a:srgbClr val="0000CC"/>
                          </a:solidFill>
                          <a:effectLst>
                            <a:outerShdw blurRad="50800" dist="38100" algn="tr" rotWithShape="0">
                              <a:prstClr val="black">
                                <a:alpha val="40000"/>
                              </a:prstClr>
                            </a:outerShdw>
                          </a:effectLst>
                          <a:latin typeface="Comic Sans MS" pitchFamily="66" charset="0"/>
                          <a:ea typeface="Times New Roman"/>
                          <a:cs typeface="Times New Roman" pitchFamily="18" charset="0"/>
                        </a:rPr>
                        <a:t>Муниципальная программа «Охрана окружающей среды и рациональное использование природных ресурсов на территории  муниципального образования «</a:t>
                      </a:r>
                      <a:r>
                        <a:rPr lang="ru-RU" sz="1400" b="1" kern="1200" dirty="0" smtClean="0">
                          <a:solidFill>
                            <a:srgbClr val="0000CC"/>
                          </a:solidFill>
                          <a:effectLst>
                            <a:outerShdw blurRad="50800" dist="38100" algn="tr" rotWithShape="0">
                              <a:prstClr val="black">
                                <a:alpha val="40000"/>
                              </a:prstClr>
                            </a:outerShdw>
                          </a:effectLst>
                          <a:latin typeface="Comic Sans MS" pitchFamily="66" charset="0"/>
                          <a:ea typeface="Times New Roman"/>
                          <a:cs typeface="Times New Roman"/>
                        </a:rPr>
                        <a:t>Краснинский муниципальный округ</a:t>
                      </a:r>
                      <a:r>
                        <a:rPr lang="ru-RU" sz="1400" b="1" kern="1200" dirty="0" smtClean="0">
                          <a:solidFill>
                            <a:srgbClr val="0000CC"/>
                          </a:solidFill>
                          <a:effectLst>
                            <a:outerShdw blurRad="50800" dist="38100" algn="tr" rotWithShape="0">
                              <a:prstClr val="black">
                                <a:alpha val="40000"/>
                              </a:prstClr>
                            </a:outerShdw>
                          </a:effectLst>
                          <a:latin typeface="Comic Sans MS" pitchFamily="66" charset="0"/>
                          <a:ea typeface="Times New Roman"/>
                          <a:cs typeface="Times New Roman" pitchFamily="18" charset="0"/>
                        </a:rPr>
                        <a:t>» Смоленской области»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53682">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latin typeface="Comic Sans MS" pitchFamily="66" charset="0"/>
                          <a:ea typeface="Times New Roman"/>
                          <a:cs typeface="Times New Roman" pitchFamily="18" charset="0"/>
                        </a:rPr>
                        <a:t> Цель: </a:t>
                      </a:r>
                      <a:r>
                        <a:rPr lang="ru-RU" sz="1200" kern="1200" dirty="0" smtClean="0">
                          <a:solidFill>
                            <a:schemeClr val="tx1"/>
                          </a:solidFill>
                          <a:latin typeface="Comic Sans MS" pitchFamily="66" charset="0"/>
                          <a:ea typeface="+mn-ea"/>
                          <a:cs typeface="+mn-cs"/>
                        </a:rPr>
                        <a:t>Улучшение экологической ситуации на территории муниципального образования «Краснинский муниципальный округ» Смоленской области</a:t>
                      </a:r>
                      <a:endParaRPr lang="ru-RU" sz="1200" dirty="0" smtClean="0">
                        <a:latin typeface="Comic Sans MS" pitchFamily="66" charset="0"/>
                        <a:ea typeface="Times New Roman"/>
                        <a:cs typeface="Times New Roman" pitchFamily="18" charset="0"/>
                      </a:endParaRPr>
                    </a:p>
                    <a:p>
                      <a:pPr>
                        <a:spcAft>
                          <a:spcPts val="0"/>
                        </a:spcAft>
                      </a:pPr>
                      <a:endParaRPr lang="ru-RU" sz="1200" dirty="0" smtClean="0">
                        <a:latin typeface="Comic Sans MS" pitchFamily="66" charset="0"/>
                        <a:ea typeface="Times New Roman"/>
                        <a:cs typeface="Times New Roman" pitchFamily="18" charset="0"/>
                      </a:endParaRPr>
                    </a:p>
                    <a:p>
                      <a:pPr>
                        <a:spcAft>
                          <a:spcPts val="0"/>
                        </a:spcAft>
                      </a:pPr>
                      <a:endParaRPr lang="ru-RU" sz="1200" dirty="0">
                        <a:latin typeface="Comic Sans MS" pitchFamily="66"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2948,0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2947,4</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100,0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357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smtClean="0">
                          <a:solidFill>
                            <a:srgbClr val="000000"/>
                          </a:solidFill>
                          <a:latin typeface="Comic Sans MS" pitchFamily="66" charset="0"/>
                          <a:ea typeface="Times New Roman"/>
                          <a:cs typeface="Times New Roman" pitchFamily="18" charset="0"/>
                        </a:rPr>
                        <a:t>Комплекс процессных мероприятий «Обращение с твердыми коммунальными и отходами»</a:t>
                      </a:r>
                      <a:endParaRPr lang="ru-RU" sz="1200" dirty="0">
                        <a:latin typeface="Comic Sans MS" pitchFamily="66"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2948,0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2947,4</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100,0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3687">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Comic Sans MS" pitchFamily="66" charset="0"/>
                          <a:ea typeface="+mn-ea"/>
                          <a:cs typeface="Times New Roman" pitchFamily="18" charset="0"/>
                        </a:rPr>
                        <a:t>       </a:t>
                      </a:r>
                    </a:p>
                    <a:p>
                      <a:r>
                        <a:rPr lang="ru-RU" sz="1200" b="1" kern="1200" dirty="0" smtClean="0">
                          <a:solidFill>
                            <a:schemeClr val="tx1"/>
                          </a:solidFill>
                          <a:latin typeface="Comic Sans MS" pitchFamily="66"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Comic Sans MS" pitchFamily="66" charset="0"/>
                          <a:ea typeface="+mn-ea"/>
                          <a:cs typeface="Times New Roman" pitchFamily="18" charset="0"/>
                        </a:rPr>
                        <a:t>:</a:t>
                      </a:r>
                    </a:p>
                    <a:p>
                      <a:r>
                        <a:rPr lang="ru-RU" sz="1200" kern="1200" dirty="0" smtClean="0">
                          <a:solidFill>
                            <a:schemeClr val="tx1"/>
                          </a:solidFill>
                          <a:latin typeface="Comic Sans MS" pitchFamily="66" charset="0"/>
                          <a:ea typeface="+mn-ea"/>
                          <a:cs typeface="Times New Roman" pitchFamily="18" charset="0"/>
                        </a:rPr>
                        <a:t> - благоприятная </a:t>
                      </a:r>
                      <a:r>
                        <a:rPr lang="ru-RU" sz="1200" kern="1200" dirty="0" smtClean="0">
                          <a:solidFill>
                            <a:schemeClr val="tx1"/>
                          </a:solidFill>
                          <a:latin typeface="Comic Sans MS" pitchFamily="66" charset="0"/>
                          <a:ea typeface="+mn-ea"/>
                          <a:cs typeface="+mn-cs"/>
                        </a:rPr>
                        <a:t>экологическая ситуация на территории муниципального образования</a:t>
                      </a:r>
                      <a:r>
                        <a:rPr lang="ru-RU" sz="1200" kern="1200" dirty="0" smtClean="0">
                          <a:solidFill>
                            <a:schemeClr val="tx1"/>
                          </a:solidFill>
                          <a:latin typeface="Comic Sans MS" pitchFamily="66" charset="0"/>
                          <a:ea typeface="+mn-ea"/>
                          <a:cs typeface="Times New Roman" pitchFamily="18" charset="0"/>
                        </a:rPr>
                        <a:t>;</a:t>
                      </a:r>
                      <a:br>
                        <a:rPr lang="ru-RU" sz="1200" kern="1200" dirty="0" smtClean="0">
                          <a:solidFill>
                            <a:schemeClr val="tx1"/>
                          </a:solidFill>
                          <a:latin typeface="Comic Sans MS" pitchFamily="66" charset="0"/>
                          <a:ea typeface="+mn-ea"/>
                          <a:cs typeface="Times New Roman" pitchFamily="18" charset="0"/>
                        </a:rPr>
                      </a:br>
                      <a:r>
                        <a:rPr lang="ru-RU" sz="1200" kern="1200" dirty="0" smtClean="0">
                          <a:solidFill>
                            <a:schemeClr val="tx1"/>
                          </a:solidFill>
                          <a:latin typeface="Comic Sans MS" pitchFamily="66" charset="0"/>
                          <a:ea typeface="+mn-ea"/>
                          <a:cs typeface="Times New Roman" pitchFamily="18" charset="0"/>
                        </a:rPr>
                        <a:t> - создание благоприятных условий для жизни населения.</a:t>
                      </a:r>
                    </a:p>
                    <a:p>
                      <a:endParaRPr lang="ru-RU" sz="1200" kern="1200" dirty="0" smtClean="0">
                        <a:solidFill>
                          <a:schemeClr val="tx1"/>
                        </a:solidFill>
                        <a:latin typeface="Comic Sans MS" pitchFamily="66" charset="0"/>
                        <a:ea typeface="+mn-ea"/>
                        <a:cs typeface="Times New Roman" pitchFamily="18" charset="0"/>
                      </a:endParaRPr>
                    </a:p>
                    <a:p>
                      <a:endParaRPr lang="ru-RU" sz="1200" kern="1200" dirty="0" smtClean="0">
                        <a:solidFill>
                          <a:schemeClr val="tx1"/>
                        </a:solidFill>
                        <a:latin typeface="Comic Sans MS" pitchFamily="66" charset="0"/>
                        <a:ea typeface="+mn-ea"/>
                        <a:cs typeface="Times New Roman" pitchFamily="18" charset="0"/>
                      </a:endParaRPr>
                    </a:p>
                    <a:p>
                      <a:r>
                        <a:rPr lang="ru-RU" sz="1200" kern="1200" dirty="0" smtClean="0">
                          <a:solidFill>
                            <a:schemeClr val="tx1"/>
                          </a:solidFill>
                          <a:latin typeface="Comic Sans MS" pitchFamily="66" charset="0"/>
                          <a:ea typeface="+mn-ea"/>
                          <a:cs typeface="Times New Roman" pitchFamily="18" charset="0"/>
                        </a:rPr>
                        <a:t> </a:t>
                      </a:r>
                      <a:endParaRPr lang="ru-RU" sz="1200" kern="1200" dirty="0">
                        <a:solidFill>
                          <a:schemeClr val="tx1"/>
                        </a:solidFill>
                        <a:latin typeface="Comic Sans MS" pitchFamily="66"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6" name="Рисунок 7" descr="2020_01_15-2(3)"/>
          <p:cNvPicPr>
            <a:picLocks noChangeAspect="1" noChangeArrowheads="1"/>
          </p:cNvPicPr>
          <p:nvPr/>
        </p:nvPicPr>
        <p:blipFill>
          <a:blip r:embed="rId2"/>
          <a:srcRect/>
          <a:stretch>
            <a:fillRect/>
          </a:stretch>
        </p:blipFill>
        <p:spPr bwMode="auto">
          <a:xfrm>
            <a:off x="357158" y="3500438"/>
            <a:ext cx="3286148" cy="2143140"/>
          </a:xfrm>
          <a:prstGeom prst="rect">
            <a:avLst/>
          </a:prstGeom>
          <a:noFill/>
        </p:spPr>
      </p:pic>
      <p:graphicFrame>
        <p:nvGraphicFramePr>
          <p:cNvPr id="7" name="Диаграмма 6"/>
          <p:cNvGraphicFramePr/>
          <p:nvPr/>
        </p:nvGraphicFramePr>
        <p:xfrm>
          <a:off x="357158" y="1285860"/>
          <a:ext cx="3286148" cy="20002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31</a:t>
            </a:fld>
            <a:endParaRPr lang="ru-RU" dirty="0"/>
          </a:p>
        </p:txBody>
      </p:sp>
      <p:graphicFrame>
        <p:nvGraphicFramePr>
          <p:cNvPr id="4" name="Таблица 3"/>
          <p:cNvGraphicFramePr>
            <a:graphicFrameLocks noGrp="1"/>
          </p:cNvGraphicFramePr>
          <p:nvPr/>
        </p:nvGraphicFramePr>
        <p:xfrm>
          <a:off x="285720" y="111509"/>
          <a:ext cx="8643998" cy="6614324"/>
        </p:xfrm>
        <a:graphic>
          <a:graphicData uri="http://schemas.openxmlformats.org/drawingml/2006/table">
            <a:tbl>
              <a:tblPr/>
              <a:tblGrid>
                <a:gridCol w="3357586"/>
                <a:gridCol w="3073698"/>
                <a:gridCol w="739228"/>
                <a:gridCol w="759106"/>
                <a:gridCol w="714380"/>
              </a:tblGrid>
              <a:tr h="585860">
                <a:tc gridSpan="5">
                  <a:txBody>
                    <a:bodyPr/>
                    <a:lstStyle/>
                    <a:p>
                      <a:pPr algn="ctr">
                        <a:spcAft>
                          <a:spcPts val="0"/>
                        </a:spcAft>
                      </a:pPr>
                      <a:r>
                        <a:rPr lang="ru-RU" sz="1400" b="1" kern="1200" dirty="0" smtClean="0">
                          <a:solidFill>
                            <a:srgbClr val="0000CC"/>
                          </a:solidFill>
                          <a:effectLst/>
                          <a:latin typeface="Comic Sans MS" pitchFamily="66" charset="0"/>
                          <a:ea typeface="Times New Roman"/>
                          <a:cs typeface="Times New Roman" pitchFamily="18" charset="0"/>
                        </a:rPr>
                        <a:t>Муниципальная программа </a:t>
                      </a:r>
                      <a:r>
                        <a:rPr lang="ru-RU" sz="1400" b="1" dirty="0" smtClean="0">
                          <a:solidFill>
                            <a:srgbClr val="0000CC"/>
                          </a:solidFill>
                          <a:latin typeface="Comic Sans MS" pitchFamily="66" charset="0"/>
                          <a:ea typeface="Times New Roman"/>
                          <a:cs typeface="Times New Roman" pitchFamily="18" charset="0"/>
                        </a:rPr>
                        <a:t>«Создание условий для обеспечения качественными услугами жилищно-коммунального хозяйства населения и благоустройство муниципального образования </a:t>
                      </a:r>
                      <a:r>
                        <a:rPr lang="ru-RU" sz="1400" b="1" dirty="0" smtClean="0">
                          <a:solidFill>
                            <a:srgbClr val="0000CC"/>
                          </a:solidFill>
                          <a:effectLst/>
                          <a:latin typeface="Comic Sans MS" pitchFamily="66" charset="0"/>
                          <a:ea typeface="Times New Roman"/>
                          <a:cs typeface="Times New Roman" pitchFamily="18" charset="0"/>
                        </a:rPr>
                        <a:t>«</a:t>
                      </a:r>
                      <a:r>
                        <a:rPr lang="ru-RU" sz="1400" b="1" kern="1200" dirty="0" smtClean="0">
                          <a:solidFill>
                            <a:srgbClr val="0000CC"/>
                          </a:solidFill>
                          <a:effectLst/>
                          <a:latin typeface="Comic Sans MS" pitchFamily="66" charset="0"/>
                          <a:ea typeface="Times New Roman"/>
                          <a:cs typeface="Times New Roman"/>
                        </a:rPr>
                        <a:t>Краснинский муниципальный округ</a:t>
                      </a:r>
                      <a:r>
                        <a:rPr lang="ru-RU" sz="1400" b="1" dirty="0" smtClean="0">
                          <a:solidFill>
                            <a:srgbClr val="0000CC"/>
                          </a:solidFill>
                          <a:effectLst/>
                          <a:latin typeface="Comic Sans MS" pitchFamily="66" charset="0"/>
                          <a:ea typeface="Times New Roman"/>
                          <a:cs typeface="Times New Roman" pitchFamily="18" charset="0"/>
                        </a:rPr>
                        <a:t>»</a:t>
                      </a:r>
                      <a:r>
                        <a:rPr lang="ru-RU" sz="1400" b="1" dirty="0" smtClean="0">
                          <a:solidFill>
                            <a:srgbClr val="0000CC"/>
                          </a:solidFill>
                          <a:latin typeface="Comic Sans MS" pitchFamily="66" charset="0"/>
                          <a:ea typeface="Times New Roman"/>
                          <a:cs typeface="Times New Roman" pitchFamily="18" charset="0"/>
                        </a:rPr>
                        <a:t> Смоленской области»</a:t>
                      </a:r>
                      <a:endParaRPr lang="ru-RU" sz="1400" b="1" dirty="0">
                        <a:solidFill>
                          <a:srgbClr val="0000CC"/>
                        </a:solidFill>
                        <a:latin typeface="Comic Sans MS" pitchFamily="66"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677376">
                <a:tc rowSpan="7">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0"/>
                      <a:r>
                        <a:rPr lang="ru-RU" sz="1000" b="1" dirty="0" smtClean="0">
                          <a:latin typeface="Comic Sans MS" pitchFamily="66" charset="0"/>
                          <a:ea typeface="Times New Roman"/>
                          <a:cs typeface="Times New Roman" pitchFamily="18" charset="0"/>
                        </a:rPr>
                        <a:t>  Цель: </a:t>
                      </a:r>
                      <a:r>
                        <a:rPr lang="ru-RU" sz="1000" kern="1200" dirty="0" smtClean="0">
                          <a:solidFill>
                            <a:schemeClr val="tx1"/>
                          </a:solidFill>
                          <a:latin typeface="Comic Sans MS" pitchFamily="66" charset="0"/>
                          <a:ea typeface="+mn-ea"/>
                          <a:cs typeface="+mn-cs"/>
                        </a:rPr>
                        <a:t>Создание условий для обеспечения  качественными услугами ЖКХ и благоустройство  муниципального образования; комплексное решение проблем благоустройства по улучшению санитарного и эстетического вида территории, повышению комфортности граждан, улучшение социально – экономических условий жизни населения, </a:t>
                      </a:r>
                    </a:p>
                    <a:p>
                      <a:pPr marL="85725" indent="0"/>
                      <a:r>
                        <a:rPr lang="ru-RU" sz="1000" kern="1200" dirty="0" smtClean="0">
                          <a:solidFill>
                            <a:schemeClr val="tx1"/>
                          </a:solidFill>
                          <a:latin typeface="Comic Sans MS" pitchFamily="66" charset="0"/>
                          <a:ea typeface="+mn-ea"/>
                          <a:cs typeface="+mn-cs"/>
                        </a:rPr>
                        <a:t>-обслуживание объектов газоснабжения, водоснабжения и водоотведения;</a:t>
                      </a:r>
                    </a:p>
                    <a:p>
                      <a:pPr marL="85725" indent="0"/>
                      <a:r>
                        <a:rPr lang="ru-RU" sz="1000" kern="1200" dirty="0" smtClean="0">
                          <a:solidFill>
                            <a:schemeClr val="tx1"/>
                          </a:solidFill>
                          <a:latin typeface="Comic Sans MS" pitchFamily="66" charset="0"/>
                          <a:ea typeface="+mn-ea"/>
                          <a:cs typeface="+mn-cs"/>
                        </a:rPr>
                        <a:t>-повышение качества и надежности предоставления жилищно-коммунальных услуг населению.</a:t>
                      </a:r>
                      <a:endParaRPr lang="ru-RU" sz="1000" dirty="0">
                        <a:latin typeface="Comic Sans MS" pitchFamily="66"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dirty="0" smtClean="0">
                          <a:solidFill>
                            <a:srgbClr val="0000CC"/>
                          </a:solidFill>
                          <a:latin typeface="Comic Sans MS" pitchFamily="66" charset="0"/>
                          <a:cs typeface="Times New Roman" pitchFamily="18" charset="0"/>
                        </a:rPr>
                        <a:t>45819,7</a:t>
                      </a: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dirty="0" smtClean="0">
                          <a:solidFill>
                            <a:srgbClr val="0000CC"/>
                          </a:solidFill>
                          <a:latin typeface="Comic Sans MS" pitchFamily="66" charset="0"/>
                          <a:cs typeface="Times New Roman" pitchFamily="18" charset="0"/>
                        </a:rPr>
                        <a:t>45733,5</a:t>
                      </a:r>
                      <a:endParaRPr lang="ru-RU" sz="11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dirty="0" smtClean="0">
                          <a:solidFill>
                            <a:srgbClr val="0000CC"/>
                          </a:solidFill>
                          <a:latin typeface="Comic Sans MS" pitchFamily="66" charset="0"/>
                          <a:cs typeface="Times New Roman" pitchFamily="18" charset="0"/>
                        </a:rPr>
                        <a:t>99,8</a:t>
                      </a:r>
                      <a:endParaRPr lang="ru-RU" sz="11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109">
                <a:tc vMerge="1">
                  <a:txBody>
                    <a:bodyPr/>
                    <a:lstStyle/>
                    <a:p>
                      <a:endParaRPr lang="ru-RU"/>
                    </a:p>
                  </a:txBody>
                  <a:tcPr/>
                </a:tc>
                <a:tc>
                  <a:txBody>
                    <a:bodyPr/>
                    <a:lstStyle/>
                    <a:p>
                      <a:pPr algn="just">
                        <a:spcAft>
                          <a:spcPts val="0"/>
                        </a:spcAft>
                      </a:pPr>
                      <a:r>
                        <a:rPr lang="ru-RU" sz="1000" dirty="0" smtClean="0">
                          <a:latin typeface="Comic Sans MS" pitchFamily="66" charset="0"/>
                          <a:ea typeface="Times New Roman"/>
                          <a:cs typeface="Times New Roman" pitchFamily="18" charset="0"/>
                        </a:rPr>
                        <a:t> Региональный проект "Модернизация коммунальной инфраструктуры"</a:t>
                      </a:r>
                      <a:endParaRPr lang="ru-RU" sz="1000" dirty="0">
                        <a:latin typeface="Comic Sans MS" pitchFamily="66"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dirty="0" smtClean="0">
                          <a:solidFill>
                            <a:srgbClr val="0000CC"/>
                          </a:solidFill>
                          <a:latin typeface="Comic Sans MS" pitchFamily="66" charset="0"/>
                          <a:cs typeface="Times New Roman" pitchFamily="18" charset="0"/>
                        </a:rPr>
                        <a:t>13436,7</a:t>
                      </a:r>
                      <a:endParaRPr lang="ru-RU" sz="11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dirty="0" smtClean="0">
                          <a:solidFill>
                            <a:srgbClr val="0000CC"/>
                          </a:solidFill>
                          <a:latin typeface="Comic Sans MS" pitchFamily="66" charset="0"/>
                          <a:cs typeface="Times New Roman" pitchFamily="18" charset="0"/>
                        </a:rPr>
                        <a:t>13436,4</a:t>
                      </a:r>
                      <a:endParaRPr lang="ru-RU" sz="11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dirty="0" smtClean="0">
                          <a:solidFill>
                            <a:srgbClr val="0000CC"/>
                          </a:solidFill>
                          <a:latin typeface="Comic Sans MS" pitchFamily="66" charset="0"/>
                          <a:cs typeface="Times New Roman" pitchFamily="18" charset="0"/>
                        </a:rPr>
                        <a:t>100,0</a:t>
                      </a:r>
                      <a:endParaRPr lang="ru-RU" sz="11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93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dirty="0" smtClean="0">
                          <a:solidFill>
                            <a:srgbClr val="000000"/>
                          </a:solidFill>
                          <a:latin typeface="Comic Sans MS" pitchFamily="66" charset="0"/>
                          <a:ea typeface="Times New Roman"/>
                          <a:cs typeface="Times New Roman" pitchFamily="18" charset="0"/>
                        </a:rPr>
                        <a:t>Комплекс процессных мероприятий "Обеспечение условий для выполнения работ в области жилищного хозяйства"</a:t>
                      </a:r>
                      <a:endParaRPr lang="ru-RU" sz="1000" dirty="0">
                        <a:latin typeface="Comic Sans MS" pitchFamily="66"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dirty="0" smtClean="0">
                          <a:solidFill>
                            <a:srgbClr val="0000CC"/>
                          </a:solidFill>
                          <a:latin typeface="Comic Sans MS" pitchFamily="66" charset="0"/>
                          <a:cs typeface="Times New Roman" pitchFamily="18" charset="0"/>
                        </a:rPr>
                        <a:t>386,5</a:t>
                      </a:r>
                      <a:endParaRPr lang="ru-RU" sz="11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dirty="0" smtClean="0">
                          <a:solidFill>
                            <a:srgbClr val="0000CC"/>
                          </a:solidFill>
                          <a:latin typeface="Comic Sans MS" pitchFamily="66" charset="0"/>
                          <a:cs typeface="Times New Roman" pitchFamily="18" charset="0"/>
                        </a:rPr>
                        <a:t>386,5</a:t>
                      </a:r>
                      <a:endParaRPr lang="ru-RU" sz="11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dirty="0" smtClean="0">
                          <a:solidFill>
                            <a:srgbClr val="0000CC"/>
                          </a:solidFill>
                          <a:latin typeface="Comic Sans MS" pitchFamily="66" charset="0"/>
                          <a:cs typeface="Times New Roman" pitchFamily="18" charset="0"/>
                        </a:rPr>
                        <a:t>100,0</a:t>
                      </a:r>
                      <a:endParaRPr lang="ru-RU" sz="11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938">
                <a:tc vMerge="1">
                  <a:txBody>
                    <a:bodyPr/>
                    <a:lstStyle/>
                    <a:p>
                      <a:endParaRPr lang="ru-RU"/>
                    </a:p>
                  </a:txBody>
                  <a:tcPr/>
                </a:tc>
                <a:tc>
                  <a:txBody>
                    <a:bodyPr/>
                    <a:lstStyle/>
                    <a:p>
                      <a:pPr algn="just">
                        <a:spcAft>
                          <a:spcPts val="0"/>
                        </a:spcAft>
                      </a:pPr>
                      <a:r>
                        <a:rPr lang="ru-RU" sz="1000" dirty="0" smtClean="0">
                          <a:latin typeface="Comic Sans MS" pitchFamily="66" charset="0"/>
                          <a:ea typeface="Times New Roman"/>
                          <a:cs typeface="Times New Roman" pitchFamily="18" charset="0"/>
                        </a:rPr>
                        <a:t>Комплекс процессных мероприятий "Обеспечение условий для выполнения работ в области коммунального хозяйства"</a:t>
                      </a:r>
                      <a:endParaRPr lang="ru-RU" sz="1000" dirty="0">
                        <a:latin typeface="Comic Sans MS" pitchFamily="66"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dirty="0" smtClean="0">
                          <a:solidFill>
                            <a:srgbClr val="0000CC"/>
                          </a:solidFill>
                          <a:latin typeface="Comic Sans MS" pitchFamily="66" charset="0"/>
                          <a:cs typeface="Times New Roman" pitchFamily="18" charset="0"/>
                        </a:rPr>
                        <a:t>2951,0</a:t>
                      </a:r>
                      <a:endParaRPr lang="ru-RU" sz="11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dirty="0" smtClean="0">
                          <a:solidFill>
                            <a:srgbClr val="0000CC"/>
                          </a:solidFill>
                          <a:latin typeface="Comic Sans MS" pitchFamily="66" charset="0"/>
                          <a:cs typeface="Times New Roman" pitchFamily="18" charset="0"/>
                        </a:rPr>
                        <a:t>2951,0</a:t>
                      </a:r>
                      <a:endParaRPr lang="ru-RU" sz="11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dirty="0" smtClean="0">
                          <a:solidFill>
                            <a:srgbClr val="0000CC"/>
                          </a:solidFill>
                          <a:latin typeface="Comic Sans MS" pitchFamily="66" charset="0"/>
                          <a:cs typeface="Times New Roman" pitchFamily="18" charset="0"/>
                        </a:rPr>
                        <a:t>100,0</a:t>
                      </a:r>
                      <a:endParaRPr lang="ru-RU" sz="11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981">
                <a:tc vMerge="1">
                  <a:txBody>
                    <a:bodyPr/>
                    <a:lstStyle/>
                    <a:p>
                      <a:endParaRPr lang="ru-RU"/>
                    </a:p>
                  </a:txBody>
                  <a:tcPr/>
                </a:tc>
                <a:tc>
                  <a:txBody>
                    <a:bodyPr/>
                    <a:lstStyle/>
                    <a:p>
                      <a:pPr algn="just">
                        <a:spcAft>
                          <a:spcPts val="0"/>
                        </a:spcAft>
                      </a:pPr>
                      <a:r>
                        <a:rPr lang="ru-RU" sz="1000" dirty="0" smtClean="0">
                          <a:latin typeface="Comic Sans MS" pitchFamily="66" charset="0"/>
                          <a:ea typeface="Times New Roman"/>
                          <a:cs typeface="Times New Roman" pitchFamily="18" charset="0"/>
                        </a:rPr>
                        <a:t>Комплекс процессных мероприятий "Благоустройство территории"</a:t>
                      </a:r>
                      <a:endParaRPr lang="ru-RU" sz="1000" dirty="0">
                        <a:latin typeface="Comic Sans MS" pitchFamily="66"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dirty="0" smtClean="0">
                          <a:solidFill>
                            <a:srgbClr val="0000CC"/>
                          </a:solidFill>
                          <a:latin typeface="Comic Sans MS" pitchFamily="66" charset="0"/>
                          <a:cs typeface="Times New Roman" pitchFamily="18" charset="0"/>
                        </a:rPr>
                        <a:t>20297,4</a:t>
                      </a:r>
                      <a:endParaRPr lang="ru-RU" sz="11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dirty="0" smtClean="0">
                          <a:solidFill>
                            <a:srgbClr val="0000CC"/>
                          </a:solidFill>
                          <a:latin typeface="Comic Sans MS" pitchFamily="66" charset="0"/>
                          <a:cs typeface="Times New Roman" pitchFamily="18" charset="0"/>
                        </a:rPr>
                        <a:t>20211,5</a:t>
                      </a:r>
                      <a:endParaRPr lang="ru-RU" sz="11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dirty="0" smtClean="0">
                          <a:solidFill>
                            <a:srgbClr val="0000CC"/>
                          </a:solidFill>
                          <a:latin typeface="Comic Sans MS" pitchFamily="66" charset="0"/>
                          <a:cs typeface="Times New Roman" pitchFamily="18" charset="0"/>
                        </a:rPr>
                        <a:t>99,6</a:t>
                      </a:r>
                      <a:endParaRPr lang="ru-RU" sz="11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962">
                <a:tc vMerge="1">
                  <a:txBody>
                    <a:bodyPr/>
                    <a:lstStyle/>
                    <a:p>
                      <a:endParaRPr lang="ru-RU"/>
                    </a:p>
                  </a:txBody>
                  <a:tcPr/>
                </a:tc>
                <a:tc>
                  <a:txBody>
                    <a:bodyPr/>
                    <a:lstStyle/>
                    <a:p>
                      <a:pPr algn="just">
                        <a:spcAft>
                          <a:spcPts val="0"/>
                        </a:spcAft>
                      </a:pPr>
                      <a:r>
                        <a:rPr lang="ru-RU" sz="1000" dirty="0" smtClean="0">
                          <a:latin typeface="Comic Sans MS" pitchFamily="66" charset="0"/>
                          <a:ea typeface="Times New Roman"/>
                          <a:cs typeface="Times New Roman" pitchFamily="18" charset="0"/>
                        </a:rPr>
                        <a:t>Комплекс процессных мероприятий "Создание условий для устойчивого развития и функционирования жилищно-коммунального хозяйства"</a:t>
                      </a:r>
                      <a:endParaRPr lang="ru-RU" sz="1000" dirty="0">
                        <a:latin typeface="Comic Sans MS" pitchFamily="66"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dirty="0" smtClean="0">
                          <a:solidFill>
                            <a:srgbClr val="0000CC"/>
                          </a:solidFill>
                          <a:latin typeface="Comic Sans MS" pitchFamily="66" charset="0"/>
                          <a:cs typeface="Times New Roman" pitchFamily="18" charset="0"/>
                        </a:rPr>
                        <a:t>8748,1</a:t>
                      </a:r>
                      <a:endParaRPr lang="ru-RU" sz="11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dirty="0" smtClean="0">
                          <a:solidFill>
                            <a:srgbClr val="0000CC"/>
                          </a:solidFill>
                          <a:latin typeface="Comic Sans MS" pitchFamily="66" charset="0"/>
                          <a:cs typeface="Times New Roman" pitchFamily="18" charset="0"/>
                        </a:rPr>
                        <a:t>8748,1</a:t>
                      </a:r>
                      <a:endParaRPr lang="ru-RU" sz="11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dirty="0" smtClean="0">
                          <a:solidFill>
                            <a:srgbClr val="0000CC"/>
                          </a:solidFill>
                          <a:latin typeface="Comic Sans MS" pitchFamily="66" charset="0"/>
                          <a:cs typeface="Times New Roman" pitchFamily="18" charset="0"/>
                        </a:rPr>
                        <a:t>100,0</a:t>
                      </a:r>
                      <a:endParaRPr lang="ru-RU" sz="11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4847">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indent="92075"/>
                      <a:r>
                        <a:rPr lang="ru-RU" sz="1000" b="1" kern="1200" dirty="0" smtClean="0">
                          <a:solidFill>
                            <a:schemeClr val="tx1"/>
                          </a:solidFill>
                          <a:latin typeface="Comic Sans MS" pitchFamily="66" charset="0"/>
                          <a:ea typeface="+mn-ea"/>
                          <a:cs typeface="Times New Roman" pitchFamily="18" charset="0"/>
                        </a:rPr>
                        <a:t>        Результаты реализации муниципальной программы</a:t>
                      </a:r>
                      <a:r>
                        <a:rPr lang="ru-RU" sz="1000" kern="1200" dirty="0" smtClean="0">
                          <a:solidFill>
                            <a:schemeClr val="tx1"/>
                          </a:solidFill>
                          <a:latin typeface="Comic Sans MS" pitchFamily="66" charset="0"/>
                          <a:ea typeface="+mn-ea"/>
                          <a:cs typeface="Times New Roman" pitchFamily="18" charset="0"/>
                        </a:rPr>
                        <a:t>:</a:t>
                      </a:r>
                    </a:p>
                    <a:p>
                      <a:pPr marL="85725" indent="6350"/>
                      <a:r>
                        <a:rPr lang="ru-RU" sz="1000" kern="1200" dirty="0" smtClean="0">
                          <a:solidFill>
                            <a:schemeClr val="tx1"/>
                          </a:solidFill>
                          <a:latin typeface="Comic Sans MS" pitchFamily="66" charset="0"/>
                          <a:ea typeface="+mn-ea"/>
                          <a:cs typeface="Times New Roman" pitchFamily="18" charset="0"/>
                        </a:rPr>
                        <a:t>  - повышение удовлетворенности населения уровнем жилищно-коммунального обслуживания;     </a:t>
                      </a:r>
                    </a:p>
                    <a:p>
                      <a:pPr marL="85725" indent="6350"/>
                      <a:r>
                        <a:rPr lang="ru-RU" sz="1000" kern="1200" baseline="0" dirty="0" smtClean="0">
                          <a:solidFill>
                            <a:schemeClr val="tx1"/>
                          </a:solidFill>
                          <a:latin typeface="Comic Sans MS" pitchFamily="66" charset="0"/>
                          <a:ea typeface="+mn-ea"/>
                          <a:cs typeface="Times New Roman" pitchFamily="18" charset="0"/>
                        </a:rPr>
                        <a:t> - </a:t>
                      </a:r>
                      <a:r>
                        <a:rPr lang="ru-RU" sz="1000" kern="1200" dirty="0" smtClean="0">
                          <a:solidFill>
                            <a:schemeClr val="tx1"/>
                          </a:solidFill>
                          <a:latin typeface="Comic Sans MS" pitchFamily="66" charset="0"/>
                          <a:ea typeface="+mn-ea"/>
                          <a:cs typeface="Times New Roman" pitchFamily="18" charset="0"/>
                        </a:rPr>
                        <a:t>приведение технического состояния многоквартирных домов в соответствие с нормативными требованиями; </a:t>
                      </a:r>
                    </a:p>
                    <a:p>
                      <a:pPr marL="85725" indent="6350"/>
                      <a:r>
                        <a:rPr lang="ru-RU" sz="1000" kern="1200" dirty="0" smtClean="0">
                          <a:solidFill>
                            <a:schemeClr val="tx1"/>
                          </a:solidFill>
                          <a:latin typeface="Comic Sans MS" pitchFamily="66" charset="0"/>
                          <a:ea typeface="+mn-ea"/>
                          <a:cs typeface="Times New Roman" pitchFamily="18" charset="0"/>
                        </a:rPr>
                        <a:t>  - снижение аварийности на водопроводных сетях и снижение потерь воды;</a:t>
                      </a:r>
                    </a:p>
                    <a:p>
                      <a:pPr marL="85725" indent="6350"/>
                      <a:r>
                        <a:rPr lang="ru-RU" sz="1000" kern="1200" dirty="0" smtClean="0">
                          <a:solidFill>
                            <a:schemeClr val="tx1"/>
                          </a:solidFill>
                          <a:latin typeface="Comic Sans MS" pitchFamily="66" charset="0"/>
                          <a:ea typeface="+mn-ea"/>
                          <a:cs typeface="Times New Roman" pitchFamily="18" charset="0"/>
                        </a:rPr>
                        <a:t>улучшение санитарной, эпидемиологической и культурной обстановки в городском поселении;</a:t>
                      </a:r>
                    </a:p>
                    <a:p>
                      <a:pPr marL="85725" indent="6350">
                        <a:buFontTx/>
                        <a:buNone/>
                      </a:pPr>
                      <a:r>
                        <a:rPr lang="ru-RU" sz="1000" kern="1200" dirty="0" smtClean="0">
                          <a:solidFill>
                            <a:schemeClr val="tx1"/>
                          </a:solidFill>
                          <a:latin typeface="Comic Sans MS" pitchFamily="66" charset="0"/>
                          <a:ea typeface="+mn-ea"/>
                          <a:cs typeface="Times New Roman" pitchFamily="18" charset="0"/>
                        </a:rPr>
                        <a:t>- улучшение экологической ситуации.</a:t>
                      </a:r>
                      <a:endParaRPr lang="ru-RU" sz="1000" kern="1200" dirty="0">
                        <a:solidFill>
                          <a:schemeClr val="tx1"/>
                        </a:solidFill>
                        <a:latin typeface="Comic Sans MS" pitchFamily="66"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dirty="0"/>
                    </a:p>
                  </a:txBody>
                  <a:tcPr/>
                </a:tc>
              </a:tr>
            </a:tbl>
          </a:graphicData>
        </a:graphic>
      </p:graphicFrame>
      <p:pic>
        <p:nvPicPr>
          <p:cNvPr id="5" name="Рисунок 9" descr="643863ff0897cc1fb9b47549971e26e7"/>
          <p:cNvPicPr>
            <a:picLocks noChangeAspect="1" noChangeArrowheads="1"/>
          </p:cNvPicPr>
          <p:nvPr/>
        </p:nvPicPr>
        <p:blipFill>
          <a:blip r:embed="rId2"/>
          <a:srcRect/>
          <a:stretch>
            <a:fillRect/>
          </a:stretch>
        </p:blipFill>
        <p:spPr bwMode="auto">
          <a:xfrm>
            <a:off x="357158" y="4643446"/>
            <a:ext cx="3286148" cy="2000264"/>
          </a:xfrm>
          <a:prstGeom prst="rect">
            <a:avLst/>
          </a:prstGeom>
          <a:noFill/>
        </p:spPr>
      </p:pic>
      <p:graphicFrame>
        <p:nvGraphicFramePr>
          <p:cNvPr id="6" name="Диаграмма 5"/>
          <p:cNvGraphicFramePr/>
          <p:nvPr/>
        </p:nvGraphicFramePr>
        <p:xfrm flipV="1">
          <a:off x="357158" y="5072073"/>
          <a:ext cx="45719" cy="457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nvGraphicFramePr>
        <p:xfrm>
          <a:off x="285720" y="1000108"/>
          <a:ext cx="3357586" cy="221457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32</a:t>
            </a:fld>
            <a:endParaRPr lang="ru-RU"/>
          </a:p>
        </p:txBody>
      </p:sp>
      <p:graphicFrame>
        <p:nvGraphicFramePr>
          <p:cNvPr id="4" name="Таблица 3"/>
          <p:cNvGraphicFramePr>
            <a:graphicFrameLocks noGrp="1"/>
          </p:cNvGraphicFramePr>
          <p:nvPr/>
        </p:nvGraphicFramePr>
        <p:xfrm>
          <a:off x="285720" y="285728"/>
          <a:ext cx="8643998" cy="5484520"/>
        </p:xfrm>
        <a:graphic>
          <a:graphicData uri="http://schemas.openxmlformats.org/drawingml/2006/table">
            <a:tbl>
              <a:tblPr/>
              <a:tblGrid>
                <a:gridCol w="3357586"/>
                <a:gridCol w="3073698"/>
                <a:gridCol w="739228"/>
                <a:gridCol w="759106"/>
                <a:gridCol w="714380"/>
              </a:tblGrid>
              <a:tr h="571504">
                <a:tc gridSpan="5">
                  <a:txBody>
                    <a:bodyPr/>
                    <a:lstStyle/>
                    <a:p>
                      <a:pPr algn="ctr" fontAlgn="base">
                        <a:spcAft>
                          <a:spcPts val="0"/>
                        </a:spcAft>
                      </a:pPr>
                      <a:r>
                        <a:rPr lang="ru-RU" sz="1400" b="1" kern="1200" dirty="0" smtClean="0">
                          <a:solidFill>
                            <a:srgbClr val="0000CC"/>
                          </a:solidFill>
                          <a:latin typeface="Comic Sans MS" pitchFamily="66" charset="0"/>
                          <a:ea typeface="+mn-ea"/>
                          <a:cs typeface="+mn-cs"/>
                        </a:rPr>
                        <a:t>Муниципальная программа "Молодежная политика и гражданско-патриотическое воспитание граждан на территории муниципального образования "Краснинский муниципальный округ" Смоленской области</a:t>
                      </a:r>
                      <a:endParaRPr lang="ru-RU" sz="1400" b="1" dirty="0">
                        <a:solidFill>
                          <a:srgbClr val="0000CC"/>
                        </a:solidFill>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458588">
                <a:tc rowSpan="3">
                  <a:txBody>
                    <a:bodyPr/>
                    <a:lstStyle/>
                    <a:p>
                      <a:pPr marL="0" marR="0" indent="0" algn="just" defTabSz="914400" rtl="0" eaLnBrk="1" fontAlgn="base" latinLnBrk="0" hangingPunct="1">
                        <a:lnSpc>
                          <a:spcPct val="100000"/>
                        </a:lnSpc>
                        <a:spcBef>
                          <a:spcPts val="0"/>
                        </a:spcBef>
                        <a:spcAft>
                          <a:spcPts val="0"/>
                        </a:spcAft>
                        <a:buClrTx/>
                        <a:buSzTx/>
                        <a:buFontTx/>
                        <a:buNone/>
                        <a:tabLst/>
                        <a:defRPr/>
                      </a:pPr>
                      <a:endParaRPr lang="ru-RU" sz="800" dirty="0" smtClean="0"/>
                    </a:p>
                    <a:p>
                      <a:pPr marL="0" marR="0" indent="0" algn="just" defTabSz="914400" rtl="0" eaLnBrk="1" fontAlgn="base" latinLnBrk="0" hangingPunct="1">
                        <a:lnSpc>
                          <a:spcPct val="100000"/>
                        </a:lnSpc>
                        <a:spcBef>
                          <a:spcPts val="0"/>
                        </a:spcBef>
                        <a:spcAft>
                          <a:spcPts val="0"/>
                        </a:spcAft>
                        <a:buClrTx/>
                        <a:buSzTx/>
                        <a:buFontTx/>
                        <a:buNone/>
                        <a:tabLst/>
                        <a:defRPr/>
                      </a:pPr>
                      <a:endParaRPr lang="ru-RU" sz="800" dirty="0" smtClean="0"/>
                    </a:p>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1200" b="1" dirty="0" smtClean="0">
                          <a:latin typeface="Comic Sans MS" pitchFamily="66" charset="0"/>
                          <a:ea typeface="Times New Roman"/>
                          <a:cs typeface="Times New Roman" pitchFamily="18" charset="0"/>
                        </a:rPr>
                        <a:t>   Цель</a:t>
                      </a:r>
                      <a:r>
                        <a:rPr lang="ru-RU" sz="1200" kern="1200" dirty="0" smtClean="0">
                          <a:solidFill>
                            <a:schemeClr val="tx1"/>
                          </a:solidFill>
                          <a:latin typeface="Comic Sans MS" pitchFamily="66" charset="0"/>
                          <a:ea typeface="+mn-ea"/>
                          <a:cs typeface="+mn-cs"/>
                        </a:rPr>
                        <a:t>: обустройство и восстановление воинских захоронений на территории муниципального образования «Краснинский муниципальный округ»  Смоленской области;</a:t>
                      </a:r>
                    </a:p>
                    <a:p>
                      <a:pPr algn="just"/>
                      <a:r>
                        <a:rPr lang="ru-RU" sz="1200" kern="1200" dirty="0" smtClean="0">
                          <a:solidFill>
                            <a:schemeClr val="tx1"/>
                          </a:solidFill>
                          <a:latin typeface="Comic Sans MS" pitchFamily="66" charset="0"/>
                          <a:ea typeface="+mn-ea"/>
                          <a:cs typeface="+mn-cs"/>
                        </a:rPr>
                        <a:t> организация и участие в праздничных и иных мероприятиях патриотической направленности на территории муниципального образования</a:t>
                      </a:r>
                      <a:endParaRPr lang="ru-RU" sz="1200" dirty="0">
                        <a:latin typeface="Comic Sans MS" pitchFamily="66"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1200" b="1" dirty="0" smtClean="0">
                          <a:solidFill>
                            <a:srgbClr val="0000CC"/>
                          </a:solidFill>
                          <a:latin typeface="Comic Sans MS" pitchFamily="66" charset="0"/>
                          <a:cs typeface="Times New Roman" pitchFamily="18" charset="0"/>
                        </a:rPr>
                        <a:t>3908,3</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1200" b="1" dirty="0" smtClean="0">
                          <a:solidFill>
                            <a:srgbClr val="0000CC"/>
                          </a:solidFill>
                          <a:latin typeface="Comic Sans MS" pitchFamily="66" charset="0"/>
                          <a:cs typeface="Times New Roman" pitchFamily="18" charset="0"/>
                        </a:rPr>
                        <a:t>3906,8</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1200" b="1" dirty="0" smtClean="0">
                          <a:solidFill>
                            <a:srgbClr val="0000CC"/>
                          </a:solidFill>
                          <a:latin typeface="Comic Sans MS" pitchFamily="66" charset="0"/>
                          <a:cs typeface="Times New Roman" pitchFamily="18" charset="0"/>
                        </a:rPr>
                        <a:t>100,0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576">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kern="1200" dirty="0" smtClean="0">
                          <a:solidFill>
                            <a:schemeClr val="tx1"/>
                          </a:solidFill>
                          <a:latin typeface="Comic Sans MS" pitchFamily="66" charset="0"/>
                          <a:ea typeface="+mn-ea"/>
                          <a:cs typeface="+mn-cs"/>
                        </a:rPr>
                        <a:t>Ведомственный проект «Ремонт и восстановление воинских захоронений и мемориальных сооружений»</a:t>
                      </a:r>
                      <a:endParaRPr lang="ru-RU" sz="1200" dirty="0">
                        <a:latin typeface="Comic Sans MS" pitchFamily="66"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1200" b="1" dirty="0" smtClean="0">
                          <a:solidFill>
                            <a:srgbClr val="0000CC"/>
                          </a:solidFill>
                          <a:latin typeface="Comic Sans MS" pitchFamily="66" charset="0"/>
                          <a:cs typeface="Times New Roman" pitchFamily="18" charset="0"/>
                        </a:rPr>
                        <a:t>3908,3</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1200" b="1" dirty="0" smtClean="0">
                          <a:solidFill>
                            <a:srgbClr val="0000CC"/>
                          </a:solidFill>
                          <a:latin typeface="Comic Sans MS" pitchFamily="66" charset="0"/>
                          <a:cs typeface="Times New Roman" pitchFamily="18" charset="0"/>
                        </a:rPr>
                        <a:t>3906,8</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1200" b="1" dirty="0" smtClean="0">
                          <a:solidFill>
                            <a:srgbClr val="0000CC"/>
                          </a:solidFill>
                          <a:latin typeface="Comic Sans MS" pitchFamily="66" charset="0"/>
                          <a:cs typeface="Times New Roman" pitchFamily="18" charset="0"/>
                        </a:rPr>
                        <a:t>100,0</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2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Comic Sans MS" pitchFamily="66" charset="0"/>
                          <a:ea typeface="+mn-ea"/>
                          <a:cs typeface="Times New Roman" pitchFamily="18" charset="0"/>
                        </a:rPr>
                        <a:t>       </a:t>
                      </a:r>
                    </a:p>
                    <a:p>
                      <a:r>
                        <a:rPr lang="ru-RU" sz="1200" b="1" kern="1200" dirty="0" smtClean="0">
                          <a:solidFill>
                            <a:schemeClr val="tx1"/>
                          </a:solidFill>
                          <a:latin typeface="Comic Sans MS" pitchFamily="66"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Comic Sans MS" pitchFamily="66" charset="0"/>
                          <a:ea typeface="+mn-ea"/>
                          <a:cs typeface="Times New Roman" pitchFamily="18" charset="0"/>
                        </a:rPr>
                        <a:t>:</a:t>
                      </a:r>
                    </a:p>
                    <a:p>
                      <a:pPr algn="just"/>
                      <a:endParaRPr lang="ru-RU" sz="1200" kern="1200" dirty="0" smtClean="0">
                        <a:solidFill>
                          <a:schemeClr val="tx1"/>
                        </a:solidFill>
                        <a:latin typeface="Comic Sans MS" pitchFamily="66" charset="0"/>
                        <a:ea typeface="+mn-ea"/>
                        <a:cs typeface="Times New Roman" pitchFamily="18" charset="0"/>
                      </a:endParaRPr>
                    </a:p>
                    <a:p>
                      <a:pPr algn="just"/>
                      <a:r>
                        <a:rPr lang="ru-RU" sz="1200" dirty="0" smtClean="0">
                          <a:latin typeface="Comic Sans MS" pitchFamily="66" charset="0"/>
                          <a:ea typeface="Times New Roman"/>
                          <a:cs typeface="Times New Roman"/>
                        </a:rPr>
                        <a:t>     </a:t>
                      </a:r>
                      <a:r>
                        <a:rPr lang="ru-RU" sz="1200" kern="1200" dirty="0" smtClean="0">
                          <a:solidFill>
                            <a:schemeClr val="tx1"/>
                          </a:solidFill>
                          <a:latin typeface="Comic Sans MS" pitchFamily="66" charset="0"/>
                          <a:ea typeface="+mn-ea"/>
                          <a:cs typeface="+mn-cs"/>
                        </a:rPr>
                        <a:t>Сохранение и восстановление воинских захоронений на территории муниципального образования «Краснинский муниципальный округ»   Смоленской области;</a:t>
                      </a:r>
                    </a:p>
                    <a:p>
                      <a:pPr algn="just"/>
                      <a:r>
                        <a:rPr lang="ru-RU" sz="1200" kern="1200" dirty="0" smtClean="0">
                          <a:solidFill>
                            <a:schemeClr val="tx1"/>
                          </a:solidFill>
                          <a:latin typeface="Comic Sans MS" pitchFamily="66" charset="0"/>
                          <a:ea typeface="+mn-ea"/>
                          <a:cs typeface="+mn-cs"/>
                        </a:rPr>
                        <a:t> активизация работы по патриотическому воспитанию граждан муниципального образования  «Краснинский муниципальный округ»  Смоленской области.</a:t>
                      </a:r>
                      <a:endParaRPr lang="ru-RU" sz="1200" kern="1200" dirty="0" smtClean="0">
                        <a:solidFill>
                          <a:schemeClr val="tx1"/>
                        </a:solidFill>
                        <a:latin typeface="Comic Sans MS" pitchFamily="66" charset="0"/>
                        <a:ea typeface="+mn-ea"/>
                        <a:cs typeface="Times New Roman" pitchFamily="18" charset="0"/>
                      </a:endParaRPr>
                    </a:p>
                    <a:p>
                      <a:endParaRPr lang="ru-RU" sz="1200" kern="1200" dirty="0" smtClean="0">
                        <a:solidFill>
                          <a:schemeClr val="tx1"/>
                        </a:solidFill>
                        <a:latin typeface="Comic Sans MS" pitchFamily="66"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smtClean="0"/>
                    </a:p>
                    <a:p>
                      <a:endParaRPr lang="ru-RU" sz="1200" kern="1200" dirty="0" smtClean="0">
                        <a:solidFill>
                          <a:schemeClr val="tx1"/>
                        </a:solidFill>
                        <a:latin typeface="Comic Sans MS" pitchFamily="66" charset="0"/>
                        <a:ea typeface="+mn-ea"/>
                        <a:cs typeface="Times New Roman" pitchFamily="18" charset="0"/>
                      </a:endParaRPr>
                    </a:p>
                    <a:p>
                      <a:r>
                        <a:rPr lang="ru-RU" sz="1200" kern="1200" dirty="0" smtClean="0">
                          <a:solidFill>
                            <a:schemeClr val="tx1"/>
                          </a:solidFill>
                          <a:latin typeface="Comic Sans MS" pitchFamily="66" charset="0"/>
                          <a:ea typeface="+mn-ea"/>
                          <a:cs typeface="Times New Roman" pitchFamily="18" charset="0"/>
                        </a:rPr>
                        <a:t> </a:t>
                      </a:r>
                      <a:endParaRPr lang="ru-RU" sz="1200" kern="1200" dirty="0">
                        <a:solidFill>
                          <a:schemeClr val="tx1"/>
                        </a:solidFill>
                        <a:latin typeface="Comic Sans MS" pitchFamily="66"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6" name="Диаграмма 5"/>
          <p:cNvGraphicFramePr/>
          <p:nvPr/>
        </p:nvGraphicFramePr>
        <p:xfrm>
          <a:off x="285720" y="1214422"/>
          <a:ext cx="3357586" cy="2357454"/>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C:\Users\UNIT\Documents\Бюджет для граждан\фото\krasny04.jpg"/>
          <p:cNvPicPr>
            <a:picLocks noChangeAspect="1" noChangeArrowheads="1"/>
          </p:cNvPicPr>
          <p:nvPr/>
        </p:nvPicPr>
        <p:blipFill>
          <a:blip r:embed="rId3"/>
          <a:srcRect/>
          <a:stretch>
            <a:fillRect/>
          </a:stretch>
        </p:blipFill>
        <p:spPr bwMode="auto">
          <a:xfrm>
            <a:off x="285720" y="3571876"/>
            <a:ext cx="3357586" cy="214314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33</a:t>
            </a:fld>
            <a:endParaRPr lang="ru-RU"/>
          </a:p>
        </p:txBody>
      </p:sp>
      <p:graphicFrame>
        <p:nvGraphicFramePr>
          <p:cNvPr id="4" name="Таблица 3"/>
          <p:cNvGraphicFramePr>
            <a:graphicFrameLocks noGrp="1"/>
          </p:cNvGraphicFramePr>
          <p:nvPr/>
        </p:nvGraphicFramePr>
        <p:xfrm>
          <a:off x="285720" y="285729"/>
          <a:ext cx="8572560" cy="5629490"/>
        </p:xfrm>
        <a:graphic>
          <a:graphicData uri="http://schemas.openxmlformats.org/drawingml/2006/table">
            <a:tbl>
              <a:tblPr/>
              <a:tblGrid>
                <a:gridCol w="3329837"/>
                <a:gridCol w="3048296"/>
                <a:gridCol w="733119"/>
                <a:gridCol w="752832"/>
                <a:gridCol w="708476"/>
              </a:tblGrid>
              <a:tr h="407857">
                <a:tc gridSpan="5">
                  <a:txBody>
                    <a:bodyPr/>
                    <a:lstStyle/>
                    <a:p>
                      <a:pPr algn="ctr" fontAlgn="base">
                        <a:spcAft>
                          <a:spcPts val="0"/>
                        </a:spcAft>
                      </a:pPr>
                      <a:r>
                        <a:rPr lang="ru-RU" sz="1400" b="1" kern="1200" dirty="0" smtClean="0">
                          <a:solidFill>
                            <a:srgbClr val="0000CC"/>
                          </a:solidFill>
                          <a:effectLst/>
                          <a:latin typeface="Comic Sans MS" pitchFamily="66" charset="0"/>
                          <a:ea typeface="Times New Roman"/>
                          <a:cs typeface="Times New Roman"/>
                        </a:rPr>
                        <a:t>Муниципальная программа «</a:t>
                      </a:r>
                      <a:r>
                        <a:rPr lang="ru-RU" sz="1400" b="1" kern="1200" dirty="0" smtClean="0">
                          <a:solidFill>
                            <a:srgbClr val="0000CC"/>
                          </a:solidFill>
                          <a:effectLst/>
                          <a:latin typeface="Comic Sans MS" pitchFamily="66" charset="0"/>
                          <a:ea typeface="+mn-ea"/>
                          <a:cs typeface="+mn-cs"/>
                        </a:rPr>
                        <a:t>Формирование современной городской среды на территории </a:t>
                      </a:r>
                      <a:r>
                        <a:rPr lang="ru-RU" sz="1400" b="1" kern="1200" dirty="0" smtClean="0">
                          <a:solidFill>
                            <a:srgbClr val="0000CC"/>
                          </a:solidFill>
                          <a:effectLst/>
                          <a:latin typeface="Comic Sans MS" pitchFamily="66" charset="0"/>
                          <a:ea typeface="Times New Roman"/>
                          <a:cs typeface="Times New Roman"/>
                        </a:rPr>
                        <a:t>муниципального образовании «Краснинский муниципальный округ» Смоленской области</a:t>
                      </a:r>
                      <a:endParaRPr lang="ru-RU" sz="1400" b="1" dirty="0">
                        <a:solidFill>
                          <a:srgbClr val="0000CC"/>
                        </a:solidFill>
                        <a:effectLst/>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dirty="0"/>
                    </a:p>
                  </a:txBody>
                  <a:tcPr/>
                </a:tc>
              </a:tr>
              <a:tr h="1132805">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latin typeface="Comic Sans MS" pitchFamily="66" charset="0"/>
                          <a:ea typeface="Times New Roman"/>
                          <a:cs typeface="Times New Roman" pitchFamily="18" charset="0"/>
                        </a:rPr>
                        <a:t> Цель: </a:t>
                      </a:r>
                      <a:r>
                        <a:rPr lang="ru-RU" sz="1200" kern="1200" dirty="0" smtClean="0">
                          <a:solidFill>
                            <a:schemeClr val="tx1"/>
                          </a:solidFill>
                          <a:latin typeface="Comic Sans MS" pitchFamily="66" charset="0"/>
                          <a:ea typeface="+mn-ea"/>
                          <a:cs typeface="+mn-cs"/>
                        </a:rPr>
                        <a:t>Повышение качества и комфорта городской среды на территории муниципального образования «Краснинский муниципальный округ» Смоленской области</a:t>
                      </a:r>
                    </a:p>
                    <a:p>
                      <a:pPr>
                        <a:spcAft>
                          <a:spcPts val="0"/>
                        </a:spcAft>
                      </a:pPr>
                      <a:endParaRPr lang="ru-RU" sz="1200" dirty="0">
                        <a:latin typeface="Comic Sans MS" pitchFamily="66"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3731,9</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3728,6</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99,9</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58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kern="1200" dirty="0" smtClean="0">
                          <a:solidFill>
                            <a:schemeClr val="tx1"/>
                          </a:solidFill>
                          <a:latin typeface="Comic Sans MS" pitchFamily="66" charset="0"/>
                          <a:ea typeface="+mn-ea"/>
                          <a:cs typeface="+mn-cs"/>
                        </a:rPr>
                        <a:t>Региональный проект "Формирование комфортной городской среды"</a:t>
                      </a:r>
                      <a:endParaRPr lang="ru-RU" sz="1200" dirty="0">
                        <a:latin typeface="Comic Sans MS" pitchFamily="66"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3731,9</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3728,6</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Comic Sans MS" pitchFamily="66" charset="0"/>
                          <a:cs typeface="Times New Roman" pitchFamily="18" charset="0"/>
                        </a:rPr>
                        <a:t>99,9</a:t>
                      </a:r>
                      <a:endParaRPr lang="ru-RU" sz="1200" b="1" dirty="0">
                        <a:solidFill>
                          <a:srgbClr val="0000CC"/>
                        </a:solidFill>
                        <a:latin typeface="Comic Sans MS" pitchFamily="66"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303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Comic Sans MS" pitchFamily="66"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Comic Sans MS" pitchFamily="66" charset="0"/>
                          <a:ea typeface="+mn-ea"/>
                          <a:cs typeface="Times New Roman" pitchFamily="18" charset="0"/>
                        </a:rPr>
                        <a:t>:</a:t>
                      </a:r>
                    </a:p>
                    <a:p>
                      <a:pPr marL="85725" indent="0" algn="just"/>
                      <a:r>
                        <a:rPr lang="ru-RU" sz="1200" dirty="0" smtClean="0">
                          <a:latin typeface="Comic Sans MS" pitchFamily="66" charset="0"/>
                          <a:ea typeface="Times New Roman"/>
                          <a:cs typeface="Times New Roman"/>
                        </a:rPr>
                        <a:t> </a:t>
                      </a:r>
                      <a:r>
                        <a:rPr lang="ru-RU" sz="1200" kern="1200" dirty="0" smtClean="0">
                          <a:solidFill>
                            <a:schemeClr val="tx1"/>
                          </a:solidFill>
                          <a:latin typeface="Comic Sans MS" pitchFamily="66" charset="0"/>
                          <a:ea typeface="+mn-ea"/>
                          <a:cs typeface="+mn-cs"/>
                        </a:rPr>
                        <a:t>- количество благоустроенных дворовых территорий многоквартирных домов на территории муниципального образования;</a:t>
                      </a:r>
                    </a:p>
                    <a:p>
                      <a:pPr marL="85725" indent="0" algn="just"/>
                      <a:r>
                        <a:rPr lang="ru-RU" sz="1200" kern="1200" dirty="0" smtClean="0">
                          <a:solidFill>
                            <a:schemeClr val="tx1"/>
                          </a:solidFill>
                          <a:latin typeface="Comic Sans MS" pitchFamily="66" charset="0"/>
                          <a:ea typeface="+mn-ea"/>
                          <a:cs typeface="+mn-cs"/>
                        </a:rPr>
                        <a:t>- количество дворовых территорий многоквартирных домов, в отношении которых проведены мероприятия по уточнению границ (межеванию) территорий;</a:t>
                      </a:r>
                    </a:p>
                    <a:p>
                      <a:pPr marL="85725" indent="0" algn="just"/>
                      <a:r>
                        <a:rPr lang="ru-RU" sz="1200" kern="1200" dirty="0" smtClean="0">
                          <a:solidFill>
                            <a:schemeClr val="tx1"/>
                          </a:solidFill>
                          <a:latin typeface="Comic Sans MS" pitchFamily="66" charset="0"/>
                          <a:ea typeface="+mn-ea"/>
                          <a:cs typeface="+mn-cs"/>
                        </a:rPr>
                        <a:t>- доля благоустроенных дворовых территорий от общего количества дворовых территорий многоквартирных домов;</a:t>
                      </a:r>
                    </a:p>
                    <a:p>
                      <a:pPr marL="85725" indent="0" algn="just"/>
                      <a:r>
                        <a:rPr lang="ru-RU" sz="1200" kern="1200" dirty="0" smtClean="0">
                          <a:solidFill>
                            <a:schemeClr val="tx1"/>
                          </a:solidFill>
                          <a:latin typeface="Comic Sans MS" pitchFamily="66" charset="0"/>
                          <a:ea typeface="+mn-ea"/>
                          <a:cs typeface="+mn-cs"/>
                        </a:rPr>
                        <a:t>- количество благоустроенных наиболее посещаемых общественных территорий на территории муниципального образования «Краснинский;</a:t>
                      </a:r>
                    </a:p>
                    <a:p>
                      <a:pPr marL="85725" indent="0" algn="just">
                        <a:buFontTx/>
                        <a:buChar char="-"/>
                      </a:pPr>
                      <a:r>
                        <a:rPr lang="ru-RU" sz="1200" kern="1200" dirty="0" smtClean="0">
                          <a:solidFill>
                            <a:schemeClr val="tx1"/>
                          </a:solidFill>
                          <a:latin typeface="Comic Sans MS" pitchFamily="66" charset="0"/>
                          <a:ea typeface="+mn-ea"/>
                          <a:cs typeface="+mn-cs"/>
                        </a:rPr>
                        <a:t>доля трудового участия заинтересованных лиц в выполнении минимального перечня работ по благоустройству дворовых территорий многоквартирных домов 220 ч./час;</a:t>
                      </a:r>
                    </a:p>
                    <a:p>
                      <a:pPr marL="85725" indent="0" algn="just">
                        <a:buFontTx/>
                        <a:buNone/>
                      </a:pPr>
                      <a:r>
                        <a:rPr lang="ru-RU" sz="1200" kern="1200" dirty="0" smtClean="0">
                          <a:solidFill>
                            <a:schemeClr val="tx1"/>
                          </a:solidFill>
                          <a:latin typeface="Comic Sans MS" pitchFamily="66" charset="0"/>
                          <a:ea typeface="+mn-ea"/>
                          <a:cs typeface="+mn-cs"/>
                        </a:rPr>
                        <a:t>- увеличение количества детских площадок с игровым оборудованием. </a:t>
                      </a:r>
                      <a:endParaRPr lang="ru-RU" sz="1200" kern="1200" dirty="0" smtClean="0">
                        <a:solidFill>
                          <a:schemeClr val="tx1"/>
                        </a:solidFill>
                        <a:latin typeface="Comic Sans MS" pitchFamily="66" charset="0"/>
                        <a:ea typeface="+mn-ea"/>
                        <a:cs typeface="Times New Roman" pitchFamily="18" charset="0"/>
                      </a:endParaRPr>
                    </a:p>
                    <a:p>
                      <a:r>
                        <a:rPr lang="ru-RU" sz="1200" kern="1200" dirty="0" smtClean="0">
                          <a:solidFill>
                            <a:schemeClr val="tx1"/>
                          </a:solidFill>
                          <a:latin typeface="Comic Sans MS" pitchFamily="66" charset="0"/>
                          <a:ea typeface="+mn-ea"/>
                          <a:cs typeface="Times New Roman" pitchFamily="18" charset="0"/>
                        </a:rPr>
                        <a:t> </a:t>
                      </a:r>
                      <a:endParaRPr lang="ru-RU" sz="1200" kern="1200" dirty="0">
                        <a:solidFill>
                          <a:schemeClr val="tx1"/>
                        </a:solidFill>
                        <a:latin typeface="Comic Sans MS" pitchFamily="66"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6" name="Диаграмма 5"/>
          <p:cNvGraphicFramePr/>
          <p:nvPr/>
        </p:nvGraphicFramePr>
        <p:xfrm>
          <a:off x="285720" y="1000108"/>
          <a:ext cx="3357586" cy="2286016"/>
        </p:xfrm>
        <a:graphic>
          <a:graphicData uri="http://schemas.openxmlformats.org/drawingml/2006/chart">
            <c:chart xmlns:c="http://schemas.openxmlformats.org/drawingml/2006/chart" xmlns:r="http://schemas.openxmlformats.org/officeDocument/2006/relationships" r:id="rId2"/>
          </a:graphicData>
        </a:graphic>
      </p:graphicFrame>
      <p:pic>
        <p:nvPicPr>
          <p:cNvPr id="2050" name="Picture 2" descr="C:\Users\UNIT\Documents\Бюджет для граждан\фото\1_09_06_2022.jpg"/>
          <p:cNvPicPr>
            <a:picLocks noChangeAspect="1" noChangeArrowheads="1"/>
          </p:cNvPicPr>
          <p:nvPr/>
        </p:nvPicPr>
        <p:blipFill>
          <a:blip r:embed="rId3" cstate="print"/>
          <a:srcRect/>
          <a:stretch>
            <a:fillRect/>
          </a:stretch>
        </p:blipFill>
        <p:spPr bwMode="auto">
          <a:xfrm>
            <a:off x="285720" y="3643314"/>
            <a:ext cx="3321867" cy="221457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8650" y="365125"/>
            <a:ext cx="7886700" cy="849297"/>
          </a:xfrm>
        </p:spPr>
        <p:txBody>
          <a:bodyPr/>
          <a:lstStyle/>
          <a:p>
            <a:pPr>
              <a:tabLst>
                <a:tab pos="1341438" algn="l"/>
              </a:tabLst>
            </a:pPr>
            <a:r>
              <a:rPr lang="ru-RU" sz="2400" b="1" dirty="0" smtClean="0">
                <a:solidFill>
                  <a:srgbClr val="FF0066"/>
                </a:solidFill>
                <a:latin typeface="Comic Sans MS" pitchFamily="66" charset="0"/>
                <a:cs typeface="Times New Roman" pitchFamily="18" charset="0"/>
              </a:rPr>
              <a:t>   </a:t>
            </a:r>
            <a:r>
              <a:rPr lang="ru-RU" sz="2000" b="1" dirty="0" smtClean="0">
                <a:solidFill>
                  <a:srgbClr val="0000CC"/>
                </a:solidFill>
                <a:latin typeface="Comic Sans MS" pitchFamily="66" charset="0"/>
                <a:cs typeface="Times New Roman" pitchFamily="18" charset="0"/>
              </a:rPr>
              <a:t>Непрограммные направления расходов, тыс. рублей</a:t>
            </a:r>
            <a:endParaRPr lang="ru-RU" sz="2000" b="1" dirty="0">
              <a:solidFill>
                <a:srgbClr val="0000CC"/>
              </a:solidFill>
              <a:latin typeface="Comic Sans MS" pitchFamily="66"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lumMod val="50000"/>
                    <a:lumOff val="50000"/>
                  </a:schemeClr>
                </a:solidFill>
              </a:rPr>
              <a:pPr>
                <a:defRPr/>
              </a:pPr>
              <a:t>34</a:t>
            </a:fld>
            <a:endParaRPr lang="ru-RU" dirty="0">
              <a:solidFill>
                <a:schemeClr val="tx1">
                  <a:lumMod val="50000"/>
                  <a:lumOff val="50000"/>
                </a:schemeClr>
              </a:solidFill>
            </a:endParaRPr>
          </a:p>
        </p:txBody>
      </p:sp>
      <p:graphicFrame>
        <p:nvGraphicFramePr>
          <p:cNvPr id="5" name="Таблица 4"/>
          <p:cNvGraphicFramePr>
            <a:graphicFrameLocks noGrp="1"/>
          </p:cNvGraphicFramePr>
          <p:nvPr/>
        </p:nvGraphicFramePr>
        <p:xfrm>
          <a:off x="428596" y="1285860"/>
          <a:ext cx="8143932" cy="2034544"/>
        </p:xfrm>
        <a:graphic>
          <a:graphicData uri="http://schemas.openxmlformats.org/drawingml/2006/table">
            <a:tbl>
              <a:tblPr/>
              <a:tblGrid>
                <a:gridCol w="4071966"/>
                <a:gridCol w="1437165"/>
                <a:gridCol w="1077873"/>
                <a:gridCol w="1556928"/>
              </a:tblGrid>
              <a:tr h="357190">
                <a:tc>
                  <a:txBody>
                    <a:bodyPr/>
                    <a:lstStyle/>
                    <a:p>
                      <a:pPr fontAlgn="base">
                        <a:spcBef>
                          <a:spcPts val="335"/>
                        </a:spcBef>
                        <a:spcAft>
                          <a:spcPts val="0"/>
                        </a:spcAft>
                      </a:pPr>
                      <a:r>
                        <a:rPr lang="ru-RU" sz="1200" dirty="0" smtClean="0">
                          <a:latin typeface="Comic Sans MS" pitchFamily="66" charset="0"/>
                          <a:ea typeface="Times New Roman"/>
                          <a:cs typeface="Times New Roman"/>
                        </a:rPr>
                        <a:t>Наименование</a:t>
                      </a:r>
                      <a:endParaRPr lang="ru-RU" sz="1200" dirty="0">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10"/>
                        </a:spcBef>
                        <a:spcAft>
                          <a:spcPts val="0"/>
                        </a:spcAft>
                      </a:pPr>
                      <a:r>
                        <a:rPr lang="ru-RU" sz="1200" b="1" dirty="0" smtClean="0">
                          <a:solidFill>
                            <a:schemeClr val="tx1"/>
                          </a:solidFill>
                          <a:latin typeface="Comic Sans MS" pitchFamily="66" charset="0"/>
                          <a:ea typeface="Times New Roman"/>
                          <a:cs typeface="Times New Roman"/>
                        </a:rPr>
                        <a:t>План</a:t>
                      </a:r>
                      <a:endParaRPr lang="ru-RU" sz="1200" b="1" dirty="0">
                        <a:solidFill>
                          <a:schemeClr val="tx1"/>
                        </a:solidFill>
                        <a:latin typeface="Comic Sans MS" pitchFamily="66" charset="0"/>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chemeClr val="tx1"/>
                          </a:solidFill>
                          <a:latin typeface="Comic Sans MS" pitchFamily="66" charset="0"/>
                          <a:ea typeface="Times New Roman"/>
                          <a:cs typeface="Times New Roman"/>
                        </a:rPr>
                        <a:t>Факт</a:t>
                      </a:r>
                      <a:endParaRPr lang="ru-RU" sz="1200" b="1" dirty="0">
                        <a:solidFill>
                          <a:schemeClr val="tx1"/>
                        </a:solidFill>
                        <a:latin typeface="Comic Sans MS" pitchFamily="66" charset="0"/>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chemeClr val="tx1"/>
                          </a:solidFill>
                          <a:latin typeface="Comic Sans MS" pitchFamily="66" charset="0"/>
                          <a:ea typeface="Times New Roman"/>
                          <a:cs typeface="Times New Roman"/>
                        </a:rPr>
                        <a:t>% исполнения</a:t>
                      </a:r>
                      <a:endParaRPr lang="ru-RU" sz="1200" b="1" dirty="0">
                        <a:solidFill>
                          <a:schemeClr val="tx1"/>
                        </a:solidFill>
                        <a:latin typeface="Comic Sans MS" pitchFamily="66" charset="0"/>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4">
                <a:tc>
                  <a:txBody>
                    <a:bodyPr/>
                    <a:lstStyle/>
                    <a:p>
                      <a:pPr fontAlgn="base">
                        <a:spcBef>
                          <a:spcPts val="335"/>
                        </a:spcBef>
                        <a:spcAft>
                          <a:spcPts val="0"/>
                        </a:spcAft>
                      </a:pPr>
                      <a:r>
                        <a:rPr lang="ru-RU" sz="1200" b="1" kern="1200" dirty="0" smtClean="0">
                          <a:solidFill>
                            <a:srgbClr val="000000"/>
                          </a:solidFill>
                          <a:latin typeface="Comic Sans MS" pitchFamily="66" charset="0"/>
                          <a:ea typeface="Times New Roman"/>
                          <a:cs typeface="Times New Roman"/>
                        </a:rPr>
                        <a:t>Непрограммные </a:t>
                      </a:r>
                      <a:r>
                        <a:rPr lang="ru-RU" sz="1200" b="1" kern="1200" dirty="0">
                          <a:solidFill>
                            <a:srgbClr val="000000"/>
                          </a:solidFill>
                          <a:latin typeface="Comic Sans MS" pitchFamily="66" charset="0"/>
                          <a:ea typeface="Times New Roman"/>
                          <a:cs typeface="Times New Roman"/>
                        </a:rPr>
                        <a:t>расходы</a:t>
                      </a:r>
                      <a:r>
                        <a:rPr lang="ru-RU" sz="1200" kern="1200" dirty="0">
                          <a:solidFill>
                            <a:srgbClr val="000000"/>
                          </a:solidFill>
                          <a:latin typeface="Comic Sans MS" pitchFamily="66" charset="0"/>
                          <a:ea typeface="Times New Roman"/>
                          <a:cs typeface="Times New Roman"/>
                        </a:rPr>
                        <a:t> </a:t>
                      </a:r>
                      <a:endParaRPr lang="ru-RU" sz="1200" dirty="0">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10"/>
                        </a:spcBef>
                        <a:spcAft>
                          <a:spcPts val="0"/>
                        </a:spcAft>
                      </a:pPr>
                      <a:r>
                        <a:rPr lang="ru-RU" sz="1200" b="1" dirty="0" smtClean="0">
                          <a:solidFill>
                            <a:srgbClr val="0000CC"/>
                          </a:solidFill>
                          <a:latin typeface="Comic Sans MS" pitchFamily="66" charset="0"/>
                          <a:ea typeface="Times New Roman"/>
                          <a:cs typeface="Times New Roman"/>
                        </a:rPr>
                        <a:t>14987,3</a:t>
                      </a:r>
                      <a:endParaRPr lang="ru-RU" sz="1200" b="1" dirty="0">
                        <a:solidFill>
                          <a:srgbClr val="0000CC"/>
                        </a:solidFill>
                        <a:latin typeface="Comic Sans MS" pitchFamily="66" charset="0"/>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Comic Sans MS" pitchFamily="66" charset="0"/>
                          <a:ea typeface="Times New Roman"/>
                          <a:cs typeface="Times New Roman"/>
                        </a:rPr>
                        <a:t>14908,5</a:t>
                      </a:r>
                      <a:endParaRPr lang="ru-RU" sz="1200" b="1" dirty="0">
                        <a:solidFill>
                          <a:srgbClr val="0000CC"/>
                        </a:solidFill>
                        <a:latin typeface="Comic Sans MS" pitchFamily="66" charset="0"/>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Comic Sans MS" pitchFamily="66" charset="0"/>
                          <a:ea typeface="Times New Roman"/>
                          <a:cs typeface="Times New Roman"/>
                        </a:rPr>
                        <a:t>99,5</a:t>
                      </a:r>
                      <a:endParaRPr lang="ru-RU" sz="1200" b="1" dirty="0">
                        <a:solidFill>
                          <a:srgbClr val="0000CC"/>
                        </a:solidFill>
                        <a:latin typeface="Comic Sans MS" pitchFamily="66" charset="0"/>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546">
                <a:tc>
                  <a:txBody>
                    <a:bodyPr/>
                    <a:lstStyle/>
                    <a:p>
                      <a:pPr fontAlgn="base">
                        <a:spcBef>
                          <a:spcPts val="335"/>
                        </a:spcBef>
                        <a:spcAft>
                          <a:spcPts val="0"/>
                        </a:spcAft>
                      </a:pPr>
                      <a:r>
                        <a:rPr lang="ru-RU" sz="1200" kern="1200" dirty="0">
                          <a:solidFill>
                            <a:srgbClr val="000000"/>
                          </a:solidFill>
                          <a:latin typeface="Comic Sans MS" pitchFamily="66" charset="0"/>
                          <a:ea typeface="Times New Roman"/>
                          <a:cs typeface="Times New Roman"/>
                        </a:rPr>
                        <a:t>Обеспечение деятельности представительных и иных органов власти муниципального образования </a:t>
                      </a:r>
                      <a:endParaRPr lang="ru-RU" sz="1200" dirty="0">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10"/>
                        </a:spcBef>
                        <a:spcAft>
                          <a:spcPts val="0"/>
                        </a:spcAft>
                      </a:pPr>
                      <a:r>
                        <a:rPr lang="ru-RU" sz="1200" b="1" dirty="0" smtClean="0">
                          <a:solidFill>
                            <a:srgbClr val="0000CC"/>
                          </a:solidFill>
                          <a:latin typeface="Comic Sans MS" pitchFamily="66" charset="0"/>
                          <a:ea typeface="Times New Roman"/>
                          <a:cs typeface="Times New Roman"/>
                        </a:rPr>
                        <a:t>7271,8</a:t>
                      </a:r>
                      <a:endParaRPr lang="ru-RU" sz="1200" b="1" dirty="0">
                        <a:solidFill>
                          <a:srgbClr val="0000CC"/>
                        </a:solidFill>
                        <a:latin typeface="Comic Sans MS" pitchFamily="66" charset="0"/>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Comic Sans MS" pitchFamily="66" charset="0"/>
                          <a:ea typeface="Times New Roman"/>
                          <a:cs typeface="Times New Roman"/>
                        </a:rPr>
                        <a:t>7269,6</a:t>
                      </a:r>
                      <a:endParaRPr lang="ru-RU" sz="1200" b="1" dirty="0">
                        <a:solidFill>
                          <a:srgbClr val="0000CC"/>
                        </a:solidFill>
                        <a:latin typeface="Comic Sans MS" pitchFamily="66" charset="0"/>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Comic Sans MS" pitchFamily="66" charset="0"/>
                          <a:ea typeface="Times New Roman"/>
                          <a:cs typeface="Times New Roman"/>
                        </a:rPr>
                        <a:t>100,0</a:t>
                      </a:r>
                      <a:endParaRPr lang="ru-RU" sz="1200" b="1" dirty="0">
                        <a:solidFill>
                          <a:srgbClr val="0000CC"/>
                        </a:solidFill>
                        <a:latin typeface="Comic Sans MS" pitchFamily="66" charset="0"/>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620">
                <a:tc>
                  <a:txBody>
                    <a:bodyPr/>
                    <a:lstStyle/>
                    <a:p>
                      <a:pPr fontAlgn="base">
                        <a:spcBef>
                          <a:spcPts val="335"/>
                        </a:spcBef>
                        <a:spcAft>
                          <a:spcPts val="0"/>
                        </a:spcAft>
                      </a:pPr>
                      <a:r>
                        <a:rPr lang="ru-RU" sz="1200" kern="1200" dirty="0">
                          <a:solidFill>
                            <a:srgbClr val="000000"/>
                          </a:solidFill>
                          <a:latin typeface="Comic Sans MS" pitchFamily="66" charset="0"/>
                          <a:ea typeface="Times New Roman"/>
                          <a:cs typeface="Times New Roman"/>
                        </a:rPr>
                        <a:t>Обеспечение деятельности высшего должностного лица муниципального </a:t>
                      </a:r>
                      <a:r>
                        <a:rPr lang="ru-RU" sz="1200" kern="1200" dirty="0" smtClean="0">
                          <a:solidFill>
                            <a:srgbClr val="000000"/>
                          </a:solidFill>
                          <a:latin typeface="Comic Sans MS" pitchFamily="66" charset="0"/>
                          <a:ea typeface="Times New Roman"/>
                          <a:cs typeface="Times New Roman"/>
                        </a:rPr>
                        <a:t>образования</a:t>
                      </a:r>
                      <a:endParaRPr lang="ru-RU" sz="1200" dirty="0">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Comic Sans MS" pitchFamily="66" charset="0"/>
                          <a:ea typeface="Times New Roman"/>
                          <a:cs typeface="Times New Roman"/>
                        </a:rPr>
                        <a:t>2334,6</a:t>
                      </a:r>
                      <a:endParaRPr lang="ru-RU" sz="1200" b="1" dirty="0">
                        <a:solidFill>
                          <a:srgbClr val="0000CC"/>
                        </a:solidFill>
                        <a:latin typeface="Comic Sans MS" pitchFamily="66" charset="0"/>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Comic Sans MS" pitchFamily="66" charset="0"/>
                          <a:ea typeface="Times New Roman"/>
                          <a:cs typeface="Times New Roman"/>
                        </a:rPr>
                        <a:t>2333,5</a:t>
                      </a:r>
                      <a:endParaRPr lang="ru-RU" sz="1200" b="1" dirty="0">
                        <a:solidFill>
                          <a:srgbClr val="0000CC"/>
                        </a:solidFill>
                        <a:latin typeface="Comic Sans MS" pitchFamily="66" charset="0"/>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Comic Sans MS" pitchFamily="66" charset="0"/>
                          <a:ea typeface="Times New Roman"/>
                          <a:cs typeface="Times New Roman"/>
                        </a:rPr>
                        <a:t>100,0</a:t>
                      </a:r>
                      <a:endParaRPr lang="ru-RU" sz="1200" b="1" dirty="0">
                        <a:solidFill>
                          <a:srgbClr val="0000CC"/>
                        </a:solidFill>
                        <a:latin typeface="Comic Sans MS" pitchFamily="66" charset="0"/>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680">
                <a:tc>
                  <a:txBody>
                    <a:bodyPr/>
                    <a:lstStyle/>
                    <a:p>
                      <a:pPr algn="just" fontAlgn="base">
                        <a:spcBef>
                          <a:spcPts val="335"/>
                        </a:spcBef>
                        <a:spcAft>
                          <a:spcPts val="0"/>
                        </a:spcAft>
                      </a:pPr>
                      <a:r>
                        <a:rPr lang="ru-RU" sz="1200" kern="1200" dirty="0">
                          <a:solidFill>
                            <a:srgbClr val="000000"/>
                          </a:solidFill>
                          <a:latin typeface="Comic Sans MS" pitchFamily="66" charset="0"/>
                          <a:ea typeface="Times New Roman"/>
                          <a:cs typeface="Times New Roman"/>
                        </a:rPr>
                        <a:t>Резервный фонд Администрации муниципального образования</a:t>
                      </a:r>
                      <a:endParaRPr lang="ru-RU" sz="1200" dirty="0">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Comic Sans MS" pitchFamily="66" charset="0"/>
                          <a:ea typeface="Times New Roman"/>
                          <a:cs typeface="Times New Roman"/>
                        </a:rPr>
                        <a:t>17,0</a:t>
                      </a:r>
                      <a:endParaRPr lang="ru-RU" sz="1200" b="1" dirty="0">
                        <a:solidFill>
                          <a:srgbClr val="0000CC"/>
                        </a:solidFill>
                        <a:latin typeface="Comic Sans MS" pitchFamily="66" charset="0"/>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Comic Sans MS" pitchFamily="66" charset="0"/>
                          <a:ea typeface="Times New Roman"/>
                          <a:cs typeface="Times New Roman"/>
                        </a:rPr>
                        <a:t>0,0</a:t>
                      </a:r>
                      <a:endParaRPr lang="ru-RU" sz="1200" b="1" dirty="0">
                        <a:solidFill>
                          <a:srgbClr val="0000CC"/>
                        </a:solidFill>
                        <a:latin typeface="Comic Sans MS" pitchFamily="66" charset="0"/>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Comic Sans MS" pitchFamily="66" charset="0"/>
                          <a:ea typeface="Times New Roman"/>
                          <a:cs typeface="Times New Roman"/>
                        </a:rPr>
                        <a:t>0,0</a:t>
                      </a:r>
                      <a:endParaRPr lang="ru-RU" sz="1200" b="1" dirty="0">
                        <a:solidFill>
                          <a:srgbClr val="0000CC"/>
                        </a:solidFill>
                        <a:latin typeface="Comic Sans MS" pitchFamily="66" charset="0"/>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61">
                <a:tc>
                  <a:txBody>
                    <a:bodyPr/>
                    <a:lstStyle/>
                    <a:p>
                      <a:pPr fontAlgn="base">
                        <a:spcBef>
                          <a:spcPts val="335"/>
                        </a:spcBef>
                        <a:spcAft>
                          <a:spcPts val="0"/>
                        </a:spcAft>
                      </a:pPr>
                      <a:r>
                        <a:rPr lang="ru-RU" sz="1200" kern="1200" dirty="0">
                          <a:solidFill>
                            <a:srgbClr val="000000"/>
                          </a:solidFill>
                          <a:latin typeface="Comic Sans MS" pitchFamily="66" charset="0"/>
                          <a:ea typeface="Times New Roman"/>
                          <a:cs typeface="Times New Roman"/>
                        </a:rPr>
                        <a:t> </a:t>
                      </a:r>
                      <a:r>
                        <a:rPr lang="ru-RU" sz="1200" kern="1200" dirty="0" smtClean="0">
                          <a:solidFill>
                            <a:srgbClr val="000000"/>
                          </a:solidFill>
                          <a:latin typeface="Comic Sans MS" pitchFamily="66" charset="0"/>
                          <a:ea typeface="Times New Roman"/>
                          <a:cs typeface="Times New Roman"/>
                        </a:rPr>
                        <a:t>Непрограмные </a:t>
                      </a:r>
                      <a:r>
                        <a:rPr lang="ru-RU" sz="1200" kern="1200" dirty="0">
                          <a:solidFill>
                            <a:srgbClr val="000000"/>
                          </a:solidFill>
                          <a:latin typeface="Comic Sans MS" pitchFamily="66" charset="0"/>
                          <a:ea typeface="Times New Roman"/>
                          <a:cs typeface="Times New Roman"/>
                        </a:rPr>
                        <a:t>расходы органов исполнительной власти</a:t>
                      </a:r>
                      <a:endParaRPr lang="ru-RU" sz="1200" dirty="0">
                        <a:latin typeface="Comic Sans MS" pitchFamily="66"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10"/>
                        </a:spcBef>
                        <a:spcAft>
                          <a:spcPts val="0"/>
                        </a:spcAft>
                      </a:pPr>
                      <a:r>
                        <a:rPr lang="ru-RU" sz="1200" b="1" dirty="0" smtClean="0">
                          <a:solidFill>
                            <a:srgbClr val="0000CC"/>
                          </a:solidFill>
                          <a:latin typeface="Comic Sans MS" pitchFamily="66" charset="0"/>
                          <a:ea typeface="Times New Roman"/>
                          <a:cs typeface="Times New Roman"/>
                        </a:rPr>
                        <a:t>5363,9</a:t>
                      </a:r>
                      <a:endParaRPr lang="ru-RU" sz="1200" b="1" dirty="0">
                        <a:solidFill>
                          <a:srgbClr val="0000CC"/>
                        </a:solidFill>
                        <a:latin typeface="Comic Sans MS" pitchFamily="66" charset="0"/>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Comic Sans MS" pitchFamily="66" charset="0"/>
                          <a:ea typeface="Times New Roman"/>
                          <a:cs typeface="Times New Roman"/>
                        </a:rPr>
                        <a:t>5305,4</a:t>
                      </a:r>
                      <a:endParaRPr lang="ru-RU" sz="1200" b="1" dirty="0">
                        <a:solidFill>
                          <a:srgbClr val="0000CC"/>
                        </a:solidFill>
                        <a:latin typeface="Comic Sans MS" pitchFamily="66" charset="0"/>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Comic Sans MS" pitchFamily="66" charset="0"/>
                          <a:ea typeface="Times New Roman"/>
                          <a:cs typeface="Times New Roman"/>
                        </a:rPr>
                        <a:t>98,9</a:t>
                      </a:r>
                      <a:endParaRPr lang="ru-RU" sz="1200" b="1" dirty="0">
                        <a:solidFill>
                          <a:srgbClr val="0000CC"/>
                        </a:solidFill>
                        <a:latin typeface="Comic Sans MS" pitchFamily="66" charset="0"/>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1058" name="AutoShape 2" descr="C:\Users\%D0%A1%D0%BC%D0%B8%D1%80%D0%BD%D0%BE%D0%B2%D0%B0\Documents\c54875131a594408a1e04a522b3fdd6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1060" name="AutoShape 4" descr="C:\Users\%D0%A1%D0%BC%D0%B8%D1%80%D0%BD%D0%BE%D0%B2%D0%B0\Documents\c54875131a594408a1e04a522b3fdd6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1062" name="AutoShape 6" descr="C:\Users\%D0%A1%D0%BC%D0%B8%D1%80%D0%BD%D0%BE%D0%B2%D0%B0\Documents\e4925baec5af63e9e70485f8cb8e9119.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1064" name="AutoShape 8" descr="C:\Users\%D0%A1%D0%BC%D0%B8%D1%80%D0%BD%D0%BE%D0%B2%D0%B0\Documents\e4925baec5af63e9e70485f8cb8e9119.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 name="Прямоугольник 10"/>
          <p:cNvSpPr/>
          <p:nvPr/>
        </p:nvSpPr>
        <p:spPr>
          <a:xfrm>
            <a:off x="357158" y="3857628"/>
            <a:ext cx="3000396" cy="1169551"/>
          </a:xfrm>
          <a:prstGeom prst="rect">
            <a:avLst/>
          </a:prstGeom>
        </p:spPr>
        <p:txBody>
          <a:bodyPr wrap="square">
            <a:spAutoFit/>
          </a:bodyPr>
          <a:lstStyle/>
          <a:p>
            <a:r>
              <a:rPr lang="ru-RU" sz="1400" b="1" dirty="0" smtClean="0">
                <a:solidFill>
                  <a:srgbClr val="0000CC"/>
                </a:solidFill>
                <a:latin typeface="Comic Sans MS" pitchFamily="66" charset="0"/>
                <a:cs typeface="Times New Roman" pitchFamily="18" charset="0"/>
              </a:rPr>
              <a:t>Доля расходов муниципальных программ и </a:t>
            </a:r>
            <a:r>
              <a:rPr lang="ru-RU" sz="1400" b="1" dirty="0" err="1" smtClean="0">
                <a:solidFill>
                  <a:srgbClr val="0000CC"/>
                </a:solidFill>
                <a:latin typeface="Comic Sans MS" pitchFamily="66" charset="0"/>
                <a:cs typeface="Times New Roman" pitchFamily="18" charset="0"/>
              </a:rPr>
              <a:t>непрограммных</a:t>
            </a:r>
            <a:r>
              <a:rPr lang="ru-RU" sz="1400" b="1" dirty="0" smtClean="0">
                <a:solidFill>
                  <a:srgbClr val="0000CC"/>
                </a:solidFill>
                <a:latin typeface="Comic Sans MS" pitchFamily="66" charset="0"/>
                <a:cs typeface="Times New Roman" pitchFamily="18" charset="0"/>
              </a:rPr>
              <a:t> направлений деятельности в общем объеме расходов, %</a:t>
            </a:r>
            <a:endParaRPr lang="ru-RU" sz="1400" b="1" dirty="0">
              <a:solidFill>
                <a:srgbClr val="0000CC"/>
              </a:solidFill>
              <a:latin typeface="Comic Sans MS" pitchFamily="66" charset="0"/>
              <a:cs typeface="Times New Roman" pitchFamily="18" charset="0"/>
            </a:endParaRPr>
          </a:p>
        </p:txBody>
      </p:sp>
      <p:graphicFrame>
        <p:nvGraphicFramePr>
          <p:cNvPr id="12" name="Диаграмма 11"/>
          <p:cNvGraphicFramePr/>
          <p:nvPr/>
        </p:nvGraphicFramePr>
        <p:xfrm>
          <a:off x="714348" y="3714752"/>
          <a:ext cx="8143932" cy="2928958"/>
        </p:xfrm>
        <a:graphic>
          <a:graphicData uri="http://schemas.openxmlformats.org/drawingml/2006/chart">
            <c:chart xmlns:c="http://schemas.openxmlformats.org/drawingml/2006/chart" xmlns:r="http://schemas.openxmlformats.org/officeDocument/2006/relationships" r:id="rId2"/>
          </a:graphicData>
        </a:graphic>
      </p:graphicFrame>
      <p:sp>
        <p:nvSpPr>
          <p:cNvPr id="13" name="Нижний колонтитул 12"/>
          <p:cNvSpPr>
            <a:spLocks noGrp="1"/>
          </p:cNvSpPr>
          <p:nvPr>
            <p:ph type="ftr" sz="quarter" idx="11"/>
          </p:nvPr>
        </p:nvSpPr>
        <p:spPr/>
        <p:txBody>
          <a:bodyPr/>
          <a:lstStyle/>
          <a:p>
            <a:pPr>
              <a:defRPr/>
            </a:pPr>
            <a:endParaRPr lang="ru-RU"/>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5"/>
            <a:ext cx="7886700" cy="706421"/>
          </a:xfrm>
        </p:spPr>
        <p:txBody>
          <a:bodyPr/>
          <a:lstStyle/>
          <a:p>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800" dirty="0" smtClean="0"/>
              <a:t>   </a:t>
            </a:r>
            <a:r>
              <a:rPr lang="ru-RU" sz="2000" b="1" dirty="0" smtClean="0">
                <a:solidFill>
                  <a:srgbClr val="0000CC"/>
                </a:solidFill>
                <a:latin typeface="Comic Sans MS" pitchFamily="66" charset="0"/>
                <a:cs typeface="Times New Roman" pitchFamily="18" charset="0"/>
              </a:rPr>
              <a:t>Сведения об объемах бюджетных инвестиций в объекты капитального строительства, </a:t>
            </a:r>
            <a:r>
              <a:rPr lang="ru-RU" sz="2000" b="1" dirty="0" smtClean="0">
                <a:solidFill>
                  <a:srgbClr val="0000CC"/>
                </a:solidFill>
                <a:latin typeface="Comic Sans MS" pitchFamily="66" charset="0"/>
                <a:cs typeface="Arial" pitchFamily="34" charset="0"/>
              </a:rPr>
              <a:t>т</a:t>
            </a:r>
            <a:r>
              <a:rPr lang="ru-RU" sz="2000" b="1" dirty="0" smtClean="0">
                <a:solidFill>
                  <a:srgbClr val="0000CC"/>
                </a:solidFill>
                <a:latin typeface="Comic Sans MS" pitchFamily="66" charset="0"/>
                <a:ea typeface="Times New Roman" pitchFamily="18" charset="0"/>
                <a:cs typeface="Arial" pitchFamily="34" charset="0"/>
              </a:rPr>
              <a:t>ыс. рублей </a:t>
            </a:r>
            <a:r>
              <a:rPr lang="ru-RU" sz="2000" b="1" dirty="0" smtClean="0">
                <a:solidFill>
                  <a:srgbClr val="0000CC"/>
                </a:solidFill>
                <a:latin typeface="Times New Roman" pitchFamily="18" charset="0"/>
                <a:cs typeface="Times New Roman" pitchFamily="18" charset="0"/>
              </a:rPr>
              <a:t/>
            </a:r>
            <a:br>
              <a:rPr lang="ru-RU" sz="2000" b="1" dirty="0" smtClean="0">
                <a:solidFill>
                  <a:srgbClr val="0000CC"/>
                </a:solidFill>
                <a:latin typeface="Times New Roman" pitchFamily="18" charset="0"/>
                <a:cs typeface="Times New Roman" pitchFamily="18" charset="0"/>
              </a:rPr>
            </a:br>
            <a:endParaRPr lang="ru-RU" sz="2000" b="1" dirty="0">
              <a:solidFill>
                <a:srgbClr val="0000CC"/>
              </a:solidFill>
              <a:latin typeface="Times New Roman" pitchFamily="18" charset="0"/>
              <a:cs typeface="Times New Roman" pitchFamily="18" charset="0"/>
            </a:endParaRPr>
          </a:p>
        </p:txBody>
      </p:sp>
      <p:sp>
        <p:nvSpPr>
          <p:cNvPr id="3" name="Нижний колонтитул 2"/>
          <p:cNvSpPr>
            <a:spLocks noGrp="1"/>
          </p:cNvSpPr>
          <p:nvPr>
            <p:ph type="ftr" sz="quarter" idx="11"/>
          </p:nvPr>
        </p:nvSpPr>
        <p:spPr/>
        <p:txBody>
          <a:bodyPr/>
          <a:lstStyle/>
          <a:p>
            <a:pPr>
              <a:defRPr/>
            </a:pPr>
            <a:endParaRPr lang="ru-RU" dirty="0"/>
          </a:p>
        </p:txBody>
      </p:sp>
      <p:sp>
        <p:nvSpPr>
          <p:cNvPr id="4" name="Номер слайда 3"/>
          <p:cNvSpPr>
            <a:spLocks noGrp="1"/>
          </p:cNvSpPr>
          <p:nvPr>
            <p:ph type="sldNum" sz="quarter" idx="12"/>
          </p:nvPr>
        </p:nvSpPr>
        <p:spPr/>
        <p:txBody>
          <a:bodyPr/>
          <a:lstStyle/>
          <a:p>
            <a:pPr>
              <a:defRPr/>
            </a:pPr>
            <a:fld id="{A97CBEAA-64A0-4387-8926-CD86B9A319C7}" type="slidenum">
              <a:rPr lang="ru-RU" smtClean="0"/>
              <a:pPr>
                <a:defRPr/>
              </a:pPr>
              <a:t>35</a:t>
            </a:fld>
            <a:endParaRPr lang="ru-RU" dirty="0"/>
          </a:p>
        </p:txBody>
      </p:sp>
      <p:graphicFrame>
        <p:nvGraphicFramePr>
          <p:cNvPr id="5" name="Таблица 4"/>
          <p:cNvGraphicFramePr>
            <a:graphicFrameLocks noGrp="1"/>
          </p:cNvGraphicFramePr>
          <p:nvPr/>
        </p:nvGraphicFramePr>
        <p:xfrm>
          <a:off x="571472" y="1214422"/>
          <a:ext cx="8215370" cy="3686188"/>
        </p:xfrm>
        <a:graphic>
          <a:graphicData uri="http://schemas.openxmlformats.org/drawingml/2006/table">
            <a:tbl>
              <a:tblPr/>
              <a:tblGrid>
                <a:gridCol w="3728724"/>
                <a:gridCol w="843308"/>
                <a:gridCol w="888380"/>
                <a:gridCol w="1023270"/>
                <a:gridCol w="865844"/>
                <a:gridCol w="865844"/>
              </a:tblGrid>
              <a:tr h="475236">
                <a:tc>
                  <a:txBody>
                    <a:bodyPr/>
                    <a:lstStyle/>
                    <a:p>
                      <a:pPr>
                        <a:spcAft>
                          <a:spcPts val="0"/>
                        </a:spcAft>
                      </a:pPr>
                      <a:r>
                        <a:rPr lang="ru-RU" sz="1200" b="1" dirty="0">
                          <a:solidFill>
                            <a:srgbClr val="000000"/>
                          </a:solidFill>
                          <a:latin typeface="Comic Sans MS" pitchFamily="66" charset="0"/>
                          <a:ea typeface="Times New Roman"/>
                        </a:rPr>
                        <a:t>Направление расходов </a:t>
                      </a:r>
                      <a:br>
                        <a:rPr lang="ru-RU" sz="1200" b="1" dirty="0">
                          <a:solidFill>
                            <a:srgbClr val="000000"/>
                          </a:solidFill>
                          <a:latin typeface="Comic Sans MS" pitchFamily="66" charset="0"/>
                          <a:ea typeface="Times New Roman"/>
                        </a:rPr>
                      </a:br>
                      <a:endParaRPr lang="ru-RU" sz="12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b="1" dirty="0">
                          <a:solidFill>
                            <a:srgbClr val="000000"/>
                          </a:solidFill>
                          <a:latin typeface="Comic Sans MS" pitchFamily="66" charset="0"/>
                          <a:ea typeface="Times New Roman"/>
                        </a:rPr>
                        <a:t>Сроки реализации</a:t>
                      </a:r>
                      <a:endParaRPr lang="ru-RU" sz="10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solidFill>
                            <a:srgbClr val="000000"/>
                          </a:solidFill>
                          <a:latin typeface="Comic Sans MS" pitchFamily="66" charset="0"/>
                          <a:ea typeface="Times New Roman"/>
                        </a:rPr>
                        <a:t>2022 </a:t>
                      </a:r>
                      <a:endParaRPr lang="ru-RU" sz="12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Comic Sans MS" pitchFamily="66" charset="0"/>
                          <a:ea typeface="Times New Roman"/>
                        </a:rPr>
                        <a:t>2023</a:t>
                      </a:r>
                      <a:endParaRPr lang="ru-RU" sz="1200" b="1"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Comic Sans MS" pitchFamily="66" charset="0"/>
                          <a:ea typeface="Times New Roman"/>
                        </a:rPr>
                        <a:t>2024</a:t>
                      </a:r>
                      <a:endParaRPr lang="ru-RU" sz="1200" b="1"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smtClean="0">
                          <a:latin typeface="Comic Sans MS" pitchFamily="66" charset="0"/>
                          <a:ea typeface="Times New Roman"/>
                        </a:rPr>
                        <a:t>2025</a:t>
                      </a:r>
                      <a:endParaRPr lang="ru-RU" sz="1200" b="1"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364">
                <a:tc>
                  <a:txBody>
                    <a:bodyPr/>
                    <a:lstStyle/>
                    <a:p>
                      <a:pPr>
                        <a:spcAft>
                          <a:spcPts val="0"/>
                        </a:spcAft>
                      </a:pPr>
                      <a:r>
                        <a:rPr lang="ru-RU" sz="1200" dirty="0">
                          <a:solidFill>
                            <a:srgbClr val="000000"/>
                          </a:solidFill>
                          <a:latin typeface="Comic Sans MS" pitchFamily="66" charset="0"/>
                          <a:ea typeface="Times New Roman"/>
                        </a:rPr>
                        <a:t>Приобретение специализированной техники для содержания и ремонта автомобильных дорог общего пользования</a:t>
                      </a:r>
                      <a:endParaRPr lang="ru-RU" sz="12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Comic Sans MS" pitchFamily="66" charset="0"/>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CC"/>
                          </a:solidFill>
                          <a:latin typeface="Comic Sans MS" pitchFamily="66" charset="0"/>
                          <a:ea typeface="Times New Roman"/>
                        </a:rPr>
                        <a:t>7167,7</a:t>
                      </a: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CC"/>
                          </a:solidFill>
                          <a:latin typeface="Comic Sans MS" pitchFamily="66" charset="0"/>
                          <a:ea typeface="Times New Roman"/>
                        </a:rPr>
                        <a:t>8000,0</a:t>
                      </a: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284">
                <a:tc>
                  <a:txBody>
                    <a:bodyPr/>
                    <a:lstStyle/>
                    <a:p>
                      <a:pPr>
                        <a:spcAft>
                          <a:spcPts val="0"/>
                        </a:spcAft>
                      </a:pPr>
                      <a:r>
                        <a:rPr lang="ru-RU" sz="1200" dirty="0">
                          <a:latin typeface="Comic Sans MS" pitchFamily="66" charset="0"/>
                          <a:ea typeface="Times New Roman"/>
                        </a:rPr>
                        <a:t>Обеспечение детей-сирот и детей, оставшихся без попечения родителей, лиц из их числа жилыми помещениями</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Comic Sans MS" pitchFamily="66" charset="0"/>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CC"/>
                          </a:solidFill>
                          <a:latin typeface="Comic Sans MS" pitchFamily="66" charset="0"/>
                          <a:ea typeface="Times New Roman"/>
                        </a:rPr>
                        <a:t>1890,5</a:t>
                      </a: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CC"/>
                          </a:solidFill>
                          <a:latin typeface="Comic Sans MS" pitchFamily="66" charset="0"/>
                          <a:ea typeface="Times New Roman"/>
                        </a:rPr>
                        <a:t>1985,1</a:t>
                      </a: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CC"/>
                          </a:solidFill>
                          <a:latin typeface="Comic Sans MS" pitchFamily="66" charset="0"/>
                          <a:ea typeface="Times New Roman"/>
                        </a:rPr>
                        <a:t>1903,9</a:t>
                      </a: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smtClean="0">
                          <a:solidFill>
                            <a:srgbClr val="0000CC"/>
                          </a:solidFill>
                          <a:latin typeface="Comic Sans MS" pitchFamily="66" charset="0"/>
                          <a:ea typeface="Times New Roman"/>
                        </a:rPr>
                        <a:t>13338</a:t>
                      </a:r>
                      <a:r>
                        <a:rPr lang="ru-RU" sz="1200" b="1" dirty="0" smtClean="0">
                          <a:solidFill>
                            <a:srgbClr val="0000CC"/>
                          </a:solidFill>
                          <a:latin typeface="Comic Sans MS" pitchFamily="66" charset="0"/>
                          <a:ea typeface="Times New Roman"/>
                        </a:rPr>
                        <a:t>,</a:t>
                      </a:r>
                      <a:r>
                        <a:rPr lang="en-US" sz="1200" b="1" dirty="0" smtClean="0">
                          <a:solidFill>
                            <a:srgbClr val="0000CC"/>
                          </a:solidFill>
                          <a:latin typeface="Comic Sans MS" pitchFamily="66" charset="0"/>
                          <a:ea typeface="Times New Roman"/>
                        </a:rPr>
                        <a:t>0</a:t>
                      </a: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0378">
                <a:tc>
                  <a:txBody>
                    <a:bodyPr/>
                    <a:lstStyle/>
                    <a:p>
                      <a:pPr>
                        <a:spcAft>
                          <a:spcPts val="0"/>
                        </a:spcAft>
                      </a:pPr>
                      <a:r>
                        <a:rPr lang="ru-RU" sz="1200" dirty="0" smtClean="0">
                          <a:latin typeface="Comic Sans MS" pitchFamily="66" charset="0"/>
                          <a:ea typeface="Times New Roman"/>
                          <a:cs typeface="Calibri"/>
                        </a:rPr>
                        <a:t>Расходы на проектирование, строительство, реконструкцию, капитальный ремонт и ремонт автомобильных дорог общего пользования местного значения</a:t>
                      </a:r>
                      <a:endParaRPr lang="ru-RU" sz="12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Comic Sans MS" pitchFamily="66" charset="0"/>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CC"/>
                          </a:solidFill>
                          <a:latin typeface="Comic Sans MS" pitchFamily="66" charset="0"/>
                          <a:ea typeface="Times New Roman"/>
                        </a:rPr>
                        <a:t>954,7</a:t>
                      </a: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258">
                <a:tc>
                  <a:txBody>
                    <a:bodyPr/>
                    <a:lstStyle/>
                    <a:p>
                      <a:pPr>
                        <a:spcAft>
                          <a:spcPts val="0"/>
                        </a:spcAft>
                      </a:pPr>
                      <a:r>
                        <a:rPr lang="ru-RU" sz="1200" dirty="0">
                          <a:latin typeface="Comic Sans MS" pitchFamily="66" charset="0"/>
                          <a:ea typeface="Times New Roman"/>
                        </a:rPr>
                        <a:t>Строительство и реконструкция (модернизация) объектов питьевого водоснабжения</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Comic Sans MS" pitchFamily="66" charset="0"/>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CC"/>
                          </a:solidFill>
                          <a:latin typeface="Comic Sans MS" pitchFamily="66" charset="0"/>
                          <a:ea typeface="Times New Roman"/>
                        </a:rPr>
                        <a:t>97724,8</a:t>
                      </a: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CC"/>
                          </a:solidFill>
                          <a:latin typeface="Comic Sans MS" pitchFamily="66" charset="0"/>
                          <a:ea typeface="Times New Roman"/>
                        </a:rPr>
                        <a:t>22454,7</a:t>
                      </a: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1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omic Sans MS" pitchFamily="66" charset="0"/>
                          <a:ea typeface="Times New Roman"/>
                        </a:rPr>
                        <a:t>Мероприятия</a:t>
                      </a:r>
                      <a:r>
                        <a:rPr lang="ru-RU" sz="1200" baseline="0" dirty="0" smtClean="0">
                          <a:latin typeface="Comic Sans MS" pitchFamily="66" charset="0"/>
                          <a:ea typeface="Times New Roman"/>
                        </a:rPr>
                        <a:t> по переселению граждан из аварийного жилого фонда</a:t>
                      </a:r>
                      <a:endParaRPr lang="ru-RU" sz="12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Comic Sans MS" pitchFamily="66" charset="0"/>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0000CC"/>
                          </a:solidFill>
                          <a:latin typeface="Comic Sans MS" pitchFamily="66" charset="0"/>
                          <a:ea typeface="Times New Roman"/>
                        </a:rPr>
                        <a:t>21019,2</a:t>
                      </a: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478">
                <a:tc>
                  <a:txBody>
                    <a:bodyPr/>
                    <a:lstStyle/>
                    <a:p>
                      <a:pPr>
                        <a:spcAft>
                          <a:spcPts val="0"/>
                        </a:spcAft>
                      </a:pPr>
                      <a:endParaRPr lang="ru-RU" sz="1200" b="1" dirty="0" smtClean="0">
                        <a:latin typeface="Comic Sans MS" pitchFamily="66" charset="0"/>
                        <a:ea typeface="Times New Roman"/>
                      </a:endParaRPr>
                    </a:p>
                    <a:p>
                      <a:pPr>
                        <a:spcAft>
                          <a:spcPts val="0"/>
                        </a:spcAft>
                      </a:pPr>
                      <a:r>
                        <a:rPr lang="ru-RU" sz="1200" b="1" dirty="0" smtClean="0">
                          <a:latin typeface="Comic Sans MS" pitchFamily="66" charset="0"/>
                          <a:ea typeface="Times New Roman"/>
                        </a:rPr>
                        <a:t>Итого </a:t>
                      </a:r>
                      <a:r>
                        <a:rPr lang="ru-RU" sz="1200" b="1" dirty="0">
                          <a:latin typeface="Comic Sans MS" pitchFamily="66" charset="0"/>
                          <a:ea typeface="Times New Roman"/>
                        </a:rPr>
                        <a:t>по годам реализации</a:t>
                      </a:r>
                      <a:endParaRPr lang="ru-RU" sz="1200" dirty="0">
                        <a:latin typeface="Comic Sans MS" pitchFamily="66"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dirty="0">
                        <a:latin typeface="Comic Sans MS" pitchFamily="66"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smtClean="0">
                        <a:solidFill>
                          <a:srgbClr val="0000CC"/>
                        </a:solidFill>
                        <a:latin typeface="Comic Sans MS" pitchFamily="66" charset="0"/>
                        <a:ea typeface="Times New Roman"/>
                      </a:endParaRPr>
                    </a:p>
                    <a:p>
                      <a:pPr algn="ctr">
                        <a:spcAft>
                          <a:spcPts val="0"/>
                        </a:spcAft>
                      </a:pPr>
                      <a:r>
                        <a:rPr lang="ru-RU" sz="1200" b="1" dirty="0" smtClean="0">
                          <a:solidFill>
                            <a:srgbClr val="0000CC"/>
                          </a:solidFill>
                          <a:latin typeface="Comic Sans MS" pitchFamily="66" charset="0"/>
                          <a:ea typeface="Times New Roman"/>
                        </a:rPr>
                        <a:t>9058,2</a:t>
                      </a:r>
                      <a:endParaRPr lang="ru-RU" sz="1200" b="1" dirty="0">
                        <a:solidFill>
                          <a:srgbClr val="0000CC"/>
                        </a:solidFill>
                        <a:latin typeface="Comic Sans MS" pitchFamily="66"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smtClean="0">
                        <a:solidFill>
                          <a:srgbClr val="0000CC"/>
                        </a:solidFill>
                        <a:latin typeface="Comic Sans MS" pitchFamily="66" charset="0"/>
                        <a:ea typeface="Times New Roman"/>
                      </a:endParaRPr>
                    </a:p>
                    <a:p>
                      <a:pPr algn="ctr">
                        <a:spcAft>
                          <a:spcPts val="0"/>
                        </a:spcAft>
                      </a:pPr>
                      <a:r>
                        <a:rPr lang="ru-RU" sz="1200" b="1" dirty="0" smtClean="0">
                          <a:solidFill>
                            <a:srgbClr val="0000CC"/>
                          </a:solidFill>
                          <a:latin typeface="Comic Sans MS" pitchFamily="66" charset="0"/>
                          <a:ea typeface="Times New Roman"/>
                        </a:rPr>
                        <a:t>128729,1</a:t>
                      </a:r>
                      <a:endParaRPr lang="ru-RU" sz="1200" b="1" dirty="0">
                        <a:solidFill>
                          <a:srgbClr val="0000CC"/>
                        </a:solidFill>
                        <a:latin typeface="Comic Sans MS" pitchFamily="66"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smtClean="0">
                        <a:solidFill>
                          <a:srgbClr val="0000CC"/>
                        </a:solidFill>
                        <a:latin typeface="Comic Sans MS" pitchFamily="66" charset="0"/>
                        <a:ea typeface="Times New Roman"/>
                      </a:endParaRPr>
                    </a:p>
                    <a:p>
                      <a:pPr algn="ctr">
                        <a:spcAft>
                          <a:spcPts val="0"/>
                        </a:spcAft>
                      </a:pPr>
                      <a:r>
                        <a:rPr lang="ru-RU" sz="1200" b="1" dirty="0" smtClean="0">
                          <a:solidFill>
                            <a:srgbClr val="0000CC"/>
                          </a:solidFill>
                          <a:latin typeface="Comic Sans MS" pitchFamily="66" charset="0"/>
                          <a:ea typeface="Times New Roman"/>
                        </a:rPr>
                        <a:t>24358,6</a:t>
                      </a:r>
                      <a:endParaRPr lang="ru-RU" sz="1200" b="1" dirty="0">
                        <a:solidFill>
                          <a:srgbClr val="0000CC"/>
                        </a:solidFill>
                        <a:latin typeface="Comic Sans MS" pitchFamily="66"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smtClean="0">
                        <a:solidFill>
                          <a:srgbClr val="0000CC"/>
                        </a:solidFill>
                        <a:latin typeface="Comic Sans MS" pitchFamily="66" charset="0"/>
                        <a:ea typeface="Times New Roman"/>
                      </a:endParaRPr>
                    </a:p>
                    <a:p>
                      <a:pPr algn="ctr">
                        <a:spcAft>
                          <a:spcPts val="0"/>
                        </a:spcAft>
                      </a:pPr>
                      <a:r>
                        <a:rPr lang="ru-RU" sz="1200" b="1" dirty="0" smtClean="0">
                          <a:solidFill>
                            <a:srgbClr val="0000CC"/>
                          </a:solidFill>
                          <a:latin typeface="Comic Sans MS" pitchFamily="66" charset="0"/>
                          <a:ea typeface="Times New Roman"/>
                        </a:rPr>
                        <a:t>14292,7</a:t>
                      </a:r>
                      <a:endParaRPr lang="ru-RU" sz="1200" b="1" dirty="0">
                        <a:solidFill>
                          <a:srgbClr val="0000CC"/>
                        </a:solidFill>
                        <a:latin typeface="Comic Sans MS" pitchFamily="66"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7505" name="Rectangle 1"/>
          <p:cNvSpPr>
            <a:spLocks noChangeArrowheads="1"/>
          </p:cNvSpPr>
          <p:nvPr/>
        </p:nvSpPr>
        <p:spPr bwMode="auto">
          <a:xfrm>
            <a:off x="0" y="0"/>
            <a:ext cx="21993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5"/>
            <a:ext cx="7886700" cy="777859"/>
          </a:xfrm>
        </p:spPr>
        <p:txBody>
          <a:bodyPr/>
          <a:lstStyle/>
          <a:p>
            <a:r>
              <a:rPr lang="ru-RU" sz="2000" b="1" dirty="0" smtClean="0">
                <a:solidFill>
                  <a:srgbClr val="0000CC"/>
                </a:solidFill>
                <a:latin typeface="Comic Sans MS" pitchFamily="66" charset="0"/>
                <a:cs typeface="Times New Roman" pitchFamily="18" charset="0"/>
              </a:rPr>
              <a:t>   Динамика бюджетных инвестиций в объекты капитального строительства по годам реализации, тыс. рублей</a:t>
            </a:r>
            <a:r>
              <a:rPr lang="ru-RU" sz="2000" b="1" dirty="0" smtClean="0">
                <a:solidFill>
                  <a:srgbClr val="0000CC"/>
                </a:solidFill>
                <a:latin typeface="Times New Roman" pitchFamily="18" charset="0"/>
                <a:cs typeface="Times New Roman" pitchFamily="18" charset="0"/>
              </a:rPr>
              <a:t/>
            </a:r>
            <a:br>
              <a:rPr lang="ru-RU" sz="2000" b="1" dirty="0" smtClean="0">
                <a:solidFill>
                  <a:srgbClr val="0000CC"/>
                </a:solidFill>
                <a:latin typeface="Times New Roman" pitchFamily="18" charset="0"/>
                <a:cs typeface="Times New Roman" pitchFamily="18" charset="0"/>
              </a:rPr>
            </a:br>
            <a:endParaRPr lang="ru-RU" sz="2000" dirty="0"/>
          </a:p>
        </p:txBody>
      </p:sp>
      <p:sp>
        <p:nvSpPr>
          <p:cNvPr id="3" name="Нижний колонтитул 2"/>
          <p:cNvSpPr>
            <a:spLocks noGrp="1"/>
          </p:cNvSpPr>
          <p:nvPr>
            <p:ph type="ftr" sz="quarter" idx="11"/>
          </p:nvPr>
        </p:nvSpPr>
        <p:spPr/>
        <p:txBody>
          <a:bodyPr/>
          <a:lstStyle/>
          <a:p>
            <a:pPr>
              <a:defRPr/>
            </a:pPr>
            <a:endParaRPr lang="ru-RU" dirty="0"/>
          </a:p>
        </p:txBody>
      </p:sp>
      <p:sp>
        <p:nvSpPr>
          <p:cNvPr id="4" name="Номер слайда 3"/>
          <p:cNvSpPr>
            <a:spLocks noGrp="1"/>
          </p:cNvSpPr>
          <p:nvPr>
            <p:ph type="sldNum" sz="quarter" idx="12"/>
          </p:nvPr>
        </p:nvSpPr>
        <p:spPr/>
        <p:txBody>
          <a:bodyPr/>
          <a:lstStyle/>
          <a:p>
            <a:pPr>
              <a:defRPr/>
            </a:pPr>
            <a:fld id="{A97CBEAA-64A0-4387-8926-CD86B9A319C7}" type="slidenum">
              <a:rPr lang="ru-RU" smtClean="0"/>
              <a:pPr>
                <a:defRPr/>
              </a:pPr>
              <a:t>36</a:t>
            </a:fld>
            <a:endParaRPr lang="ru-RU" dirty="0"/>
          </a:p>
        </p:txBody>
      </p:sp>
      <p:graphicFrame>
        <p:nvGraphicFramePr>
          <p:cNvPr id="5" name="Диаграмма 4"/>
          <p:cNvGraphicFramePr/>
          <p:nvPr/>
        </p:nvGraphicFramePr>
        <p:xfrm>
          <a:off x="428596" y="1714488"/>
          <a:ext cx="6000792" cy="3929090"/>
        </p:xfrm>
        <a:graphic>
          <a:graphicData uri="http://schemas.openxmlformats.org/drawingml/2006/chart">
            <c:chart xmlns:c="http://schemas.openxmlformats.org/drawingml/2006/chart" xmlns:r="http://schemas.openxmlformats.org/officeDocument/2006/relationships" r:id="rId3"/>
          </a:graphicData>
        </a:graphic>
      </p:graphicFrame>
      <p:sp>
        <p:nvSpPr>
          <p:cNvPr id="249858" name="AutoShape 2" descr="Трактор МТЗ 82 с ковшом: габариты, характеристики и обзор"/>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9860" name="AutoShape 4" descr="Трактор МТЗ 82 с ковшом: габариты, характеристики и обзор"/>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9862" name="AutoShape 6" descr="C:\Users\%D0%A1%D0%BC%D0%B8%D1%80%D0%BD%D0%BE%D0%B2%D0%B0\Documents\07a053453765dda897d12e6c5746a379.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9864" name="AutoShape 8" descr="C:\Users\%D0%A1%D0%BC%D0%B8%D1%80%D0%BD%D0%BE%D0%B2%D0%B0\Documents\07a053453765dda897d12e6c5746a379.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49865" name="Picture 9" descr="C:\Users\Смирнова\Documents\MTZ-82.1-1.jpg"/>
          <p:cNvPicPr>
            <a:picLocks noChangeAspect="1" noChangeArrowheads="1"/>
          </p:cNvPicPr>
          <p:nvPr/>
        </p:nvPicPr>
        <p:blipFill>
          <a:blip r:embed="rId4" cstate="print"/>
          <a:srcRect/>
          <a:stretch>
            <a:fillRect/>
          </a:stretch>
        </p:blipFill>
        <p:spPr bwMode="auto">
          <a:xfrm>
            <a:off x="6858016" y="785794"/>
            <a:ext cx="1785950" cy="1214446"/>
          </a:xfrm>
          <a:prstGeom prst="rect">
            <a:avLst/>
          </a:prstGeom>
          <a:noFill/>
        </p:spPr>
      </p:pic>
      <p:pic>
        <p:nvPicPr>
          <p:cNvPr id="249866" name="Picture 10" descr="C:\Users\Смирнова\Documents\images.jpg"/>
          <p:cNvPicPr>
            <a:picLocks noChangeAspect="1" noChangeArrowheads="1"/>
          </p:cNvPicPr>
          <p:nvPr/>
        </p:nvPicPr>
        <p:blipFill>
          <a:blip r:embed="rId5"/>
          <a:srcRect/>
          <a:stretch>
            <a:fillRect/>
          </a:stretch>
        </p:blipFill>
        <p:spPr bwMode="auto">
          <a:xfrm>
            <a:off x="6929454" y="3857628"/>
            <a:ext cx="1785950" cy="1394460"/>
          </a:xfrm>
          <a:prstGeom prst="rect">
            <a:avLst/>
          </a:prstGeom>
          <a:noFill/>
        </p:spPr>
      </p:pic>
      <p:pic>
        <p:nvPicPr>
          <p:cNvPr id="249867" name="Picture 11" descr="C:\Users\Смирнова\Documents\images (1).jpg"/>
          <p:cNvPicPr>
            <a:picLocks noChangeAspect="1" noChangeArrowheads="1"/>
          </p:cNvPicPr>
          <p:nvPr/>
        </p:nvPicPr>
        <p:blipFill>
          <a:blip r:embed="rId6"/>
          <a:srcRect/>
          <a:stretch>
            <a:fillRect/>
          </a:stretch>
        </p:blipFill>
        <p:spPr bwMode="auto">
          <a:xfrm>
            <a:off x="6000760" y="2285992"/>
            <a:ext cx="1785950" cy="139446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fld id="{A97CBEAA-64A0-4387-8926-CD86B9A319C7}" type="slidenum">
              <a:rPr lang="ru-RU" b="1" smtClean="0">
                <a:solidFill>
                  <a:schemeClr val="tx1">
                    <a:lumMod val="50000"/>
                    <a:lumOff val="50000"/>
                  </a:schemeClr>
                </a:solidFill>
              </a:rPr>
              <a:pPr>
                <a:defRPr/>
              </a:pPr>
              <a:t>37</a:t>
            </a:fld>
            <a:endParaRPr lang="ru-RU" b="1" dirty="0">
              <a:solidFill>
                <a:schemeClr val="tx1">
                  <a:lumMod val="50000"/>
                  <a:lumOff val="50000"/>
                </a:schemeClr>
              </a:solidFill>
            </a:endParaRPr>
          </a:p>
        </p:txBody>
      </p:sp>
      <p:sp>
        <p:nvSpPr>
          <p:cNvPr id="5" name="Прямоугольник 4"/>
          <p:cNvSpPr/>
          <p:nvPr/>
        </p:nvSpPr>
        <p:spPr>
          <a:xfrm>
            <a:off x="285720" y="214291"/>
            <a:ext cx="8643998" cy="2954655"/>
          </a:xfrm>
          <a:prstGeom prst="rect">
            <a:avLst/>
          </a:prstGeom>
        </p:spPr>
        <p:txBody>
          <a:bodyPr wrap="square">
            <a:spAutoFit/>
          </a:bodyPr>
          <a:lstStyle/>
          <a:p>
            <a:pPr indent="450850" algn="ctr"/>
            <a:r>
              <a:rPr lang="ru-RU" sz="1400" dirty="0" smtClean="0"/>
              <a:t>       </a:t>
            </a:r>
            <a:r>
              <a:rPr lang="ru-RU" sz="1400" b="1" dirty="0" smtClean="0">
                <a:solidFill>
                  <a:srgbClr val="0000CC"/>
                </a:solidFill>
                <a:latin typeface="Comic Sans MS" pitchFamily="66" charset="0"/>
                <a:ea typeface="Calibri" pitchFamily="34" charset="0"/>
                <a:cs typeface="Times New Roman" pitchFamily="18" charset="0"/>
              </a:rPr>
              <a:t>Реализация национальных проектов в муниципальном образовании  «Краснинский </a:t>
            </a:r>
            <a:r>
              <a:rPr lang="ru-RU" sz="1400" b="1" dirty="0" smtClean="0">
                <a:solidFill>
                  <a:srgbClr val="0000CC"/>
                </a:solidFill>
                <a:latin typeface="Comic Sans MS" pitchFamily="66" charset="0"/>
                <a:ea typeface="Times New Roman"/>
                <a:cs typeface="Times New Roman"/>
              </a:rPr>
              <a:t>муниципальный округ</a:t>
            </a:r>
            <a:r>
              <a:rPr lang="ru-RU" sz="1400" b="1" dirty="0" smtClean="0">
                <a:solidFill>
                  <a:srgbClr val="0000CC"/>
                </a:solidFill>
                <a:latin typeface="Comic Sans MS" pitchFamily="66" charset="0"/>
                <a:ea typeface="Calibri" pitchFamily="34" charset="0"/>
                <a:cs typeface="Times New Roman" pitchFamily="18" charset="0"/>
              </a:rPr>
              <a:t>»</a:t>
            </a:r>
          </a:p>
          <a:p>
            <a:pPr indent="450850" algn="ctr"/>
            <a:r>
              <a:rPr lang="ru-RU" sz="1400" b="1" dirty="0" smtClean="0">
                <a:solidFill>
                  <a:srgbClr val="0000CC"/>
                </a:solidFill>
                <a:latin typeface="Comic Sans MS" pitchFamily="66" charset="0"/>
                <a:ea typeface="Calibri" pitchFamily="34" charset="0"/>
                <a:cs typeface="Times New Roman" pitchFamily="18" charset="0"/>
              </a:rPr>
              <a:t> Смоленской области</a:t>
            </a:r>
          </a:p>
          <a:p>
            <a:pPr indent="450850"/>
            <a:r>
              <a:rPr lang="ru-RU" sz="1200" dirty="0" smtClean="0">
                <a:latin typeface="Comic Sans MS" pitchFamily="66" charset="0"/>
                <a:ea typeface="Calibri" pitchFamily="34" charset="0"/>
                <a:cs typeface="Times New Roman" pitchFamily="18" charset="0"/>
              </a:rPr>
              <a:t>Национальные проекты – это предлагаемые и разрабатываемые Президентом и Правительством стратегические планы по развитию конкретной сферы общественных отношений. Стратегические приоритеты социальной политики государства определены Указом Президента Российской Федерации от 07.05.2018 № 204 «О национальных целях и стратегических задачах развития Российской Федерации на период до 2024 года».</a:t>
            </a:r>
          </a:p>
          <a:p>
            <a:pPr indent="450850"/>
            <a:r>
              <a:rPr lang="ru-RU" sz="1200" dirty="0" smtClean="0">
                <a:latin typeface="Comic Sans MS" pitchFamily="66" charset="0"/>
                <a:ea typeface="Calibri" pitchFamily="34" charset="0"/>
                <a:cs typeface="Times New Roman" pitchFamily="18" charset="0"/>
              </a:rPr>
              <a:t>В структуре федерального проекта выделяется региональный элемент, так называемая региональная оставляющая. Региональная составляющая представляет собой часть национального проекта, за реализацию которой ответственен регион. </a:t>
            </a:r>
          </a:p>
          <a:p>
            <a:pPr indent="450850"/>
            <a:r>
              <a:rPr lang="ru-RU" sz="1200" dirty="0" smtClean="0">
                <a:latin typeface="Comic Sans MS" pitchFamily="66" charset="0"/>
                <a:ea typeface="Calibri" pitchFamily="34" charset="0"/>
                <a:cs typeface="Times New Roman" pitchFamily="18" charset="0"/>
              </a:rPr>
              <a:t> Региональная составляющая содержит показатели, достижение которых обеспечивается региональными органами управления, и показатели, достижение которых в рамках национального проекта обеспечивается муниципалитетами. </a:t>
            </a:r>
          </a:p>
          <a:p>
            <a:pPr indent="450850"/>
            <a:r>
              <a:rPr lang="ru-RU" sz="1200" dirty="0" smtClean="0">
                <a:latin typeface="Comic Sans MS" pitchFamily="66" charset="0"/>
                <a:ea typeface="Calibri" pitchFamily="34" charset="0"/>
                <a:cs typeface="Times New Roman" pitchFamily="18" charset="0"/>
              </a:rPr>
              <a:t>Муниципалитет участвует в национальных проектах посредством реализации региональной составляющей национальных проектов.</a:t>
            </a:r>
            <a:endParaRPr lang="ru-RU" sz="1200" dirty="0" smtClean="0">
              <a:latin typeface="Comic Sans MS" pitchFamily="66" charset="0"/>
            </a:endParaRPr>
          </a:p>
        </p:txBody>
      </p:sp>
      <p:pic>
        <p:nvPicPr>
          <p:cNvPr id="162820" name="Picture 4" descr="C:\Users\Смирнова\Documents\imgB.jpg"/>
          <p:cNvPicPr>
            <a:picLocks noChangeAspect="1" noChangeArrowheads="1"/>
          </p:cNvPicPr>
          <p:nvPr/>
        </p:nvPicPr>
        <p:blipFill>
          <a:blip r:embed="rId2"/>
          <a:srcRect/>
          <a:stretch>
            <a:fillRect/>
          </a:stretch>
        </p:blipFill>
        <p:spPr bwMode="auto">
          <a:xfrm>
            <a:off x="6429388" y="2928934"/>
            <a:ext cx="2500330" cy="1785950"/>
          </a:xfrm>
          <a:prstGeom prst="rect">
            <a:avLst/>
          </a:prstGeom>
          <a:noFill/>
        </p:spPr>
      </p:pic>
      <p:graphicFrame>
        <p:nvGraphicFramePr>
          <p:cNvPr id="9" name="Таблица 8"/>
          <p:cNvGraphicFramePr>
            <a:graphicFrameLocks noGrp="1"/>
          </p:cNvGraphicFramePr>
          <p:nvPr/>
        </p:nvGraphicFramePr>
        <p:xfrm>
          <a:off x="285721" y="4786322"/>
          <a:ext cx="7286674" cy="1204475"/>
        </p:xfrm>
        <a:graphic>
          <a:graphicData uri="http://schemas.openxmlformats.org/drawingml/2006/table">
            <a:tbl>
              <a:tblPr firstRow="1" bandRow="1">
                <a:tableStyleId>{D27102A9-8310-4765-A935-A1911B00CA55}</a:tableStyleId>
              </a:tblPr>
              <a:tblGrid>
                <a:gridCol w="4290298"/>
                <a:gridCol w="817195"/>
                <a:gridCol w="749093"/>
                <a:gridCol w="680995"/>
                <a:gridCol w="749093"/>
              </a:tblGrid>
              <a:tr h="270392">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Comic Sans MS" pitchFamily="66" charset="0"/>
                          <a:cs typeface="Times New Roman" pitchFamily="18" charset="0"/>
                        </a:rPr>
                        <a:t>Наименование</a:t>
                      </a:r>
                    </a:p>
                  </a:txBody>
                  <a:tcPr horzOverflow="overflow">
                    <a:solidFill>
                      <a:srgbClr val="009999">
                        <a:alpha val="64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Comic Sans MS" pitchFamily="66" charset="0"/>
                          <a:cs typeface="Times New Roman" pitchFamily="18" charset="0"/>
                        </a:rPr>
                        <a:t>2022 г</a:t>
                      </a:r>
                    </a:p>
                  </a:txBody>
                  <a:tcPr horzOverflow="overflow">
                    <a:solidFill>
                      <a:srgbClr val="33CCCC">
                        <a:alpha val="64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Comic Sans MS" pitchFamily="66" charset="0"/>
                          <a:cs typeface="Times New Roman" pitchFamily="18" charset="0"/>
                        </a:rPr>
                        <a:t>2023 г</a:t>
                      </a:r>
                    </a:p>
                  </a:txBody>
                  <a:tcPr horzOverflow="overflow">
                    <a:solidFill>
                      <a:srgbClr val="33CCCC">
                        <a:alpha val="64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Comic Sans MS" pitchFamily="66" charset="0"/>
                          <a:cs typeface="Times New Roman" pitchFamily="18" charset="0"/>
                        </a:rPr>
                        <a:t>2024 г</a:t>
                      </a:r>
                    </a:p>
                  </a:txBody>
                  <a:tcPr horzOverflow="overflow">
                    <a:solidFill>
                      <a:srgbClr val="33CCCC">
                        <a:alpha val="64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Comic Sans MS" pitchFamily="66" charset="0"/>
                          <a:cs typeface="Times New Roman" pitchFamily="18" charset="0"/>
                        </a:rPr>
                        <a:t>2025 г</a:t>
                      </a:r>
                    </a:p>
                  </a:txBody>
                  <a:tcPr horzOverflow="overflow">
                    <a:solidFill>
                      <a:srgbClr val="33CCCC">
                        <a:alpha val="64000"/>
                      </a:srgbClr>
                    </a:solidFill>
                  </a:tcPr>
                </a:tc>
              </a:tr>
              <a:tr h="22967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lang="ru-RU" sz="1050" b="1" dirty="0" smtClean="0">
                          <a:solidFill>
                            <a:srgbClr val="0000CC"/>
                          </a:solidFill>
                          <a:latin typeface="Comic Sans MS" pitchFamily="66" charset="0"/>
                          <a:cs typeface="Times New Roman" pitchFamily="18" charset="0"/>
                        </a:rPr>
                        <a:t>Национальный проект «Культура» </a:t>
                      </a:r>
                      <a:endParaRPr lang="ru-RU" sz="1050" b="1" kern="1200" dirty="0" smtClean="0">
                        <a:solidFill>
                          <a:schemeClr val="tx1"/>
                        </a:solidFill>
                        <a:latin typeface="Comic Sans MS" pitchFamily="66" charset="0"/>
                        <a:ea typeface="+mn-ea"/>
                        <a:cs typeface="Times New Roman" pitchFamily="18" charset="0"/>
                      </a:endParaRPr>
                    </a:p>
                  </a:txBody>
                  <a:tcPr horzOverflow="overflow">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50" b="1" i="0" u="none" strike="noStrike" cap="none" normalizeH="0" baseline="0" dirty="0" smtClean="0">
                          <a:ln>
                            <a:noFill/>
                          </a:ln>
                          <a:solidFill>
                            <a:schemeClr val="tx1"/>
                          </a:solidFill>
                          <a:effectLst/>
                          <a:latin typeface="Comic Sans MS" pitchFamily="66" charset="0"/>
                          <a:cs typeface="Times New Roman" pitchFamily="18" charset="0"/>
                        </a:rPr>
                        <a:t>1701,2</a:t>
                      </a:r>
                    </a:p>
                  </a:txBody>
                  <a:tcPr horzOverflow="overflow">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050" b="1"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050" b="1"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050" b="1"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solidFill>
                      <a:srgbClr val="FFFFCC"/>
                    </a:solidFill>
                  </a:tcPr>
                </a:tc>
              </a:tr>
              <a:tr h="270392">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lang="ru-RU" sz="1050" b="1" kern="1200" dirty="0" smtClean="0">
                          <a:solidFill>
                            <a:schemeClr val="tx1"/>
                          </a:solidFill>
                          <a:latin typeface="Comic Sans MS" pitchFamily="66" charset="0"/>
                          <a:ea typeface="+mn-ea"/>
                          <a:cs typeface="Times New Roman" pitchFamily="18" charset="0"/>
                        </a:rPr>
                        <a:t>1. Региональный проект «Культурная среда" </a:t>
                      </a:r>
                    </a:p>
                  </a:txBody>
                  <a:tcPr horzOverflow="overflow">
                    <a:solidFill>
                      <a:srgbClr val="33CCCC">
                        <a:alpha val="64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50" b="1" i="0" u="none" strike="noStrike" cap="none" normalizeH="0" baseline="0" dirty="0" smtClean="0">
                          <a:ln>
                            <a:noFill/>
                          </a:ln>
                          <a:solidFill>
                            <a:schemeClr val="tx1"/>
                          </a:solidFill>
                          <a:effectLst/>
                          <a:latin typeface="Comic Sans MS" pitchFamily="66" charset="0"/>
                          <a:cs typeface="Times New Roman" pitchFamily="18" charset="0"/>
                        </a:rPr>
                        <a:t>1701,2</a:t>
                      </a:r>
                    </a:p>
                  </a:txBody>
                  <a:tcPr horzOverflow="overflow">
                    <a:solidFill>
                      <a:srgbClr val="33CCCC">
                        <a:alpha val="64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050" b="1"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solidFill>
                      <a:srgbClr val="33CCCC">
                        <a:alpha val="64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050" b="1"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solidFill>
                      <a:srgbClr val="33CCCC">
                        <a:alpha val="64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050" b="1"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solidFill>
                      <a:srgbClr val="33CCCC">
                        <a:alpha val="64000"/>
                      </a:srgbClr>
                    </a:solidFill>
                  </a:tcPr>
                </a:tc>
              </a:tr>
              <a:tr h="412231">
                <a:tc>
                  <a:txBody>
                    <a:bodyPr/>
                    <a:lstStyle/>
                    <a:p>
                      <a:pPr marL="0" marR="0" lvl="0" indent="0" algn="l"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r>
                        <a:rPr kumimoji="0" lang="ru-RU" sz="1050" b="0" i="0" u="none" strike="noStrike" cap="none" normalizeH="0" baseline="0" dirty="0" smtClean="0">
                          <a:ln>
                            <a:noFill/>
                          </a:ln>
                          <a:solidFill>
                            <a:schemeClr val="tx1"/>
                          </a:solidFill>
                          <a:effectLst/>
                          <a:latin typeface="Comic Sans MS" pitchFamily="66" charset="0"/>
                          <a:cs typeface="Times New Roman" pitchFamily="18" charset="0"/>
                        </a:rPr>
                        <a:t>- техническое оснащение муниципальных музеев</a:t>
                      </a:r>
                    </a:p>
                  </a:txBody>
                  <a:tcPr horzOverflow="overflow">
                    <a:solidFill>
                      <a:srgbClr val="FFFFCC">
                        <a:alpha val="20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50" b="1" i="0" u="none" strike="noStrike" cap="none" normalizeH="0" baseline="0" dirty="0" smtClean="0">
                          <a:ln>
                            <a:noFill/>
                          </a:ln>
                          <a:solidFill>
                            <a:schemeClr val="tx1"/>
                          </a:solidFill>
                          <a:effectLst/>
                          <a:latin typeface="Comic Sans MS" pitchFamily="66" charset="0"/>
                          <a:cs typeface="Times New Roman" pitchFamily="18" charset="0"/>
                        </a:rPr>
                        <a:t>1701,2</a:t>
                      </a:r>
                    </a:p>
                  </a:txBody>
                  <a:tcPr horzOverflow="overflow">
                    <a:solidFill>
                      <a:srgbClr val="FFFFCC">
                        <a:alpha val="20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050" b="1"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solidFill>
                      <a:srgbClr val="FFFFCC">
                        <a:alpha val="20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050" b="0"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solidFill>
                      <a:srgbClr val="FFFFCC">
                        <a:alpha val="20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050" b="0"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solidFill>
                      <a:srgbClr val="FFFFCC">
                        <a:alpha val="20000"/>
                      </a:srgbClr>
                    </a:solidFill>
                  </a:tcPr>
                </a:tc>
              </a:tr>
            </a:tbl>
          </a:graphicData>
        </a:graphic>
      </p:graphicFrame>
      <p:sp>
        <p:nvSpPr>
          <p:cNvPr id="12" name="Прямоугольник 11"/>
          <p:cNvSpPr/>
          <p:nvPr/>
        </p:nvSpPr>
        <p:spPr>
          <a:xfrm>
            <a:off x="357158" y="3214686"/>
            <a:ext cx="5643602" cy="1415772"/>
          </a:xfrm>
          <a:prstGeom prst="rect">
            <a:avLst/>
          </a:prstGeom>
        </p:spPr>
        <p:txBody>
          <a:bodyPr wrap="square">
            <a:spAutoFit/>
          </a:bodyPr>
          <a:lstStyle/>
          <a:p>
            <a:pPr algn="just"/>
            <a:r>
              <a:rPr lang="ru-RU" sz="1400" b="1" dirty="0" smtClean="0">
                <a:solidFill>
                  <a:srgbClr val="0000CC"/>
                </a:solidFill>
                <a:latin typeface="Comic Sans MS" pitchFamily="66" charset="0"/>
                <a:cs typeface="Times New Roman" pitchFamily="18" charset="0"/>
              </a:rPr>
              <a:t>Национальный проект «Культура» </a:t>
            </a:r>
            <a:endParaRPr lang="ru-RU" sz="1400" dirty="0" smtClean="0">
              <a:solidFill>
                <a:srgbClr val="0000CC"/>
              </a:solidFill>
              <a:latin typeface="Comic Sans MS" pitchFamily="66" charset="0"/>
            </a:endParaRPr>
          </a:p>
          <a:p>
            <a:pPr algn="just"/>
            <a:r>
              <a:rPr lang="ru-RU" sz="1200" dirty="0" smtClean="0">
                <a:latin typeface="Comic Sans MS" pitchFamily="66" charset="0"/>
              </a:rPr>
              <a:t>В рамках реализации регионального проекта </a:t>
            </a:r>
            <a:r>
              <a:rPr lang="ru-RU" sz="1200" b="1" dirty="0" smtClean="0">
                <a:solidFill>
                  <a:srgbClr val="6600FF"/>
                </a:solidFill>
                <a:latin typeface="Comic Sans MS" pitchFamily="66" charset="0"/>
              </a:rPr>
              <a:t>«Культурная среда»</a:t>
            </a:r>
            <a:r>
              <a:rPr lang="ru-RU" sz="1200" dirty="0" smtClean="0">
                <a:solidFill>
                  <a:srgbClr val="6600FF"/>
                </a:solidFill>
                <a:latin typeface="Comic Sans MS" pitchFamily="66" charset="0"/>
              </a:rPr>
              <a:t> </a:t>
            </a:r>
            <a:r>
              <a:rPr lang="ru-RU" sz="1200" dirty="0" smtClean="0">
                <a:latin typeface="Comic Sans MS" pitchFamily="66" charset="0"/>
              </a:rPr>
              <a:t> национального проекта «Культура» в 2022 году на софинансирование расходов бюджетов муниципальных образований Смоленской области  на техническое оснащение муниципальных музеев было приобретено оборудование, оргтехника, материалы для хранения и консервации музейных фондов из бескислотного картона.</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38</a:t>
            </a:fld>
            <a:endParaRPr lang="ru-RU"/>
          </a:p>
        </p:txBody>
      </p:sp>
      <p:sp>
        <p:nvSpPr>
          <p:cNvPr id="4" name="Прямоугольник 3"/>
          <p:cNvSpPr/>
          <p:nvPr/>
        </p:nvSpPr>
        <p:spPr>
          <a:xfrm>
            <a:off x="428596" y="928670"/>
            <a:ext cx="5357850" cy="5632311"/>
          </a:xfrm>
          <a:prstGeom prst="rect">
            <a:avLst/>
          </a:prstGeom>
        </p:spPr>
        <p:txBody>
          <a:bodyPr wrap="square">
            <a:spAutoFit/>
          </a:bodyPr>
          <a:lstStyle/>
          <a:p>
            <a:r>
              <a:rPr lang="ru-RU" sz="1200" dirty="0" smtClean="0">
                <a:latin typeface="Comic Sans MS" pitchFamily="66" charset="0"/>
              </a:rPr>
              <a:t>       В 2022 году в рамках регионального проекта </a:t>
            </a:r>
            <a:r>
              <a:rPr lang="ru-RU" sz="1200" b="1" dirty="0" smtClean="0">
                <a:solidFill>
                  <a:srgbClr val="6600FF"/>
                </a:solidFill>
                <a:latin typeface="Comic Sans MS" pitchFamily="66" charset="0"/>
              </a:rPr>
              <a:t>«Успех каждого ребенка»</a:t>
            </a:r>
            <a:r>
              <a:rPr lang="ru-RU" sz="1200" b="1" dirty="0" smtClean="0">
                <a:latin typeface="Comic Sans MS" pitchFamily="66" charset="0"/>
              </a:rPr>
              <a:t> </a:t>
            </a:r>
            <a:r>
              <a:rPr lang="ru-RU" sz="1200" dirty="0" smtClean="0">
                <a:latin typeface="Comic Sans MS" pitchFamily="66" charset="0"/>
              </a:rPr>
              <a:t>произведены  расходы на создание в общеобразовательных организациях, расположенных в сельской местности, условий для занятий физической культурой и спортом. В спортивном зале Краснинской СОШ заменены полы, дверные блоки, отремонтирована система отопления, потолок, стены, кровля, установлены противопожарные двери.</a:t>
            </a:r>
            <a:r>
              <a:rPr lang="ru-RU" sz="1200" b="1" dirty="0" smtClean="0"/>
              <a:t> </a:t>
            </a:r>
          </a:p>
          <a:p>
            <a:r>
              <a:rPr lang="ru-RU" sz="1200" b="1" dirty="0" smtClean="0">
                <a:latin typeface="Comic Sans MS" pitchFamily="66" charset="0"/>
              </a:rPr>
              <a:t>      </a:t>
            </a:r>
            <a:r>
              <a:rPr lang="ru-RU" sz="1200" dirty="0" smtClean="0">
                <a:latin typeface="Comic Sans MS" pitchFamily="66" charset="0"/>
              </a:rPr>
              <a:t>В 2023 году в рамках регионального проекта </a:t>
            </a:r>
            <a:r>
              <a:rPr lang="ru-RU" sz="1200" b="1" dirty="0" smtClean="0">
                <a:solidFill>
                  <a:srgbClr val="6600FF"/>
                </a:solidFill>
                <a:latin typeface="Comic Sans MS" pitchFamily="66" charset="0"/>
              </a:rPr>
              <a:t>«Патриотическое воспитание граждан Российской Федерации» </a:t>
            </a:r>
            <a:r>
              <a:rPr lang="ru-RU" sz="1200" dirty="0" smtClean="0">
                <a:latin typeface="Comic Sans MS" pitchFamily="66" charset="0"/>
              </a:rPr>
              <a:t>произведены  расходы на мероприятия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p>
          <a:p>
            <a:r>
              <a:rPr lang="ru-RU" sz="1200" dirty="0" smtClean="0">
                <a:latin typeface="Comic Sans MS" pitchFamily="66" charset="0"/>
              </a:rPr>
              <a:t>        В 2024 году в рамках регионального проекта </a:t>
            </a:r>
            <a:r>
              <a:rPr lang="ru-RU" sz="1200" b="1" dirty="0" smtClean="0">
                <a:solidFill>
                  <a:srgbClr val="6600FF"/>
                </a:solidFill>
                <a:latin typeface="Comic Sans MS" pitchFamily="66" charset="0"/>
              </a:rPr>
              <a:t>«Современная школа» </a:t>
            </a:r>
            <a:r>
              <a:rPr lang="ru-RU" sz="1200" dirty="0" smtClean="0">
                <a:latin typeface="Comic Sans MS" pitchFamily="66" charset="0"/>
              </a:rPr>
              <a:t>произведены  расходы на поставку оборудования многофункционального устройства (МФУ) для оснащения (обновления материально-технической базы) оборудованием, средствами обучения и воспитания Краснинской школы.</a:t>
            </a:r>
          </a:p>
          <a:p>
            <a:r>
              <a:rPr lang="ru-RU" sz="1200" dirty="0" smtClean="0">
                <a:latin typeface="Comic Sans MS" pitchFamily="66" charset="0"/>
              </a:rPr>
              <a:t> </a:t>
            </a:r>
            <a:r>
              <a:rPr lang="en-US" sz="1200" dirty="0" smtClean="0">
                <a:latin typeface="Comic Sans MS" pitchFamily="66" charset="0"/>
              </a:rPr>
              <a:t>      </a:t>
            </a:r>
            <a:r>
              <a:rPr lang="ru-RU" sz="1200" dirty="0" smtClean="0">
                <a:latin typeface="Comic Sans MS" pitchFamily="66" charset="0"/>
              </a:rPr>
              <a:t>В 2025 году в рамках регионального проекта </a:t>
            </a:r>
            <a:r>
              <a:rPr lang="ru-RU" sz="1200" b="1" dirty="0" smtClean="0">
                <a:solidFill>
                  <a:srgbClr val="6600FF"/>
                </a:solidFill>
                <a:latin typeface="Comic Sans MS" pitchFamily="66" charset="0"/>
              </a:rPr>
              <a:t>«</a:t>
            </a:r>
            <a:r>
              <a:rPr lang="ru-RU" sz="1200" b="1" dirty="0" smtClean="0">
                <a:solidFill>
                  <a:srgbClr val="6600CC"/>
                </a:solidFill>
                <a:latin typeface="Comic Sans MS" pitchFamily="66" charset="0"/>
                <a:cs typeface="Times New Roman" pitchFamily="18" charset="0"/>
              </a:rPr>
              <a:t>Все лучшее детям</a:t>
            </a:r>
            <a:r>
              <a:rPr lang="ru-RU" sz="1200" b="1" dirty="0" smtClean="0">
                <a:solidFill>
                  <a:srgbClr val="6600FF"/>
                </a:solidFill>
                <a:latin typeface="Comic Sans MS" pitchFamily="66" charset="0"/>
              </a:rPr>
              <a:t>» </a:t>
            </a:r>
            <a:r>
              <a:rPr lang="ru-RU" sz="1200" dirty="0" smtClean="0">
                <a:latin typeface="Comic Sans MS" pitchFamily="66" charset="0"/>
              </a:rPr>
              <a:t>выполнение работ по капитальному ремонту МБОУ Гусинской СШ.</a:t>
            </a:r>
            <a:endParaRPr lang="en-US" sz="1200" dirty="0" smtClean="0">
              <a:latin typeface="Comic Sans MS" pitchFamily="66" charset="0"/>
            </a:endParaRPr>
          </a:p>
          <a:p>
            <a:r>
              <a:rPr lang="ru-RU" sz="1200" dirty="0" smtClean="0">
                <a:latin typeface="Comic Sans MS" pitchFamily="66" charset="0"/>
              </a:rPr>
              <a:t>Выполнена поставка оборудования для оснащения предметных кабинетов общеобразовательных организаций оборудованием, </a:t>
            </a:r>
          </a:p>
          <a:p>
            <a:r>
              <a:rPr lang="ru-RU" sz="1200" dirty="0" smtClean="0">
                <a:latin typeface="Comic Sans MS" pitchFamily="66" charset="0"/>
              </a:rPr>
              <a:t>средствами обучения и воспитания. </a:t>
            </a:r>
          </a:p>
          <a:p>
            <a:r>
              <a:rPr lang="ru-RU" sz="1200" dirty="0" smtClean="0">
                <a:latin typeface="Comic Sans MS" pitchFamily="66" charset="0"/>
              </a:rPr>
              <a:t> </a:t>
            </a:r>
          </a:p>
          <a:p>
            <a:endParaRPr lang="ru-RU" sz="1200" dirty="0" smtClean="0">
              <a:latin typeface="Comic Sans MS" pitchFamily="66" charset="0"/>
            </a:endParaRPr>
          </a:p>
          <a:p>
            <a:endParaRPr lang="ru-RU" sz="1200" dirty="0" smtClean="0">
              <a:latin typeface="Comic Sans MS" pitchFamily="66" charset="0"/>
            </a:endParaRPr>
          </a:p>
          <a:p>
            <a:endParaRPr lang="ru-RU" sz="1200" dirty="0" smtClean="0">
              <a:latin typeface="Comic Sans MS" pitchFamily="66" charset="0"/>
            </a:endParaRPr>
          </a:p>
          <a:p>
            <a:endParaRPr lang="ru-RU" sz="1200" dirty="0" smtClean="0">
              <a:latin typeface="Comic Sans MS" pitchFamily="66" charset="0"/>
            </a:endParaRPr>
          </a:p>
          <a:p>
            <a:endParaRPr lang="ru-RU" sz="1200" dirty="0">
              <a:latin typeface="Comic Sans MS" pitchFamily="66" charset="0"/>
            </a:endParaRPr>
          </a:p>
        </p:txBody>
      </p:sp>
      <p:sp>
        <p:nvSpPr>
          <p:cNvPr id="5" name="Прямоугольник 4"/>
          <p:cNvSpPr/>
          <p:nvPr/>
        </p:nvSpPr>
        <p:spPr>
          <a:xfrm>
            <a:off x="500034" y="428604"/>
            <a:ext cx="5851282" cy="400110"/>
          </a:xfrm>
          <a:prstGeom prst="rect">
            <a:avLst/>
          </a:prstGeom>
        </p:spPr>
        <p:txBody>
          <a:bodyPr wrap="none">
            <a:spAutoFit/>
          </a:bodyPr>
          <a:lstStyle/>
          <a:p>
            <a:r>
              <a:rPr lang="ru-RU" sz="2000" b="1" dirty="0" smtClean="0">
                <a:solidFill>
                  <a:srgbClr val="0000CC"/>
                </a:solidFill>
                <a:latin typeface="Comic Sans MS" pitchFamily="66" charset="0"/>
                <a:cs typeface="Times New Roman" pitchFamily="18" charset="0"/>
              </a:rPr>
              <a:t>Национальный проект «Молодежь и дети» </a:t>
            </a:r>
            <a:endParaRPr lang="ru-RU" sz="2000" dirty="0">
              <a:solidFill>
                <a:srgbClr val="0000CC"/>
              </a:solidFill>
              <a:latin typeface="Comic Sans MS" pitchFamily="66" charset="0"/>
            </a:endParaRPr>
          </a:p>
        </p:txBody>
      </p:sp>
      <p:pic>
        <p:nvPicPr>
          <p:cNvPr id="205826" name="Picture 2" descr="C:\Users\Смирнова\Documents\b_800_600_0_00_images_5_85.jpg"/>
          <p:cNvPicPr>
            <a:picLocks noChangeAspect="1" noChangeArrowheads="1"/>
          </p:cNvPicPr>
          <p:nvPr/>
        </p:nvPicPr>
        <p:blipFill>
          <a:blip r:embed="rId2" cstate="print"/>
          <a:srcRect/>
          <a:stretch>
            <a:fillRect/>
          </a:stretch>
        </p:blipFill>
        <p:spPr bwMode="auto">
          <a:xfrm>
            <a:off x="6286512" y="1000108"/>
            <a:ext cx="2238364" cy="1428760"/>
          </a:xfrm>
          <a:prstGeom prst="rect">
            <a:avLst/>
          </a:prstGeom>
          <a:noFill/>
        </p:spPr>
      </p:pic>
      <p:pic>
        <p:nvPicPr>
          <p:cNvPr id="205827" name="Picture 3" descr="C:\Users\Смирнова\Documents\p30_img_20210519_134627.jpg"/>
          <p:cNvPicPr>
            <a:picLocks noChangeAspect="1" noChangeArrowheads="1"/>
          </p:cNvPicPr>
          <p:nvPr/>
        </p:nvPicPr>
        <p:blipFill>
          <a:blip r:embed="rId3"/>
          <a:srcRect/>
          <a:stretch>
            <a:fillRect/>
          </a:stretch>
        </p:blipFill>
        <p:spPr bwMode="auto">
          <a:xfrm>
            <a:off x="6286512" y="2714620"/>
            <a:ext cx="2278061" cy="1476372"/>
          </a:xfrm>
          <a:prstGeom prst="rect">
            <a:avLst/>
          </a:prstGeom>
          <a:noFill/>
        </p:spPr>
      </p:pic>
      <p:pic>
        <p:nvPicPr>
          <p:cNvPr id="9" name="Picture 2" descr="https://www.ap22.ru/netcat_files/multifile/2546/183539/tsos2_1_.jpg"/>
          <p:cNvPicPr>
            <a:picLocks noChangeAspect="1" noChangeArrowheads="1"/>
          </p:cNvPicPr>
          <p:nvPr/>
        </p:nvPicPr>
        <p:blipFill>
          <a:blip r:embed="rId4" cstate="print"/>
          <a:srcRect/>
          <a:stretch>
            <a:fillRect/>
          </a:stretch>
        </p:blipFill>
        <p:spPr bwMode="auto">
          <a:xfrm>
            <a:off x="6286512" y="4500571"/>
            <a:ext cx="2357454" cy="1571636"/>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39</a:t>
            </a:fld>
            <a:endParaRPr lang="ru-RU"/>
          </a:p>
        </p:txBody>
      </p:sp>
      <p:graphicFrame>
        <p:nvGraphicFramePr>
          <p:cNvPr id="4" name="Таблица 10">
            <a:extLst>
              <a:ext uri="{FF2B5EF4-FFF2-40B4-BE49-F238E27FC236}">
                <a16:creationId xmlns="" xmlns:a16="http://schemas.microsoft.com/office/drawing/2014/main" id="{E8DB7ADC-D624-4C0A-AB4E-4EBFD19A55E7}"/>
              </a:ext>
            </a:extLst>
          </p:cNvPr>
          <p:cNvGraphicFramePr>
            <a:graphicFrameLocks/>
          </p:cNvGraphicFramePr>
          <p:nvPr>
            <p:extLst>
              <p:ext uri="{D42A27DB-BD31-4B8C-83A1-F6EECF244321}">
                <p14:modId xmlns="" xmlns:p14="http://schemas.microsoft.com/office/powerpoint/2010/main" val="1323963186"/>
              </p:ext>
            </p:extLst>
          </p:nvPr>
        </p:nvGraphicFramePr>
        <p:xfrm>
          <a:off x="285720" y="285728"/>
          <a:ext cx="8358246" cy="5045426"/>
        </p:xfrm>
        <a:graphic>
          <a:graphicData uri="http://schemas.openxmlformats.org/drawingml/2006/table">
            <a:tbl>
              <a:tblPr firstRow="1" bandRow="1">
                <a:tableStyleId>{D27102A9-8310-4765-A935-A1911B00CA55}</a:tableStyleId>
              </a:tblPr>
              <a:tblGrid>
                <a:gridCol w="5152972">
                  <a:extLst>
                    <a:ext uri="{9D8B030D-6E8A-4147-A177-3AD203B41FA5}">
                      <a16:colId xmlns="" xmlns:a16="http://schemas.microsoft.com/office/drawing/2014/main" val="1060721299"/>
                    </a:ext>
                  </a:extLst>
                </a:gridCol>
                <a:gridCol w="769095">
                  <a:extLst>
                    <a:ext uri="{9D8B030D-6E8A-4147-A177-3AD203B41FA5}">
                      <a16:colId xmlns="" xmlns:a16="http://schemas.microsoft.com/office/drawing/2014/main" val="2835790685"/>
                    </a:ext>
                  </a:extLst>
                </a:gridCol>
                <a:gridCol w="778702"/>
                <a:gridCol w="836398"/>
                <a:gridCol w="821079"/>
              </a:tblGrid>
              <a:tr h="271222">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Comic Sans MS" pitchFamily="66" charset="0"/>
                          <a:cs typeface="Times New Roman" pitchFamily="18" charset="0"/>
                        </a:rPr>
                        <a:t>Наименование</a:t>
                      </a:r>
                    </a:p>
                  </a:txBody>
                  <a:tcPr horzOverflow="overflow">
                    <a:lnB w="12700" cmpd="sng">
                      <a:noFill/>
                    </a:lnB>
                    <a:solidFill>
                      <a:srgbClr val="009999">
                        <a:alpha val="64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Comic Sans MS" pitchFamily="66" charset="0"/>
                          <a:cs typeface="Times New Roman" pitchFamily="18" charset="0"/>
                        </a:rPr>
                        <a:t>202</a:t>
                      </a:r>
                      <a:r>
                        <a:rPr kumimoji="0" lang="en-US" sz="1100" b="1" i="0" u="none" strike="noStrike" cap="none" normalizeH="0" baseline="0" dirty="0" smtClean="0">
                          <a:ln>
                            <a:noFill/>
                          </a:ln>
                          <a:solidFill>
                            <a:schemeClr val="tx1"/>
                          </a:solidFill>
                          <a:effectLst/>
                          <a:latin typeface="Comic Sans MS" pitchFamily="66" charset="0"/>
                          <a:cs typeface="Times New Roman" pitchFamily="18" charset="0"/>
                        </a:rPr>
                        <a:t>2</a:t>
                      </a:r>
                      <a:r>
                        <a:rPr kumimoji="0" lang="ru-RU" sz="1100" b="1" i="0" u="none" strike="noStrike" cap="none" normalizeH="0" baseline="0" dirty="0" smtClean="0">
                          <a:ln>
                            <a:noFill/>
                          </a:ln>
                          <a:solidFill>
                            <a:schemeClr val="tx1"/>
                          </a:solidFill>
                          <a:effectLst/>
                          <a:latin typeface="Comic Sans MS" pitchFamily="66" charset="0"/>
                          <a:cs typeface="Times New Roman" pitchFamily="18" charset="0"/>
                        </a:rPr>
                        <a:t> г</a:t>
                      </a:r>
                    </a:p>
                  </a:txBody>
                  <a:tcPr horzOverflow="overflow">
                    <a:lnB w="12700" cmpd="sng">
                      <a:noFill/>
                    </a:lnB>
                    <a:solidFill>
                      <a:srgbClr val="009999">
                        <a:alpha val="64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Comic Sans MS" pitchFamily="66" charset="0"/>
                          <a:cs typeface="Times New Roman" pitchFamily="18" charset="0"/>
                        </a:rPr>
                        <a:t>202</a:t>
                      </a:r>
                      <a:r>
                        <a:rPr kumimoji="0" lang="en-US" sz="1100" b="1" i="0" u="none" strike="noStrike" cap="none" normalizeH="0" baseline="0" dirty="0" smtClean="0">
                          <a:ln>
                            <a:noFill/>
                          </a:ln>
                          <a:solidFill>
                            <a:schemeClr val="tx1"/>
                          </a:solidFill>
                          <a:effectLst/>
                          <a:latin typeface="Comic Sans MS" pitchFamily="66" charset="0"/>
                          <a:cs typeface="Times New Roman" pitchFamily="18" charset="0"/>
                        </a:rPr>
                        <a:t>3</a:t>
                      </a:r>
                      <a:r>
                        <a:rPr kumimoji="0" lang="ru-RU" sz="1100" b="1" i="0" u="none" strike="noStrike" cap="none" normalizeH="0" baseline="0" dirty="0" smtClean="0">
                          <a:ln>
                            <a:noFill/>
                          </a:ln>
                          <a:solidFill>
                            <a:schemeClr val="tx1"/>
                          </a:solidFill>
                          <a:effectLst/>
                          <a:latin typeface="Comic Sans MS" pitchFamily="66" charset="0"/>
                          <a:cs typeface="Times New Roman" pitchFamily="18" charset="0"/>
                        </a:rPr>
                        <a:t> г</a:t>
                      </a:r>
                    </a:p>
                  </a:txBody>
                  <a:tcPr horzOverflow="overflow">
                    <a:lnB w="12700" cmpd="sng">
                      <a:noFill/>
                    </a:lnB>
                    <a:solidFill>
                      <a:srgbClr val="009999">
                        <a:alpha val="64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Comic Sans MS" pitchFamily="66" charset="0"/>
                          <a:cs typeface="Times New Roman" pitchFamily="18" charset="0"/>
                        </a:rPr>
                        <a:t>202</a:t>
                      </a:r>
                      <a:r>
                        <a:rPr kumimoji="0" lang="en-US" sz="1100" b="1" i="0" u="none" strike="noStrike" cap="none" normalizeH="0" baseline="0" dirty="0" smtClean="0">
                          <a:ln>
                            <a:noFill/>
                          </a:ln>
                          <a:solidFill>
                            <a:schemeClr val="tx1"/>
                          </a:solidFill>
                          <a:effectLst/>
                          <a:latin typeface="Comic Sans MS" pitchFamily="66" charset="0"/>
                          <a:cs typeface="Times New Roman" pitchFamily="18" charset="0"/>
                        </a:rPr>
                        <a:t>4</a:t>
                      </a:r>
                      <a:r>
                        <a:rPr kumimoji="0" lang="ru-RU" sz="1100" b="1" i="0" u="none" strike="noStrike" cap="none" normalizeH="0" baseline="0" dirty="0" smtClean="0">
                          <a:ln>
                            <a:noFill/>
                          </a:ln>
                          <a:solidFill>
                            <a:schemeClr val="tx1"/>
                          </a:solidFill>
                          <a:effectLst/>
                          <a:latin typeface="Comic Sans MS" pitchFamily="66" charset="0"/>
                          <a:cs typeface="Times New Roman" pitchFamily="18" charset="0"/>
                        </a:rPr>
                        <a:t> г</a:t>
                      </a:r>
                    </a:p>
                  </a:txBody>
                  <a:tcPr horzOverflow="overflow">
                    <a:lnB w="12700" cmpd="sng">
                      <a:noFill/>
                    </a:lnB>
                    <a:solidFill>
                      <a:srgbClr val="009999">
                        <a:alpha val="64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Comic Sans MS" pitchFamily="66" charset="0"/>
                          <a:cs typeface="Times New Roman" pitchFamily="18" charset="0"/>
                        </a:rPr>
                        <a:t>2025 г</a:t>
                      </a:r>
                    </a:p>
                  </a:txBody>
                  <a:tcPr horzOverflow="overflow">
                    <a:lnB w="12700" cmpd="sng">
                      <a:noFill/>
                    </a:lnB>
                    <a:solidFill>
                      <a:srgbClr val="009999">
                        <a:alpha val="64000"/>
                      </a:srgbClr>
                    </a:solidFill>
                  </a:tcPr>
                </a:tc>
              </a:tr>
              <a:tr h="271222">
                <a:tc>
                  <a:txBody>
                    <a:bodyPr/>
                    <a:lstStyle/>
                    <a:p>
                      <a:pPr marL="0" marR="0" lvl="0" indent="0" algn="l"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defRPr/>
                      </a:pPr>
                      <a:r>
                        <a:rPr lang="ru-RU" sz="1050" b="1" dirty="0" smtClean="0">
                          <a:solidFill>
                            <a:srgbClr val="0000CC"/>
                          </a:solidFill>
                          <a:latin typeface="Comic Sans MS" pitchFamily="66" charset="0"/>
                          <a:cs typeface="Times New Roman" pitchFamily="18" charset="0"/>
                        </a:rPr>
                        <a:t>Национальный проект «Молодежь и дети» </a:t>
                      </a:r>
                      <a:endParaRPr kumimoji="0" lang="ru-RU" sz="1050" b="0" i="0" u="none" strike="noStrike" cap="none" normalizeH="0" baseline="0" dirty="0" smtClean="0">
                        <a:ln>
                          <a:noFill/>
                        </a:ln>
                        <a:solidFill>
                          <a:schemeClr val="tx2"/>
                        </a:solidFill>
                        <a:effectLst/>
                        <a:latin typeface="Comic Sans MS" pitchFamily="66" charset="0"/>
                        <a:cs typeface="Times New Roman" pitchFamily="18" charset="0"/>
                      </a:endParaRPr>
                    </a:p>
                  </a:txBody>
                  <a:tcPr horzOverflow="overflow">
                    <a:lnL>
                      <a:noFill/>
                    </a:lnL>
                    <a:lnR>
                      <a:noFill/>
                    </a:lnR>
                    <a:lnT w="12700" cmpd="sng">
                      <a:noFill/>
                    </a:lnT>
                    <a:lnB>
                      <a:noFill/>
                    </a:lnB>
                    <a:lnTlToBr w="12700" cmpd="sng">
                      <a:noFill/>
                      <a:prstDash val="solid"/>
                    </a:lnTlToBr>
                    <a:lnBlToTr w="12700" cmpd="sng">
                      <a:noFill/>
                      <a:prstDash val="solid"/>
                    </a:lnBlToTr>
                    <a:solidFill>
                      <a:schemeClr val="bg1">
                        <a:alpha val="64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Comic Sans MS" pitchFamily="66" charset="0"/>
                          <a:cs typeface="Times New Roman" pitchFamily="18" charset="0"/>
                        </a:rPr>
                        <a:t>4351,7</a:t>
                      </a:r>
                    </a:p>
                  </a:txBody>
                  <a:tcPr horzOverflow="overflow">
                    <a:lnL>
                      <a:noFill/>
                    </a:lnL>
                    <a:lnR>
                      <a:noFill/>
                    </a:lnR>
                    <a:lnT w="12700" cmpd="sng">
                      <a:noFill/>
                    </a:lnT>
                    <a:lnB>
                      <a:noFill/>
                    </a:lnB>
                    <a:lnTlToBr w="12700" cmpd="sng">
                      <a:noFill/>
                      <a:prstDash val="solid"/>
                    </a:lnTlToBr>
                    <a:lnBlToTr w="12700" cmpd="sng">
                      <a:noFill/>
                      <a:prstDash val="solid"/>
                    </a:lnBlToTr>
                    <a:solidFill>
                      <a:schemeClr val="bg1">
                        <a:alpha val="64000"/>
                      </a:schemeClr>
                    </a:solidFill>
                  </a:tcPr>
                </a:tc>
                <a:tc>
                  <a:txBody>
                    <a:bodyPr/>
                    <a:lstStyle/>
                    <a:p>
                      <a:pPr algn="ctr"/>
                      <a:r>
                        <a:rPr lang="ru-RU" sz="1100" b="1" dirty="0" smtClean="0">
                          <a:solidFill>
                            <a:schemeClr val="tx1"/>
                          </a:solidFill>
                          <a:latin typeface="Comic Sans MS" pitchFamily="66" charset="0"/>
                        </a:rPr>
                        <a:t>4620,0</a:t>
                      </a:r>
                      <a:endParaRPr lang="ru-RU" sz="1100" b="1" dirty="0">
                        <a:solidFill>
                          <a:schemeClr val="tx1"/>
                        </a:solidFill>
                        <a:latin typeface="Comic Sans MS" pitchFamily="66" charset="0"/>
                      </a:endParaRPr>
                    </a:p>
                  </a:txBody>
                  <a:tcPr marL="68580" marR="68580">
                    <a:lnL>
                      <a:noFill/>
                    </a:lnL>
                    <a:lnR>
                      <a:noFill/>
                    </a:lnR>
                    <a:lnT w="12700" cmpd="sng">
                      <a:noFill/>
                    </a:lnT>
                    <a:lnB>
                      <a:noFill/>
                    </a:lnB>
                    <a:lnTlToBr w="12700" cmpd="sng">
                      <a:noFill/>
                      <a:prstDash val="solid"/>
                    </a:lnTlToBr>
                    <a:lnBlToTr w="12700" cmpd="sng">
                      <a:noFill/>
                      <a:prstDash val="solid"/>
                    </a:lnBlToTr>
                    <a:solidFill>
                      <a:schemeClr val="bg1">
                        <a:alpha val="64000"/>
                      </a:schemeClr>
                    </a:solidFill>
                  </a:tcPr>
                </a:tc>
                <a:tc>
                  <a:txBody>
                    <a:bodyPr/>
                    <a:lstStyle/>
                    <a:p>
                      <a:pPr algn="ctr"/>
                      <a:r>
                        <a:rPr lang="ru-RU" sz="1100" b="1" dirty="0" smtClean="0">
                          <a:solidFill>
                            <a:schemeClr val="tx1"/>
                          </a:solidFill>
                          <a:latin typeface="Comic Sans MS" pitchFamily="66" charset="0"/>
                        </a:rPr>
                        <a:t>8145,3</a:t>
                      </a:r>
                      <a:endParaRPr lang="ru-RU" sz="1100" b="1" dirty="0">
                        <a:solidFill>
                          <a:schemeClr val="tx1"/>
                        </a:solidFill>
                        <a:latin typeface="Comic Sans MS" pitchFamily="66" charset="0"/>
                      </a:endParaRPr>
                    </a:p>
                  </a:txBody>
                  <a:tcPr marL="68580" marR="68580">
                    <a:lnL>
                      <a:noFill/>
                    </a:lnL>
                    <a:lnR>
                      <a:noFill/>
                    </a:lnR>
                    <a:lnT w="12700" cmpd="sng">
                      <a:noFill/>
                    </a:lnT>
                    <a:lnB>
                      <a:noFill/>
                    </a:lnB>
                    <a:lnTlToBr w="12700" cmpd="sng">
                      <a:noFill/>
                      <a:prstDash val="solid"/>
                    </a:lnTlToBr>
                    <a:lnBlToTr w="12700" cmpd="sng">
                      <a:noFill/>
                      <a:prstDash val="solid"/>
                    </a:lnBlToTr>
                    <a:solidFill>
                      <a:schemeClr val="bg1">
                        <a:alpha val="64000"/>
                      </a:schemeClr>
                    </a:solidFill>
                  </a:tcPr>
                </a:tc>
                <a:tc>
                  <a:txBody>
                    <a:bodyPr/>
                    <a:lstStyle/>
                    <a:p>
                      <a:pPr algn="ctr"/>
                      <a:r>
                        <a:rPr lang="ru-RU" sz="1100" b="1" dirty="0" smtClean="0">
                          <a:solidFill>
                            <a:schemeClr val="tx1"/>
                          </a:solidFill>
                          <a:latin typeface="Comic Sans MS" pitchFamily="66" charset="0"/>
                        </a:rPr>
                        <a:t>31767,8</a:t>
                      </a:r>
                      <a:endParaRPr lang="ru-RU" sz="1100" b="1" dirty="0">
                        <a:solidFill>
                          <a:schemeClr val="tx1"/>
                        </a:solidFill>
                        <a:latin typeface="Comic Sans MS" pitchFamily="66" charset="0"/>
                      </a:endParaRPr>
                    </a:p>
                  </a:txBody>
                  <a:tcPr marL="68580" marR="68580">
                    <a:lnL>
                      <a:noFill/>
                    </a:lnL>
                    <a:lnR>
                      <a:noFill/>
                    </a:lnR>
                    <a:lnT w="12700" cmpd="sng">
                      <a:noFill/>
                    </a:lnT>
                    <a:lnB>
                      <a:noFill/>
                    </a:lnB>
                    <a:lnTlToBr w="12700" cmpd="sng">
                      <a:noFill/>
                      <a:prstDash val="solid"/>
                    </a:lnTlToBr>
                    <a:lnBlToTr w="12700" cmpd="sng">
                      <a:noFill/>
                      <a:prstDash val="solid"/>
                    </a:lnBlToTr>
                    <a:solidFill>
                      <a:schemeClr val="bg1">
                        <a:alpha val="64000"/>
                      </a:schemeClr>
                    </a:solidFill>
                  </a:tcPr>
                </a:tc>
              </a:tr>
              <a:tr h="386250">
                <a:tc>
                  <a:txBody>
                    <a:bodyPr/>
                    <a:lstStyle/>
                    <a:p>
                      <a:pPr marL="0" marR="0" lvl="0" indent="0" algn="l"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r>
                        <a:rPr kumimoji="0" lang="ru-RU" sz="1050" b="1" kern="1200" dirty="0" smtClean="0">
                          <a:solidFill>
                            <a:schemeClr val="tx1"/>
                          </a:solidFill>
                          <a:latin typeface="Comic Sans MS" pitchFamily="66" charset="0"/>
                          <a:ea typeface="+mn-ea"/>
                          <a:cs typeface="Times New Roman" pitchFamily="18" charset="0"/>
                        </a:rPr>
                        <a:t>1. Региональный проект «Все лучшее детям» </a:t>
                      </a:r>
                      <a:endParaRPr kumimoji="0" lang="ru-RU" sz="1050" b="0" i="0" u="none" strike="noStrike" cap="none" normalizeH="0" baseline="0" dirty="0" smtClean="0">
                        <a:ln>
                          <a:noFill/>
                        </a:ln>
                        <a:solidFill>
                          <a:schemeClr val="tx2"/>
                        </a:solidFill>
                        <a:effectLst/>
                        <a:latin typeface="Comic Sans MS" pitchFamily="66" charset="0"/>
                        <a:cs typeface="Times New Roman" pitchFamily="18" charset="0"/>
                      </a:endParaRPr>
                    </a:p>
                  </a:txBody>
                  <a:tcPr horzOverflow="overflow">
                    <a:lnL>
                      <a:noFill/>
                    </a:lnL>
                    <a:lnR>
                      <a:noFill/>
                    </a:lnR>
                    <a:lnT>
                      <a:noFill/>
                    </a:lnT>
                    <a:lnB>
                      <a:noFill/>
                    </a:lnB>
                    <a:lnTlToBr w="12700" cmpd="sng">
                      <a:noFill/>
                      <a:prstDash val="solid"/>
                    </a:lnTlToBr>
                    <a:lnBlToTr w="12700" cmpd="sng">
                      <a:noFill/>
                      <a:prstDash val="solid"/>
                    </a:lnBlToTr>
                    <a:solidFill>
                      <a:srgbClr val="33CCCC">
                        <a:alpha val="64000"/>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Comic Sans MS" pitchFamily="66" charset="0"/>
                          <a:cs typeface="Times New Roman" pitchFamily="18" charset="0"/>
                        </a:rPr>
                        <a:t>3213,5</a:t>
                      </a:r>
                    </a:p>
                  </a:txBody>
                  <a:tcPr horzOverflow="overflow">
                    <a:lnL>
                      <a:noFill/>
                    </a:lnL>
                    <a:lnR>
                      <a:noFill/>
                    </a:lnR>
                    <a:lnT>
                      <a:noFill/>
                    </a:lnT>
                    <a:lnB>
                      <a:noFill/>
                    </a:lnB>
                    <a:lnTlToBr w="12700" cmpd="sng">
                      <a:noFill/>
                      <a:prstDash val="solid"/>
                    </a:lnTlToBr>
                    <a:lnBlToTr w="12700" cmpd="sng">
                      <a:noFill/>
                      <a:prstDash val="solid"/>
                    </a:lnBlToTr>
                    <a:solidFill>
                      <a:srgbClr val="33CCCC">
                        <a:alpha val="64000"/>
                      </a:srgbClr>
                    </a:solidFill>
                  </a:tcPr>
                </a:tc>
                <a:tc>
                  <a:txBody>
                    <a:bodyPr/>
                    <a:lstStyle/>
                    <a:p>
                      <a:pPr algn="ctr"/>
                      <a:r>
                        <a:rPr lang="ru-RU" sz="1100" b="1" dirty="0" smtClean="0">
                          <a:solidFill>
                            <a:schemeClr val="tx1"/>
                          </a:solidFill>
                          <a:latin typeface="Comic Sans MS" pitchFamily="66" charset="0"/>
                        </a:rPr>
                        <a:t>3450,1</a:t>
                      </a:r>
                      <a:endParaRPr lang="ru-RU" sz="1100" b="1" dirty="0">
                        <a:solidFill>
                          <a:schemeClr val="tx1"/>
                        </a:solidFill>
                        <a:latin typeface="Comic Sans MS" pitchFamily="66" charset="0"/>
                      </a:endParaRPr>
                    </a:p>
                  </a:txBody>
                  <a:tcPr marL="68580" marR="68580">
                    <a:lnL>
                      <a:noFill/>
                    </a:lnL>
                    <a:lnR>
                      <a:noFill/>
                    </a:lnR>
                    <a:lnT>
                      <a:noFill/>
                    </a:lnT>
                    <a:lnB>
                      <a:noFill/>
                    </a:lnB>
                    <a:lnTlToBr w="12700" cmpd="sng">
                      <a:noFill/>
                      <a:prstDash val="solid"/>
                    </a:lnTlToBr>
                    <a:lnBlToTr w="12700" cmpd="sng">
                      <a:noFill/>
                      <a:prstDash val="solid"/>
                    </a:lnBlToTr>
                    <a:solidFill>
                      <a:srgbClr val="33CCCC">
                        <a:alpha val="64000"/>
                      </a:srgbClr>
                    </a:solidFill>
                  </a:tcPr>
                </a:tc>
                <a:tc>
                  <a:txBody>
                    <a:bodyPr/>
                    <a:lstStyle/>
                    <a:p>
                      <a:pPr algn="ctr"/>
                      <a:r>
                        <a:rPr lang="ru-RU" sz="1100" b="1" dirty="0" smtClean="0">
                          <a:solidFill>
                            <a:schemeClr val="tx1"/>
                          </a:solidFill>
                          <a:latin typeface="Comic Sans MS" pitchFamily="66" charset="0"/>
                        </a:rPr>
                        <a:t>6808,9</a:t>
                      </a:r>
                      <a:endParaRPr lang="ru-RU" sz="1100" b="1" dirty="0">
                        <a:solidFill>
                          <a:schemeClr val="tx1"/>
                        </a:solidFill>
                        <a:latin typeface="Comic Sans MS" pitchFamily="66" charset="0"/>
                      </a:endParaRPr>
                    </a:p>
                  </a:txBody>
                  <a:tcPr marL="68580" marR="68580">
                    <a:lnL>
                      <a:noFill/>
                    </a:lnL>
                    <a:lnR>
                      <a:noFill/>
                    </a:lnR>
                    <a:lnT>
                      <a:noFill/>
                    </a:lnT>
                    <a:lnB>
                      <a:noFill/>
                    </a:lnB>
                    <a:lnTlToBr w="12700" cmpd="sng">
                      <a:noFill/>
                      <a:prstDash val="solid"/>
                    </a:lnTlToBr>
                    <a:lnBlToTr w="12700" cmpd="sng">
                      <a:noFill/>
                      <a:prstDash val="solid"/>
                    </a:lnBlToTr>
                    <a:solidFill>
                      <a:srgbClr val="33CCCC">
                        <a:alpha val="64000"/>
                      </a:srgbClr>
                    </a:solidFill>
                  </a:tcPr>
                </a:tc>
                <a:tc>
                  <a:txBody>
                    <a:bodyPr/>
                    <a:lstStyle/>
                    <a:p>
                      <a:pPr algn="ctr"/>
                      <a:r>
                        <a:rPr lang="ru-RU" sz="1100" b="1" dirty="0" smtClean="0">
                          <a:solidFill>
                            <a:schemeClr val="tx1"/>
                          </a:solidFill>
                          <a:latin typeface="Comic Sans MS" pitchFamily="66" charset="0"/>
                        </a:rPr>
                        <a:t>18391,1</a:t>
                      </a:r>
                      <a:endParaRPr lang="ru-RU" sz="1100" b="1" dirty="0">
                        <a:solidFill>
                          <a:schemeClr val="tx1"/>
                        </a:solidFill>
                        <a:latin typeface="Comic Sans MS" pitchFamily="66" charset="0"/>
                      </a:endParaRPr>
                    </a:p>
                  </a:txBody>
                  <a:tcPr marL="68580" marR="68580">
                    <a:lnL>
                      <a:noFill/>
                    </a:lnL>
                    <a:lnR>
                      <a:noFill/>
                    </a:lnR>
                    <a:lnT>
                      <a:noFill/>
                    </a:lnT>
                    <a:lnB>
                      <a:noFill/>
                    </a:lnB>
                    <a:lnTlToBr w="12700" cmpd="sng">
                      <a:noFill/>
                      <a:prstDash val="solid"/>
                    </a:lnTlToBr>
                    <a:lnBlToTr w="12700" cmpd="sng">
                      <a:noFill/>
                      <a:prstDash val="solid"/>
                    </a:lnBlToTr>
                    <a:solidFill>
                      <a:srgbClr val="33CCCC">
                        <a:alpha val="64000"/>
                      </a:srgbClr>
                    </a:solidFill>
                  </a:tcPr>
                </a:tc>
                <a:extLst>
                  <a:ext uri="{0D108BD9-81ED-4DB2-BD59-A6C34878D82A}">
                    <a16:rowId xmlns="" xmlns:a16="http://schemas.microsoft.com/office/drawing/2014/main" val="3869297412"/>
                  </a:ext>
                </a:extLst>
              </a:tr>
              <a:tr h="573255">
                <a:tc>
                  <a:txBody>
                    <a:bodyPr/>
                    <a:lstStyle/>
                    <a:p>
                      <a:pPr marL="0" marR="0" lvl="0" indent="0" algn="l"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r>
                        <a:rPr kumimoji="0" lang="ru-RU" sz="1050" i="0" u="none" kern="1200" dirty="0" smtClean="0">
                          <a:solidFill>
                            <a:schemeClr val="tx1"/>
                          </a:solidFill>
                          <a:latin typeface="Comic Sans MS" pitchFamily="66" charset="0"/>
                          <a:ea typeface="+mn-ea"/>
                          <a:cs typeface="Times New Roman" pitchFamily="18" charset="0"/>
                        </a:rPr>
                        <a:t>- на 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a:t>
                      </a:r>
                      <a:endParaRPr kumimoji="0" lang="ru-RU" sz="1050" b="0" i="0" u="none" strike="noStrike" cap="none" normalizeH="0" baseline="0" dirty="0" smtClean="0">
                        <a:ln>
                          <a:noFill/>
                        </a:ln>
                        <a:solidFill>
                          <a:schemeClr val="tx2"/>
                        </a:solidFill>
                        <a:effectLst/>
                        <a:latin typeface="Comic Sans MS" pitchFamily="66" charset="0"/>
                        <a:cs typeface="Times New Roman" pitchFamily="18" charset="0"/>
                      </a:endParaRPr>
                    </a:p>
                  </a:txBody>
                  <a:tcPr horzOverflow="overflow">
                    <a:lnL>
                      <a:noFill/>
                    </a:lnL>
                    <a:lnR>
                      <a:noFill/>
                    </a:lnR>
                    <a:lnT>
                      <a:noFill/>
                    </a:lnT>
                    <a:lnB>
                      <a:noFill/>
                    </a:lnB>
                    <a:lnTlToBr w="12700" cmpd="sng">
                      <a:noFill/>
                      <a:prstDash val="solid"/>
                    </a:lnTlToBr>
                    <a:lnBlToTr w="12700" cmpd="sng">
                      <a:noFill/>
                      <a:prstDash val="solid"/>
                    </a:lnBlToTr>
                    <a:solidFill>
                      <a:schemeClr val="bg1">
                        <a:alpha val="2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0" i="0" u="none" strike="noStrike" cap="none" normalizeH="0" baseline="0" dirty="0" smtClean="0">
                          <a:ln>
                            <a:noFill/>
                          </a:ln>
                          <a:solidFill>
                            <a:schemeClr val="tx1"/>
                          </a:solidFill>
                          <a:effectLst/>
                          <a:latin typeface="Comic Sans MS" pitchFamily="66" charset="0"/>
                          <a:cs typeface="Times New Roman" pitchFamily="18" charset="0"/>
                        </a:rPr>
                        <a:t>2992,4</a:t>
                      </a:r>
                    </a:p>
                  </a:txBody>
                  <a:tcPr horzOverflow="overflow">
                    <a:lnL>
                      <a:noFill/>
                    </a:lnL>
                    <a:lnR>
                      <a:noFill/>
                    </a:lnR>
                    <a:lnT>
                      <a:noFill/>
                    </a:lnT>
                    <a:lnB>
                      <a:noFill/>
                    </a:lnB>
                    <a:lnTlToBr w="12700" cmpd="sng">
                      <a:noFill/>
                      <a:prstDash val="solid"/>
                    </a:lnTlToBr>
                    <a:lnBlToTr w="12700" cmpd="sng">
                      <a:noFill/>
                      <a:prstDash val="solid"/>
                    </a:lnBlToTr>
                    <a:solidFill>
                      <a:schemeClr val="bg1">
                        <a:alpha val="20000"/>
                      </a:schemeClr>
                    </a:solidFill>
                  </a:tcPr>
                </a:tc>
                <a:tc>
                  <a:txBody>
                    <a:bodyPr/>
                    <a:lstStyle/>
                    <a:p>
                      <a:pPr algn="ctr"/>
                      <a:r>
                        <a:rPr lang="ru-RU" sz="1100" dirty="0" smtClean="0">
                          <a:solidFill>
                            <a:schemeClr val="tx1"/>
                          </a:solidFill>
                          <a:latin typeface="Comic Sans MS" pitchFamily="66" charset="0"/>
                        </a:rPr>
                        <a:t>3233,6</a:t>
                      </a:r>
                      <a:endParaRPr lang="ru-RU" sz="1100" dirty="0">
                        <a:solidFill>
                          <a:schemeClr val="tx1"/>
                        </a:solidFill>
                        <a:latin typeface="Comic Sans MS" pitchFamily="66" charset="0"/>
                      </a:endParaRPr>
                    </a:p>
                  </a:txBody>
                  <a:tcPr marL="68580" marR="68580">
                    <a:lnL>
                      <a:noFill/>
                    </a:lnL>
                    <a:lnR>
                      <a:noFill/>
                    </a:lnR>
                    <a:lnT>
                      <a:noFill/>
                    </a:lnT>
                    <a:lnB>
                      <a:noFill/>
                    </a:lnB>
                    <a:lnTlToBr w="12700" cmpd="sng">
                      <a:noFill/>
                      <a:prstDash val="solid"/>
                    </a:lnTlToBr>
                    <a:lnBlToTr w="12700" cmpd="sng">
                      <a:noFill/>
                      <a:prstDash val="solid"/>
                    </a:lnBlToTr>
                    <a:solidFill>
                      <a:schemeClr val="bg1">
                        <a:alpha val="20000"/>
                      </a:schemeClr>
                    </a:solidFill>
                  </a:tcPr>
                </a:tc>
                <a:tc>
                  <a:txBody>
                    <a:bodyPr/>
                    <a:lstStyle/>
                    <a:p>
                      <a:pPr algn="ctr"/>
                      <a:r>
                        <a:rPr lang="ru-RU" sz="1100" dirty="0" smtClean="0">
                          <a:solidFill>
                            <a:schemeClr val="tx1"/>
                          </a:solidFill>
                          <a:latin typeface="Comic Sans MS" pitchFamily="66" charset="0"/>
                        </a:rPr>
                        <a:t>3627,6</a:t>
                      </a:r>
                      <a:endParaRPr lang="ru-RU" sz="1100" dirty="0">
                        <a:solidFill>
                          <a:schemeClr val="tx1"/>
                        </a:solidFill>
                        <a:latin typeface="Comic Sans MS" pitchFamily="66" charset="0"/>
                      </a:endParaRPr>
                    </a:p>
                  </a:txBody>
                  <a:tcPr marL="68580" marR="68580">
                    <a:lnL>
                      <a:noFill/>
                    </a:lnL>
                    <a:lnR>
                      <a:noFill/>
                    </a:lnR>
                    <a:lnT>
                      <a:noFill/>
                    </a:lnT>
                    <a:lnB>
                      <a:noFill/>
                    </a:lnB>
                    <a:lnTlToBr w="12700" cmpd="sng">
                      <a:noFill/>
                      <a:prstDash val="solid"/>
                    </a:lnTlToBr>
                    <a:lnBlToTr w="12700" cmpd="sng">
                      <a:noFill/>
                      <a:prstDash val="solid"/>
                    </a:lnBlToTr>
                    <a:solidFill>
                      <a:schemeClr val="bg1">
                        <a:alpha val="20000"/>
                      </a:schemeClr>
                    </a:solidFill>
                  </a:tcPr>
                </a:tc>
                <a:tc>
                  <a:txBody>
                    <a:bodyPr/>
                    <a:lstStyle/>
                    <a:p>
                      <a:pPr algn="ctr"/>
                      <a:endParaRPr lang="ru-RU" sz="1100" dirty="0">
                        <a:solidFill>
                          <a:schemeClr val="tx1"/>
                        </a:solidFill>
                        <a:latin typeface="Comic Sans MS" pitchFamily="66" charset="0"/>
                      </a:endParaRPr>
                    </a:p>
                  </a:txBody>
                  <a:tcPr marL="68580" marR="68580">
                    <a:lnL>
                      <a:noFill/>
                    </a:lnL>
                    <a:lnR>
                      <a:noFill/>
                    </a:lnR>
                    <a:lnT>
                      <a:noFill/>
                    </a:lnT>
                    <a:lnB>
                      <a:noFill/>
                    </a:lnB>
                    <a:lnTlToBr w="12700" cmpd="sng">
                      <a:noFill/>
                      <a:prstDash val="solid"/>
                    </a:lnTlToBr>
                    <a:lnBlToTr w="12700" cmpd="sng">
                      <a:noFill/>
                      <a:prstDash val="solid"/>
                    </a:lnBlToTr>
                    <a:solidFill>
                      <a:schemeClr val="bg1">
                        <a:alpha val="20000"/>
                      </a:schemeClr>
                    </a:solidFill>
                  </a:tcPr>
                </a:tc>
                <a:extLst>
                  <a:ext uri="{0D108BD9-81ED-4DB2-BD59-A6C34878D82A}">
                    <a16:rowId xmlns="" xmlns:a16="http://schemas.microsoft.com/office/drawing/2014/main" val="575992689"/>
                  </a:ext>
                </a:extLst>
              </a:tr>
              <a:tr h="259876">
                <a:tc>
                  <a:txBody>
                    <a:bodyPr/>
                    <a:lstStyle/>
                    <a:p>
                      <a:pPr marL="0" marR="0" lvl="0" indent="0" algn="l"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r>
                        <a:rPr kumimoji="0" lang="ru-RU" sz="1050" i="0" u="none" kern="1200" dirty="0" smtClean="0">
                          <a:solidFill>
                            <a:schemeClr val="tx1"/>
                          </a:solidFill>
                          <a:latin typeface="Comic Sans MS" pitchFamily="66" charset="0"/>
                          <a:ea typeface="+mn-ea"/>
                          <a:cs typeface="Times New Roman" pitchFamily="18" charset="0"/>
                        </a:rPr>
                        <a:t>- на обеспечения условий для функционирования «Точка роста»</a:t>
                      </a:r>
                      <a:endParaRPr kumimoji="0" lang="ru-RU" sz="1050" b="0" i="0" u="none" strike="noStrike" cap="none" normalizeH="0" baseline="0" dirty="0" smtClean="0">
                        <a:ln>
                          <a:noFill/>
                        </a:ln>
                        <a:solidFill>
                          <a:schemeClr val="tx2"/>
                        </a:solidFill>
                        <a:effectLst/>
                        <a:latin typeface="Comic Sans MS" pitchFamily="66" charset="0"/>
                        <a:cs typeface="Times New Roman" pitchFamily="18" charset="0"/>
                      </a:endParaRPr>
                    </a:p>
                  </a:txBody>
                  <a:tcPr horzOverflow="overflow">
                    <a:lnL>
                      <a:noFill/>
                    </a:lnL>
                    <a:lnR>
                      <a:noFill/>
                    </a:lnR>
                    <a:lnT>
                      <a:noFill/>
                    </a:lnT>
                    <a:lnB>
                      <a:noFill/>
                    </a:lnB>
                    <a:lnTlToBr w="12700" cmpd="sng">
                      <a:noFill/>
                      <a:prstDash val="solid"/>
                    </a:lnTlToBr>
                    <a:lnBlToTr w="12700" cmpd="sng">
                      <a:noFill/>
                      <a:prstDash val="solid"/>
                    </a:lnBlToTr>
                    <a:solidFill>
                      <a:schemeClr val="bg1">
                        <a:alpha val="2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0" i="0" u="none" strike="noStrike" cap="none" normalizeH="0" baseline="0" dirty="0" smtClean="0">
                          <a:ln>
                            <a:noFill/>
                          </a:ln>
                          <a:solidFill>
                            <a:schemeClr val="tx1"/>
                          </a:solidFill>
                          <a:effectLst/>
                          <a:latin typeface="Comic Sans MS" pitchFamily="66" charset="0"/>
                          <a:cs typeface="Times New Roman" pitchFamily="18" charset="0"/>
                        </a:rPr>
                        <a:t>221,1</a:t>
                      </a:r>
                    </a:p>
                  </a:txBody>
                  <a:tcPr horzOverflow="overflow">
                    <a:lnL>
                      <a:noFill/>
                    </a:lnL>
                    <a:lnR>
                      <a:noFill/>
                    </a:lnR>
                    <a:lnT>
                      <a:noFill/>
                    </a:lnT>
                    <a:lnB>
                      <a:noFill/>
                    </a:lnB>
                    <a:lnTlToBr w="12700" cmpd="sng">
                      <a:noFill/>
                      <a:prstDash val="solid"/>
                    </a:lnTlToBr>
                    <a:lnBlToTr w="12700" cmpd="sng">
                      <a:noFill/>
                      <a:prstDash val="solid"/>
                    </a:lnBlToTr>
                    <a:solidFill>
                      <a:schemeClr val="bg1">
                        <a:alpha val="20000"/>
                      </a:schemeClr>
                    </a:solidFill>
                  </a:tcPr>
                </a:tc>
                <a:tc>
                  <a:txBody>
                    <a:bodyPr/>
                    <a:lstStyle/>
                    <a:p>
                      <a:pPr algn="ctr"/>
                      <a:r>
                        <a:rPr lang="ru-RU" sz="1100" dirty="0" smtClean="0">
                          <a:solidFill>
                            <a:schemeClr val="tx1"/>
                          </a:solidFill>
                          <a:latin typeface="Comic Sans MS" pitchFamily="66" charset="0"/>
                        </a:rPr>
                        <a:t>216,5</a:t>
                      </a:r>
                      <a:endParaRPr lang="ru-RU" sz="1100" dirty="0">
                        <a:solidFill>
                          <a:schemeClr val="tx1"/>
                        </a:solidFill>
                        <a:latin typeface="Comic Sans MS" pitchFamily="66" charset="0"/>
                      </a:endParaRPr>
                    </a:p>
                  </a:txBody>
                  <a:tcPr marL="68580" marR="68580">
                    <a:lnL>
                      <a:noFill/>
                    </a:lnL>
                    <a:lnR>
                      <a:noFill/>
                    </a:lnR>
                    <a:lnT>
                      <a:noFill/>
                    </a:lnT>
                    <a:lnB>
                      <a:noFill/>
                    </a:lnB>
                    <a:lnTlToBr w="12700" cmpd="sng">
                      <a:noFill/>
                      <a:prstDash val="solid"/>
                    </a:lnTlToBr>
                    <a:lnBlToTr w="12700" cmpd="sng">
                      <a:noFill/>
                      <a:prstDash val="solid"/>
                    </a:lnBlToTr>
                    <a:solidFill>
                      <a:schemeClr val="bg1">
                        <a:alpha val="20000"/>
                      </a:schemeClr>
                    </a:solidFill>
                  </a:tcPr>
                </a:tc>
                <a:tc>
                  <a:txBody>
                    <a:bodyPr/>
                    <a:lstStyle/>
                    <a:p>
                      <a:pPr algn="ctr"/>
                      <a:r>
                        <a:rPr lang="ru-RU" sz="1100" dirty="0" smtClean="0">
                          <a:solidFill>
                            <a:schemeClr val="tx1"/>
                          </a:solidFill>
                          <a:latin typeface="Comic Sans MS" pitchFamily="66" charset="0"/>
                        </a:rPr>
                        <a:t>240,5</a:t>
                      </a:r>
                      <a:endParaRPr lang="ru-RU" sz="1100" dirty="0">
                        <a:solidFill>
                          <a:schemeClr val="tx1"/>
                        </a:solidFill>
                        <a:latin typeface="Comic Sans MS" pitchFamily="66" charset="0"/>
                      </a:endParaRPr>
                    </a:p>
                  </a:txBody>
                  <a:tcPr marL="68580" marR="68580">
                    <a:lnL>
                      <a:noFill/>
                    </a:lnL>
                    <a:lnR>
                      <a:noFill/>
                    </a:lnR>
                    <a:lnT>
                      <a:noFill/>
                    </a:lnT>
                    <a:lnB>
                      <a:noFill/>
                    </a:lnB>
                    <a:lnTlToBr w="12700" cmpd="sng">
                      <a:noFill/>
                      <a:prstDash val="solid"/>
                    </a:lnTlToBr>
                    <a:lnBlToTr w="12700" cmpd="sng">
                      <a:noFill/>
                      <a:prstDash val="solid"/>
                    </a:lnBlToTr>
                    <a:solidFill>
                      <a:schemeClr val="bg1">
                        <a:alpha val="20000"/>
                      </a:schemeClr>
                    </a:solidFill>
                  </a:tcPr>
                </a:tc>
                <a:tc>
                  <a:txBody>
                    <a:bodyPr/>
                    <a:lstStyle/>
                    <a:p>
                      <a:pPr algn="ctr"/>
                      <a:endParaRPr lang="ru-RU" sz="1100" dirty="0">
                        <a:solidFill>
                          <a:schemeClr val="tx1"/>
                        </a:solidFill>
                        <a:latin typeface="Comic Sans MS" pitchFamily="66" charset="0"/>
                      </a:endParaRPr>
                    </a:p>
                  </a:txBody>
                  <a:tcPr marL="68580" marR="68580">
                    <a:lnL>
                      <a:noFill/>
                    </a:lnL>
                    <a:lnR>
                      <a:noFill/>
                    </a:lnR>
                    <a:lnT>
                      <a:noFill/>
                    </a:lnT>
                    <a:lnB>
                      <a:noFill/>
                    </a:lnB>
                    <a:lnTlToBr w="12700" cmpd="sng">
                      <a:noFill/>
                      <a:prstDash val="solid"/>
                    </a:lnTlToBr>
                    <a:lnBlToTr w="12700" cmpd="sng">
                      <a:noFill/>
                      <a:prstDash val="solid"/>
                    </a:lnBlToTr>
                    <a:solidFill>
                      <a:schemeClr val="bg1">
                        <a:alpha val="20000"/>
                      </a:schemeClr>
                    </a:solidFill>
                  </a:tcPr>
                </a:tc>
                <a:extLst>
                  <a:ext uri="{0D108BD9-81ED-4DB2-BD59-A6C34878D82A}">
                    <a16:rowId xmlns="" xmlns:a16="http://schemas.microsoft.com/office/drawing/2014/main" val="3001803528"/>
                  </a:ext>
                </a:extLst>
              </a:tr>
              <a:tr h="41274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kumimoji="0" lang="ru-RU" sz="1050" b="0" i="0" u="none" strike="noStrike" cap="none" normalizeH="0" baseline="0" dirty="0" smtClean="0">
                          <a:ln>
                            <a:noFill/>
                          </a:ln>
                          <a:solidFill>
                            <a:schemeClr val="tx1"/>
                          </a:solidFill>
                          <a:effectLst/>
                          <a:latin typeface="Comic Sans MS" pitchFamily="66" charset="0"/>
                          <a:cs typeface="Times New Roman" pitchFamily="18" charset="0"/>
                        </a:rPr>
                        <a:t>- на оснащение предметных кабинетов общеобразовательных организаций средствами обучения и воспитания</a:t>
                      </a:r>
                    </a:p>
                  </a:txBody>
                  <a:tcPr horzOverflow="overflow">
                    <a:lnL>
                      <a:noFill/>
                    </a:lnL>
                    <a:lnR>
                      <a:noFill/>
                    </a:lnR>
                    <a:lnT>
                      <a:noFill/>
                    </a:lnT>
                    <a:lnB>
                      <a:noFill/>
                    </a:lnB>
                    <a:lnTlToBr w="12700" cmpd="sng">
                      <a:noFill/>
                      <a:prstDash val="solid"/>
                    </a:lnTlToBr>
                    <a:lnBlToTr w="12700" cmpd="sng">
                      <a:noFill/>
                      <a:prstDash val="solid"/>
                    </a:lnBlToTr>
                    <a:solidFill>
                      <a:schemeClr val="bg1">
                        <a:alpha val="2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0"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lnL>
                      <a:noFill/>
                    </a:lnL>
                    <a:lnR>
                      <a:noFill/>
                    </a:lnR>
                    <a:lnT>
                      <a:noFill/>
                    </a:lnT>
                    <a:lnB>
                      <a:noFill/>
                    </a:lnB>
                    <a:lnTlToBr w="12700" cmpd="sng">
                      <a:noFill/>
                      <a:prstDash val="solid"/>
                    </a:lnTlToBr>
                    <a:lnBlToTr w="12700" cmpd="sng">
                      <a:noFill/>
                      <a:prstDash val="solid"/>
                    </a:lnBlToTr>
                    <a:solidFill>
                      <a:schemeClr val="bg1">
                        <a:alpha val="2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0"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lnL>
                      <a:noFill/>
                    </a:lnL>
                    <a:lnR>
                      <a:noFill/>
                    </a:lnR>
                    <a:lnT>
                      <a:noFill/>
                    </a:lnT>
                    <a:lnB>
                      <a:noFill/>
                    </a:lnB>
                    <a:lnTlToBr w="12700" cmpd="sng">
                      <a:noFill/>
                      <a:prstDash val="solid"/>
                    </a:lnTlToBr>
                    <a:lnBlToTr w="12700" cmpd="sng">
                      <a:noFill/>
                      <a:prstDash val="solid"/>
                    </a:lnBlToTr>
                    <a:solidFill>
                      <a:schemeClr val="bg1">
                        <a:alpha val="2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0" i="0" u="none" strike="noStrike" cap="none" normalizeH="0" baseline="0" dirty="0" smtClean="0">
                          <a:ln>
                            <a:noFill/>
                          </a:ln>
                          <a:solidFill>
                            <a:schemeClr val="tx1"/>
                          </a:solidFill>
                          <a:effectLst/>
                          <a:latin typeface="Comic Sans MS" pitchFamily="66" charset="0"/>
                          <a:cs typeface="Times New Roman" pitchFamily="18" charset="0"/>
                        </a:rPr>
                        <a:t>2940,8</a:t>
                      </a:r>
                    </a:p>
                  </a:txBody>
                  <a:tcPr horzOverflow="overflow">
                    <a:lnL>
                      <a:noFill/>
                    </a:lnL>
                    <a:lnR>
                      <a:noFill/>
                    </a:lnR>
                    <a:lnT>
                      <a:noFill/>
                    </a:lnT>
                    <a:lnB>
                      <a:noFill/>
                    </a:lnB>
                    <a:lnTlToBr w="12700" cmpd="sng">
                      <a:noFill/>
                      <a:prstDash val="solid"/>
                    </a:lnTlToBr>
                    <a:lnBlToTr w="12700" cmpd="sng">
                      <a:noFill/>
                      <a:prstDash val="solid"/>
                    </a:lnBlToTr>
                    <a:solidFill>
                      <a:schemeClr val="bg1">
                        <a:alpha val="2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0" i="0" u="none" strike="noStrike" cap="none" normalizeH="0" baseline="0" dirty="0" smtClean="0">
                          <a:ln>
                            <a:noFill/>
                          </a:ln>
                          <a:solidFill>
                            <a:schemeClr val="tx1"/>
                          </a:solidFill>
                          <a:effectLst/>
                          <a:latin typeface="Comic Sans MS" pitchFamily="66" charset="0"/>
                          <a:cs typeface="Times New Roman" pitchFamily="18" charset="0"/>
                        </a:rPr>
                        <a:t>725,4</a:t>
                      </a:r>
                    </a:p>
                  </a:txBody>
                  <a:tcPr horzOverflow="overflow">
                    <a:lnL>
                      <a:noFill/>
                    </a:lnL>
                    <a:lnR>
                      <a:noFill/>
                    </a:lnR>
                    <a:lnT>
                      <a:noFill/>
                    </a:lnT>
                    <a:lnB>
                      <a:noFill/>
                    </a:lnB>
                    <a:lnTlToBr w="12700" cmpd="sng">
                      <a:noFill/>
                      <a:prstDash val="solid"/>
                    </a:lnTlToBr>
                    <a:lnBlToTr w="12700" cmpd="sng">
                      <a:noFill/>
                      <a:prstDash val="solid"/>
                    </a:lnBlToTr>
                    <a:solidFill>
                      <a:schemeClr val="bg1">
                        <a:alpha val="20000"/>
                      </a:schemeClr>
                    </a:solidFill>
                  </a:tcPr>
                </a:tc>
              </a:tr>
              <a:tr h="155037">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kumimoji="0" lang="ru-RU" sz="1050" b="0" i="0" u="none" strike="noStrike" cap="none" normalizeH="0" baseline="0" dirty="0" smtClean="0">
                          <a:ln>
                            <a:noFill/>
                          </a:ln>
                          <a:solidFill>
                            <a:schemeClr val="tx1"/>
                          </a:solidFill>
                          <a:effectLst/>
                          <a:latin typeface="Comic Sans MS" pitchFamily="66" charset="0"/>
                          <a:cs typeface="Times New Roman" pitchFamily="18" charset="0"/>
                        </a:rPr>
                        <a:t>- на мероприятия по модернизации школьных систем образования</a:t>
                      </a:r>
                    </a:p>
                  </a:txBody>
                  <a:tcPr horzOverflow="overflow">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0"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0"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0"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0" i="0" u="none" strike="noStrike" cap="none" normalizeH="0" baseline="0" dirty="0" smtClean="0">
                          <a:ln>
                            <a:noFill/>
                          </a:ln>
                          <a:solidFill>
                            <a:schemeClr val="tx1"/>
                          </a:solidFill>
                          <a:effectLst/>
                          <a:latin typeface="Comic Sans MS" pitchFamily="66" charset="0"/>
                          <a:cs typeface="Times New Roman" pitchFamily="18" charset="0"/>
                        </a:rPr>
                        <a:t>17665,7</a:t>
                      </a:r>
                    </a:p>
                  </a:txBody>
                  <a:tcPr horzOverflow="overflow">
                    <a:lnL>
                      <a:noFill/>
                    </a:lnL>
                    <a:lnR>
                      <a:noFill/>
                    </a:lnR>
                    <a:lnT>
                      <a:noFill/>
                    </a:lnT>
                    <a:lnB>
                      <a:noFill/>
                    </a:lnB>
                    <a:lnTlToBr w="12700" cmpd="sng">
                      <a:noFill/>
                      <a:prstDash val="solid"/>
                    </a:lnTlToBr>
                    <a:lnBlToTr w="12700" cmpd="sng">
                      <a:noFill/>
                      <a:prstDash val="solid"/>
                    </a:lnBlToTr>
                  </a:tcPr>
                </a:tc>
              </a:tr>
              <a:tr h="32458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kumimoji="0" lang="ru-RU" sz="1050" b="1" i="0" u="none" strike="noStrike" cap="none" normalizeH="0" baseline="0" dirty="0" smtClean="0">
                          <a:ln>
                            <a:noFill/>
                          </a:ln>
                          <a:solidFill>
                            <a:schemeClr val="tx1"/>
                          </a:solidFill>
                          <a:effectLst/>
                          <a:latin typeface="Comic Sans MS" pitchFamily="66" charset="0"/>
                          <a:cs typeface="Times New Roman" pitchFamily="18" charset="0"/>
                        </a:rPr>
                        <a:t>2.</a:t>
                      </a:r>
                      <a:r>
                        <a:rPr lang="ru-RU" sz="1050" b="1" u="none" kern="1200" dirty="0" smtClean="0">
                          <a:solidFill>
                            <a:schemeClr val="tx1"/>
                          </a:solidFill>
                          <a:latin typeface="Comic Sans MS" pitchFamily="66" charset="0"/>
                          <a:ea typeface="+mn-ea"/>
                          <a:cs typeface="+mn-cs"/>
                        </a:rPr>
                        <a:t> Региональный проект «Педагоги и наставники» </a:t>
                      </a:r>
                      <a:endParaRPr kumimoji="0" lang="ru-RU" sz="1050" b="0" i="0" u="none" strike="noStrike" cap="none" normalizeH="0" baseline="0" dirty="0" smtClean="0">
                        <a:ln>
                          <a:noFill/>
                        </a:ln>
                        <a:solidFill>
                          <a:schemeClr val="tx1"/>
                        </a:solidFill>
                        <a:effectLst/>
                        <a:latin typeface="Comic Sans MS" pitchFamily="66"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endParaRPr kumimoji="0" lang="ru-RU" sz="1050" b="1"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lnL>
                      <a:noFill/>
                    </a:lnL>
                    <a:lnR>
                      <a:noFill/>
                    </a:lnR>
                    <a:lnT>
                      <a:noFill/>
                    </a:lnT>
                    <a:lnB>
                      <a:noFill/>
                    </a:lnB>
                    <a:lnTlToBr w="12700" cmpd="sng">
                      <a:noFill/>
                      <a:prstDash val="solid"/>
                    </a:lnTlToBr>
                    <a:lnBlToTr w="12700" cmpd="sng">
                      <a:noFill/>
                      <a:prstDash val="solid"/>
                    </a:lnBlToTr>
                    <a:solidFill>
                      <a:srgbClr val="33CCCC">
                        <a:alpha val="65000"/>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1"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lnL>
                      <a:noFill/>
                    </a:lnL>
                    <a:lnR>
                      <a:noFill/>
                    </a:lnR>
                    <a:lnT>
                      <a:noFill/>
                    </a:lnT>
                    <a:lnB>
                      <a:noFill/>
                    </a:lnB>
                    <a:lnTlToBr w="12700" cmpd="sng">
                      <a:noFill/>
                      <a:prstDash val="solid"/>
                    </a:lnTlToBr>
                    <a:lnBlToTr w="12700" cmpd="sng">
                      <a:noFill/>
                      <a:prstDash val="solid"/>
                    </a:lnBlToTr>
                    <a:solidFill>
                      <a:srgbClr val="33CCCC">
                        <a:alpha val="65000"/>
                      </a:srgbClr>
                    </a:solidFill>
                  </a:tcPr>
                </a:tc>
                <a:tc>
                  <a:txBody>
                    <a:bodyPr/>
                    <a:lstStyle/>
                    <a:p>
                      <a:pPr algn="ctr" fontAlgn="t"/>
                      <a:r>
                        <a:rPr lang="ru-RU" sz="1100" b="1" i="0" u="none" strike="noStrike" dirty="0" smtClean="0">
                          <a:solidFill>
                            <a:schemeClr val="tx1"/>
                          </a:solidFill>
                          <a:latin typeface="Comic Sans MS" pitchFamily="66" charset="0"/>
                        </a:rPr>
                        <a:t>169,9</a:t>
                      </a:r>
                      <a:endParaRPr lang="ru-RU" sz="1100" b="1" i="0" u="none" strike="noStrike" dirty="0">
                        <a:solidFill>
                          <a:schemeClr val="tx1"/>
                        </a:solidFill>
                        <a:latin typeface="Comic Sans MS" pitchFamily="66" charset="0"/>
                      </a:endParaRPr>
                    </a:p>
                  </a:txBody>
                  <a:tcPr marL="7620" marR="7620" marT="7620" marB="0">
                    <a:lnL>
                      <a:noFill/>
                    </a:lnL>
                    <a:lnR>
                      <a:noFill/>
                    </a:lnR>
                    <a:lnT>
                      <a:noFill/>
                    </a:lnT>
                    <a:lnB>
                      <a:noFill/>
                    </a:lnB>
                    <a:lnTlToBr w="12700" cmpd="sng">
                      <a:noFill/>
                      <a:prstDash val="solid"/>
                    </a:lnTlToBr>
                    <a:lnBlToTr w="12700" cmpd="sng">
                      <a:noFill/>
                      <a:prstDash val="solid"/>
                    </a:lnBlToTr>
                    <a:solidFill>
                      <a:srgbClr val="33CCCC">
                        <a:alpha val="65000"/>
                      </a:srgbClr>
                    </a:solidFill>
                  </a:tcPr>
                </a:tc>
                <a:tc>
                  <a:txBody>
                    <a:bodyPr/>
                    <a:lstStyle/>
                    <a:p>
                      <a:pPr algn="ctr" fontAlgn="t"/>
                      <a:r>
                        <a:rPr lang="ru-RU" sz="1100" b="1" i="0" u="none" strike="noStrike" dirty="0" smtClean="0">
                          <a:solidFill>
                            <a:schemeClr val="tx1"/>
                          </a:solidFill>
                          <a:latin typeface="Comic Sans MS" pitchFamily="66" charset="0"/>
                        </a:rPr>
                        <a:t>1336,4</a:t>
                      </a:r>
                      <a:endParaRPr lang="ru-RU" sz="1100" b="1" i="0" u="none" strike="noStrike" dirty="0">
                        <a:solidFill>
                          <a:schemeClr val="tx1"/>
                        </a:solidFill>
                        <a:latin typeface="Comic Sans MS" pitchFamily="66" charset="0"/>
                      </a:endParaRPr>
                    </a:p>
                  </a:txBody>
                  <a:tcPr marL="7620" marR="7620" marT="7620" marB="0">
                    <a:lnL>
                      <a:noFill/>
                    </a:lnL>
                    <a:lnR>
                      <a:noFill/>
                    </a:lnR>
                    <a:lnT>
                      <a:noFill/>
                    </a:lnT>
                    <a:lnB>
                      <a:noFill/>
                    </a:lnB>
                    <a:lnTlToBr w="12700" cmpd="sng">
                      <a:noFill/>
                      <a:prstDash val="solid"/>
                    </a:lnTlToBr>
                    <a:lnBlToTr w="12700" cmpd="sng">
                      <a:noFill/>
                      <a:prstDash val="solid"/>
                    </a:lnBlToTr>
                    <a:solidFill>
                      <a:srgbClr val="33CCCC">
                        <a:alpha val="65000"/>
                      </a:srgbClr>
                    </a:solidFill>
                  </a:tcPr>
                </a:tc>
                <a:tc>
                  <a:txBody>
                    <a:bodyPr/>
                    <a:lstStyle/>
                    <a:p>
                      <a:pPr algn="ctr" fontAlgn="t"/>
                      <a:r>
                        <a:rPr lang="ru-RU" sz="1100" b="1" i="0" u="none" strike="noStrike" dirty="0" smtClean="0">
                          <a:solidFill>
                            <a:schemeClr val="tx1"/>
                          </a:solidFill>
                          <a:latin typeface="Comic Sans MS" pitchFamily="66" charset="0"/>
                        </a:rPr>
                        <a:t>13376,7</a:t>
                      </a:r>
                      <a:endParaRPr lang="ru-RU" sz="1100" b="1" i="0" u="none" strike="noStrike" dirty="0">
                        <a:solidFill>
                          <a:schemeClr val="tx1"/>
                        </a:solidFill>
                        <a:latin typeface="Comic Sans MS" pitchFamily="66" charset="0"/>
                      </a:endParaRPr>
                    </a:p>
                  </a:txBody>
                  <a:tcPr marL="7620" marR="7620" marT="7620" marB="0">
                    <a:lnL>
                      <a:noFill/>
                    </a:lnL>
                    <a:lnR>
                      <a:noFill/>
                    </a:lnR>
                    <a:lnT>
                      <a:noFill/>
                    </a:lnT>
                    <a:lnB>
                      <a:noFill/>
                    </a:lnB>
                    <a:lnTlToBr w="12700" cmpd="sng">
                      <a:noFill/>
                      <a:prstDash val="solid"/>
                    </a:lnTlToBr>
                    <a:lnBlToTr w="12700" cmpd="sng">
                      <a:noFill/>
                      <a:prstDash val="solid"/>
                    </a:lnBlToTr>
                    <a:solidFill>
                      <a:srgbClr val="33CCCC">
                        <a:alpha val="65000"/>
                      </a:srgbClr>
                    </a:solidFill>
                  </a:tcPr>
                </a:tc>
                <a:extLst>
                  <a:ext uri="{0D108BD9-81ED-4DB2-BD59-A6C34878D82A}">
                    <a16:rowId xmlns="" xmlns:a16="http://schemas.microsoft.com/office/drawing/2014/main" val="2090167924"/>
                  </a:ext>
                </a:extLst>
              </a:tr>
              <a:tr h="48460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kumimoji="0" lang="ru-RU" sz="1050" b="0" i="0" u="none" strike="noStrike" cap="none" normalizeH="0" baseline="0" dirty="0" smtClean="0">
                          <a:ln>
                            <a:noFill/>
                          </a:ln>
                          <a:solidFill>
                            <a:schemeClr val="tx1"/>
                          </a:solidFill>
                          <a:effectLst/>
                          <a:latin typeface="Comic Sans MS" pitchFamily="66" charset="0"/>
                          <a:cs typeface="Times New Roman" pitchFamily="18" charset="0"/>
                        </a:rPr>
                        <a:t>  - на обеспечение деятельности советников директора по воспитанию и взаимодействию с детскими общественными объединениями в общеобразовательных организациях</a:t>
                      </a:r>
                    </a:p>
                  </a:txBody>
                  <a:tcPr horzOverflow="overflow">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1"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0" i="0" u="none" strike="noStrike" cap="none" normalizeH="0" baseline="0" dirty="0" smtClean="0">
                          <a:ln>
                            <a:noFill/>
                          </a:ln>
                          <a:solidFill>
                            <a:schemeClr val="tx1"/>
                          </a:solidFill>
                          <a:effectLst/>
                          <a:latin typeface="Comic Sans MS" pitchFamily="66" charset="0"/>
                          <a:cs typeface="Times New Roman" pitchFamily="18" charset="0"/>
                        </a:rPr>
                        <a:t>169,9</a:t>
                      </a:r>
                    </a:p>
                  </a:txBody>
                  <a:tcPr horzOverflow="overflow">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0" i="0" u="none" strike="noStrike" cap="none" normalizeH="0" baseline="0" dirty="0" smtClean="0">
                          <a:ln>
                            <a:noFill/>
                          </a:ln>
                          <a:solidFill>
                            <a:schemeClr val="tx1"/>
                          </a:solidFill>
                          <a:effectLst/>
                          <a:latin typeface="Comic Sans MS" pitchFamily="66" charset="0"/>
                          <a:cs typeface="Times New Roman" pitchFamily="18" charset="0"/>
                        </a:rPr>
                        <a:t>1336,4</a:t>
                      </a:r>
                    </a:p>
                  </a:txBody>
                  <a:tcPr horzOverflow="overflow">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0" i="0" u="none" strike="noStrike" cap="none" normalizeH="0" baseline="0" dirty="0" smtClean="0">
                          <a:ln>
                            <a:noFill/>
                          </a:ln>
                          <a:solidFill>
                            <a:schemeClr val="tx1"/>
                          </a:solidFill>
                          <a:effectLst/>
                          <a:latin typeface="Comic Sans MS" pitchFamily="66" charset="0"/>
                          <a:cs typeface="Times New Roman" pitchFamily="18" charset="0"/>
                        </a:rPr>
                        <a:t>1103,2</a:t>
                      </a:r>
                    </a:p>
                  </a:txBody>
                  <a:tcPr horzOverflow="overflow">
                    <a:lnL>
                      <a:noFill/>
                    </a:lnL>
                    <a:lnR>
                      <a:noFill/>
                    </a:lnR>
                    <a:lnT>
                      <a:noFill/>
                    </a:lnT>
                    <a:lnB>
                      <a:noFill/>
                    </a:lnB>
                    <a:lnTlToBr w="12700" cmpd="sng">
                      <a:noFill/>
                      <a:prstDash val="solid"/>
                    </a:lnTlToBr>
                    <a:lnBlToTr w="12700" cmpd="sng">
                      <a:noFill/>
                      <a:prstDash val="solid"/>
                    </a:lnBlToTr>
                  </a:tcPr>
                </a:tc>
              </a:tr>
              <a:tr h="48461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kumimoji="0" lang="ru-RU" sz="1050" b="0" i="0" u="none" strike="noStrike" cap="none" normalizeH="0" baseline="0" dirty="0" smtClean="0">
                          <a:ln>
                            <a:noFill/>
                          </a:ln>
                          <a:solidFill>
                            <a:schemeClr val="tx1"/>
                          </a:solidFill>
                          <a:effectLst/>
                          <a:latin typeface="Comic Sans MS" pitchFamily="66" charset="0"/>
                          <a:cs typeface="Times New Roman" pitchFamily="18" charset="0"/>
                        </a:rPr>
                        <a:t>- на выплаты ежемесячного денежного вознаграждения советникам директоров по воспитанию и взаимодействию с детскими общественными объединениями в общеобразовательных организациях</a:t>
                      </a:r>
                    </a:p>
                  </a:txBody>
                  <a:tcPr horzOverflow="overflow">
                    <a:lnL>
                      <a:noFill/>
                    </a:lnL>
                    <a:lnR>
                      <a:noFill/>
                    </a:lnR>
                    <a:lnT>
                      <a:noFill/>
                    </a:lnT>
                    <a:lnB>
                      <a:noFill/>
                    </a:lnB>
                    <a:lnTlToBr w="12700" cmpd="sng">
                      <a:noFill/>
                      <a:prstDash val="solid"/>
                    </a:lnTlToBr>
                    <a:lnBlToTr w="12700" cmpd="sng">
                      <a:noFill/>
                      <a:prstDash val="solid"/>
                    </a:lnBlToTr>
                    <a:solidFill>
                      <a:schemeClr val="bg1">
                        <a:alpha val="2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1"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lnL>
                      <a:noFill/>
                    </a:lnL>
                    <a:lnR>
                      <a:noFill/>
                    </a:lnR>
                    <a:lnT>
                      <a:noFill/>
                    </a:lnT>
                    <a:lnB>
                      <a:noFill/>
                    </a:lnB>
                    <a:lnTlToBr w="12700" cmpd="sng">
                      <a:noFill/>
                      <a:prstDash val="solid"/>
                    </a:lnTlToBr>
                    <a:lnBlToTr w="12700" cmpd="sng">
                      <a:noFill/>
                      <a:prstDash val="solid"/>
                    </a:lnBlToTr>
                    <a:solidFill>
                      <a:schemeClr val="bg1">
                        <a:alpha val="2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0"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lnL>
                      <a:noFill/>
                    </a:lnL>
                    <a:lnR>
                      <a:noFill/>
                    </a:lnR>
                    <a:lnT>
                      <a:noFill/>
                    </a:lnT>
                    <a:lnB>
                      <a:noFill/>
                    </a:lnB>
                    <a:lnTlToBr w="12700" cmpd="sng">
                      <a:noFill/>
                      <a:prstDash val="solid"/>
                    </a:lnTlToBr>
                    <a:lnBlToTr w="12700" cmpd="sng">
                      <a:noFill/>
                      <a:prstDash val="solid"/>
                    </a:lnBlToTr>
                    <a:solidFill>
                      <a:schemeClr val="bg1">
                        <a:alpha val="2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0"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lnL>
                      <a:noFill/>
                    </a:lnL>
                    <a:lnR>
                      <a:noFill/>
                    </a:lnR>
                    <a:lnT>
                      <a:noFill/>
                    </a:lnT>
                    <a:lnB>
                      <a:noFill/>
                    </a:lnB>
                    <a:lnTlToBr w="12700" cmpd="sng">
                      <a:noFill/>
                      <a:prstDash val="solid"/>
                    </a:lnTlToBr>
                    <a:lnBlToTr w="12700" cmpd="sng">
                      <a:noFill/>
                      <a:prstDash val="solid"/>
                    </a:lnBlToTr>
                    <a:solidFill>
                      <a:schemeClr val="bg1">
                        <a:alpha val="2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0" i="0" u="none" strike="noStrike" cap="none" normalizeH="0" baseline="0" dirty="0" smtClean="0">
                          <a:ln>
                            <a:noFill/>
                          </a:ln>
                          <a:solidFill>
                            <a:schemeClr val="tx1"/>
                          </a:solidFill>
                          <a:effectLst/>
                          <a:latin typeface="Comic Sans MS" pitchFamily="66" charset="0"/>
                          <a:cs typeface="Times New Roman" pitchFamily="18" charset="0"/>
                        </a:rPr>
                        <a:t>335,3</a:t>
                      </a:r>
                    </a:p>
                  </a:txBody>
                  <a:tcPr horzOverflow="overflow">
                    <a:lnL>
                      <a:noFill/>
                    </a:lnL>
                    <a:lnR>
                      <a:noFill/>
                    </a:lnR>
                    <a:lnT>
                      <a:noFill/>
                    </a:lnT>
                    <a:lnB>
                      <a:noFill/>
                    </a:lnB>
                    <a:lnTlToBr w="12700" cmpd="sng">
                      <a:noFill/>
                      <a:prstDash val="solid"/>
                    </a:lnTlToBr>
                    <a:lnBlToTr w="12700" cmpd="sng">
                      <a:noFill/>
                      <a:prstDash val="solid"/>
                    </a:lnBlToTr>
                    <a:solidFill>
                      <a:schemeClr val="bg1">
                        <a:alpha val="20000"/>
                      </a:schemeClr>
                    </a:solidFill>
                  </a:tcPr>
                </a:tc>
              </a:tr>
              <a:tr h="34174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kumimoji="0" lang="ru-RU" sz="1050" b="0" i="0" u="none" strike="noStrike" cap="none" normalizeH="0" baseline="0" dirty="0" smtClean="0">
                          <a:ln>
                            <a:noFill/>
                          </a:ln>
                          <a:solidFill>
                            <a:schemeClr val="tx1"/>
                          </a:solidFill>
                          <a:effectLst/>
                          <a:latin typeface="Comic Sans MS" pitchFamily="66" charset="0"/>
                          <a:cs typeface="Times New Roman" pitchFamily="18" charset="0"/>
                        </a:rPr>
                        <a:t>- на выплаты денежного вознаграждения за классное руководство педагогическим работникам образовательных организаций</a:t>
                      </a:r>
                    </a:p>
                  </a:txBody>
                  <a:tcPr horzOverflow="overflow">
                    <a:lnL>
                      <a:noFill/>
                    </a:lnL>
                    <a:lnR>
                      <a:noFill/>
                    </a:lnR>
                    <a:lnT>
                      <a:noFill/>
                    </a:lnT>
                    <a:lnB>
                      <a:noFill/>
                    </a:lnB>
                    <a:lnTlToBr w="12700" cmpd="sng">
                      <a:noFill/>
                      <a:prstDash val="solid"/>
                    </a:lnTlToBr>
                    <a:lnBlToTr w="12700" cmpd="sng">
                      <a:noFill/>
                      <a:prstDash val="solid"/>
                    </a:lnBlToTr>
                    <a:solidFill>
                      <a:schemeClr val="bg1">
                        <a:alpha val="2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1"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lnL>
                      <a:noFill/>
                    </a:lnL>
                    <a:lnR>
                      <a:noFill/>
                    </a:lnR>
                    <a:lnT>
                      <a:noFill/>
                    </a:lnT>
                    <a:lnB>
                      <a:noFill/>
                    </a:lnB>
                    <a:lnTlToBr w="12700" cmpd="sng">
                      <a:noFill/>
                      <a:prstDash val="solid"/>
                    </a:lnTlToBr>
                    <a:lnBlToTr w="12700" cmpd="sng">
                      <a:noFill/>
                      <a:prstDash val="solid"/>
                    </a:lnBlToTr>
                    <a:solidFill>
                      <a:schemeClr val="bg1">
                        <a:alpha val="2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0"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lnL>
                      <a:noFill/>
                    </a:lnL>
                    <a:lnR>
                      <a:noFill/>
                    </a:lnR>
                    <a:lnT>
                      <a:noFill/>
                    </a:lnT>
                    <a:lnB>
                      <a:noFill/>
                    </a:lnB>
                    <a:lnTlToBr w="12700" cmpd="sng">
                      <a:noFill/>
                      <a:prstDash val="solid"/>
                    </a:lnTlToBr>
                    <a:lnBlToTr w="12700" cmpd="sng">
                      <a:noFill/>
                      <a:prstDash val="solid"/>
                    </a:lnBlToTr>
                    <a:solidFill>
                      <a:schemeClr val="bg1">
                        <a:alpha val="2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0"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lnL>
                      <a:noFill/>
                    </a:lnL>
                    <a:lnR>
                      <a:noFill/>
                    </a:lnR>
                    <a:lnT>
                      <a:noFill/>
                    </a:lnT>
                    <a:lnB>
                      <a:noFill/>
                    </a:lnB>
                    <a:lnTlToBr w="12700" cmpd="sng">
                      <a:noFill/>
                      <a:prstDash val="solid"/>
                    </a:lnTlToBr>
                    <a:lnBlToTr w="12700" cmpd="sng">
                      <a:noFill/>
                      <a:prstDash val="solid"/>
                    </a:lnBlToTr>
                    <a:solidFill>
                      <a:schemeClr val="bg1">
                        <a:alpha val="2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0" i="0" u="none" strike="noStrike" cap="none" normalizeH="0" baseline="0" dirty="0" smtClean="0">
                          <a:ln>
                            <a:noFill/>
                          </a:ln>
                          <a:solidFill>
                            <a:schemeClr val="tx1"/>
                          </a:solidFill>
                          <a:effectLst/>
                          <a:latin typeface="Comic Sans MS" pitchFamily="66" charset="0"/>
                          <a:cs typeface="Times New Roman" pitchFamily="18" charset="0"/>
                        </a:rPr>
                        <a:t>11938,2</a:t>
                      </a:r>
                    </a:p>
                  </a:txBody>
                  <a:tcPr horzOverflow="overflow">
                    <a:lnL>
                      <a:noFill/>
                    </a:lnL>
                    <a:lnR>
                      <a:noFill/>
                    </a:lnR>
                    <a:lnT>
                      <a:noFill/>
                    </a:lnT>
                    <a:lnB>
                      <a:noFill/>
                    </a:lnB>
                    <a:lnTlToBr w="12700" cmpd="sng">
                      <a:noFill/>
                      <a:prstDash val="solid"/>
                    </a:lnTlToBr>
                    <a:lnBlToTr w="12700" cmpd="sng">
                      <a:noFill/>
                      <a:prstDash val="solid"/>
                    </a:lnBlToTr>
                    <a:solidFill>
                      <a:schemeClr val="bg1">
                        <a:alpha val="20000"/>
                      </a:schemeClr>
                    </a:solidFill>
                  </a:tcPr>
                </a:tc>
              </a:tr>
              <a:tr h="35473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kumimoji="0" lang="ru-RU" sz="1050" b="1" i="0" u="none" strike="noStrike" cap="none" normalizeH="0" baseline="0" dirty="0" smtClean="0">
                          <a:ln>
                            <a:noFill/>
                          </a:ln>
                          <a:solidFill>
                            <a:schemeClr val="tx1"/>
                          </a:solidFill>
                          <a:effectLst/>
                          <a:latin typeface="Comic Sans MS" pitchFamily="66" charset="0"/>
                          <a:cs typeface="Times New Roman" pitchFamily="18" charset="0"/>
                        </a:rPr>
                        <a:t>3. Региональный проект «</a:t>
                      </a:r>
                      <a:r>
                        <a:rPr lang="ru-RU" sz="1050" b="1" kern="1200" dirty="0" smtClean="0">
                          <a:solidFill>
                            <a:schemeClr val="tx1"/>
                          </a:solidFill>
                          <a:latin typeface="Comic Sans MS" pitchFamily="66" charset="0"/>
                          <a:ea typeface="+mn-ea"/>
                          <a:cs typeface="Times New Roman" pitchFamily="18" charset="0"/>
                        </a:rPr>
                        <a:t>Успех каждого ребенка</a:t>
                      </a:r>
                      <a:r>
                        <a:rPr kumimoji="0" lang="ru-RU" sz="1050" b="1" i="0" u="none" strike="noStrike" cap="none" normalizeH="0" baseline="0" dirty="0" smtClean="0">
                          <a:ln>
                            <a:noFill/>
                          </a:ln>
                          <a:solidFill>
                            <a:schemeClr val="tx1"/>
                          </a:solidFill>
                          <a:effectLst/>
                          <a:latin typeface="Comic Sans MS" pitchFamily="66" charset="0"/>
                          <a:cs typeface="Times New Roman" pitchFamily="18" charset="0"/>
                        </a:rPr>
                        <a:t>»</a:t>
                      </a:r>
                    </a:p>
                  </a:txBody>
                  <a:tcPr horzOverflow="overflow">
                    <a:lnL>
                      <a:noFill/>
                    </a:lnL>
                    <a:lnR>
                      <a:noFill/>
                    </a:lnR>
                    <a:lnT>
                      <a:noFill/>
                    </a:lnT>
                    <a:lnB>
                      <a:noFill/>
                    </a:lnB>
                    <a:lnTlToBr w="12700" cmpd="sng">
                      <a:noFill/>
                      <a:prstDash val="solid"/>
                    </a:lnTlToBr>
                    <a:lnBlToTr w="12700" cmpd="sng">
                      <a:noFill/>
                      <a:prstDash val="solid"/>
                    </a:lnBlToTr>
                    <a:solidFill>
                      <a:srgbClr val="33CCCC"/>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Comic Sans MS" pitchFamily="66" charset="0"/>
                          <a:cs typeface="Times New Roman" pitchFamily="18" charset="0"/>
                        </a:rPr>
                        <a:t>1138,2</a:t>
                      </a:r>
                    </a:p>
                  </a:txBody>
                  <a:tcPr horzOverflow="overflow">
                    <a:lnL>
                      <a:noFill/>
                    </a:lnL>
                    <a:lnR>
                      <a:noFill/>
                    </a:lnR>
                    <a:lnT>
                      <a:noFill/>
                    </a:lnT>
                    <a:lnB>
                      <a:noFill/>
                    </a:lnB>
                    <a:lnTlToBr w="12700" cmpd="sng">
                      <a:noFill/>
                      <a:prstDash val="solid"/>
                    </a:lnTlToBr>
                    <a:lnBlToTr w="12700" cmpd="sng">
                      <a:noFill/>
                      <a:prstDash val="solid"/>
                    </a:lnBlToTr>
                    <a:solidFill>
                      <a:srgbClr val="33CCCC"/>
                    </a:solidFill>
                  </a:tcPr>
                </a:tc>
                <a:tc>
                  <a:txBody>
                    <a:bodyPr/>
                    <a:lstStyle/>
                    <a:p>
                      <a:pPr algn="ctr" fontAlgn="t"/>
                      <a:endParaRPr lang="ru-RU" sz="1100" b="1" i="0" u="none" strike="noStrike" dirty="0">
                        <a:solidFill>
                          <a:schemeClr val="tx1"/>
                        </a:solidFill>
                        <a:latin typeface="Comic Sans MS" pitchFamily="66" charset="0"/>
                      </a:endParaRPr>
                    </a:p>
                  </a:txBody>
                  <a:tcPr marL="7620" marR="7620" marT="7620" marB="0">
                    <a:lnL>
                      <a:noFill/>
                    </a:lnL>
                    <a:lnR>
                      <a:noFill/>
                    </a:lnR>
                    <a:lnT>
                      <a:noFill/>
                    </a:lnT>
                    <a:lnB>
                      <a:noFill/>
                    </a:lnB>
                    <a:lnTlToBr w="12700" cmpd="sng">
                      <a:noFill/>
                      <a:prstDash val="solid"/>
                    </a:lnTlToBr>
                    <a:lnBlToTr w="12700" cmpd="sng">
                      <a:noFill/>
                      <a:prstDash val="solid"/>
                    </a:lnBlToTr>
                    <a:solidFill>
                      <a:srgbClr val="33CCCC"/>
                    </a:solidFill>
                  </a:tcPr>
                </a:tc>
                <a:tc>
                  <a:txBody>
                    <a:bodyPr/>
                    <a:lstStyle/>
                    <a:p>
                      <a:pPr algn="ctr" fontAlgn="t"/>
                      <a:endParaRPr lang="ru-RU" sz="1100" b="1" i="0" u="none" strike="noStrike" dirty="0">
                        <a:solidFill>
                          <a:schemeClr val="tx1"/>
                        </a:solidFill>
                        <a:latin typeface="Comic Sans MS" pitchFamily="66" charset="0"/>
                      </a:endParaRPr>
                    </a:p>
                  </a:txBody>
                  <a:tcPr marL="7620" marR="7620" marT="7620" marB="0">
                    <a:lnL>
                      <a:noFill/>
                    </a:lnL>
                    <a:lnR>
                      <a:noFill/>
                    </a:lnR>
                    <a:lnT>
                      <a:noFill/>
                    </a:lnT>
                    <a:lnB>
                      <a:noFill/>
                    </a:lnB>
                    <a:lnTlToBr w="12700" cmpd="sng">
                      <a:noFill/>
                      <a:prstDash val="solid"/>
                    </a:lnTlToBr>
                    <a:lnBlToTr w="12700" cmpd="sng">
                      <a:noFill/>
                      <a:prstDash val="solid"/>
                    </a:lnBlToTr>
                    <a:solidFill>
                      <a:srgbClr val="33CCCC"/>
                    </a:solidFill>
                  </a:tcPr>
                </a:tc>
                <a:tc>
                  <a:txBody>
                    <a:bodyPr/>
                    <a:lstStyle/>
                    <a:p>
                      <a:pPr algn="ctr" fontAlgn="t"/>
                      <a:endParaRPr lang="ru-RU" sz="1100" b="1" i="0" u="none" strike="noStrike" dirty="0">
                        <a:solidFill>
                          <a:schemeClr val="tx1"/>
                        </a:solidFill>
                        <a:latin typeface="Comic Sans MS" pitchFamily="66" charset="0"/>
                      </a:endParaRPr>
                    </a:p>
                  </a:txBody>
                  <a:tcPr marL="7620" marR="7620" marT="7620" marB="0">
                    <a:lnL>
                      <a:noFill/>
                    </a:lnL>
                    <a:lnR>
                      <a:noFill/>
                    </a:lnR>
                    <a:lnT>
                      <a:noFill/>
                    </a:lnT>
                    <a:lnB>
                      <a:noFill/>
                    </a:lnB>
                    <a:lnTlToBr w="12700" cmpd="sng">
                      <a:noFill/>
                      <a:prstDash val="solid"/>
                    </a:lnTlToBr>
                    <a:lnBlToTr w="12700" cmpd="sng">
                      <a:noFill/>
                      <a:prstDash val="solid"/>
                    </a:lnBlToTr>
                    <a:solidFill>
                      <a:srgbClr val="33CCCC"/>
                    </a:solidFill>
                  </a:tcPr>
                </a:tc>
                <a:extLst>
                  <a:ext uri="{0D108BD9-81ED-4DB2-BD59-A6C34878D82A}">
                    <a16:rowId xmlns="" xmlns:a16="http://schemas.microsoft.com/office/drawing/2014/main" val="1716962612"/>
                  </a:ext>
                </a:extLst>
              </a:tr>
              <a:tr h="246657">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kumimoji="0" lang="ru-RU" sz="1050" b="0" i="0" u="none" strike="noStrike" cap="none" normalizeH="0" baseline="0" dirty="0" smtClean="0">
                          <a:ln>
                            <a:noFill/>
                          </a:ln>
                          <a:solidFill>
                            <a:schemeClr val="tx1"/>
                          </a:solidFill>
                          <a:effectLst/>
                          <a:latin typeface="Comic Sans MS" pitchFamily="66" charset="0"/>
                          <a:cs typeface="Times New Roman" pitchFamily="18" charset="0"/>
                        </a:rPr>
                        <a:t> - создание условий для занятия физической культурой и спортом</a:t>
                      </a:r>
                    </a:p>
                  </a:txBody>
                  <a:tcPr horzOverflow="overflow">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Comic Sans MS" pitchFamily="66" charset="0"/>
                          <a:cs typeface="Times New Roman" pitchFamily="18" charset="0"/>
                        </a:rPr>
                        <a:t>1138,2</a:t>
                      </a:r>
                    </a:p>
                  </a:txBody>
                  <a:tcPr horzOverflow="overflow">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0"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0"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100" b="0"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lnL>
                      <a:noFill/>
                    </a:lnL>
                    <a:lnR>
                      <a:noFill/>
                    </a:lnR>
                    <a:lnT>
                      <a:noFill/>
                    </a:lnT>
                    <a:lnB w="12700" cmpd="sng">
                      <a:noFill/>
                    </a:lnB>
                    <a:lnTlToBr w="12700" cmpd="sng">
                      <a:noFill/>
                      <a:prstDash val="solid"/>
                    </a:lnTlToBr>
                    <a:lnBlToTr w="12700" cmpd="sng">
                      <a:noFill/>
                      <a:prstDash val="solid"/>
                    </a:lnBlToTr>
                  </a:tcPr>
                </a:tc>
              </a:tr>
            </a:tbl>
          </a:graphicData>
        </a:graphic>
      </p:graphicFrame>
      <p:sp>
        <p:nvSpPr>
          <p:cNvPr id="5" name="Прямоугольник 4"/>
          <p:cNvSpPr/>
          <p:nvPr/>
        </p:nvSpPr>
        <p:spPr>
          <a:xfrm>
            <a:off x="285720" y="357166"/>
            <a:ext cx="4286280" cy="646331"/>
          </a:xfrm>
          <a:prstGeom prst="rect">
            <a:avLst/>
          </a:prstGeom>
        </p:spPr>
        <p:txBody>
          <a:bodyPr wrap="square">
            <a:spAutoFit/>
          </a:bodyPr>
          <a:lstStyle/>
          <a:p>
            <a:pPr algn="just"/>
            <a:r>
              <a:rPr lang="ru-RU" sz="1200" dirty="0" smtClean="0">
                <a:latin typeface="Comic Sans MS" pitchFamily="66" charset="0"/>
              </a:rPr>
              <a:t>    </a:t>
            </a:r>
          </a:p>
          <a:p>
            <a:pPr algn="just"/>
            <a:endParaRPr lang="ru-RU" sz="1200" dirty="0" smtClean="0">
              <a:latin typeface="Comic Sans MS" pitchFamily="66" charset="0"/>
            </a:endParaRPr>
          </a:p>
          <a:p>
            <a:pPr algn="just"/>
            <a:r>
              <a:rPr lang="ru-RU" sz="1200" dirty="0" smtClean="0">
                <a:latin typeface="Comic Sans MS" pitchFamily="66" charset="0"/>
              </a:rPr>
              <a:t>         </a:t>
            </a:r>
            <a:endParaRPr lang="ru-RU"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lIns="0" tIns="0" rIns="0" bIns="0"/>
          <a:lstStyle/>
          <a:p>
            <a:pPr fontAlgn="auto">
              <a:spcBef>
                <a:spcPts val="0"/>
              </a:spcBef>
              <a:spcAft>
                <a:spcPts val="0"/>
              </a:spcAft>
              <a:defRPr/>
            </a:pPr>
            <a:fld id="{356AF07C-7D8E-40E0-8AF8-9CA8BFB5FA5D}" type="slidenum">
              <a:rPr lang="ru-RU">
                <a:solidFill>
                  <a:schemeClr val="tx2">
                    <a:shade val="90000"/>
                  </a:schemeClr>
                </a:solidFill>
                <a:latin typeface="+mn-lt"/>
                <a:cs typeface="+mn-cs"/>
              </a:rPr>
              <a:pPr fontAlgn="auto">
                <a:spcBef>
                  <a:spcPts val="0"/>
                </a:spcBef>
                <a:spcAft>
                  <a:spcPts val="0"/>
                </a:spcAft>
                <a:defRPr/>
              </a:pPr>
              <a:t>4</a:t>
            </a:fld>
            <a:endParaRPr lang="ru-RU" dirty="0">
              <a:solidFill>
                <a:schemeClr val="tx2">
                  <a:shade val="90000"/>
                </a:schemeClr>
              </a:solidFill>
              <a:latin typeface="+mn-lt"/>
              <a:cs typeface="+mn-cs"/>
            </a:endParaRPr>
          </a:p>
        </p:txBody>
      </p:sp>
      <p:sp>
        <p:nvSpPr>
          <p:cNvPr id="21505" name="Rectangle 4"/>
          <p:cNvSpPr>
            <a:spLocks noGrp="1"/>
          </p:cNvSpPr>
          <p:nvPr>
            <p:ph type="title" idx="4294967295"/>
          </p:nvPr>
        </p:nvSpPr>
        <p:spPr>
          <a:xfrm>
            <a:off x="285720" y="5286388"/>
            <a:ext cx="8572530" cy="649269"/>
          </a:xfrm>
        </p:spPr>
        <p:txBody>
          <a:bodyPr lIns="0" rIns="0" bIns="0" anchor="b"/>
          <a:lstStyle/>
          <a:p>
            <a:pPr fontAlgn="auto">
              <a:spcAft>
                <a:spcPts val="0"/>
              </a:spcAft>
              <a:defRPr/>
            </a:pPr>
            <a:r>
              <a:rPr lang="ru-RU" sz="1400" b="1" i="1" dirty="0" smtClean="0">
                <a:solidFill>
                  <a:srgbClr val="0000CC"/>
                </a:solidFill>
                <a:latin typeface="Times New Roman" pitchFamily="18" charset="0"/>
                <a:cs typeface="Times New Roman" pitchFamily="18" charset="0"/>
              </a:rPr>
              <a:t/>
            </a:r>
            <a:br>
              <a:rPr lang="ru-RU" sz="1400" b="1" i="1" dirty="0" smtClean="0">
                <a:solidFill>
                  <a:srgbClr val="0000CC"/>
                </a:solidFill>
                <a:latin typeface="Times New Roman" pitchFamily="18" charset="0"/>
                <a:cs typeface="Times New Roman" pitchFamily="18" charset="0"/>
              </a:rPr>
            </a:br>
            <a:r>
              <a:rPr lang="ru-RU" sz="1400" b="1" i="1" dirty="0" smtClean="0">
                <a:solidFill>
                  <a:srgbClr val="0000CC"/>
                </a:solidFill>
                <a:latin typeface="Times New Roman" pitchFamily="18" charset="0"/>
                <a:cs typeface="Times New Roman" pitchFamily="18" charset="0"/>
              </a:rPr>
              <a:t>Если расходная часть превышает доходную, то бюджет исполнен с дефицитом.</a:t>
            </a:r>
            <a:br>
              <a:rPr lang="ru-RU" sz="1400" b="1" i="1" dirty="0" smtClean="0">
                <a:solidFill>
                  <a:srgbClr val="0000CC"/>
                </a:solidFill>
                <a:latin typeface="Times New Roman" pitchFamily="18" charset="0"/>
                <a:cs typeface="Times New Roman" pitchFamily="18" charset="0"/>
              </a:rPr>
            </a:br>
            <a:r>
              <a:rPr lang="ru-RU" sz="1400" b="1" i="1" dirty="0" smtClean="0">
                <a:solidFill>
                  <a:srgbClr val="0000CC"/>
                </a:solidFill>
                <a:latin typeface="Times New Roman" pitchFamily="18" charset="0"/>
                <a:cs typeface="Times New Roman" pitchFamily="18" charset="0"/>
              </a:rPr>
              <a:t>Превышение доходов над расходами образует положительный остаток – профицит.</a:t>
            </a:r>
            <a:endParaRPr lang="ru-RU" sz="1400" b="1" i="1" dirty="0">
              <a:solidFill>
                <a:srgbClr val="0000CC"/>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4294967295"/>
          </p:nvPr>
        </p:nvGraphicFramePr>
        <p:xfrm>
          <a:off x="642910" y="1"/>
          <a:ext cx="8258175" cy="5572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Нижний колонтитул 5"/>
          <p:cNvSpPr>
            <a:spLocks noGrp="1"/>
          </p:cNvSpPr>
          <p:nvPr>
            <p:ph type="ftr" sz="quarter" idx="11"/>
          </p:nvPr>
        </p:nvSpPr>
        <p:spPr/>
        <p:txBody>
          <a:bodyPr/>
          <a:lstStyle/>
          <a:p>
            <a:pPr>
              <a:defRPr/>
            </a:pPr>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40</a:t>
            </a:fld>
            <a:endParaRPr lang="ru-RU"/>
          </a:p>
        </p:txBody>
      </p:sp>
      <p:sp>
        <p:nvSpPr>
          <p:cNvPr id="4" name="Прямоугольник 3"/>
          <p:cNvSpPr/>
          <p:nvPr/>
        </p:nvSpPr>
        <p:spPr>
          <a:xfrm>
            <a:off x="571472" y="714356"/>
            <a:ext cx="7117269" cy="400110"/>
          </a:xfrm>
          <a:prstGeom prst="rect">
            <a:avLst/>
          </a:prstGeom>
        </p:spPr>
        <p:txBody>
          <a:bodyPr wrap="none">
            <a:spAutoFit/>
          </a:bodyPr>
          <a:lstStyle/>
          <a:p>
            <a:r>
              <a:rPr lang="ru-RU" sz="2000" b="1" dirty="0" smtClean="0">
                <a:solidFill>
                  <a:srgbClr val="0000CC"/>
                </a:solidFill>
                <a:latin typeface="Comic Sans MS" pitchFamily="66" charset="0"/>
                <a:cs typeface="Times New Roman" pitchFamily="18" charset="0"/>
              </a:rPr>
              <a:t>Национальный проект «</a:t>
            </a:r>
            <a:r>
              <a:rPr lang="ru-RU" sz="2000" b="1" dirty="0" smtClean="0">
                <a:solidFill>
                  <a:srgbClr val="0000CC"/>
                </a:solidFill>
                <a:latin typeface="Comic Sans MS" pitchFamily="66" charset="0"/>
              </a:rPr>
              <a:t>Инфраструктура для жизни</a:t>
            </a:r>
            <a:r>
              <a:rPr lang="ru-RU" sz="2000" b="1" dirty="0" smtClean="0">
                <a:solidFill>
                  <a:srgbClr val="0000CC"/>
                </a:solidFill>
                <a:latin typeface="Comic Sans MS" pitchFamily="66" charset="0"/>
                <a:cs typeface="Times New Roman" pitchFamily="18" charset="0"/>
              </a:rPr>
              <a:t>» </a:t>
            </a:r>
            <a:endParaRPr lang="ru-RU" sz="2000" dirty="0">
              <a:solidFill>
                <a:srgbClr val="0000CC"/>
              </a:solidFill>
              <a:latin typeface="Comic Sans MS" pitchFamily="66" charset="0"/>
            </a:endParaRPr>
          </a:p>
        </p:txBody>
      </p:sp>
      <p:sp>
        <p:nvSpPr>
          <p:cNvPr id="206850" name="Rectangle 2"/>
          <p:cNvSpPr>
            <a:spLocks noChangeArrowheads="1"/>
          </p:cNvSpPr>
          <p:nvPr/>
        </p:nvSpPr>
        <p:spPr bwMode="auto">
          <a:xfrm>
            <a:off x="428596" y="1214422"/>
            <a:ext cx="5286412"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На территории муниципального образования продолжается благоустройство дворовых территорий</a:t>
            </a:r>
            <a:r>
              <a:rPr kumimoji="0" lang="ru-RU" sz="1200" b="0" i="0" u="none" strike="noStrike" cap="none" normalizeH="0" baseline="0" dirty="0" smtClean="0">
                <a:ln>
                  <a:noFill/>
                </a:ln>
                <a:solidFill>
                  <a:schemeClr val="tx1"/>
                </a:solidFill>
                <a:effectLst/>
                <a:latin typeface="Arial"/>
                <a:ea typeface="Times New Roman" pitchFamily="18" charset="0"/>
                <a:cs typeface="Arial" pitchFamily="34" charset="0"/>
              </a:rPr>
              <a:t> </a:t>
            </a:r>
            <a:r>
              <a:rPr kumimoji="0" lang="ru-RU"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в рамках реализации проекта </a:t>
            </a:r>
            <a:r>
              <a:rPr kumimoji="0" lang="ru-RU" sz="1200" b="1" i="0" u="none" strike="noStrike" cap="none" normalizeH="0" baseline="0" dirty="0" smtClean="0">
                <a:ln>
                  <a:noFill/>
                </a:ln>
                <a:solidFill>
                  <a:srgbClr val="6600FF"/>
                </a:solidFill>
                <a:effectLst/>
                <a:latin typeface="Arial"/>
                <a:ea typeface="Times New Roman" pitchFamily="18" charset="0"/>
                <a:cs typeface="Arial" pitchFamily="34" charset="0"/>
              </a:rPr>
              <a:t>«</a:t>
            </a:r>
            <a:r>
              <a:rPr kumimoji="0" lang="ru-RU" sz="1200" b="1" i="0" u="none" strike="noStrike" cap="none" normalizeH="0" baseline="0" dirty="0" smtClean="0">
                <a:ln>
                  <a:noFill/>
                </a:ln>
                <a:solidFill>
                  <a:srgbClr val="6600FF"/>
                </a:solidFill>
                <a:effectLst/>
                <a:latin typeface="Comic Sans MS" pitchFamily="66" charset="0"/>
                <a:ea typeface="Times New Roman" pitchFamily="18" charset="0"/>
                <a:cs typeface="Arial" pitchFamily="34" charset="0"/>
              </a:rPr>
              <a:t>Формирование комфортной городской среды</a:t>
            </a:r>
            <a:r>
              <a:rPr kumimoji="0" lang="ru-RU" sz="1200" b="1" i="0" u="none" strike="noStrike" cap="none" normalizeH="0" baseline="0" dirty="0" smtClean="0">
                <a:ln>
                  <a:noFill/>
                </a:ln>
                <a:solidFill>
                  <a:srgbClr val="6600FF"/>
                </a:solidFill>
                <a:effectLst/>
                <a:latin typeface="Arial"/>
                <a:ea typeface="Times New Roman" pitchFamily="18" charset="0"/>
                <a:cs typeface="Arial" pitchFamily="34" charset="0"/>
              </a:rPr>
              <a:t>»</a:t>
            </a:r>
            <a:r>
              <a:rPr lang="ru-RU" sz="1200" b="1" dirty="0" smtClean="0">
                <a:latin typeface="Comic Sans MS" pitchFamily="66" charset="0"/>
                <a:ea typeface="Times New Roman" pitchFamily="18" charset="0"/>
                <a:cs typeface="Arial" pitchFamily="34" charset="0"/>
              </a:rPr>
              <a:t>.</a:t>
            </a:r>
            <a:r>
              <a:rPr kumimoji="0" lang="ru-RU" sz="1200" b="0" i="0" u="none" strike="noStrike" cap="none" normalizeH="0" baseline="0" dirty="0" smtClean="0">
                <a:ln>
                  <a:noFill/>
                </a:ln>
                <a:solidFill>
                  <a:schemeClr val="tx1"/>
                </a:solidFill>
                <a:effectLst/>
                <a:latin typeface="Arial"/>
                <a:ea typeface="Times New Roman" pitchFamily="18" charset="0"/>
                <a:cs typeface="Arial" pitchFamily="34" charset="0"/>
              </a:rPr>
              <a:t> </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181F"/>
                </a:solidFill>
                <a:effectLst/>
                <a:latin typeface="Comic Sans MS" pitchFamily="66" charset="0"/>
                <a:ea typeface="Times New Roman" pitchFamily="18" charset="0"/>
                <a:cs typeface="Arial" pitchFamily="34" charset="0"/>
              </a:rPr>
              <a:t>      В 2022 году</a:t>
            </a:r>
            <a:r>
              <a:rPr kumimoji="0" lang="ru-RU" sz="12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выполнены работы  по благоустройству сценической площадки, приобретение малых архитектурных форм, а так же</a:t>
            </a:r>
            <a:r>
              <a:rPr kumimoji="0" lang="ru-RU" sz="1200" b="0" i="0" u="none" strike="noStrike" cap="none" normalizeH="0" baseline="0" dirty="0" smtClean="0">
                <a:ln>
                  <a:noFill/>
                </a:ln>
                <a:solidFill>
                  <a:srgbClr val="00181F"/>
                </a:solidFill>
                <a:effectLst/>
                <a:latin typeface="Comic Sans MS" pitchFamily="66" charset="0"/>
                <a:ea typeface="Times New Roman" pitchFamily="18" charset="0"/>
                <a:cs typeface="Arial" pitchFamily="34" charset="0"/>
              </a:rPr>
              <a:t> благоустройство дворовой территории многоквартирного дома по улице Глинка, дом № 1.</a:t>
            </a:r>
            <a:r>
              <a:rPr lang="ru-RU" sz="1200" dirty="0" smtClean="0">
                <a:latin typeface="Comic Sans MS" pitchFamily="66" charset="0"/>
                <a:ea typeface="Times New Roman" pitchFamily="18" charset="0"/>
                <a:cs typeface="Arial" pitchFamily="34" charset="0"/>
              </a:rPr>
              <a:t> </a:t>
            </a:r>
          </a:p>
          <a:p>
            <a:pPr lvl="0" algn="just" eaLnBrk="0" hangingPunct="0"/>
            <a:r>
              <a:rPr lang="ru-RU" sz="1200" dirty="0" smtClean="0">
                <a:latin typeface="Comic Sans MS" pitchFamily="66" charset="0"/>
                <a:ea typeface="Times New Roman" pitchFamily="18" charset="0"/>
                <a:cs typeface="Arial" pitchFamily="34" charset="0"/>
              </a:rPr>
              <a:t>     Выполнены ремонты проезда к домам, обустройство дорожек, установка скамеек, урн, светильников наружного освещения, устройство контейнерной площадки для сбора твердых коммунальных отходов, работы по обустройству тротуара, устройство водоотводной трубы.</a:t>
            </a:r>
            <a:r>
              <a:rPr lang="ru-RU" sz="1200" dirty="0" smtClean="0">
                <a:solidFill>
                  <a:srgbClr val="00181F"/>
                </a:solidFill>
                <a:latin typeface="Comic Sans MS" pitchFamily="66" charset="0"/>
                <a:ea typeface="Times New Roman" pitchFamily="18" charset="0"/>
                <a:cs typeface="Arial" pitchFamily="34" charset="0"/>
              </a:rPr>
              <a:t> </a:t>
            </a:r>
          </a:p>
          <a:p>
            <a:pPr algn="just" eaLnBrk="0" hangingPunct="0"/>
            <a:r>
              <a:rPr lang="ru-RU" sz="1200" dirty="0" smtClean="0">
                <a:solidFill>
                  <a:srgbClr val="00181F"/>
                </a:solidFill>
                <a:latin typeface="Comic Sans MS" pitchFamily="66" charset="0"/>
                <a:ea typeface="Times New Roman" pitchFamily="18" charset="0"/>
                <a:cs typeface="Arial" pitchFamily="34" charset="0"/>
              </a:rPr>
              <a:t>      В 2023 году</a:t>
            </a:r>
            <a:r>
              <a:rPr lang="ru-RU" sz="1200" dirty="0" smtClean="0">
                <a:latin typeface="Comic Sans MS" pitchFamily="66" charset="0"/>
                <a:ea typeface="Calibri" pitchFamily="34" charset="0"/>
                <a:cs typeface="Arial" pitchFamily="34" charset="0"/>
              </a:rPr>
              <a:t> выполнены работы </a:t>
            </a:r>
            <a:r>
              <a:rPr lang="ru-RU" sz="1200" dirty="0" smtClean="0">
                <a:latin typeface="Comic Sans MS" pitchFamily="66" charset="0"/>
              </a:rPr>
              <a:t>по благоустройству дворовой территории многоквартирного дома № 2а по улице Глинки, обустроена общественная территория, по улице Глинки (сквер).</a:t>
            </a:r>
            <a:r>
              <a:rPr lang="ru-RU" sz="1200" dirty="0" smtClean="0"/>
              <a:t> </a:t>
            </a:r>
          </a:p>
          <a:p>
            <a:pPr algn="just" eaLnBrk="0" hangingPunct="0"/>
            <a:r>
              <a:rPr lang="ru-RU" sz="1200" dirty="0" smtClean="0">
                <a:solidFill>
                  <a:srgbClr val="00181F"/>
                </a:solidFill>
                <a:latin typeface="Comic Sans MS" pitchFamily="66" charset="0"/>
                <a:ea typeface="Times New Roman" pitchFamily="18" charset="0"/>
                <a:cs typeface="Arial" pitchFamily="34" charset="0"/>
              </a:rPr>
              <a:t>      В 2024 году</a:t>
            </a:r>
            <a:r>
              <a:rPr lang="ru-RU" sz="1200" dirty="0" smtClean="0">
                <a:latin typeface="Comic Sans MS" pitchFamily="66" charset="0"/>
                <a:ea typeface="Calibri" pitchFamily="34" charset="0"/>
                <a:cs typeface="Arial" pitchFamily="34" charset="0"/>
              </a:rPr>
              <a:t> выполнены работы </a:t>
            </a:r>
            <a:r>
              <a:rPr lang="ru-RU" sz="1200" dirty="0" smtClean="0">
                <a:latin typeface="Comic Sans MS" pitchFamily="66" charset="0"/>
              </a:rPr>
              <a:t>по благоустройству общественной территории (обустройство ярмарочной площадки) в п. Красный. </a:t>
            </a:r>
          </a:p>
          <a:p>
            <a:pPr algn="just" eaLnBrk="0" hangingPunct="0"/>
            <a:r>
              <a:rPr lang="ru-RU" sz="1200" dirty="0" smtClean="0">
                <a:latin typeface="Comic Sans MS" pitchFamily="66" charset="0"/>
              </a:rPr>
              <a:t>      Произведены работы по подготовке основания под устройство покрытия детской площадки в д. Гусино и установлено игровое оборудование детской площадки.</a:t>
            </a:r>
          </a:p>
          <a:p>
            <a:pPr algn="just" eaLnBrk="0" hangingPunct="0"/>
            <a:r>
              <a:rPr lang="ru-RU" sz="1200" dirty="0" smtClean="0">
                <a:solidFill>
                  <a:srgbClr val="00181F"/>
                </a:solidFill>
                <a:latin typeface="Comic Sans MS" pitchFamily="66" charset="0"/>
                <a:ea typeface="Times New Roman" pitchFamily="18" charset="0"/>
                <a:cs typeface="Arial" pitchFamily="34" charset="0"/>
              </a:rPr>
              <a:t>      В 2025 году</a:t>
            </a:r>
            <a:r>
              <a:rPr lang="ru-RU" sz="1200" dirty="0" smtClean="0">
                <a:latin typeface="Comic Sans MS" pitchFamily="66" charset="0"/>
                <a:ea typeface="Calibri" pitchFamily="34" charset="0"/>
                <a:cs typeface="Arial" pitchFamily="34" charset="0"/>
              </a:rPr>
              <a:t> выполнены работы </a:t>
            </a:r>
            <a:r>
              <a:rPr lang="ru-RU" sz="1200" dirty="0" smtClean="0">
                <a:latin typeface="Comic Sans MS" pitchFamily="66" charset="0"/>
              </a:rPr>
              <a:t>по благоустройству территории ярмарочной площадки в д. Гусино, Краснинского муниципального округа Смоленской области. Произведены работы по благоустройству территории автостанции </a:t>
            </a:r>
            <a:r>
              <a:rPr lang="ru-RU" sz="1200" dirty="0" err="1" smtClean="0">
                <a:latin typeface="Comic Sans MS" pitchFamily="66" charset="0"/>
              </a:rPr>
              <a:t>пгт</a:t>
            </a:r>
            <a:r>
              <a:rPr lang="ru-RU" sz="1200" dirty="0" smtClean="0">
                <a:latin typeface="Comic Sans MS" pitchFamily="66" charset="0"/>
              </a:rPr>
              <a:t>. Красный Краснинского муниципального округа Смоленской области.</a:t>
            </a:r>
          </a:p>
          <a:p>
            <a:pPr lvl="0" algn="just" eaLnBrk="0" hangingPunct="0"/>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181F"/>
                </a:solidFill>
                <a:effectLst/>
                <a:latin typeface="Comic Sans MS" pitchFamily="66"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2" descr="http://kras-kray.ru/cache/multithumb_thumbs/b_800_600_0_00_images_13_49.jpeg"/>
          <p:cNvPicPr>
            <a:picLocks noChangeAspect="1" noChangeArrowheads="1"/>
          </p:cNvPicPr>
          <p:nvPr/>
        </p:nvPicPr>
        <p:blipFill>
          <a:blip r:embed="rId2"/>
          <a:srcRect/>
          <a:stretch>
            <a:fillRect/>
          </a:stretch>
        </p:blipFill>
        <p:spPr bwMode="auto">
          <a:xfrm>
            <a:off x="6072198" y="1285860"/>
            <a:ext cx="2630475" cy="1571636"/>
          </a:xfrm>
          <a:prstGeom prst="rect">
            <a:avLst/>
          </a:prstGeom>
          <a:noFill/>
        </p:spPr>
      </p:pic>
      <p:pic>
        <p:nvPicPr>
          <p:cNvPr id="1026" name="Picture 2" descr="C:\Users\UNIT\Documents\Бюджет для граждан\фото\IMG_4510.JPG"/>
          <p:cNvPicPr>
            <a:picLocks noChangeAspect="1" noChangeArrowheads="1"/>
          </p:cNvPicPr>
          <p:nvPr/>
        </p:nvPicPr>
        <p:blipFill>
          <a:blip r:embed="rId3" cstate="print"/>
          <a:srcRect/>
          <a:stretch>
            <a:fillRect/>
          </a:stretch>
        </p:blipFill>
        <p:spPr bwMode="auto">
          <a:xfrm>
            <a:off x="6143636" y="4786322"/>
            <a:ext cx="2786082" cy="1714512"/>
          </a:xfrm>
          <a:prstGeom prst="rect">
            <a:avLst/>
          </a:prstGeom>
          <a:noFill/>
        </p:spPr>
      </p:pic>
      <p:pic>
        <p:nvPicPr>
          <p:cNvPr id="1028" name="Picture 4" descr="C:\Users\UNIT\Documents\Бюджет для граждан\фото\1_09_06_2022.jpg"/>
          <p:cNvPicPr>
            <a:picLocks noChangeAspect="1" noChangeArrowheads="1"/>
          </p:cNvPicPr>
          <p:nvPr/>
        </p:nvPicPr>
        <p:blipFill>
          <a:blip r:embed="rId4" cstate="print"/>
          <a:srcRect/>
          <a:stretch>
            <a:fillRect/>
          </a:stretch>
        </p:blipFill>
        <p:spPr bwMode="auto">
          <a:xfrm>
            <a:off x="6143636" y="3000372"/>
            <a:ext cx="2643174" cy="1714536"/>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58280" y="365125"/>
            <a:ext cx="71438" cy="206355"/>
          </a:xfrm>
        </p:spPr>
        <p:txBody>
          <a:bodyPr/>
          <a:lstStyle/>
          <a:p>
            <a:endParaRPr lang="ru-RU" sz="100" dirty="0"/>
          </a:p>
        </p:txBody>
      </p:sp>
      <p:sp>
        <p:nvSpPr>
          <p:cNvPr id="3" name="Содержимое 2"/>
          <p:cNvSpPr>
            <a:spLocks noGrp="1"/>
          </p:cNvSpPr>
          <p:nvPr>
            <p:ph idx="1"/>
          </p:nvPr>
        </p:nvSpPr>
        <p:spPr>
          <a:xfrm>
            <a:off x="428596" y="428604"/>
            <a:ext cx="5214974" cy="5748359"/>
          </a:xfrm>
        </p:spPr>
        <p:txBody>
          <a:bodyPr/>
          <a:lstStyle/>
          <a:p>
            <a:pPr lvl="0" algn="just" eaLnBrk="0" hangingPunct="0">
              <a:buNone/>
            </a:pPr>
            <a:r>
              <a:rPr lang="ru-RU" sz="1200" dirty="0" smtClean="0">
                <a:solidFill>
                  <a:srgbClr val="00181F"/>
                </a:solidFill>
                <a:latin typeface="Comic Sans MS" pitchFamily="66" charset="0"/>
                <a:ea typeface="Times New Roman" pitchFamily="18" charset="0"/>
                <a:cs typeface="Arial" pitchFamily="34" charset="0"/>
              </a:rPr>
              <a:t>В рамках реализации регионального проекта </a:t>
            </a:r>
            <a:r>
              <a:rPr lang="ru-RU" sz="1200" b="1" dirty="0" smtClean="0">
                <a:solidFill>
                  <a:srgbClr val="9900FF"/>
                </a:solidFill>
                <a:latin typeface="Comic Sans MS" pitchFamily="66" charset="0"/>
                <a:ea typeface="Times New Roman" pitchFamily="18" charset="0"/>
                <a:cs typeface="Arial" pitchFamily="34" charset="0"/>
              </a:rPr>
              <a:t>«</a:t>
            </a:r>
            <a:r>
              <a:rPr lang="ru-RU" sz="1200" b="1" dirty="0" smtClean="0">
                <a:solidFill>
                  <a:srgbClr val="9900FF"/>
                </a:solidFill>
                <a:latin typeface="Comic Sans MS" pitchFamily="66" charset="0"/>
              </a:rPr>
              <a:t>Модернизация коммунальной инфраструктуры</a:t>
            </a:r>
            <a:r>
              <a:rPr lang="ru-RU" sz="1200" b="1" dirty="0" smtClean="0">
                <a:solidFill>
                  <a:srgbClr val="9900FF"/>
                </a:solidFill>
                <a:latin typeface="Comic Sans MS" pitchFamily="66" charset="0"/>
                <a:ea typeface="Times New Roman" pitchFamily="18" charset="0"/>
                <a:cs typeface="Arial" pitchFamily="34" charset="0"/>
              </a:rPr>
              <a:t>»:</a:t>
            </a:r>
          </a:p>
          <a:p>
            <a:pPr lvl="0" algn="just" eaLnBrk="0" hangingPunct="0">
              <a:buNone/>
            </a:pPr>
            <a:r>
              <a:rPr lang="ru-RU" sz="1200" dirty="0" smtClean="0">
                <a:solidFill>
                  <a:srgbClr val="00181F"/>
                </a:solidFill>
                <a:latin typeface="Comic Sans MS" pitchFamily="66" charset="0"/>
                <a:ea typeface="Times New Roman" pitchFamily="18" charset="0"/>
                <a:cs typeface="Arial" pitchFamily="34" charset="0"/>
              </a:rPr>
              <a:t>         В 2023 году производилась р</a:t>
            </a:r>
            <a:r>
              <a:rPr lang="ru-RU" sz="1200" dirty="0" smtClean="0">
                <a:latin typeface="Comic Sans MS" pitchFamily="66" charset="0"/>
              </a:rPr>
              <a:t>еконструкция системы централизованного водоснабжения п. Красный со строительством станций обезжелезивания. </a:t>
            </a:r>
            <a:endParaRPr lang="en-US" sz="1200" dirty="0" smtClean="0">
              <a:latin typeface="Comic Sans MS" pitchFamily="66" charset="0"/>
            </a:endParaRPr>
          </a:p>
          <a:p>
            <a:pPr lvl="0" algn="just" eaLnBrk="0" hangingPunct="0">
              <a:buNone/>
            </a:pPr>
            <a:r>
              <a:rPr lang="en-US" sz="1200" dirty="0" smtClean="0">
                <a:latin typeface="Comic Sans MS" pitchFamily="66" charset="0"/>
              </a:rPr>
              <a:t>         </a:t>
            </a:r>
            <a:r>
              <a:rPr lang="ru-RU" sz="1200" dirty="0" smtClean="0">
                <a:latin typeface="Comic Sans MS" pitchFamily="66" charset="0"/>
              </a:rPr>
              <a:t>В 2024 году продолжились работы по завершению реконструкции системы централизованного водоснабжения в п. Красный со строительством станций обезжелезивания. Осуществили технологическое присоединение к электрическим сетям.</a:t>
            </a:r>
            <a:endParaRPr lang="ru-RU" sz="1200" dirty="0">
              <a:latin typeface="Comic Sans MS" pitchFamily="66" charset="0"/>
            </a:endParaRPr>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A97CBEAA-64A0-4387-8926-CD86B9A319C7}" type="slidenum">
              <a:rPr lang="ru-RU" smtClean="0"/>
              <a:pPr>
                <a:defRPr/>
              </a:pPr>
              <a:t>41</a:t>
            </a:fld>
            <a:endParaRPr lang="ru-RU"/>
          </a:p>
        </p:txBody>
      </p:sp>
      <p:pic>
        <p:nvPicPr>
          <p:cNvPr id="7" name="Picture 7" descr="C:\Users\Смирнова\Documents\23-06-pija-anohin-v-krasn_1711104150.jpg"/>
          <p:cNvPicPr>
            <a:picLocks noChangeAspect="1" noChangeArrowheads="1"/>
          </p:cNvPicPr>
          <p:nvPr/>
        </p:nvPicPr>
        <p:blipFill>
          <a:blip r:embed="rId2" cstate="print"/>
          <a:srcRect/>
          <a:stretch>
            <a:fillRect/>
          </a:stretch>
        </p:blipFill>
        <p:spPr bwMode="auto">
          <a:xfrm>
            <a:off x="6215074" y="642918"/>
            <a:ext cx="2286016" cy="1500198"/>
          </a:xfrm>
          <a:prstGeom prst="rect">
            <a:avLst/>
          </a:prstGeom>
          <a:noFill/>
        </p:spPr>
      </p:pic>
      <p:graphicFrame>
        <p:nvGraphicFramePr>
          <p:cNvPr id="8" name="Таблица 10">
            <a:extLst>
              <a:ext uri="{FF2B5EF4-FFF2-40B4-BE49-F238E27FC236}">
                <a16:creationId xmlns:a16="http://schemas.microsoft.com/office/drawing/2014/main" xmlns="" id="{E8DB7ADC-D624-4C0A-AB4E-4EBFD19A55E7}"/>
              </a:ext>
            </a:extLst>
          </p:cNvPr>
          <p:cNvGraphicFramePr>
            <a:graphicFrameLocks/>
          </p:cNvGraphicFramePr>
          <p:nvPr>
            <p:extLst>
              <p:ext uri="{D42A27DB-BD31-4B8C-83A1-F6EECF244321}">
                <p14:modId xmlns:p14="http://schemas.microsoft.com/office/powerpoint/2010/main" xmlns="" val="1323963186"/>
              </p:ext>
            </p:extLst>
          </p:nvPr>
        </p:nvGraphicFramePr>
        <p:xfrm>
          <a:off x="142844" y="4214818"/>
          <a:ext cx="8786873" cy="2204472"/>
        </p:xfrm>
        <a:graphic>
          <a:graphicData uri="http://schemas.openxmlformats.org/drawingml/2006/table">
            <a:tbl>
              <a:tblPr firstRow="1" bandRow="1">
                <a:tableStyleId>{D27102A9-8310-4765-A935-A1911B00CA55}</a:tableStyleId>
              </a:tblPr>
              <a:tblGrid>
                <a:gridCol w="5125692">
                  <a:extLst>
                    <a:ext uri="{9D8B030D-6E8A-4147-A177-3AD203B41FA5}">
                      <a16:colId xmlns:a16="http://schemas.microsoft.com/office/drawing/2014/main" xmlns="" val="1060721299"/>
                    </a:ext>
                  </a:extLst>
                </a:gridCol>
                <a:gridCol w="976316">
                  <a:extLst>
                    <a:ext uri="{9D8B030D-6E8A-4147-A177-3AD203B41FA5}">
                      <a16:colId xmlns:a16="http://schemas.microsoft.com/office/drawing/2014/main" xmlns="" val="2835790685"/>
                    </a:ext>
                  </a:extLst>
                </a:gridCol>
                <a:gridCol w="894955"/>
                <a:gridCol w="894955"/>
                <a:gridCol w="894955"/>
              </a:tblGrid>
              <a:tr h="283756">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Comic Sans MS" pitchFamily="66" charset="0"/>
                          <a:cs typeface="Times New Roman" pitchFamily="18" charset="0"/>
                        </a:rPr>
                        <a:t>Наименование</a:t>
                      </a:r>
                    </a:p>
                  </a:txBody>
                  <a:tcPr horzOverflow="overflow">
                    <a:solidFill>
                      <a:srgbClr val="009999">
                        <a:alpha val="64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Comic Sans MS" pitchFamily="66" charset="0"/>
                          <a:cs typeface="Times New Roman" pitchFamily="18" charset="0"/>
                        </a:rPr>
                        <a:t>2022 г</a:t>
                      </a:r>
                    </a:p>
                  </a:txBody>
                  <a:tcPr horzOverflow="overflow">
                    <a:solidFill>
                      <a:srgbClr val="33CCCC">
                        <a:alpha val="64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Comic Sans MS" pitchFamily="66" charset="0"/>
                          <a:cs typeface="Times New Roman" pitchFamily="18" charset="0"/>
                        </a:rPr>
                        <a:t>2023 г</a:t>
                      </a:r>
                    </a:p>
                  </a:txBody>
                  <a:tcPr horzOverflow="overflow">
                    <a:solidFill>
                      <a:srgbClr val="33CCCC">
                        <a:alpha val="64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Comic Sans MS" pitchFamily="66" charset="0"/>
                          <a:cs typeface="Times New Roman" pitchFamily="18" charset="0"/>
                        </a:rPr>
                        <a:t>2024 г</a:t>
                      </a:r>
                    </a:p>
                  </a:txBody>
                  <a:tcPr horzOverflow="overflow">
                    <a:solidFill>
                      <a:srgbClr val="33CCCC">
                        <a:alpha val="64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Comic Sans MS" pitchFamily="66" charset="0"/>
                          <a:cs typeface="Times New Roman" pitchFamily="18" charset="0"/>
                        </a:rPr>
                        <a:t>2025 г</a:t>
                      </a:r>
                    </a:p>
                  </a:txBody>
                  <a:tcPr horzOverflow="overflow">
                    <a:solidFill>
                      <a:srgbClr val="33CCCC">
                        <a:alpha val="64000"/>
                      </a:srgbClr>
                    </a:solidFill>
                  </a:tcPr>
                </a:tc>
              </a:tr>
              <a:tr h="28775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lang="ru-RU" sz="1050" b="1" dirty="0" smtClean="0">
                          <a:solidFill>
                            <a:srgbClr val="0000CC"/>
                          </a:solidFill>
                          <a:latin typeface="Comic Sans MS" pitchFamily="66" charset="0"/>
                          <a:cs typeface="Times New Roman" pitchFamily="18" charset="0"/>
                        </a:rPr>
                        <a:t>Национальный проект «</a:t>
                      </a:r>
                      <a:r>
                        <a:rPr lang="ru-RU" sz="1050" b="1" dirty="0" smtClean="0">
                          <a:solidFill>
                            <a:srgbClr val="0000CC"/>
                          </a:solidFill>
                          <a:latin typeface="Comic Sans MS" pitchFamily="66" charset="0"/>
                        </a:rPr>
                        <a:t>Инфраструктура для жизни»</a:t>
                      </a:r>
                      <a:endParaRPr lang="ru-RU" sz="1050" b="1" kern="1200" dirty="0" smtClean="0">
                        <a:solidFill>
                          <a:schemeClr val="tx1"/>
                        </a:solidFill>
                        <a:latin typeface="Comic Sans MS" pitchFamily="66" charset="0"/>
                        <a:ea typeface="+mn-ea"/>
                        <a:cs typeface="Times New Roman" pitchFamily="18" charset="0"/>
                      </a:endParaRPr>
                    </a:p>
                  </a:txBody>
                  <a:tcPr horzOverflow="overflow">
                    <a:solidFill>
                      <a:srgbClr val="FFFFCC">
                        <a:alpha val="64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50" b="1" i="0" u="none" strike="noStrike" cap="none" normalizeH="0" baseline="0" dirty="0" smtClean="0">
                          <a:ln>
                            <a:noFill/>
                          </a:ln>
                          <a:solidFill>
                            <a:schemeClr val="tx1"/>
                          </a:solidFill>
                          <a:effectLst/>
                          <a:latin typeface="Comic Sans MS" pitchFamily="66" charset="0"/>
                          <a:cs typeface="Times New Roman" pitchFamily="18" charset="0"/>
                        </a:rPr>
                        <a:t>2258,0</a:t>
                      </a:r>
                    </a:p>
                  </a:txBody>
                  <a:tcPr horzOverflow="overflow">
                    <a:solidFill>
                      <a:srgbClr val="FFFFCC">
                        <a:alpha val="64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50" b="1" i="0" u="none" strike="noStrike" cap="none" normalizeH="0" baseline="0" dirty="0" smtClean="0">
                          <a:ln>
                            <a:noFill/>
                          </a:ln>
                          <a:solidFill>
                            <a:schemeClr val="tx1"/>
                          </a:solidFill>
                          <a:effectLst/>
                          <a:latin typeface="Comic Sans MS" pitchFamily="66" charset="0"/>
                          <a:cs typeface="Times New Roman" pitchFamily="18" charset="0"/>
                        </a:rPr>
                        <a:t>100024,6</a:t>
                      </a:r>
                    </a:p>
                  </a:txBody>
                  <a:tcPr horzOverflow="overflow">
                    <a:solidFill>
                      <a:srgbClr val="FFFFCC">
                        <a:alpha val="64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50" b="1" i="0" u="none" strike="noStrike" cap="none" normalizeH="0" baseline="0" dirty="0" smtClean="0">
                          <a:ln>
                            <a:noFill/>
                          </a:ln>
                          <a:solidFill>
                            <a:schemeClr val="tx1"/>
                          </a:solidFill>
                          <a:effectLst/>
                          <a:latin typeface="Comic Sans MS" pitchFamily="66" charset="0"/>
                          <a:cs typeface="Times New Roman" pitchFamily="18" charset="0"/>
                        </a:rPr>
                        <a:t>26740,3</a:t>
                      </a:r>
                    </a:p>
                  </a:txBody>
                  <a:tcPr horzOverflow="overflow">
                    <a:solidFill>
                      <a:srgbClr val="FFFFCC">
                        <a:alpha val="64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50" b="1" i="0" u="none" strike="noStrike" cap="none" normalizeH="0" baseline="0" dirty="0" smtClean="0">
                          <a:ln>
                            <a:noFill/>
                          </a:ln>
                          <a:solidFill>
                            <a:schemeClr val="tx1"/>
                          </a:solidFill>
                          <a:effectLst/>
                          <a:latin typeface="Comic Sans MS" pitchFamily="66" charset="0"/>
                          <a:cs typeface="Times New Roman" pitchFamily="18" charset="0"/>
                        </a:rPr>
                        <a:t>17164,2</a:t>
                      </a:r>
                    </a:p>
                  </a:txBody>
                  <a:tcPr horzOverflow="overflow">
                    <a:solidFill>
                      <a:srgbClr val="FFFFCC">
                        <a:alpha val="64000"/>
                      </a:srgbClr>
                    </a:solidFill>
                  </a:tcPr>
                </a:tc>
              </a:tr>
              <a:tr h="285752">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lang="ru-RU" sz="1050" b="1" kern="1200" dirty="0" smtClean="0">
                          <a:solidFill>
                            <a:schemeClr val="tx1"/>
                          </a:solidFill>
                          <a:latin typeface="Comic Sans MS" pitchFamily="66" charset="0"/>
                          <a:ea typeface="+mn-ea"/>
                          <a:cs typeface="Times New Roman" pitchFamily="18" charset="0"/>
                        </a:rPr>
                        <a:t>1. Региональный проект "Формирование комфортной городской среды"</a:t>
                      </a:r>
                    </a:p>
                  </a:txBody>
                  <a:tcPr horzOverflow="overflow">
                    <a:solidFill>
                      <a:srgbClr val="33CCCC">
                        <a:alpha val="64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50" b="1" i="0" u="none" strike="noStrike" cap="none" normalizeH="0" baseline="0" dirty="0" smtClean="0">
                          <a:ln>
                            <a:noFill/>
                          </a:ln>
                          <a:solidFill>
                            <a:schemeClr val="tx1"/>
                          </a:solidFill>
                          <a:effectLst/>
                          <a:latin typeface="Comic Sans MS" pitchFamily="66" charset="0"/>
                          <a:cs typeface="Times New Roman" pitchFamily="18" charset="0"/>
                        </a:rPr>
                        <a:t>2258,0</a:t>
                      </a:r>
                    </a:p>
                  </a:txBody>
                  <a:tcPr horzOverflow="overflow">
                    <a:solidFill>
                      <a:srgbClr val="33CCCC">
                        <a:alpha val="64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50" b="1" i="0" u="none" strike="noStrike" cap="none" normalizeH="0" baseline="0" dirty="0" smtClean="0">
                          <a:ln>
                            <a:noFill/>
                          </a:ln>
                          <a:solidFill>
                            <a:schemeClr val="tx1"/>
                          </a:solidFill>
                          <a:effectLst/>
                          <a:latin typeface="Comic Sans MS" pitchFamily="66" charset="0"/>
                          <a:cs typeface="Times New Roman" pitchFamily="18" charset="0"/>
                        </a:rPr>
                        <a:t>2299,8</a:t>
                      </a:r>
                    </a:p>
                  </a:txBody>
                  <a:tcPr horzOverflow="overflow">
                    <a:solidFill>
                      <a:srgbClr val="33CCCC">
                        <a:alpha val="64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50" b="1" i="0" u="none" strike="noStrike" cap="none" normalizeH="0" baseline="0" dirty="0" smtClean="0">
                          <a:ln>
                            <a:noFill/>
                          </a:ln>
                          <a:solidFill>
                            <a:schemeClr val="tx1"/>
                          </a:solidFill>
                          <a:effectLst/>
                          <a:latin typeface="Comic Sans MS" pitchFamily="66" charset="0"/>
                          <a:cs typeface="Times New Roman" pitchFamily="18" charset="0"/>
                        </a:rPr>
                        <a:t>4285,9</a:t>
                      </a:r>
                    </a:p>
                  </a:txBody>
                  <a:tcPr horzOverflow="overflow">
                    <a:solidFill>
                      <a:srgbClr val="33CCCC">
                        <a:alpha val="64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50" b="1" i="0" u="none" strike="noStrike" cap="none" normalizeH="0" baseline="0" dirty="0" smtClean="0">
                          <a:ln>
                            <a:noFill/>
                          </a:ln>
                          <a:solidFill>
                            <a:schemeClr val="tx1"/>
                          </a:solidFill>
                          <a:effectLst/>
                          <a:latin typeface="Comic Sans MS" pitchFamily="66" charset="0"/>
                          <a:cs typeface="Times New Roman" pitchFamily="18" charset="0"/>
                        </a:rPr>
                        <a:t>3728,6</a:t>
                      </a:r>
                    </a:p>
                  </a:txBody>
                  <a:tcPr horzOverflow="overflow">
                    <a:solidFill>
                      <a:srgbClr val="33CCCC">
                        <a:alpha val="64000"/>
                      </a:srgbClr>
                    </a:solidFill>
                  </a:tcPr>
                </a:tc>
                <a:extLst>
                  <a:ext uri="{0D108BD9-81ED-4DB2-BD59-A6C34878D82A}">
                    <a16:rowId xmlns:a16="http://schemas.microsoft.com/office/drawing/2014/main" xmlns="" val="3869297412"/>
                  </a:ext>
                </a:extLst>
              </a:tr>
              <a:tr h="275644">
                <a:tc>
                  <a:txBody>
                    <a:bodyPr/>
                    <a:lstStyle/>
                    <a:p>
                      <a:pPr marL="0" marR="0" lvl="0" indent="0" algn="l"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r>
                        <a:rPr kumimoji="0" lang="ru-RU" sz="1050" b="0" i="0" u="none" strike="noStrike" cap="none" normalizeH="0" baseline="0" dirty="0" smtClean="0">
                          <a:ln>
                            <a:noFill/>
                          </a:ln>
                          <a:solidFill>
                            <a:schemeClr val="tx1"/>
                          </a:solidFill>
                          <a:effectLst/>
                          <a:latin typeface="Comic Sans MS" pitchFamily="66" charset="0"/>
                          <a:cs typeface="Times New Roman" pitchFamily="18" charset="0"/>
                        </a:rPr>
                        <a:t>Расходы на реализацию программ формирования современной городской среды</a:t>
                      </a:r>
                    </a:p>
                  </a:txBody>
                  <a:tcPr horzOverflow="overflow">
                    <a:solidFill>
                      <a:srgbClr val="FFFFCC">
                        <a:alpha val="20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50" b="0" i="0" u="none" strike="noStrike" cap="none" normalizeH="0" baseline="0" dirty="0" smtClean="0">
                          <a:ln>
                            <a:noFill/>
                          </a:ln>
                          <a:solidFill>
                            <a:schemeClr val="tx1"/>
                          </a:solidFill>
                          <a:effectLst/>
                          <a:latin typeface="Comic Sans MS" pitchFamily="66" charset="0"/>
                          <a:cs typeface="Times New Roman" pitchFamily="18" charset="0"/>
                        </a:rPr>
                        <a:t>2258,0</a:t>
                      </a:r>
                    </a:p>
                  </a:txBody>
                  <a:tcPr horzOverflow="overflow">
                    <a:solidFill>
                      <a:srgbClr val="FFFFCC">
                        <a:alpha val="20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50" b="0" i="0" u="none" strike="noStrike" cap="none" normalizeH="0" baseline="0" dirty="0" smtClean="0">
                          <a:ln>
                            <a:noFill/>
                          </a:ln>
                          <a:solidFill>
                            <a:schemeClr val="tx1"/>
                          </a:solidFill>
                          <a:effectLst/>
                          <a:latin typeface="Comic Sans MS" pitchFamily="66" charset="0"/>
                          <a:cs typeface="Times New Roman" pitchFamily="18" charset="0"/>
                        </a:rPr>
                        <a:t>2299,8</a:t>
                      </a:r>
                    </a:p>
                  </a:txBody>
                  <a:tcPr horzOverflow="overflow">
                    <a:solidFill>
                      <a:srgbClr val="FFFFCC">
                        <a:alpha val="20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50" b="0" i="0" u="none" strike="noStrike" cap="none" normalizeH="0" baseline="0" dirty="0" smtClean="0">
                          <a:ln>
                            <a:noFill/>
                          </a:ln>
                          <a:solidFill>
                            <a:schemeClr val="tx1"/>
                          </a:solidFill>
                          <a:effectLst/>
                          <a:latin typeface="Comic Sans MS" pitchFamily="66" charset="0"/>
                          <a:cs typeface="Times New Roman" pitchFamily="18" charset="0"/>
                        </a:rPr>
                        <a:t>4285,9</a:t>
                      </a:r>
                    </a:p>
                  </a:txBody>
                  <a:tcPr horzOverflow="overflow">
                    <a:solidFill>
                      <a:srgbClr val="FFFFCC">
                        <a:alpha val="20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50" b="0" i="0" u="none" strike="noStrike" cap="none" normalizeH="0" baseline="0" dirty="0" smtClean="0">
                          <a:ln>
                            <a:noFill/>
                          </a:ln>
                          <a:solidFill>
                            <a:schemeClr val="tx1"/>
                          </a:solidFill>
                          <a:effectLst/>
                          <a:latin typeface="Comic Sans MS" pitchFamily="66" charset="0"/>
                          <a:cs typeface="Times New Roman" pitchFamily="18" charset="0"/>
                        </a:rPr>
                        <a:t>3728,6</a:t>
                      </a:r>
                    </a:p>
                  </a:txBody>
                  <a:tcPr horzOverflow="overflow">
                    <a:solidFill>
                      <a:srgbClr val="FFFFCC">
                        <a:alpha val="20000"/>
                      </a:srgbClr>
                    </a:solidFill>
                  </a:tcPr>
                </a:tc>
                <a:extLst>
                  <a:ext uri="{0D108BD9-81ED-4DB2-BD59-A6C34878D82A}">
                    <a16:rowId xmlns:a16="http://schemas.microsoft.com/office/drawing/2014/main" xmlns="" val="575992689"/>
                  </a:ext>
                </a:extLst>
              </a:tr>
              <a:tr h="26811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lang="ru-RU" sz="1050" b="1" kern="1200" dirty="0" smtClean="0">
                          <a:solidFill>
                            <a:schemeClr val="tx1"/>
                          </a:solidFill>
                          <a:latin typeface="Comic Sans MS" pitchFamily="66" charset="0"/>
                          <a:ea typeface="+mn-ea"/>
                          <a:cs typeface="Times New Roman" pitchFamily="18" charset="0"/>
                        </a:rPr>
                        <a:t>2. Региональный проект «</a:t>
                      </a:r>
                      <a:r>
                        <a:rPr lang="ru-RU" sz="1050" b="1" kern="1200" dirty="0" smtClean="0">
                          <a:solidFill>
                            <a:schemeClr val="tx1"/>
                          </a:solidFill>
                          <a:latin typeface="Comic Sans MS" pitchFamily="66" charset="0"/>
                          <a:ea typeface="+mn-ea"/>
                          <a:cs typeface="+mn-cs"/>
                        </a:rPr>
                        <a:t>Модернизация коммунальной инфраструктуры» </a:t>
                      </a:r>
                      <a:endParaRPr kumimoji="0" lang="ru-RU" sz="1050" b="1"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solidFill>
                      <a:srgbClr val="33CCCC">
                        <a:alpha val="65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50" b="1" i="0" u="none" strike="noStrike" cap="none" normalizeH="0" baseline="0" dirty="0" smtClean="0">
                          <a:ln>
                            <a:noFill/>
                          </a:ln>
                          <a:solidFill>
                            <a:schemeClr val="tx1"/>
                          </a:solidFill>
                          <a:effectLst/>
                          <a:latin typeface="Comic Sans MS" pitchFamily="66" charset="0"/>
                          <a:cs typeface="Times New Roman" pitchFamily="18" charset="0"/>
                        </a:rPr>
                        <a:t>0,0</a:t>
                      </a:r>
                    </a:p>
                  </a:txBody>
                  <a:tcPr horzOverflow="overflow">
                    <a:solidFill>
                      <a:srgbClr val="33CCCC">
                        <a:alpha val="65000"/>
                      </a:srgbClr>
                    </a:solidFill>
                  </a:tcPr>
                </a:tc>
                <a:tc>
                  <a:txBody>
                    <a:bodyPr/>
                    <a:lstStyle/>
                    <a:p>
                      <a:pPr algn="ctr" fontAlgn="t"/>
                      <a:r>
                        <a:rPr lang="ru-RU" sz="1050" b="1" i="0" u="none" strike="noStrike" dirty="0" smtClean="0">
                          <a:solidFill>
                            <a:schemeClr val="tx1"/>
                          </a:solidFill>
                          <a:latin typeface="Comic Sans MS" pitchFamily="66" charset="0"/>
                        </a:rPr>
                        <a:t>97724,8</a:t>
                      </a:r>
                      <a:endParaRPr lang="ru-RU" sz="1050" b="1" i="0" u="none" strike="noStrike" dirty="0">
                        <a:solidFill>
                          <a:schemeClr val="tx1"/>
                        </a:solidFill>
                        <a:latin typeface="Comic Sans MS" pitchFamily="66" charset="0"/>
                      </a:endParaRPr>
                    </a:p>
                  </a:txBody>
                  <a:tcPr marL="7620" marR="7620" marT="7620" marB="0">
                    <a:solidFill>
                      <a:srgbClr val="33CCCC">
                        <a:alpha val="65000"/>
                      </a:srgbClr>
                    </a:solidFill>
                  </a:tcPr>
                </a:tc>
                <a:tc>
                  <a:txBody>
                    <a:bodyPr/>
                    <a:lstStyle/>
                    <a:p>
                      <a:pPr algn="ctr" fontAlgn="t"/>
                      <a:r>
                        <a:rPr lang="ru-RU" sz="1050" b="1" i="0" u="none" strike="noStrike" dirty="0" smtClean="0">
                          <a:solidFill>
                            <a:schemeClr val="tx1"/>
                          </a:solidFill>
                          <a:latin typeface="Comic Sans MS" pitchFamily="66" charset="0"/>
                        </a:rPr>
                        <a:t>22454,7</a:t>
                      </a:r>
                      <a:endParaRPr lang="ru-RU" sz="1050" b="1" i="0" u="none" strike="noStrike" dirty="0">
                        <a:solidFill>
                          <a:schemeClr val="tx1"/>
                        </a:solidFill>
                        <a:latin typeface="Comic Sans MS" pitchFamily="66" charset="0"/>
                      </a:endParaRPr>
                    </a:p>
                  </a:txBody>
                  <a:tcPr marL="7620" marR="7620" marT="7620" marB="0">
                    <a:solidFill>
                      <a:srgbClr val="33CCCC">
                        <a:alpha val="65000"/>
                      </a:srgbClr>
                    </a:solidFill>
                  </a:tcPr>
                </a:tc>
                <a:tc>
                  <a:txBody>
                    <a:bodyPr/>
                    <a:lstStyle/>
                    <a:p>
                      <a:pPr algn="ctr" fontAlgn="t"/>
                      <a:r>
                        <a:rPr lang="ru-RU" sz="1050" b="1" i="0" u="none" strike="noStrike" dirty="0" smtClean="0">
                          <a:solidFill>
                            <a:schemeClr val="tx1"/>
                          </a:solidFill>
                          <a:latin typeface="Comic Sans MS" pitchFamily="66" charset="0"/>
                        </a:rPr>
                        <a:t>13435,6</a:t>
                      </a:r>
                      <a:endParaRPr lang="ru-RU" sz="1050" b="1" i="0" u="none" strike="noStrike" dirty="0">
                        <a:solidFill>
                          <a:schemeClr val="tx1"/>
                        </a:solidFill>
                        <a:latin typeface="Comic Sans MS" pitchFamily="66" charset="0"/>
                      </a:endParaRPr>
                    </a:p>
                  </a:txBody>
                  <a:tcPr marL="7620" marR="7620" marT="7620" marB="0">
                    <a:solidFill>
                      <a:srgbClr val="33CCCC">
                        <a:alpha val="65000"/>
                      </a:srgbClr>
                    </a:solidFill>
                  </a:tcPr>
                </a:tc>
                <a:extLst>
                  <a:ext uri="{0D108BD9-81ED-4DB2-BD59-A6C34878D82A}">
                    <a16:rowId xmlns:a16="http://schemas.microsoft.com/office/drawing/2014/main" xmlns="" val="2090167924"/>
                  </a:ext>
                </a:extLst>
              </a:tr>
              <a:tr h="38137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kumimoji="0" lang="ru-RU" sz="1050" b="0" i="0" u="none" strike="noStrike" cap="none" normalizeH="0" baseline="0" dirty="0" smtClean="0">
                          <a:ln>
                            <a:noFill/>
                          </a:ln>
                          <a:solidFill>
                            <a:schemeClr val="tx1"/>
                          </a:solidFill>
                          <a:effectLst/>
                          <a:latin typeface="Comic Sans MS" pitchFamily="66" charset="0"/>
                          <a:cs typeface="Times New Roman" pitchFamily="18" charset="0"/>
                        </a:rPr>
                        <a:t>Строительство и реконструкция (модернизация) объектов питьевого водоснабжения</a:t>
                      </a:r>
                    </a:p>
                  </a:txBody>
                  <a:tcPr horzOverflow="overflow">
                    <a:solidFill>
                      <a:srgbClr val="FFFFCC">
                        <a:alpha val="20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50" b="0" i="0" u="none" strike="noStrike" cap="none" normalizeH="0" baseline="0" dirty="0" smtClean="0">
                          <a:ln>
                            <a:noFill/>
                          </a:ln>
                          <a:solidFill>
                            <a:schemeClr val="tx1"/>
                          </a:solidFill>
                          <a:effectLst/>
                          <a:latin typeface="Comic Sans MS" pitchFamily="66" charset="0"/>
                          <a:cs typeface="Times New Roman" pitchFamily="18" charset="0"/>
                        </a:rPr>
                        <a:t>0,0</a:t>
                      </a:r>
                    </a:p>
                  </a:txBody>
                  <a:tcPr horzOverflow="overflow">
                    <a:solidFill>
                      <a:srgbClr val="FFFFCC">
                        <a:alpha val="20000"/>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50" b="1" i="0" u="none" strike="noStrike" cap="none" normalizeH="0" baseline="0" dirty="0" smtClean="0">
                          <a:ln>
                            <a:noFill/>
                          </a:ln>
                          <a:solidFill>
                            <a:schemeClr val="tx1"/>
                          </a:solidFill>
                          <a:effectLst/>
                          <a:latin typeface="Comic Sans MS" pitchFamily="66" charset="0"/>
                          <a:cs typeface="Times New Roman" pitchFamily="18" charset="0"/>
                        </a:rPr>
                        <a:t>97724,8</a:t>
                      </a:r>
                    </a:p>
                  </a:txBody>
                  <a:tcPr horzOverflow="overflow">
                    <a:solidFill>
                      <a:srgbClr val="FFFFCC">
                        <a:alpha val="20000"/>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50" b="1" i="0" u="none" strike="noStrike" cap="none" normalizeH="0" baseline="0" dirty="0" smtClean="0">
                          <a:ln>
                            <a:noFill/>
                          </a:ln>
                          <a:solidFill>
                            <a:schemeClr val="tx1"/>
                          </a:solidFill>
                          <a:effectLst/>
                          <a:latin typeface="Comic Sans MS" pitchFamily="66" charset="0"/>
                          <a:cs typeface="Times New Roman" pitchFamily="18" charset="0"/>
                        </a:rPr>
                        <a:t>22454,7</a:t>
                      </a:r>
                    </a:p>
                  </a:txBody>
                  <a:tcPr horzOverflow="overflow">
                    <a:solidFill>
                      <a:srgbClr val="FFFFCC">
                        <a:alpha val="20000"/>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050" b="1"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solidFill>
                      <a:srgbClr val="FFFFCC">
                        <a:alpha val="20000"/>
                      </a:srgbClr>
                    </a:solidFill>
                  </a:tcPr>
                </a:tc>
              </a:tr>
              <a:tr h="25613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lang="ru-RU" sz="1050" i="0" u="none" kern="1200" dirty="0" smtClean="0">
                          <a:solidFill>
                            <a:schemeClr val="tx1"/>
                          </a:solidFill>
                          <a:latin typeface="Comic Sans MS" pitchFamily="66" charset="0"/>
                          <a:ea typeface="+mn-ea"/>
                          <a:cs typeface="+mn-cs"/>
                        </a:rPr>
                        <a:t>Реализация мероприятий по модернизации коммунальной инфраструктуры</a:t>
                      </a:r>
                      <a:endParaRPr kumimoji="0" lang="ru-RU" sz="1050" b="0"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solidFill>
                      <a:srgbClr val="FFFFCC">
                        <a:alpha val="20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050" b="0"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solidFill>
                      <a:srgbClr val="FFFFCC">
                        <a:alpha val="20000"/>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050" b="1"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solidFill>
                      <a:srgbClr val="FFFFCC">
                        <a:alpha val="20000"/>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050" b="0"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solidFill>
                      <a:srgbClr val="FFFFCC">
                        <a:alpha val="20000"/>
                      </a:srgb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50" b="1" i="0" u="none" strike="noStrike" cap="none" normalizeH="0" baseline="0" dirty="0" smtClean="0">
                          <a:ln>
                            <a:noFill/>
                          </a:ln>
                          <a:solidFill>
                            <a:schemeClr val="tx1"/>
                          </a:solidFill>
                          <a:effectLst/>
                          <a:latin typeface="Comic Sans MS" pitchFamily="66" charset="0"/>
                          <a:cs typeface="Times New Roman" pitchFamily="18" charset="0"/>
                        </a:rPr>
                        <a:t>13435,6</a:t>
                      </a:r>
                    </a:p>
                  </a:txBody>
                  <a:tcPr horzOverflow="overflow">
                    <a:solidFill>
                      <a:srgbClr val="FFFFCC">
                        <a:alpha val="20000"/>
                      </a:srgbClr>
                    </a:solidFill>
                  </a:tcPr>
                </a:tc>
              </a:tr>
            </a:tbl>
          </a:graphicData>
        </a:graphic>
      </p:graphicFrame>
      <p:pic>
        <p:nvPicPr>
          <p:cNvPr id="165889" name="Picture 1" descr="C:\Users\Смирнова\Downloads\5а.jpeg"/>
          <p:cNvPicPr>
            <a:picLocks noChangeAspect="1" noChangeArrowheads="1"/>
          </p:cNvPicPr>
          <p:nvPr/>
        </p:nvPicPr>
        <p:blipFill>
          <a:blip r:embed="rId3" cstate="print"/>
          <a:srcRect/>
          <a:stretch>
            <a:fillRect/>
          </a:stretch>
        </p:blipFill>
        <p:spPr bwMode="auto">
          <a:xfrm>
            <a:off x="6215074" y="2357430"/>
            <a:ext cx="2286016" cy="1643074"/>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3357554" y="2357430"/>
            <a:ext cx="2286016" cy="1643074"/>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42</a:t>
            </a:fld>
            <a:endParaRPr lang="ru-RU"/>
          </a:p>
        </p:txBody>
      </p:sp>
      <p:sp>
        <p:nvSpPr>
          <p:cNvPr id="4" name="Прямоугольник 3"/>
          <p:cNvSpPr/>
          <p:nvPr/>
        </p:nvSpPr>
        <p:spPr>
          <a:xfrm>
            <a:off x="2285984" y="571480"/>
            <a:ext cx="4607352" cy="369332"/>
          </a:xfrm>
          <a:prstGeom prst="rect">
            <a:avLst/>
          </a:prstGeom>
        </p:spPr>
        <p:txBody>
          <a:bodyPr wrap="none">
            <a:spAutoFit/>
          </a:bodyPr>
          <a:lstStyle/>
          <a:p>
            <a:r>
              <a:rPr lang="ru-RU" b="1" dirty="0" smtClean="0">
                <a:solidFill>
                  <a:srgbClr val="0000CC"/>
                </a:solidFill>
                <a:latin typeface="Comic Sans MS" pitchFamily="66" charset="0"/>
                <a:cs typeface="Times New Roman" pitchFamily="18" charset="0"/>
              </a:rPr>
              <a:t>Национальный проект</a:t>
            </a:r>
            <a:r>
              <a:rPr lang="ru-RU" dirty="0" smtClean="0">
                <a:solidFill>
                  <a:srgbClr val="0000CC"/>
                </a:solidFill>
                <a:latin typeface="Comic Sans MS" pitchFamily="66" charset="0"/>
              </a:rPr>
              <a:t> </a:t>
            </a:r>
            <a:r>
              <a:rPr lang="ru-RU" b="1" dirty="0" smtClean="0">
                <a:solidFill>
                  <a:srgbClr val="0000CC"/>
                </a:solidFill>
                <a:latin typeface="Comic Sans MS" pitchFamily="66" charset="0"/>
              </a:rPr>
              <a:t>«Демография»</a:t>
            </a:r>
            <a:r>
              <a:rPr lang="ru-RU" b="1" dirty="0" smtClean="0">
                <a:solidFill>
                  <a:srgbClr val="0000CC"/>
                </a:solidFill>
                <a:latin typeface="Comic Sans MS" pitchFamily="66" charset="0"/>
                <a:cs typeface="Times New Roman" pitchFamily="18" charset="0"/>
              </a:rPr>
              <a:t> </a:t>
            </a:r>
            <a:endParaRPr lang="ru-RU" b="1" dirty="0">
              <a:solidFill>
                <a:srgbClr val="0000CC"/>
              </a:solidFill>
              <a:latin typeface="Comic Sans MS" pitchFamily="66" charset="0"/>
            </a:endParaRPr>
          </a:p>
        </p:txBody>
      </p:sp>
      <p:sp>
        <p:nvSpPr>
          <p:cNvPr id="5" name="Прямоугольник 4"/>
          <p:cNvSpPr/>
          <p:nvPr/>
        </p:nvSpPr>
        <p:spPr>
          <a:xfrm>
            <a:off x="571472" y="1142984"/>
            <a:ext cx="5143536" cy="1446550"/>
          </a:xfrm>
          <a:prstGeom prst="rect">
            <a:avLst/>
          </a:prstGeom>
        </p:spPr>
        <p:txBody>
          <a:bodyPr wrap="square">
            <a:spAutoFit/>
          </a:bodyPr>
          <a:lstStyle/>
          <a:p>
            <a:pPr algn="just"/>
            <a:r>
              <a:rPr lang="ru-RU" dirty="0" smtClean="0">
                <a:latin typeface="Comic Sans MS" pitchFamily="66" charset="0"/>
              </a:rPr>
              <a:t>      </a:t>
            </a:r>
            <a:r>
              <a:rPr lang="ru-RU" sz="1400" dirty="0" smtClean="0">
                <a:latin typeface="Comic Sans MS" pitchFamily="66" charset="0"/>
              </a:rPr>
              <a:t>В рамках реализации регионального проекта </a:t>
            </a:r>
            <a:r>
              <a:rPr lang="ru-RU" sz="1400" b="1" dirty="0" smtClean="0">
                <a:solidFill>
                  <a:srgbClr val="6600FF"/>
                </a:solidFill>
                <a:latin typeface="Comic Sans MS" pitchFamily="66" charset="0"/>
              </a:rPr>
              <a:t>«Спорт – норма жизни»</a:t>
            </a:r>
            <a:r>
              <a:rPr lang="ru-RU" sz="1400" dirty="0" smtClean="0">
                <a:solidFill>
                  <a:srgbClr val="6600FF"/>
                </a:solidFill>
                <a:latin typeface="Comic Sans MS" pitchFamily="66" charset="0"/>
              </a:rPr>
              <a:t> </a:t>
            </a:r>
            <a:r>
              <a:rPr lang="ru-RU" sz="1400" dirty="0" smtClean="0">
                <a:latin typeface="Comic Sans MS" pitchFamily="66" charset="0"/>
              </a:rPr>
              <a:t>национального проекта «Демография» в 2023 году были произведены расходы на оснащение комплектом спортивно-технологического оборудования для создания малой спортивной площадки на стадионе "Восток". </a:t>
            </a:r>
            <a:endParaRPr lang="ru-RU" sz="1400" dirty="0">
              <a:latin typeface="Comic Sans MS" pitchFamily="66" charset="0"/>
            </a:endParaRPr>
          </a:p>
        </p:txBody>
      </p:sp>
      <p:sp>
        <p:nvSpPr>
          <p:cNvPr id="163842" name="AutoShape 2" descr="http://krasniy.admin-smolensk.ru/files/198/resize/dsc0240_300_2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844" name="AutoShape 4" descr="http://krasniy.admin-smolensk.ru/files/198/resize/dsc0240_300_2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846" name="AutoShape 6" descr="http://krasniy.admin-smolensk.ru/files/198/resize/dsc0240_300_2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848" name="AutoShape 8" descr="http://krasniy.admin-smolensk.ru/files/198/resize/dsc0240_300_2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850" name="AutoShape 10" descr="http://krasniy.admin-smolensk.ru/files/198/dsc024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852" name="AutoShape 12" descr="http://krasniy.admin-smolensk.ru/files/198/dsc024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63854" name="Picture 14" descr="C:\Users\Смирнова\Downloads\IMG_2239.PNG"/>
          <p:cNvPicPr>
            <a:picLocks noChangeAspect="1" noChangeArrowheads="1"/>
          </p:cNvPicPr>
          <p:nvPr/>
        </p:nvPicPr>
        <p:blipFill>
          <a:blip r:embed="rId2" cstate="print"/>
          <a:srcRect/>
          <a:stretch>
            <a:fillRect/>
          </a:stretch>
        </p:blipFill>
        <p:spPr bwMode="auto">
          <a:xfrm>
            <a:off x="6429388" y="1142984"/>
            <a:ext cx="2095472" cy="1571604"/>
          </a:xfrm>
          <a:prstGeom prst="rect">
            <a:avLst/>
          </a:prstGeom>
          <a:noFill/>
        </p:spPr>
      </p:pic>
      <p:graphicFrame>
        <p:nvGraphicFramePr>
          <p:cNvPr id="13" name="Таблица 12"/>
          <p:cNvGraphicFramePr>
            <a:graphicFrameLocks noGrp="1"/>
          </p:cNvGraphicFramePr>
          <p:nvPr/>
        </p:nvGraphicFramePr>
        <p:xfrm>
          <a:off x="500034" y="3143248"/>
          <a:ext cx="8072493" cy="1428760"/>
        </p:xfrm>
        <a:graphic>
          <a:graphicData uri="http://schemas.openxmlformats.org/drawingml/2006/table">
            <a:tbl>
              <a:tblPr firstRow="1" bandRow="1">
                <a:tableStyleId>{D27102A9-8310-4765-A935-A1911B00CA55}</a:tableStyleId>
              </a:tblPr>
              <a:tblGrid>
                <a:gridCol w="4752944"/>
                <a:gridCol w="905355"/>
                <a:gridCol w="829879"/>
                <a:gridCol w="754436"/>
                <a:gridCol w="829879"/>
              </a:tblGrid>
              <a:tr h="320742">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Comic Sans MS" pitchFamily="66" charset="0"/>
                          <a:cs typeface="Times New Roman" pitchFamily="18" charset="0"/>
                        </a:rPr>
                        <a:t>Наименование</a:t>
                      </a:r>
                    </a:p>
                  </a:txBody>
                  <a:tcPr horzOverflow="overflow">
                    <a:solidFill>
                      <a:srgbClr val="33CC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Comic Sans MS" pitchFamily="66" charset="0"/>
                          <a:cs typeface="Times New Roman" pitchFamily="18" charset="0"/>
                        </a:rPr>
                        <a:t>2022 г</a:t>
                      </a:r>
                    </a:p>
                  </a:txBody>
                  <a:tcPr horzOverflow="overflow">
                    <a:solidFill>
                      <a:srgbClr val="33CC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Comic Sans MS" pitchFamily="66" charset="0"/>
                          <a:cs typeface="Times New Roman" pitchFamily="18" charset="0"/>
                        </a:rPr>
                        <a:t>2023 г</a:t>
                      </a:r>
                    </a:p>
                  </a:txBody>
                  <a:tcPr horzOverflow="overflow">
                    <a:solidFill>
                      <a:srgbClr val="33CC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Comic Sans MS" pitchFamily="66" charset="0"/>
                          <a:cs typeface="Times New Roman" pitchFamily="18" charset="0"/>
                        </a:rPr>
                        <a:t>2024 г</a:t>
                      </a:r>
                    </a:p>
                  </a:txBody>
                  <a:tcPr horzOverflow="overflow">
                    <a:solidFill>
                      <a:srgbClr val="33CCCC"/>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Comic Sans MS" pitchFamily="66" charset="0"/>
                          <a:cs typeface="Times New Roman" pitchFamily="18" charset="0"/>
                        </a:rPr>
                        <a:t>2025 г</a:t>
                      </a:r>
                    </a:p>
                  </a:txBody>
                  <a:tcPr horzOverflow="overflow">
                    <a:solidFill>
                      <a:srgbClr val="33CCCC"/>
                    </a:solidFill>
                  </a:tcPr>
                </a:tc>
              </a:tr>
              <a:tr h="29828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lang="ru-RU" sz="1050" b="1" dirty="0" smtClean="0">
                          <a:solidFill>
                            <a:srgbClr val="0000CC"/>
                          </a:solidFill>
                          <a:latin typeface="Comic Sans MS" pitchFamily="66" charset="0"/>
                          <a:cs typeface="Times New Roman" pitchFamily="18" charset="0"/>
                        </a:rPr>
                        <a:t>Национальный проект «Демография</a:t>
                      </a:r>
                      <a:endParaRPr lang="ru-RU" sz="1050" b="1" kern="1200" dirty="0" smtClean="0">
                        <a:solidFill>
                          <a:schemeClr val="tx1"/>
                        </a:solidFill>
                        <a:latin typeface="Comic Sans MS" pitchFamily="66" charset="0"/>
                        <a:ea typeface="+mn-ea"/>
                        <a:cs typeface="Times New Roman" pitchFamily="18" charset="0"/>
                      </a:endParaRPr>
                    </a:p>
                  </a:txBody>
                  <a:tcPr horzOverflow="overflow">
                    <a:solidFill>
                      <a:srgbClr val="FFFFCC">
                        <a:alpha val="64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050" b="1"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solidFill>
                      <a:srgbClr val="FFFFCC">
                        <a:alpha val="64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50" b="1" i="0" u="none" strike="noStrike" cap="none" normalizeH="0" baseline="0" dirty="0" smtClean="0">
                          <a:ln>
                            <a:noFill/>
                          </a:ln>
                          <a:solidFill>
                            <a:schemeClr val="tx1"/>
                          </a:solidFill>
                          <a:effectLst/>
                          <a:latin typeface="Comic Sans MS" pitchFamily="66" charset="0"/>
                          <a:cs typeface="Times New Roman" pitchFamily="18" charset="0"/>
                        </a:rPr>
                        <a:t>3572,0</a:t>
                      </a:r>
                    </a:p>
                  </a:txBody>
                  <a:tcPr horzOverflow="overflow">
                    <a:solidFill>
                      <a:srgbClr val="FFFFCC">
                        <a:alpha val="64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050" b="1"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solidFill>
                      <a:srgbClr val="FFFFCC">
                        <a:alpha val="64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050" b="1"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solidFill>
                      <a:srgbClr val="FFFFCC">
                        <a:alpha val="64000"/>
                      </a:srgbClr>
                    </a:solidFill>
                  </a:tcPr>
                </a:tc>
              </a:tr>
              <a:tr h="320742">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lang="ru-RU" sz="1050" b="1" kern="1200" dirty="0" smtClean="0">
                          <a:solidFill>
                            <a:schemeClr val="tx1"/>
                          </a:solidFill>
                          <a:latin typeface="Comic Sans MS" pitchFamily="66" charset="0"/>
                          <a:ea typeface="+mn-ea"/>
                          <a:cs typeface="Times New Roman" pitchFamily="18" charset="0"/>
                        </a:rPr>
                        <a:t>1. Региональный проект «Спорт – норма жизни" </a:t>
                      </a:r>
                    </a:p>
                  </a:txBody>
                  <a:tcPr horzOverflow="overflow">
                    <a:solidFill>
                      <a:srgbClr val="33CCCC">
                        <a:alpha val="64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050" b="1"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solidFill>
                      <a:srgbClr val="33CCCC">
                        <a:alpha val="64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50" b="1" i="0" u="none" strike="noStrike" cap="none" normalizeH="0" baseline="0" dirty="0" smtClean="0">
                          <a:ln>
                            <a:noFill/>
                          </a:ln>
                          <a:solidFill>
                            <a:schemeClr val="tx1"/>
                          </a:solidFill>
                          <a:effectLst/>
                          <a:latin typeface="Comic Sans MS" pitchFamily="66" charset="0"/>
                          <a:cs typeface="Times New Roman" pitchFamily="18" charset="0"/>
                        </a:rPr>
                        <a:t>3572,0</a:t>
                      </a:r>
                    </a:p>
                  </a:txBody>
                  <a:tcPr horzOverflow="overflow">
                    <a:solidFill>
                      <a:srgbClr val="33CCCC">
                        <a:alpha val="64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050" b="1"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solidFill>
                      <a:srgbClr val="33CCCC">
                        <a:alpha val="64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050" b="1"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solidFill>
                      <a:srgbClr val="33CCCC">
                        <a:alpha val="64000"/>
                      </a:srgbClr>
                    </a:solidFill>
                  </a:tcPr>
                </a:tc>
              </a:tr>
              <a:tr h="488992">
                <a:tc>
                  <a:txBody>
                    <a:bodyPr/>
                    <a:lstStyle/>
                    <a:p>
                      <a:pPr marL="0" marR="0" lvl="0" indent="0" algn="l" defTabSz="914400" rtl="0" eaLnBrk="0" fontAlgn="base" latinLnBrk="0" hangingPunct="0">
                        <a:lnSpc>
                          <a:spcPct val="100000"/>
                        </a:lnSpc>
                        <a:spcBef>
                          <a:spcPts val="0"/>
                        </a:spcBef>
                        <a:spcAft>
                          <a:spcPct val="0"/>
                        </a:spcAft>
                        <a:buClr>
                          <a:schemeClr val="accent1"/>
                        </a:buClr>
                        <a:buSzPct val="70000"/>
                        <a:buFont typeface="Wingdings 2" pitchFamily="18" charset="2"/>
                        <a:buNone/>
                        <a:tabLst/>
                      </a:pPr>
                      <a:r>
                        <a:rPr kumimoji="0" lang="ru-RU" sz="1050" b="0" i="0" u="none" strike="noStrike" cap="none" normalizeH="0" baseline="0" dirty="0" smtClean="0">
                          <a:ln>
                            <a:noFill/>
                          </a:ln>
                          <a:solidFill>
                            <a:schemeClr val="tx1"/>
                          </a:solidFill>
                          <a:effectLst/>
                          <a:latin typeface="Comic Sans MS" pitchFamily="66" charset="0"/>
                          <a:cs typeface="Times New Roman" pitchFamily="18" charset="0"/>
                        </a:rPr>
                        <a:t>- оснащение объектов спортивной инфраструктуры спортивно-технологическим оборудованием</a:t>
                      </a:r>
                    </a:p>
                  </a:txBody>
                  <a:tcPr horzOverflow="overflow">
                    <a:solidFill>
                      <a:srgbClr val="FFFFCC">
                        <a:alpha val="20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050" b="1"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solidFill>
                      <a:srgbClr val="FFFFCC">
                        <a:alpha val="20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50" b="1" i="0" u="none" strike="noStrike" cap="none" normalizeH="0" baseline="0" dirty="0" smtClean="0">
                          <a:ln>
                            <a:noFill/>
                          </a:ln>
                          <a:solidFill>
                            <a:schemeClr val="tx1"/>
                          </a:solidFill>
                          <a:effectLst/>
                          <a:latin typeface="Comic Sans MS" pitchFamily="66" charset="0"/>
                          <a:cs typeface="Times New Roman" pitchFamily="18" charset="0"/>
                        </a:rPr>
                        <a:t>3572,0</a:t>
                      </a:r>
                    </a:p>
                  </a:txBody>
                  <a:tcPr horzOverflow="overflow">
                    <a:solidFill>
                      <a:srgbClr val="FFFFCC">
                        <a:alpha val="20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050" b="0"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solidFill>
                      <a:srgbClr val="FFFFCC">
                        <a:alpha val="20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050" b="0" i="0" u="none" strike="noStrike" cap="none" normalizeH="0" baseline="0" dirty="0" smtClean="0">
                        <a:ln>
                          <a:noFill/>
                        </a:ln>
                        <a:solidFill>
                          <a:schemeClr val="tx1"/>
                        </a:solidFill>
                        <a:effectLst/>
                        <a:latin typeface="Comic Sans MS" pitchFamily="66" charset="0"/>
                        <a:cs typeface="Times New Roman" pitchFamily="18" charset="0"/>
                      </a:endParaRPr>
                    </a:p>
                  </a:txBody>
                  <a:tcPr horzOverflow="overflow">
                    <a:solidFill>
                      <a:srgbClr val="FFFFCC">
                        <a:alpha val="20000"/>
                      </a:srgbClr>
                    </a:solid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b="1" i="1"/>
          </a:p>
        </p:txBody>
      </p:sp>
      <p:sp>
        <p:nvSpPr>
          <p:cNvPr id="5837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b="1"/>
          </a:p>
        </p:txBody>
      </p:sp>
      <p:sp>
        <p:nvSpPr>
          <p:cNvPr id="5837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a:p>
        </p:txBody>
      </p:sp>
      <p:sp>
        <p:nvSpPr>
          <p:cNvPr id="5837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a:p>
        </p:txBody>
      </p:sp>
      <p:sp>
        <p:nvSpPr>
          <p:cNvPr id="7" name="Номер слайда 6"/>
          <p:cNvSpPr>
            <a:spLocks noGrp="1"/>
          </p:cNvSpPr>
          <p:nvPr>
            <p:ph type="sldNum" sz="quarter" idx="12"/>
          </p:nvPr>
        </p:nvSpPr>
        <p:spPr/>
        <p:txBody>
          <a:bodyPr lIns="0" tIns="0" rIns="0" bIns="0"/>
          <a:lstStyle/>
          <a:p>
            <a:pPr fontAlgn="auto">
              <a:spcBef>
                <a:spcPts val="0"/>
              </a:spcBef>
              <a:spcAft>
                <a:spcPts val="0"/>
              </a:spcAft>
              <a:defRPr/>
            </a:pPr>
            <a:fld id="{C69774FA-51E8-45F4-9A04-7247F508ECE1}" type="slidenum">
              <a:rPr lang="ru-RU">
                <a:solidFill>
                  <a:schemeClr val="tx1">
                    <a:lumMod val="50000"/>
                    <a:lumOff val="50000"/>
                  </a:schemeClr>
                </a:solidFill>
                <a:latin typeface="+mn-lt"/>
                <a:cs typeface="+mn-cs"/>
              </a:rPr>
              <a:pPr fontAlgn="auto">
                <a:spcBef>
                  <a:spcPts val="0"/>
                </a:spcBef>
                <a:spcAft>
                  <a:spcPts val="0"/>
                </a:spcAft>
                <a:defRPr/>
              </a:pPr>
              <a:t>43</a:t>
            </a:fld>
            <a:endParaRPr lang="ru-RU" dirty="0">
              <a:solidFill>
                <a:schemeClr val="tx1">
                  <a:lumMod val="50000"/>
                  <a:lumOff val="50000"/>
                </a:schemeClr>
              </a:solidFill>
              <a:latin typeface="+mn-lt"/>
              <a:cs typeface="+mn-cs"/>
            </a:endParaRPr>
          </a:p>
        </p:txBody>
      </p:sp>
      <p:sp>
        <p:nvSpPr>
          <p:cNvPr id="9" name="Прямоугольник 8"/>
          <p:cNvSpPr/>
          <p:nvPr/>
        </p:nvSpPr>
        <p:spPr>
          <a:xfrm>
            <a:off x="1928794" y="642918"/>
            <a:ext cx="5078634" cy="400110"/>
          </a:xfrm>
          <a:prstGeom prst="rect">
            <a:avLst/>
          </a:prstGeom>
        </p:spPr>
        <p:txBody>
          <a:bodyPr wrap="none">
            <a:spAutoFit/>
          </a:bodyPr>
          <a:lstStyle/>
          <a:p>
            <a:pPr algn="ctr">
              <a:defRPr sz="1800" b="1" i="0" u="none" strike="noStrike" kern="1200" baseline="0">
                <a:solidFill>
                  <a:srgbClr val="CC0099"/>
                </a:solidFill>
                <a:latin typeface="Times New Roman"/>
                <a:ea typeface="Times New Roman"/>
                <a:cs typeface="Times New Roman"/>
              </a:defRPr>
            </a:pPr>
            <a:r>
              <a:rPr lang="ru-RU" sz="2000" dirty="0" smtClean="0">
                <a:solidFill>
                  <a:srgbClr val="0000CC"/>
                </a:solidFill>
                <a:latin typeface="Comic Sans MS" pitchFamily="66" charset="0"/>
              </a:rPr>
              <a:t>Численность населения, тыс. человек</a:t>
            </a:r>
            <a:endParaRPr lang="ru-RU" sz="2000" dirty="0">
              <a:solidFill>
                <a:srgbClr val="0000CC"/>
              </a:solidFill>
              <a:latin typeface="Comic Sans MS" pitchFamily="66" charset="0"/>
            </a:endParaRPr>
          </a:p>
        </p:txBody>
      </p:sp>
      <p:graphicFrame>
        <p:nvGraphicFramePr>
          <p:cNvPr id="12" name="Диаграмма 11"/>
          <p:cNvGraphicFramePr/>
          <p:nvPr/>
        </p:nvGraphicFramePr>
        <p:xfrm>
          <a:off x="1000100" y="1357298"/>
          <a:ext cx="7286676" cy="4460892"/>
        </p:xfrm>
        <a:graphic>
          <a:graphicData uri="http://schemas.openxmlformats.org/drawingml/2006/chart">
            <c:chart xmlns:c="http://schemas.openxmlformats.org/drawingml/2006/chart" xmlns:r="http://schemas.openxmlformats.org/officeDocument/2006/relationships" r:id="rId3"/>
          </a:graphicData>
        </a:graphic>
      </p:graphicFrame>
      <p:sp>
        <p:nvSpPr>
          <p:cNvPr id="10" name="Нижний колонтитул 9"/>
          <p:cNvSpPr>
            <a:spLocks noGrp="1"/>
          </p:cNvSpPr>
          <p:nvPr>
            <p:ph type="ftr" sz="quarter" idx="11"/>
          </p:nvPr>
        </p:nvSpPr>
        <p:spPr/>
        <p:txBody>
          <a:bodyPr/>
          <a:lstStyle/>
          <a:p>
            <a:pPr>
              <a:defRPr/>
            </a:pPr>
            <a:endParaRPr lang="ru-RU"/>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9934" name="Group 78"/>
          <p:cNvGraphicFramePr>
            <a:graphicFrameLocks noGrp="1"/>
          </p:cNvGraphicFramePr>
          <p:nvPr/>
        </p:nvGraphicFramePr>
        <p:xfrm>
          <a:off x="571472" y="1571612"/>
          <a:ext cx="7956550" cy="2895600"/>
        </p:xfrm>
        <a:graphic>
          <a:graphicData uri="http://schemas.openxmlformats.org/drawingml/2006/table">
            <a:tbl>
              <a:tblPr/>
              <a:tblGrid>
                <a:gridCol w="7056438"/>
                <a:gridCol w="900112"/>
              </a:tblGrid>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600" b="0" i="0" u="none" strike="noStrike" cap="none" normalizeH="0" baseline="0" dirty="0" smtClean="0">
                          <a:ln>
                            <a:noFill/>
                          </a:ln>
                          <a:solidFill>
                            <a:schemeClr val="tx1"/>
                          </a:solidFill>
                          <a:effectLst/>
                          <a:latin typeface="Comic Sans MS" pitchFamily="66" charset="0"/>
                          <a:cs typeface="Times New Roman" pitchFamily="18" charset="0"/>
                        </a:rPr>
                        <a:t>  Доходов бюджета муниципального образования приходиться на одного гражданина</a:t>
                      </a:r>
                      <a:endParaRPr kumimoji="0" lang="ru-RU" sz="1600" b="0" i="0"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chemeClr val="tx1"/>
                          </a:solidFill>
                          <a:effectLst/>
                          <a:latin typeface="Comic Sans MS" pitchFamily="66" charset="0"/>
                          <a:cs typeface="Arial" charset="0"/>
                        </a:rPr>
                        <a:t>81,9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600" b="0" i="0" u="none" strike="noStrike" cap="none" normalizeH="0" baseline="0" dirty="0" smtClean="0">
                          <a:ln>
                            <a:noFill/>
                          </a:ln>
                          <a:solidFill>
                            <a:schemeClr val="tx1"/>
                          </a:solidFill>
                          <a:effectLst/>
                          <a:latin typeface="Comic Sans MS" pitchFamily="66" charset="0"/>
                          <a:cs typeface="Times New Roman" pitchFamily="18" charset="0"/>
                        </a:rPr>
                        <a:t>  Расходов бюджета муниципального образования  приходиться на одного гражданина</a:t>
                      </a:r>
                      <a:endParaRPr kumimoji="0" lang="ru-RU" sz="1600" b="0" i="0"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chemeClr val="tx1"/>
                          </a:solidFill>
                          <a:effectLst/>
                          <a:latin typeface="Comic Sans MS" pitchFamily="66" charset="0"/>
                          <a:cs typeface="Arial" charset="0"/>
                        </a:rPr>
                        <a:t>83,2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600" b="0" i="0" u="none" strike="noStrike" cap="none" normalizeH="0" baseline="0" dirty="0" smtClean="0">
                          <a:ln>
                            <a:noFill/>
                          </a:ln>
                          <a:solidFill>
                            <a:schemeClr val="tx1"/>
                          </a:solidFill>
                          <a:effectLst/>
                          <a:latin typeface="Comic Sans MS" pitchFamily="66" charset="0"/>
                          <a:cs typeface="Times New Roman" pitchFamily="18" charset="0"/>
                        </a:rPr>
                        <a:t>  Расходов по образованию бюджета муниципального образования приходиться на одного гражданина</a:t>
                      </a:r>
                      <a:endParaRPr kumimoji="0" lang="ru-RU" sz="1600" b="0" i="0" u="none" strike="noStrike" cap="none" normalizeH="0" baseline="0" dirty="0" smtClean="0">
                        <a:ln>
                          <a:noFill/>
                        </a:ln>
                        <a:solidFill>
                          <a:schemeClr val="tx1"/>
                        </a:solidFill>
                        <a:effectLst/>
                        <a:latin typeface="Comic Sans MS" pitchFamily="66"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chemeClr val="tx1"/>
                          </a:solidFill>
                          <a:effectLst/>
                          <a:latin typeface="Comic Sans MS" pitchFamily="66" charset="0"/>
                          <a:cs typeface="Arial" charset="0"/>
                        </a:rPr>
                        <a:t>37,6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600" b="0" i="0" u="none" strike="noStrike" cap="none" normalizeH="0" baseline="0" dirty="0" smtClean="0">
                          <a:ln>
                            <a:noFill/>
                          </a:ln>
                          <a:solidFill>
                            <a:schemeClr val="tx1"/>
                          </a:solidFill>
                          <a:effectLst/>
                          <a:latin typeface="Comic Sans MS" pitchFamily="66" charset="0"/>
                          <a:cs typeface="Times New Roman" pitchFamily="18" charset="0"/>
                        </a:rPr>
                        <a:t>  Расходов по культуре и кинематографии бюджета муниципального образования приходиться на одного гражданина</a:t>
                      </a:r>
                      <a:endParaRPr kumimoji="0" lang="ru-RU" sz="1600" b="0" i="0" u="none" strike="noStrike" cap="none" normalizeH="0" baseline="0" dirty="0" smtClean="0">
                        <a:ln>
                          <a:noFill/>
                        </a:ln>
                        <a:solidFill>
                          <a:schemeClr val="tx1"/>
                        </a:solidFill>
                        <a:effectLst/>
                        <a:latin typeface="Comic Sans MS" pitchFamily="66"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chemeClr val="tx1"/>
                          </a:solidFill>
                          <a:effectLst/>
                          <a:latin typeface="Comic Sans MS" pitchFamily="66" charset="0"/>
                          <a:cs typeface="Arial" charset="0"/>
                        </a:rPr>
                        <a:t>7,3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omic Sans MS" pitchFamily="66" charset="0"/>
                          <a:cs typeface="Times New Roman" pitchFamily="18" charset="0"/>
                        </a:rPr>
                        <a:t>  Расходов по социальной политике бюджета муниципального образования приходиться на одного гражданина</a:t>
                      </a:r>
                      <a:endParaRPr kumimoji="0" lang="ru-RU" sz="1600" b="0" i="0" u="none" strike="noStrike" cap="none" normalizeH="0" baseline="0" dirty="0" smtClean="0">
                        <a:ln>
                          <a:noFill/>
                        </a:ln>
                        <a:solidFill>
                          <a:schemeClr val="tx1"/>
                        </a:solidFill>
                        <a:effectLst/>
                        <a:latin typeface="Comic Sans MS" pitchFamily="66"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chemeClr val="tx1"/>
                          </a:solidFill>
                          <a:effectLst/>
                          <a:latin typeface="Comic Sans MS" pitchFamily="66" charset="0"/>
                          <a:cs typeface="Arial" charset="0"/>
                        </a:rPr>
                        <a:t>3,8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2684" name="Rectangle 417"/>
          <p:cNvSpPr>
            <a:spLocks noChangeArrowheads="1"/>
          </p:cNvSpPr>
          <p:nvPr/>
        </p:nvSpPr>
        <p:spPr bwMode="auto">
          <a:xfrm>
            <a:off x="0" y="7529513"/>
            <a:ext cx="9144000" cy="0"/>
          </a:xfrm>
          <a:prstGeom prst="rect">
            <a:avLst/>
          </a:prstGeom>
          <a:noFill/>
          <a:ln w="9525">
            <a:noFill/>
            <a:miter lim="800000"/>
            <a:headEnd/>
            <a:tailEnd/>
          </a:ln>
        </p:spPr>
        <p:txBody>
          <a:bodyPr wrap="none" anchor="ctr">
            <a:spAutoFit/>
          </a:bodyPr>
          <a:lstStyle/>
          <a:p>
            <a:endParaRPr lang="ru-RU"/>
          </a:p>
        </p:txBody>
      </p:sp>
      <p:sp>
        <p:nvSpPr>
          <p:cNvPr id="282685" name="Rectangle 433"/>
          <p:cNvSpPr>
            <a:spLocks noChangeArrowheads="1"/>
          </p:cNvSpPr>
          <p:nvPr/>
        </p:nvSpPr>
        <p:spPr bwMode="auto">
          <a:xfrm>
            <a:off x="539750" y="142852"/>
            <a:ext cx="7777163" cy="1354217"/>
          </a:xfrm>
          <a:prstGeom prst="rect">
            <a:avLst/>
          </a:prstGeom>
          <a:noFill/>
          <a:ln w="9525">
            <a:noFill/>
            <a:miter lim="800000"/>
            <a:headEnd/>
            <a:tailEnd/>
          </a:ln>
        </p:spPr>
        <p:txBody>
          <a:bodyPr wrap="square">
            <a:spAutoFit/>
          </a:bodyPr>
          <a:lstStyle/>
          <a:p>
            <a:endParaRPr lang="ru-RU" b="1" dirty="0">
              <a:solidFill>
                <a:srgbClr val="660066"/>
              </a:solidFill>
              <a:latin typeface="Times New Roman" pitchFamily="18" charset="0"/>
            </a:endParaRPr>
          </a:p>
          <a:p>
            <a:r>
              <a:rPr lang="ru-RU" sz="2400" b="1" dirty="0" smtClean="0">
                <a:solidFill>
                  <a:srgbClr val="0000CC"/>
                </a:solidFill>
                <a:latin typeface="Comic Sans MS" pitchFamily="66" charset="0"/>
              </a:rPr>
              <a:t>    Расходы </a:t>
            </a:r>
            <a:r>
              <a:rPr lang="ru-RU" sz="2400" b="1" dirty="0">
                <a:solidFill>
                  <a:srgbClr val="0000CC"/>
                </a:solidFill>
                <a:latin typeface="Comic Sans MS" pitchFamily="66" charset="0"/>
              </a:rPr>
              <a:t>в расчете на душу </a:t>
            </a:r>
            <a:r>
              <a:rPr lang="ru-RU" sz="2400" b="1" dirty="0" smtClean="0">
                <a:solidFill>
                  <a:srgbClr val="0000CC"/>
                </a:solidFill>
                <a:latin typeface="Comic Sans MS" pitchFamily="66" charset="0"/>
              </a:rPr>
              <a:t>населения, </a:t>
            </a:r>
            <a:r>
              <a:rPr lang="ru-RU" sz="2000" b="1" dirty="0">
                <a:solidFill>
                  <a:srgbClr val="0000CC"/>
                </a:solidFill>
                <a:latin typeface="Comic Sans MS" pitchFamily="66" charset="0"/>
              </a:rPr>
              <a:t>тыс. рублей</a:t>
            </a:r>
            <a:endParaRPr lang="ru-RU" sz="2000" dirty="0">
              <a:solidFill>
                <a:srgbClr val="0000CC"/>
              </a:solidFill>
              <a:latin typeface="Comic Sans MS" pitchFamily="66" charset="0"/>
            </a:endParaRPr>
          </a:p>
          <a:p>
            <a:r>
              <a:rPr lang="ru-RU" sz="2000" b="1" dirty="0">
                <a:solidFill>
                  <a:srgbClr val="0000CC"/>
                </a:solidFill>
                <a:latin typeface="Comic Sans MS" pitchFamily="66" charset="0"/>
              </a:rPr>
              <a:t> </a:t>
            </a:r>
            <a:endParaRPr lang="ru-RU" sz="2000" dirty="0">
              <a:solidFill>
                <a:srgbClr val="0000CC"/>
              </a:solidFill>
              <a:latin typeface="Comic Sans MS" pitchFamily="66" charset="0"/>
            </a:endParaRPr>
          </a:p>
        </p:txBody>
      </p:sp>
      <p:sp>
        <p:nvSpPr>
          <p:cNvPr id="6" name="Номер слайда 5"/>
          <p:cNvSpPr>
            <a:spLocks noGrp="1"/>
          </p:cNvSpPr>
          <p:nvPr>
            <p:ph type="sldNum" sz="quarter" idx="12"/>
          </p:nvPr>
        </p:nvSpPr>
        <p:spPr>
          <a:xfrm>
            <a:off x="6357950" y="6357958"/>
            <a:ext cx="2057400" cy="365125"/>
          </a:xfrm>
        </p:spPr>
        <p:txBody>
          <a:bodyPr/>
          <a:lstStyle/>
          <a:p>
            <a:pPr>
              <a:defRPr/>
            </a:pPr>
            <a:fld id="{FAAAF679-3C44-4EF6-93D2-DD6D0CD78DE9}" type="slidenum">
              <a:rPr lang="ru-RU" smtClean="0">
                <a:solidFill>
                  <a:schemeClr val="tx1">
                    <a:lumMod val="50000"/>
                    <a:lumOff val="50000"/>
                  </a:schemeClr>
                </a:solidFill>
              </a:rPr>
              <a:pPr>
                <a:defRPr/>
              </a:pPr>
              <a:t>44</a:t>
            </a:fld>
            <a:endParaRPr lang="ru-RU" dirty="0">
              <a:solidFill>
                <a:schemeClr val="tx1">
                  <a:lumMod val="50000"/>
                  <a:lumOff val="50000"/>
                </a:schemeClr>
              </a:solidFill>
            </a:endParaRPr>
          </a:p>
        </p:txBody>
      </p:sp>
      <p:sp>
        <p:nvSpPr>
          <p:cNvPr id="7" name="Нижний колонтитул 6"/>
          <p:cNvSpPr>
            <a:spLocks noGrp="1"/>
          </p:cNvSpPr>
          <p:nvPr>
            <p:ph type="ftr" sz="quarter" idx="11"/>
          </p:nvPr>
        </p:nvSpPr>
        <p:spPr/>
        <p:txBody>
          <a:bodyPr/>
          <a:lstStyle/>
          <a:p>
            <a:pPr>
              <a:defRPr/>
            </a:pPr>
            <a:endParaRPr lang="ru-RU"/>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1752" y="457200"/>
            <a:ext cx="8686800" cy="1042974"/>
          </a:xfrm>
        </p:spPr>
        <p:txBody>
          <a:bodyPr>
            <a:normAutofit fontScale="90000"/>
          </a:bodyPr>
          <a:lstStyle/>
          <a:p>
            <a:r>
              <a:rPr lang="ru-RU" sz="2400" b="1" cap="none" dirty="0" smtClean="0">
                <a:solidFill>
                  <a:srgbClr val="FF0066"/>
                </a:solidFill>
                <a:effectLst/>
                <a:latin typeface="Comic Sans MS" pitchFamily="66" charset="0"/>
              </a:rPr>
              <a:t>   </a:t>
            </a:r>
            <a:r>
              <a:rPr lang="ru-RU" sz="2200" b="1" cap="none" dirty="0" smtClean="0">
                <a:solidFill>
                  <a:srgbClr val="0000CC"/>
                </a:solidFill>
                <a:effectLst/>
                <a:latin typeface="Comic Sans MS" pitchFamily="66" charset="0"/>
              </a:rPr>
              <a:t>Источники  финансирования дефицита бюджета, тыс. рублей</a:t>
            </a:r>
            <a:r>
              <a:rPr lang="ru-RU" sz="2700" cap="none" dirty="0" smtClean="0">
                <a:solidFill>
                  <a:srgbClr val="0000CC"/>
                </a:solidFill>
                <a:effectLst/>
                <a:latin typeface="Comic Sans MS" pitchFamily="66" charset="0"/>
              </a:rPr>
              <a:t/>
            </a:r>
            <a:br>
              <a:rPr lang="ru-RU" sz="2700" cap="none" dirty="0" smtClean="0">
                <a:solidFill>
                  <a:srgbClr val="0000CC"/>
                </a:solidFill>
                <a:effectLst/>
                <a:latin typeface="Comic Sans MS" pitchFamily="66" charset="0"/>
              </a:rPr>
            </a:br>
            <a:r>
              <a:rPr lang="ru-RU" sz="1600" dirty="0" smtClean="0">
                <a:solidFill>
                  <a:srgbClr val="CC0099"/>
                </a:solidFill>
                <a:latin typeface="Comic Sans MS" pitchFamily="66" charset="0"/>
              </a:rPr>
              <a:t>    </a:t>
            </a:r>
            <a:r>
              <a:rPr lang="ru-RU" sz="1300" dirty="0" smtClean="0">
                <a:solidFill>
                  <a:srgbClr val="0000CC"/>
                </a:solidFill>
                <a:latin typeface="Comic Sans MS" pitchFamily="66" charset="0"/>
              </a:rPr>
              <a:t>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(или) поступлений налоговых доходов по дополнительным нормативам отчислений</a:t>
            </a:r>
            <a:endParaRPr lang="ru-RU" sz="1300" dirty="0">
              <a:solidFill>
                <a:srgbClr val="0000CC"/>
              </a:solidFill>
              <a:latin typeface="Comic Sans MS" pitchFamily="66" charset="0"/>
            </a:endParaRPr>
          </a:p>
        </p:txBody>
      </p:sp>
      <p:sp>
        <p:nvSpPr>
          <p:cNvPr id="2" name="Номер слайда 1"/>
          <p:cNvSpPr>
            <a:spLocks noGrp="1"/>
          </p:cNvSpPr>
          <p:nvPr>
            <p:ph type="sldNum" sz="quarter" idx="12"/>
          </p:nvPr>
        </p:nvSpPr>
        <p:spPr>
          <a:xfrm>
            <a:off x="6500826" y="6357958"/>
            <a:ext cx="2057400" cy="365125"/>
          </a:xfrm>
        </p:spPr>
        <p:txBody>
          <a:bodyPr/>
          <a:lstStyle/>
          <a:p>
            <a:pPr>
              <a:defRPr/>
            </a:pPr>
            <a:fld id="{FAAAF679-3C44-4EF6-93D2-DD6D0CD78DE9}" type="slidenum">
              <a:rPr lang="ru-RU" smtClean="0">
                <a:solidFill>
                  <a:schemeClr val="tx1">
                    <a:lumMod val="50000"/>
                    <a:lumOff val="50000"/>
                  </a:schemeClr>
                </a:solidFill>
              </a:rPr>
              <a:pPr>
                <a:defRPr/>
              </a:pPr>
              <a:t>45</a:t>
            </a:fld>
            <a:endParaRPr lang="ru-RU" dirty="0">
              <a:solidFill>
                <a:schemeClr val="tx1">
                  <a:lumMod val="50000"/>
                  <a:lumOff val="50000"/>
                </a:schemeClr>
              </a:solidFill>
            </a:endParaRPr>
          </a:p>
        </p:txBody>
      </p:sp>
      <p:graphicFrame>
        <p:nvGraphicFramePr>
          <p:cNvPr id="3" name="Таблица 2"/>
          <p:cNvGraphicFramePr>
            <a:graphicFrameLocks noGrp="1"/>
          </p:cNvGraphicFramePr>
          <p:nvPr/>
        </p:nvGraphicFramePr>
        <p:xfrm>
          <a:off x="500034" y="1500174"/>
          <a:ext cx="8286808" cy="3068193"/>
        </p:xfrm>
        <a:graphic>
          <a:graphicData uri="http://schemas.openxmlformats.org/drawingml/2006/table">
            <a:tbl>
              <a:tblPr/>
              <a:tblGrid>
                <a:gridCol w="3643338"/>
                <a:gridCol w="1143008"/>
                <a:gridCol w="1143008"/>
                <a:gridCol w="1143008"/>
                <a:gridCol w="1214446"/>
              </a:tblGrid>
              <a:tr h="41939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rgbClr val="000000"/>
                          </a:solidFill>
                          <a:effectLst/>
                          <a:latin typeface="Comic Sans MS" pitchFamily="66" charset="0"/>
                          <a:cs typeface="Times New Roman" pitchFamily="18" charset="0"/>
                        </a:rPr>
                        <a:t>Наименование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chemeClr val="tx1"/>
                          </a:solidFill>
                          <a:effectLst/>
                          <a:latin typeface="Comic Sans MS" pitchFamily="66" charset="0"/>
                          <a:cs typeface="Arial" charset="0"/>
                        </a:rPr>
                        <a:t>2022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chemeClr val="tx1"/>
                          </a:solidFill>
                          <a:effectLst/>
                          <a:latin typeface="Comic Sans MS" pitchFamily="66" charset="0"/>
                          <a:cs typeface="Arial" charset="0"/>
                        </a:rPr>
                        <a:t>2023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chemeClr val="tx1"/>
                          </a:solidFill>
                          <a:effectLst/>
                          <a:latin typeface="Comic Sans MS" pitchFamily="66" charset="0"/>
                          <a:cs typeface="Arial" charset="0"/>
                        </a:rPr>
                        <a:t>2024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chemeClr val="tx1"/>
                          </a:solidFill>
                          <a:effectLst/>
                          <a:latin typeface="Comic Sans MS" pitchFamily="66" charset="0"/>
                          <a:cs typeface="Arial" charset="0"/>
                        </a:rPr>
                        <a:t>2025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751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rgbClr val="000000"/>
                          </a:solidFill>
                          <a:effectLst/>
                          <a:latin typeface="Comic Sans MS" pitchFamily="66" charset="0"/>
                          <a:cs typeface="Times New Roman" pitchFamily="18" charset="0"/>
                        </a:rPr>
                        <a:t>ИСТОЧНИКИ ВНУТРЕННЕГО ФИНАНСИРОВАНИЯ ДЕФИЦИТОВ БЮДЖЕТОВ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-5124,8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-20428,5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6600,5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5925,8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751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chemeClr val="tx1"/>
                          </a:solidFill>
                          <a:effectLst/>
                          <a:latin typeface="Comic Sans MS" pitchFamily="66" charset="0"/>
                        </a:rPr>
                        <a:t>Кредиты кредитных организаций в валюте Российской Федерации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3399"/>
                          </a:solidFill>
                          <a:effectLst/>
                          <a:latin typeface="Comic Sans MS" pitchFamily="66"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3399"/>
                          </a:solidFill>
                          <a:effectLst/>
                          <a:latin typeface="Comic Sans MS" pitchFamily="66"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3399"/>
                          </a:solidFill>
                          <a:effectLst/>
                          <a:latin typeface="Comic Sans MS" pitchFamily="66"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3399"/>
                          </a:solidFill>
                          <a:effectLst/>
                          <a:latin typeface="Comic Sans MS" pitchFamily="66"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39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chemeClr val="tx1"/>
                          </a:solidFill>
                          <a:effectLst/>
                          <a:latin typeface="Comic Sans MS" pitchFamily="66" charset="0"/>
                        </a:rPr>
                        <a:t>Получение кредитов от кредитных организаций в валюте Российской Федерации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3399"/>
                          </a:solidFill>
                          <a:effectLst/>
                          <a:latin typeface="Comic Sans MS" pitchFamily="66"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defRPr/>
                      </a:pPr>
                      <a:r>
                        <a:rPr kumimoji="0" lang="ru-RU" sz="1400" b="1" i="0" u="none" strike="noStrike" cap="none" normalizeH="0" baseline="0" dirty="0" smtClean="0">
                          <a:ln>
                            <a:noFill/>
                          </a:ln>
                          <a:solidFill>
                            <a:srgbClr val="FF3399"/>
                          </a:solidFill>
                          <a:effectLst/>
                          <a:latin typeface="Comic Sans MS" pitchFamily="66"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defRPr/>
                      </a:pPr>
                      <a:r>
                        <a:rPr kumimoji="0" lang="ru-RU" sz="1400" b="1" i="0" u="none" strike="noStrike" cap="none" normalizeH="0" baseline="0" dirty="0" smtClean="0">
                          <a:ln>
                            <a:noFill/>
                          </a:ln>
                          <a:solidFill>
                            <a:srgbClr val="FF3399"/>
                          </a:solidFill>
                          <a:effectLst/>
                          <a:latin typeface="Comic Sans MS" pitchFamily="66"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defRPr/>
                      </a:pPr>
                      <a:r>
                        <a:rPr kumimoji="0" lang="ru-RU" sz="1400" b="1" i="0" u="none" strike="noStrike" cap="none" normalizeH="0" baseline="0" dirty="0" smtClean="0">
                          <a:ln>
                            <a:noFill/>
                          </a:ln>
                          <a:solidFill>
                            <a:srgbClr val="FF3399"/>
                          </a:solidFill>
                          <a:effectLst/>
                          <a:latin typeface="Comic Sans MS" pitchFamily="66"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751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rgbClr val="000000"/>
                          </a:solidFill>
                          <a:effectLst/>
                          <a:latin typeface="Comic Sans MS" pitchFamily="66" charset="0"/>
                          <a:cs typeface="Times New Roman" pitchFamily="18" charset="0"/>
                        </a:rPr>
                        <a:t>Изменение остатков средств на счетах по учету средств бюджетов</a:t>
                      </a:r>
                      <a:endParaRPr kumimoji="0" lang="ru-RU" sz="1200" b="0" i="0" u="none" strike="noStrike" cap="none" normalizeH="0" baseline="0" dirty="0" smtClean="0">
                        <a:ln>
                          <a:noFill/>
                        </a:ln>
                        <a:solidFill>
                          <a:schemeClr val="tx2"/>
                        </a:solidFill>
                        <a:effectLst/>
                        <a:latin typeface="Comic Sans MS" pitchFamily="66"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-5124,8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-20428,5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6600,5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5925,8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951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chemeClr val="tx1"/>
                          </a:solidFill>
                          <a:effectLst/>
                          <a:latin typeface="Comic Sans MS" pitchFamily="66" charset="0"/>
                          <a:cs typeface="Arial" charset="0"/>
                        </a:rPr>
                        <a:t>Увеличение остатков средств бюджетов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-346988,3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-382740,3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-461642,1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-923070,6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67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chemeClr val="tx1"/>
                          </a:solidFill>
                          <a:effectLst/>
                          <a:latin typeface="Comic Sans MS" pitchFamily="66" charset="0"/>
                          <a:cs typeface="Arial" charset="0"/>
                        </a:rPr>
                        <a:t>Уменьшение остатков средств бюджетов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341863,5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362311,8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468242,6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928996,4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 name="Диаграмма 4"/>
          <p:cNvGraphicFramePr/>
          <p:nvPr/>
        </p:nvGraphicFramePr>
        <p:xfrm>
          <a:off x="428596" y="4714884"/>
          <a:ext cx="8501122" cy="2000264"/>
        </p:xfrm>
        <a:graphic>
          <a:graphicData uri="http://schemas.openxmlformats.org/drawingml/2006/chart">
            <c:chart xmlns:c="http://schemas.openxmlformats.org/drawingml/2006/chart" xmlns:r="http://schemas.openxmlformats.org/officeDocument/2006/relationships" r:id="rId2"/>
          </a:graphicData>
        </a:graphic>
      </p:graphicFrame>
      <p:sp>
        <p:nvSpPr>
          <p:cNvPr id="6" name="Нижний колонтитул 5"/>
          <p:cNvSpPr>
            <a:spLocks noGrp="1"/>
          </p:cNvSpPr>
          <p:nvPr>
            <p:ph type="ftr" sz="quarter" idx="11"/>
          </p:nvPr>
        </p:nvSpPr>
        <p:spPr/>
        <p:txBody>
          <a:bodyPr/>
          <a:lstStyle/>
          <a:p>
            <a:pPr>
              <a:defRPr/>
            </a:pPr>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714348" y="214290"/>
            <a:ext cx="8072494" cy="714380"/>
          </a:xfrm>
        </p:spPr>
        <p:txBody>
          <a:bodyPr>
            <a:normAutofit/>
          </a:bodyPr>
          <a:lstStyle/>
          <a:p>
            <a:r>
              <a:rPr lang="ru-RU" sz="2200" b="1" cap="none" dirty="0" smtClean="0">
                <a:solidFill>
                  <a:srgbClr val="FF0066"/>
                </a:solidFill>
                <a:latin typeface="Comic Sans MS" pitchFamily="66" charset="0"/>
                <a:cs typeface="Times New Roman" pitchFamily="18" charset="0"/>
              </a:rPr>
              <a:t>    </a:t>
            </a:r>
            <a:r>
              <a:rPr lang="ru-RU" sz="2200" b="1" cap="none" dirty="0" smtClean="0">
                <a:solidFill>
                  <a:srgbClr val="0000CC"/>
                </a:solidFill>
                <a:latin typeface="Comic Sans MS" pitchFamily="66" charset="0"/>
                <a:cs typeface="Times New Roman" pitchFamily="18" charset="0"/>
              </a:rPr>
              <a:t>Структура муниципального внутреннего долга, </a:t>
            </a:r>
            <a:br>
              <a:rPr lang="ru-RU" sz="2200" b="1" cap="none" dirty="0" smtClean="0">
                <a:solidFill>
                  <a:srgbClr val="0000CC"/>
                </a:solidFill>
                <a:latin typeface="Comic Sans MS" pitchFamily="66" charset="0"/>
                <a:cs typeface="Times New Roman" pitchFamily="18" charset="0"/>
              </a:rPr>
            </a:br>
            <a:r>
              <a:rPr lang="ru-RU" sz="2200" b="1" cap="none" dirty="0" smtClean="0">
                <a:solidFill>
                  <a:srgbClr val="0000CC"/>
                </a:solidFill>
                <a:latin typeface="Comic Sans MS" pitchFamily="66" charset="0"/>
                <a:cs typeface="Times New Roman" pitchFamily="18" charset="0"/>
              </a:rPr>
              <a:t>тыс. рублей</a:t>
            </a:r>
            <a:r>
              <a:rPr lang="ru-RU" sz="1600" cap="none" dirty="0" smtClean="0">
                <a:solidFill>
                  <a:srgbClr val="0000CC"/>
                </a:solidFill>
                <a:latin typeface="Comic Sans MS" pitchFamily="66" charset="0"/>
                <a:cs typeface="Times New Roman" pitchFamily="18" charset="0"/>
              </a:rPr>
              <a:t> </a:t>
            </a:r>
            <a:r>
              <a:rPr lang="ru-RU" sz="1800" cap="none" dirty="0" smtClean="0">
                <a:solidFill>
                  <a:srgbClr val="0000CC"/>
                </a:solidFill>
                <a:latin typeface="Comic Sans MS" pitchFamily="66" charset="0"/>
                <a:cs typeface="Times New Roman" pitchFamily="18" charset="0"/>
              </a:rPr>
              <a:t> </a:t>
            </a:r>
            <a:endParaRPr lang="ru-RU" dirty="0">
              <a:solidFill>
                <a:srgbClr val="0000CC"/>
              </a:solidFill>
              <a:latin typeface="Comic Sans MS" pitchFamily="66" charset="0"/>
            </a:endParaRPr>
          </a:p>
        </p:txBody>
      </p:sp>
      <p:sp>
        <p:nvSpPr>
          <p:cNvPr id="2" name="Номер слайда 1"/>
          <p:cNvSpPr>
            <a:spLocks noGrp="1"/>
          </p:cNvSpPr>
          <p:nvPr>
            <p:ph type="sldNum" sz="quarter" idx="12"/>
          </p:nvPr>
        </p:nvSpPr>
        <p:spPr>
          <a:xfrm>
            <a:off x="6457950" y="6356350"/>
            <a:ext cx="2114578" cy="365125"/>
          </a:xfrm>
        </p:spPr>
        <p:txBody>
          <a:bodyPr/>
          <a:lstStyle/>
          <a:p>
            <a:pPr>
              <a:defRPr/>
            </a:pPr>
            <a:fld id="{FAAAF679-3C44-4EF6-93D2-DD6D0CD78DE9}" type="slidenum">
              <a:rPr lang="ru-RU" smtClean="0">
                <a:solidFill>
                  <a:schemeClr val="tx1">
                    <a:lumMod val="50000"/>
                    <a:lumOff val="50000"/>
                  </a:schemeClr>
                </a:solidFill>
              </a:rPr>
              <a:pPr>
                <a:defRPr/>
              </a:pPr>
              <a:t>46</a:t>
            </a:fld>
            <a:endParaRPr lang="ru-RU" dirty="0">
              <a:solidFill>
                <a:schemeClr val="tx1">
                  <a:lumMod val="50000"/>
                  <a:lumOff val="50000"/>
                </a:schemeClr>
              </a:solidFill>
            </a:endParaRPr>
          </a:p>
        </p:txBody>
      </p:sp>
      <p:graphicFrame>
        <p:nvGraphicFramePr>
          <p:cNvPr id="12" name="Таблица 11"/>
          <p:cNvGraphicFramePr>
            <a:graphicFrameLocks noGrp="1"/>
          </p:cNvGraphicFramePr>
          <p:nvPr/>
        </p:nvGraphicFramePr>
        <p:xfrm>
          <a:off x="571472" y="1285860"/>
          <a:ext cx="8286807" cy="2363810"/>
        </p:xfrm>
        <a:graphic>
          <a:graphicData uri="http://schemas.openxmlformats.org/drawingml/2006/table">
            <a:tbl>
              <a:tblPr/>
              <a:tblGrid>
                <a:gridCol w="550954"/>
                <a:gridCol w="3463365"/>
                <a:gridCol w="1068122"/>
                <a:gridCol w="1068122"/>
                <a:gridCol w="1068122"/>
                <a:gridCol w="1068122"/>
              </a:tblGrid>
              <a:tr h="571504">
                <a:tc>
                  <a:txBody>
                    <a:bodyPr/>
                    <a:lstStyle/>
                    <a:p>
                      <a:pPr algn="ctr">
                        <a:spcAft>
                          <a:spcPts val="0"/>
                        </a:spcAft>
                      </a:pPr>
                      <a:r>
                        <a:rPr lang="ru-RU" sz="1200" b="1" dirty="0">
                          <a:latin typeface="Comic Sans MS" pitchFamily="66" charset="0"/>
                          <a:ea typeface="Times New Roman"/>
                          <a:cs typeface="Times New Roman"/>
                        </a:rPr>
                        <a:t>№ </a:t>
                      </a:r>
                      <a:r>
                        <a:rPr lang="ru-RU" sz="1200" b="1" dirty="0" err="1">
                          <a:latin typeface="Comic Sans MS" pitchFamily="66" charset="0"/>
                          <a:ea typeface="Times New Roman"/>
                          <a:cs typeface="Times New Roman"/>
                        </a:rPr>
                        <a:t>п</a:t>
                      </a:r>
                      <a:r>
                        <a:rPr lang="ru-RU" sz="1200" b="1" dirty="0">
                          <a:latin typeface="Comic Sans MS" pitchFamily="66" charset="0"/>
                          <a:ea typeface="Times New Roman"/>
                          <a:cs typeface="Times New Roman"/>
                        </a:rPr>
                        <a:t>/</a:t>
                      </a:r>
                      <a:r>
                        <a:rPr lang="ru-RU" sz="1200" b="1" dirty="0" err="1">
                          <a:latin typeface="Comic Sans MS" pitchFamily="66" charset="0"/>
                          <a:ea typeface="Times New Roman"/>
                          <a:cs typeface="Times New Roman"/>
                        </a:rPr>
                        <a:t>п</a:t>
                      </a:r>
                      <a:endParaRPr lang="ru-RU" sz="1200" b="1" dirty="0">
                        <a:latin typeface="Comic Sans MS" pitchFamily="66" charset="0"/>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smtClean="0">
                        <a:latin typeface="Comic Sans MS" pitchFamily="66" charset="0"/>
                        <a:ea typeface="Times New Roman"/>
                        <a:cs typeface="Times New Roman"/>
                      </a:endParaRPr>
                    </a:p>
                    <a:p>
                      <a:pPr algn="ctr">
                        <a:spcAft>
                          <a:spcPts val="0"/>
                        </a:spcAft>
                      </a:pPr>
                      <a:r>
                        <a:rPr lang="ru-RU" sz="1200" b="1" dirty="0" smtClean="0">
                          <a:latin typeface="Comic Sans MS" pitchFamily="66" charset="0"/>
                          <a:ea typeface="Times New Roman"/>
                          <a:cs typeface="Times New Roman"/>
                        </a:rPr>
                        <a:t>Вид </a:t>
                      </a:r>
                      <a:r>
                        <a:rPr lang="ru-RU" sz="1200" b="1" dirty="0">
                          <a:latin typeface="Comic Sans MS" pitchFamily="66" charset="0"/>
                          <a:ea typeface="Times New Roman"/>
                          <a:cs typeface="Times New Roman"/>
                        </a:rPr>
                        <a:t>долгового обязательства</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smtClean="0">
                        <a:latin typeface="Comic Sans MS" pitchFamily="66" charset="0"/>
                        <a:ea typeface="Times New Roman"/>
                        <a:cs typeface="Times New Roman"/>
                      </a:endParaRPr>
                    </a:p>
                    <a:p>
                      <a:pPr algn="ctr">
                        <a:spcAft>
                          <a:spcPts val="0"/>
                        </a:spcAft>
                      </a:pPr>
                      <a:r>
                        <a:rPr lang="ru-RU" sz="1200" b="1" dirty="0" smtClean="0">
                          <a:latin typeface="Comic Sans MS" pitchFamily="66" charset="0"/>
                          <a:ea typeface="Times New Roman"/>
                          <a:cs typeface="Times New Roman"/>
                        </a:rPr>
                        <a:t>2022 год</a:t>
                      </a:r>
                      <a:endParaRPr lang="ru-RU" sz="1200" b="1" dirty="0">
                        <a:latin typeface="Comic Sans MS" pitchFamily="66" charset="0"/>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smtClean="0">
                        <a:latin typeface="Comic Sans MS" pitchFamily="66" charset="0"/>
                        <a:ea typeface="Times New Roman"/>
                        <a:cs typeface="Times New Roman"/>
                      </a:endParaRPr>
                    </a:p>
                    <a:p>
                      <a:pPr algn="ctr">
                        <a:spcAft>
                          <a:spcPts val="0"/>
                        </a:spcAft>
                      </a:pPr>
                      <a:r>
                        <a:rPr lang="ru-RU" sz="1200" b="1" dirty="0" smtClean="0">
                          <a:latin typeface="Comic Sans MS" pitchFamily="66" charset="0"/>
                          <a:ea typeface="Times New Roman"/>
                          <a:cs typeface="Times New Roman"/>
                        </a:rPr>
                        <a:t>2023 год</a:t>
                      </a:r>
                      <a:endParaRPr lang="ru-RU" sz="1200" b="1" dirty="0">
                        <a:latin typeface="Comic Sans MS" pitchFamily="66" charset="0"/>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smtClean="0">
                        <a:latin typeface="Comic Sans MS" pitchFamily="66" charset="0"/>
                        <a:ea typeface="Times New Roman"/>
                        <a:cs typeface="Times New Roman"/>
                      </a:endParaRPr>
                    </a:p>
                    <a:p>
                      <a:pPr algn="ctr">
                        <a:spcAft>
                          <a:spcPts val="0"/>
                        </a:spcAft>
                      </a:pPr>
                      <a:r>
                        <a:rPr lang="ru-RU" sz="1200" b="1" dirty="0" smtClean="0">
                          <a:latin typeface="Comic Sans MS" pitchFamily="66" charset="0"/>
                          <a:ea typeface="Times New Roman"/>
                          <a:cs typeface="Times New Roman"/>
                        </a:rPr>
                        <a:t>2024 год</a:t>
                      </a:r>
                      <a:endParaRPr lang="ru-RU" sz="1200" b="1" dirty="0">
                        <a:latin typeface="Comic Sans MS" pitchFamily="66" charset="0"/>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smtClean="0">
                        <a:latin typeface="Comic Sans MS" pitchFamily="66" charset="0"/>
                        <a:ea typeface="Times New Roman"/>
                        <a:cs typeface="Times New Roman"/>
                      </a:endParaRPr>
                    </a:p>
                    <a:p>
                      <a:pPr algn="ctr">
                        <a:spcAft>
                          <a:spcPts val="0"/>
                        </a:spcAft>
                      </a:pPr>
                      <a:r>
                        <a:rPr lang="ru-RU" sz="1200" b="1" dirty="0" smtClean="0">
                          <a:latin typeface="Comic Sans MS" pitchFamily="66" charset="0"/>
                          <a:ea typeface="Times New Roman"/>
                          <a:cs typeface="Times New Roman"/>
                        </a:rPr>
                        <a:t>2025 год</a:t>
                      </a:r>
                      <a:endParaRPr lang="ru-RU" sz="1200" b="1" dirty="0">
                        <a:latin typeface="Comic Sans MS" pitchFamily="66" charset="0"/>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999">
                <a:tc>
                  <a:txBody>
                    <a:bodyPr/>
                    <a:lstStyle/>
                    <a:p>
                      <a:pPr>
                        <a:spcAft>
                          <a:spcPts val="0"/>
                        </a:spcAft>
                      </a:pPr>
                      <a:r>
                        <a:rPr lang="ru-RU" sz="1200">
                          <a:latin typeface="Comic Sans MS" pitchFamily="66" charset="0"/>
                          <a:ea typeface="Times New Roman"/>
                          <a:cs typeface="Times New Roman"/>
                        </a:rPr>
                        <a:t>1.</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Comic Sans MS" pitchFamily="66" charset="0"/>
                          <a:ea typeface="Times New Roman"/>
                          <a:cs typeface="Times New Roman"/>
                        </a:rPr>
                        <a:t>Бюджетные кредиты, привлеченные в  бюджет муниципального района из областного  бюджета, в том числе: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rgbClr val="CC0099"/>
                          </a:solidFill>
                          <a:latin typeface="Comic Sans MS" pitchFamily="66" charset="0"/>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rgbClr val="CC0099"/>
                          </a:solidFill>
                          <a:latin typeface="Comic Sans MS" pitchFamily="66" charset="0"/>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rgbClr val="CC0099"/>
                          </a:solidFill>
                          <a:latin typeface="Comic Sans MS" pitchFamily="66" charset="0"/>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rgbClr val="CC0099"/>
                          </a:solidFill>
                          <a:latin typeface="Comic Sans MS" pitchFamily="66" charset="0"/>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296">
                <a:tc>
                  <a:txBody>
                    <a:bodyPr/>
                    <a:lstStyle/>
                    <a:p>
                      <a:pPr>
                        <a:spcAft>
                          <a:spcPts val="0"/>
                        </a:spcAft>
                      </a:pPr>
                      <a:r>
                        <a:rPr lang="ru-RU" sz="1200" dirty="0" smtClean="0">
                          <a:latin typeface="Comic Sans MS" pitchFamily="66" charset="0"/>
                          <a:ea typeface="Times New Roman"/>
                          <a:cs typeface="Times New Roman"/>
                        </a:rPr>
                        <a:t>1.1</a:t>
                      </a:r>
                      <a:endParaRPr lang="ru-RU" sz="1200" dirty="0">
                        <a:latin typeface="Comic Sans MS" pitchFamily="66" charset="0"/>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smtClean="0">
                          <a:latin typeface="Comic Sans MS" pitchFamily="66" charset="0"/>
                          <a:ea typeface="Times New Roman"/>
                          <a:cs typeface="Times New Roman"/>
                        </a:rPr>
                        <a:t>бюджетные </a:t>
                      </a:r>
                      <a:r>
                        <a:rPr lang="ru-RU" sz="1200" dirty="0">
                          <a:latin typeface="Comic Sans MS" pitchFamily="66" charset="0"/>
                          <a:ea typeface="Times New Roman"/>
                          <a:cs typeface="Times New Roman"/>
                        </a:rPr>
                        <a:t>кредиты для частичного покрытия дефицита местного бюджета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rgbClr val="CC0099"/>
                          </a:solidFill>
                          <a:latin typeface="Comic Sans MS" pitchFamily="66" charset="0"/>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rgbClr val="CC0099"/>
                          </a:solidFill>
                          <a:latin typeface="Comic Sans MS" pitchFamily="66" charset="0"/>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rgbClr val="CC0099"/>
                          </a:solidFill>
                          <a:latin typeface="Comic Sans MS" pitchFamily="66" charset="0"/>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rgbClr val="CC0099"/>
                          </a:solidFill>
                          <a:latin typeface="Comic Sans MS" pitchFamily="66" charset="0"/>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999">
                <a:tc>
                  <a:txBody>
                    <a:bodyPr/>
                    <a:lstStyle/>
                    <a:p>
                      <a:pPr>
                        <a:spcAft>
                          <a:spcPts val="0"/>
                        </a:spcAft>
                      </a:pPr>
                      <a:r>
                        <a:rPr lang="ru-RU" sz="1200" dirty="0" smtClean="0">
                          <a:latin typeface="Comic Sans MS" pitchFamily="66" charset="0"/>
                          <a:ea typeface="Times New Roman"/>
                          <a:cs typeface="Times New Roman"/>
                        </a:rPr>
                        <a:t>2.</a:t>
                      </a:r>
                      <a:endParaRPr lang="ru-RU" sz="1200" dirty="0">
                        <a:latin typeface="Comic Sans MS" pitchFamily="66" charset="0"/>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Comic Sans MS" pitchFamily="66" charset="0"/>
                          <a:ea typeface="Times New Roman"/>
                          <a:cs typeface="Times New Roman"/>
                        </a:rPr>
                        <a:t>Кредиты, привлеченные бюджетом муниципального района от кредитных организаций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solidFill>
                            <a:srgbClr val="0000CC"/>
                          </a:solidFill>
                          <a:latin typeface="Comic Sans MS" pitchFamily="66" charset="0"/>
                          <a:ea typeface="Times New Roman"/>
                          <a:cs typeface="Times New Roman"/>
                        </a:rPr>
                        <a:t>0,0</a:t>
                      </a:r>
                      <a:endParaRPr lang="ru-RU" sz="1400" b="1" dirty="0">
                        <a:solidFill>
                          <a:srgbClr val="0000CC"/>
                        </a:solidFill>
                        <a:latin typeface="Comic Sans MS" pitchFamily="66" charset="0"/>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solidFill>
                            <a:srgbClr val="0000CC"/>
                          </a:solidFill>
                          <a:latin typeface="Comic Sans MS" pitchFamily="66" charset="0"/>
                          <a:ea typeface="Times New Roman"/>
                          <a:cs typeface="Times New Roman"/>
                        </a:rPr>
                        <a:t>0,0</a:t>
                      </a:r>
                      <a:endParaRPr lang="ru-RU" sz="1400" b="1" dirty="0">
                        <a:solidFill>
                          <a:srgbClr val="0000CC"/>
                        </a:solidFill>
                        <a:latin typeface="Comic Sans MS" pitchFamily="66" charset="0"/>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solidFill>
                            <a:srgbClr val="0000CC"/>
                          </a:solidFill>
                          <a:latin typeface="Comic Sans MS" pitchFamily="66" charset="0"/>
                          <a:ea typeface="Times New Roman"/>
                          <a:cs typeface="Times New Roman"/>
                        </a:rPr>
                        <a:t>0,0</a:t>
                      </a:r>
                      <a:endParaRPr lang="ru-RU" sz="1400" b="1" dirty="0">
                        <a:solidFill>
                          <a:srgbClr val="0000CC"/>
                        </a:solidFill>
                        <a:latin typeface="Comic Sans MS" pitchFamily="66" charset="0"/>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solidFill>
                            <a:srgbClr val="0000CC"/>
                          </a:solidFill>
                          <a:latin typeface="Comic Sans MS" pitchFamily="66" charset="0"/>
                          <a:ea typeface="Times New Roman"/>
                          <a:cs typeface="Times New Roman"/>
                        </a:rPr>
                        <a:t>0,0</a:t>
                      </a:r>
                      <a:endParaRPr lang="ru-RU" sz="1400" b="1" dirty="0">
                        <a:solidFill>
                          <a:srgbClr val="0000CC"/>
                        </a:solidFill>
                        <a:latin typeface="Comic Sans MS" pitchFamily="66" charset="0"/>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730">
                <a:tc>
                  <a:txBody>
                    <a:bodyPr/>
                    <a:lstStyle/>
                    <a:p>
                      <a:pPr>
                        <a:spcAft>
                          <a:spcPts val="0"/>
                        </a:spcAft>
                      </a:pPr>
                      <a:endParaRPr lang="ru-RU" sz="1200">
                        <a:latin typeface="Comic Sans MS" pitchFamily="66" charset="0"/>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a:latin typeface="Comic Sans MS" pitchFamily="66" charset="0"/>
                          <a:ea typeface="Times New Roman"/>
                          <a:cs typeface="Times New Roman"/>
                        </a:rPr>
                        <a:t>Итого:</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rgbClr val="CC0099"/>
                          </a:solidFill>
                          <a:latin typeface="Comic Sans MS" pitchFamily="66" charset="0"/>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rgbClr val="CC0099"/>
                          </a:solidFill>
                          <a:latin typeface="Comic Sans MS" pitchFamily="66" charset="0"/>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solidFill>
                            <a:srgbClr val="CC0099"/>
                          </a:solidFill>
                          <a:latin typeface="Comic Sans MS" pitchFamily="66" charset="0"/>
                          <a:ea typeface="Times New Roman"/>
                          <a:cs typeface="Times New Roman"/>
                        </a:rPr>
                        <a:t>1371,0</a:t>
                      </a:r>
                      <a:endParaRPr lang="ru-RU" sz="1400" b="1" dirty="0">
                        <a:solidFill>
                          <a:srgbClr val="CC0099"/>
                        </a:solidFill>
                        <a:latin typeface="Comic Sans MS" pitchFamily="66" charset="0"/>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solidFill>
                            <a:srgbClr val="CC0099"/>
                          </a:solidFill>
                          <a:latin typeface="Comic Sans MS" pitchFamily="66" charset="0"/>
                          <a:ea typeface="Times New Roman"/>
                          <a:cs typeface="Times New Roman"/>
                        </a:rPr>
                        <a:t>1371,0</a:t>
                      </a:r>
                      <a:endParaRPr lang="ru-RU" sz="1400" b="1" dirty="0">
                        <a:solidFill>
                          <a:srgbClr val="CC0099"/>
                        </a:solidFill>
                        <a:latin typeface="Comic Sans MS" pitchFamily="66" charset="0"/>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Диаграмма 6"/>
          <p:cNvGraphicFramePr/>
          <p:nvPr/>
        </p:nvGraphicFramePr>
        <p:xfrm>
          <a:off x="571472" y="3929066"/>
          <a:ext cx="8286808" cy="2786082"/>
        </p:xfrm>
        <a:graphic>
          <a:graphicData uri="http://schemas.openxmlformats.org/drawingml/2006/chart">
            <c:chart xmlns:c="http://schemas.openxmlformats.org/drawingml/2006/chart" xmlns:r="http://schemas.openxmlformats.org/officeDocument/2006/relationships" r:id="rId2"/>
          </a:graphicData>
        </a:graphic>
      </p:graphicFrame>
      <p:sp>
        <p:nvSpPr>
          <p:cNvPr id="6" name="Нижний колонтитул 5"/>
          <p:cNvSpPr>
            <a:spLocks noGrp="1"/>
          </p:cNvSpPr>
          <p:nvPr>
            <p:ph type="ftr" sz="quarter" idx="11"/>
          </p:nvPr>
        </p:nvSpPr>
        <p:spPr/>
        <p:txBody>
          <a:bodyPr/>
          <a:lstStyle/>
          <a:p>
            <a:pPr>
              <a:defRPr/>
            </a:pPr>
            <a:endParaRPr lang="ru-RU"/>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1467DE74-B20A-4F1D-8232-4D1388C59578}" type="slidenum">
              <a:rPr lang="ru-RU" smtClean="0">
                <a:solidFill>
                  <a:schemeClr val="tx1">
                    <a:lumMod val="50000"/>
                    <a:lumOff val="50000"/>
                  </a:schemeClr>
                </a:solidFill>
              </a:rPr>
              <a:pPr>
                <a:defRPr/>
              </a:pPr>
              <a:t>47</a:t>
            </a:fld>
            <a:endParaRPr lang="ru-RU" dirty="0">
              <a:solidFill>
                <a:schemeClr val="tx1">
                  <a:lumMod val="50000"/>
                  <a:lumOff val="50000"/>
                </a:schemeClr>
              </a:solidFill>
            </a:endParaRPr>
          </a:p>
        </p:txBody>
      </p:sp>
      <p:graphicFrame>
        <p:nvGraphicFramePr>
          <p:cNvPr id="4" name="Таблица 3"/>
          <p:cNvGraphicFramePr>
            <a:graphicFrameLocks noGrp="1"/>
          </p:cNvGraphicFramePr>
          <p:nvPr/>
        </p:nvGraphicFramePr>
        <p:xfrm>
          <a:off x="500034" y="1214422"/>
          <a:ext cx="7929617" cy="2135448"/>
        </p:xfrm>
        <a:graphic>
          <a:graphicData uri="http://schemas.openxmlformats.org/drawingml/2006/table">
            <a:tbl>
              <a:tblPr/>
              <a:tblGrid>
                <a:gridCol w="3655058"/>
                <a:gridCol w="1115103"/>
                <a:gridCol w="1053152"/>
                <a:gridCol w="1053152"/>
                <a:gridCol w="1053152"/>
              </a:tblGrid>
              <a:tr h="428568">
                <a:tc>
                  <a:txBody>
                    <a:bodyPr/>
                    <a:lstStyle/>
                    <a:p>
                      <a:pPr>
                        <a:spcAft>
                          <a:spcPts val="0"/>
                        </a:spcAft>
                        <a:tabLst>
                          <a:tab pos="1879600" algn="l"/>
                        </a:tabLst>
                      </a:pPr>
                      <a:r>
                        <a:rPr lang="ru-RU" sz="1400" b="1" dirty="0" smtClean="0">
                          <a:latin typeface="Comic Sans MS" pitchFamily="66" charset="0"/>
                          <a:ea typeface="Times New Roman"/>
                        </a:rPr>
                        <a:t>Наименование</a:t>
                      </a:r>
                    </a:p>
                    <a:p>
                      <a:pPr>
                        <a:spcAft>
                          <a:spcPts val="0"/>
                        </a:spcAft>
                        <a:tabLst>
                          <a:tab pos="1879600" algn="l"/>
                        </a:tabLst>
                      </a:pPr>
                      <a:endParaRPr lang="ru-RU" sz="1400" b="1" dirty="0">
                        <a:latin typeface="Comic Sans MS" pitchFamily="66" charset="0"/>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b="1" dirty="0" smtClean="0">
                          <a:latin typeface="Comic Sans MS" pitchFamily="66" charset="0"/>
                          <a:ea typeface="Times New Roman"/>
                        </a:rPr>
                        <a:t>2022 год</a:t>
                      </a:r>
                      <a:endParaRPr lang="ru-RU" sz="1400" b="1" dirty="0">
                        <a:latin typeface="Comic Sans MS" pitchFamily="66" charset="0"/>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b="1" dirty="0" smtClean="0">
                          <a:latin typeface="Comic Sans MS" pitchFamily="66" charset="0"/>
                          <a:ea typeface="Times New Roman"/>
                        </a:rPr>
                        <a:t>2023 год</a:t>
                      </a:r>
                      <a:endParaRPr lang="ru-RU" sz="1400" b="1" dirty="0">
                        <a:latin typeface="Comic Sans MS" pitchFamily="66" charset="0"/>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b="1" dirty="0" smtClean="0">
                          <a:latin typeface="Comic Sans MS" pitchFamily="66" charset="0"/>
                          <a:ea typeface="Times New Roman"/>
                        </a:rPr>
                        <a:t>2024 год</a:t>
                      </a:r>
                      <a:endParaRPr lang="ru-RU" sz="1400" b="1" dirty="0">
                        <a:latin typeface="Comic Sans MS" pitchFamily="66" charset="0"/>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b="1" dirty="0" smtClean="0">
                          <a:latin typeface="Comic Sans MS" pitchFamily="66" charset="0"/>
                          <a:ea typeface="Times New Roman"/>
                        </a:rPr>
                        <a:t>2025 год</a:t>
                      </a:r>
                      <a:endParaRPr lang="ru-RU" sz="1400" b="1" dirty="0">
                        <a:latin typeface="Comic Sans MS" pitchFamily="66" charset="0"/>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250">
                <a:tc>
                  <a:txBody>
                    <a:bodyPr/>
                    <a:lstStyle/>
                    <a:p>
                      <a:pPr>
                        <a:spcAft>
                          <a:spcPts val="0"/>
                        </a:spcAft>
                        <a:tabLst>
                          <a:tab pos="1879600" algn="l"/>
                        </a:tabLst>
                      </a:pPr>
                      <a:r>
                        <a:rPr lang="ru-RU" sz="1400" dirty="0">
                          <a:latin typeface="Comic Sans MS" pitchFamily="66" charset="0"/>
                          <a:ea typeface="Times New Roman"/>
                        </a:rPr>
                        <a:t>объем бюджетных ассигнований (тыс. руб</a:t>
                      </a:r>
                      <a:r>
                        <a:rPr lang="ru-RU" sz="1400" dirty="0" smtClean="0">
                          <a:latin typeface="Comic Sans MS" pitchFamily="66" charset="0"/>
                          <a:ea typeface="Times New Roman"/>
                        </a:rPr>
                        <a:t>.)</a:t>
                      </a:r>
                    </a:p>
                    <a:p>
                      <a:pPr>
                        <a:spcAft>
                          <a:spcPts val="0"/>
                        </a:spcAft>
                        <a:tabLst>
                          <a:tab pos="1879600" algn="l"/>
                        </a:tabLst>
                      </a:pPr>
                      <a:endParaRPr lang="ru-RU" sz="1400" dirty="0">
                        <a:latin typeface="Comic Sans MS" pitchFamily="66" charset="0"/>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b="1" dirty="0">
                          <a:solidFill>
                            <a:srgbClr val="0000FF"/>
                          </a:solidFill>
                          <a:latin typeface="Comic Sans MS" pitchFamily="66" charset="0"/>
                          <a:ea typeface="Times New Roman"/>
                        </a:rPr>
                        <a:t>1,4</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b="1" dirty="0">
                          <a:solidFill>
                            <a:srgbClr val="0000FF"/>
                          </a:solidFill>
                          <a:latin typeface="Comic Sans MS" pitchFamily="66" charset="0"/>
                          <a:ea typeface="Times New Roman"/>
                        </a:rPr>
                        <a:t>1,4</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b="1" dirty="0">
                          <a:solidFill>
                            <a:srgbClr val="0000FF"/>
                          </a:solidFill>
                          <a:latin typeface="Comic Sans MS" pitchFamily="66" charset="0"/>
                          <a:ea typeface="Times New Roman"/>
                        </a:rPr>
                        <a:t>1,4</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b="1" dirty="0">
                          <a:solidFill>
                            <a:srgbClr val="0000FF"/>
                          </a:solidFill>
                          <a:latin typeface="Comic Sans MS" pitchFamily="66" charset="0"/>
                          <a:ea typeface="Times New Roman"/>
                        </a:rPr>
                        <a:t>1,4</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9243">
                <a:tc>
                  <a:txBody>
                    <a:bodyPr/>
                    <a:lstStyle/>
                    <a:p>
                      <a:pPr>
                        <a:spcAft>
                          <a:spcPts val="0"/>
                        </a:spcAft>
                        <a:tabLst>
                          <a:tab pos="1879600" algn="l"/>
                        </a:tabLst>
                      </a:pPr>
                      <a:r>
                        <a:rPr lang="ru-RU" sz="1400" dirty="0">
                          <a:latin typeface="Comic Sans MS" pitchFamily="66" charset="0"/>
                          <a:ea typeface="Times New Roman"/>
                        </a:rPr>
                        <a:t>процент от объёма расходов бюджета, за исключением объема расходов, осуществляемых за счет субвенций, предоставляемых из областного </a:t>
                      </a:r>
                      <a:r>
                        <a:rPr lang="ru-RU" sz="1400" dirty="0" smtClean="0">
                          <a:latin typeface="Comic Sans MS" pitchFamily="66" charset="0"/>
                          <a:ea typeface="Times New Roman"/>
                        </a:rPr>
                        <a:t>бюджета </a:t>
                      </a:r>
                      <a:r>
                        <a:rPr lang="ru-RU" sz="1400" dirty="0">
                          <a:latin typeface="Comic Sans MS" pitchFamily="66" charset="0"/>
                          <a:ea typeface="Times New Roman"/>
                        </a:rPr>
                        <a:t>(%)</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b="1" dirty="0">
                          <a:solidFill>
                            <a:srgbClr val="CC0099"/>
                          </a:solidFill>
                          <a:latin typeface="Comic Sans MS" pitchFamily="66" charset="0"/>
                          <a:ea typeface="Times New Roman"/>
                        </a:rPr>
                        <a:t>0,001</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b="1" dirty="0">
                          <a:solidFill>
                            <a:srgbClr val="CC0099"/>
                          </a:solidFill>
                          <a:latin typeface="Comic Sans MS" pitchFamily="66" charset="0"/>
                          <a:ea typeface="Times New Roman"/>
                        </a:rPr>
                        <a:t>0,001</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b="1" dirty="0">
                          <a:solidFill>
                            <a:srgbClr val="CC0099"/>
                          </a:solidFill>
                          <a:latin typeface="Comic Sans MS" pitchFamily="66" charset="0"/>
                          <a:ea typeface="Times New Roman"/>
                        </a:rPr>
                        <a:t>0,001</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b="1" dirty="0">
                          <a:solidFill>
                            <a:srgbClr val="CC0099"/>
                          </a:solidFill>
                          <a:latin typeface="Comic Sans MS" pitchFamily="66" charset="0"/>
                          <a:ea typeface="Times New Roman"/>
                        </a:rPr>
                        <a:t>0,001</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Диаграмма 4"/>
          <p:cNvGraphicFramePr/>
          <p:nvPr/>
        </p:nvGraphicFramePr>
        <p:xfrm>
          <a:off x="357158" y="3857628"/>
          <a:ext cx="8501122" cy="2571768"/>
        </p:xfrm>
        <a:graphic>
          <a:graphicData uri="http://schemas.openxmlformats.org/drawingml/2006/chart">
            <c:chart xmlns:c="http://schemas.openxmlformats.org/drawingml/2006/chart" xmlns:r="http://schemas.openxmlformats.org/officeDocument/2006/relationships" r:id="rId2"/>
          </a:graphicData>
        </a:graphic>
      </p:graphicFrame>
      <p:sp>
        <p:nvSpPr>
          <p:cNvPr id="6" name="Нижний колонтитул 5"/>
          <p:cNvSpPr>
            <a:spLocks noGrp="1"/>
          </p:cNvSpPr>
          <p:nvPr>
            <p:ph type="ftr" sz="quarter" idx="11"/>
          </p:nvPr>
        </p:nvSpPr>
        <p:spPr/>
        <p:txBody>
          <a:bodyPr/>
          <a:lstStyle/>
          <a:p>
            <a:pPr>
              <a:defRPr/>
            </a:pPr>
            <a:endParaRPr lang="ru-RU"/>
          </a:p>
        </p:txBody>
      </p:sp>
      <p:sp>
        <p:nvSpPr>
          <p:cNvPr id="7" name="Прямоугольник 6"/>
          <p:cNvSpPr/>
          <p:nvPr/>
        </p:nvSpPr>
        <p:spPr>
          <a:xfrm>
            <a:off x="1000100" y="285728"/>
            <a:ext cx="7358114" cy="430887"/>
          </a:xfrm>
          <a:prstGeom prst="rect">
            <a:avLst/>
          </a:prstGeom>
        </p:spPr>
        <p:txBody>
          <a:bodyPr wrap="square">
            <a:spAutoFit/>
          </a:bodyPr>
          <a:lstStyle/>
          <a:p>
            <a:r>
              <a:rPr lang="ru-RU" sz="2000" dirty="0" smtClean="0"/>
              <a:t> </a:t>
            </a:r>
            <a:r>
              <a:rPr lang="ru-RU" sz="2200" b="1" dirty="0" smtClean="0">
                <a:solidFill>
                  <a:srgbClr val="0000CC"/>
                </a:solidFill>
                <a:latin typeface="Comic Sans MS" pitchFamily="66" charset="0"/>
                <a:cs typeface="Times New Roman" pitchFamily="18" charset="0"/>
              </a:rPr>
              <a:t>Расходы на обслуживание долговых обязательств</a:t>
            </a:r>
            <a:endParaRPr lang="ru-RU" sz="22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8EBA0A35-3DF4-4400-B6F0-7A55305109F9}" type="slidenum">
              <a:rPr lang="ru-RU" smtClean="0">
                <a:solidFill>
                  <a:schemeClr val="tx1">
                    <a:lumMod val="50000"/>
                    <a:lumOff val="50000"/>
                  </a:schemeClr>
                </a:solidFill>
                <a:latin typeface="+mn-lt"/>
                <a:cs typeface="+mn-cs"/>
              </a:rPr>
              <a:pPr fontAlgn="auto">
                <a:spcBef>
                  <a:spcPts val="0"/>
                </a:spcBef>
                <a:spcAft>
                  <a:spcPts val="0"/>
                </a:spcAft>
                <a:defRPr/>
              </a:pPr>
              <a:t>48</a:t>
            </a:fld>
            <a:endParaRPr lang="ru-RU" dirty="0">
              <a:solidFill>
                <a:schemeClr val="tx1">
                  <a:lumMod val="50000"/>
                  <a:lumOff val="50000"/>
                </a:schemeClr>
              </a:solidFill>
              <a:latin typeface="+mn-lt"/>
              <a:cs typeface="+mn-cs"/>
            </a:endParaRPr>
          </a:p>
        </p:txBody>
      </p:sp>
      <p:sp>
        <p:nvSpPr>
          <p:cNvPr id="6" name="Облако 5"/>
          <p:cNvSpPr/>
          <p:nvPr/>
        </p:nvSpPr>
        <p:spPr>
          <a:xfrm>
            <a:off x="1285852" y="214290"/>
            <a:ext cx="7643866" cy="4429156"/>
          </a:xfrm>
          <a:prstGeom prst="cloud">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rgbClr val="FF0066"/>
              </a:solidFill>
              <a:latin typeface="Comic Sans MS" pitchFamily="66" charset="0"/>
              <a:ea typeface="Calibri" pitchFamily="34" charset="0"/>
              <a:cs typeface="Times New Roman" pitchFamily="18" charset="0"/>
            </a:endParaRPr>
          </a:p>
          <a:p>
            <a:pPr algn="ctr"/>
            <a:r>
              <a:rPr lang="ru-RU" b="1" dirty="0" smtClean="0">
                <a:solidFill>
                  <a:srgbClr val="0000CC"/>
                </a:solidFill>
                <a:latin typeface="Comic Sans MS" pitchFamily="66" charset="0"/>
                <a:ea typeface="Calibri" pitchFamily="34" charset="0"/>
                <a:cs typeface="Times New Roman" pitchFamily="18" charset="0"/>
              </a:rPr>
              <a:t>Контактная информация:</a:t>
            </a:r>
          </a:p>
          <a:p>
            <a:pPr algn="ctr" eaLnBrk="0" hangingPunct="0"/>
            <a:r>
              <a:rPr lang="ru-RU" b="1" dirty="0" smtClean="0">
                <a:solidFill>
                  <a:srgbClr val="0000CC"/>
                </a:solidFill>
                <a:latin typeface="Comic Sans MS" pitchFamily="66" charset="0"/>
                <a:ea typeface="Calibri" pitchFamily="34" charset="0"/>
                <a:cs typeface="Times New Roman" pitchFamily="18" charset="0"/>
              </a:rPr>
              <a:t>Начальник Финансового управления Администрации</a:t>
            </a:r>
          </a:p>
          <a:p>
            <a:pPr algn="ctr" eaLnBrk="0" hangingPunct="0"/>
            <a:r>
              <a:rPr lang="ru-RU" b="1" dirty="0" smtClean="0">
                <a:solidFill>
                  <a:srgbClr val="0000CC"/>
                </a:solidFill>
                <a:latin typeface="Comic Sans MS" pitchFamily="66" charset="0"/>
                <a:ea typeface="Calibri" pitchFamily="34" charset="0"/>
                <a:cs typeface="Times New Roman" pitchFamily="18" charset="0"/>
              </a:rPr>
              <a:t>муниципального образования «Краснинский муниципальный округ»</a:t>
            </a:r>
          </a:p>
          <a:p>
            <a:pPr algn="ctr" eaLnBrk="0" hangingPunct="0"/>
            <a:r>
              <a:rPr lang="ru-RU" b="1" dirty="0" smtClean="0">
                <a:solidFill>
                  <a:srgbClr val="0000CC"/>
                </a:solidFill>
                <a:latin typeface="Comic Sans MS" pitchFamily="66" charset="0"/>
                <a:ea typeface="Calibri" pitchFamily="34" charset="0"/>
                <a:cs typeface="Times New Roman" pitchFamily="18" charset="0"/>
              </a:rPr>
              <a:t> Смоленской области</a:t>
            </a:r>
          </a:p>
          <a:p>
            <a:pPr algn="ctr" eaLnBrk="0" hangingPunct="0"/>
            <a:r>
              <a:rPr lang="ru-RU" b="1" dirty="0" smtClean="0">
                <a:solidFill>
                  <a:srgbClr val="0000CC"/>
                </a:solidFill>
                <a:latin typeface="Comic Sans MS" pitchFamily="66" charset="0"/>
                <a:ea typeface="Calibri" pitchFamily="34" charset="0"/>
                <a:cs typeface="Times New Roman" pitchFamily="18" charset="0"/>
              </a:rPr>
              <a:t>Новикова Наталья Владимировна</a:t>
            </a:r>
          </a:p>
          <a:p>
            <a:pPr algn="ctr" eaLnBrk="0" hangingPunct="0"/>
            <a:r>
              <a:rPr lang="ru-RU" b="1" dirty="0" smtClean="0">
                <a:solidFill>
                  <a:srgbClr val="0000CC"/>
                </a:solidFill>
                <a:latin typeface="Comic Sans MS" pitchFamily="66" charset="0"/>
                <a:ea typeface="Calibri" pitchFamily="34" charset="0"/>
                <a:cs typeface="Times New Roman" pitchFamily="18" charset="0"/>
              </a:rPr>
              <a:t>График работы с 9-00 до 18-00, перерыв с 13-00 до 14-00.</a:t>
            </a:r>
          </a:p>
          <a:p>
            <a:pPr algn="ctr" eaLnBrk="0" hangingPunct="0"/>
            <a:r>
              <a:rPr lang="ru-RU" b="1" dirty="0" smtClean="0">
                <a:solidFill>
                  <a:srgbClr val="0000CC"/>
                </a:solidFill>
                <a:latin typeface="Comic Sans MS" pitchFamily="66" charset="0"/>
                <a:ea typeface="Calibri" pitchFamily="34" charset="0"/>
                <a:cs typeface="Times New Roman" pitchFamily="18" charset="0"/>
              </a:rPr>
              <a:t>Адрес:  216100, Смоленская область, п.г.т Красный, </a:t>
            </a:r>
          </a:p>
          <a:p>
            <a:pPr algn="ctr" eaLnBrk="0" hangingPunct="0"/>
            <a:r>
              <a:rPr lang="ru-RU" b="1" dirty="0" smtClean="0">
                <a:solidFill>
                  <a:srgbClr val="0000CC"/>
                </a:solidFill>
                <a:latin typeface="Comic Sans MS" pitchFamily="66" charset="0"/>
                <a:ea typeface="Calibri" pitchFamily="34" charset="0"/>
                <a:cs typeface="Times New Roman" pitchFamily="18" charset="0"/>
              </a:rPr>
              <a:t>ул. Карла Маркса д.16</a:t>
            </a:r>
          </a:p>
          <a:p>
            <a:pPr algn="ctr" eaLnBrk="0" hangingPunct="0"/>
            <a:r>
              <a:rPr lang="ru-RU" b="1" dirty="0" smtClean="0">
                <a:solidFill>
                  <a:srgbClr val="0000CC"/>
                </a:solidFill>
                <a:latin typeface="Comic Sans MS" pitchFamily="66" charset="0"/>
                <a:ea typeface="Calibri" pitchFamily="34" charset="0"/>
                <a:cs typeface="Times New Roman" pitchFamily="18" charset="0"/>
              </a:rPr>
              <a:t>Телефоны  (848145) 4-19-44</a:t>
            </a:r>
          </a:p>
          <a:p>
            <a:pPr algn="ctr" eaLnBrk="0" hangingPunct="0"/>
            <a:r>
              <a:rPr lang="ru-RU" b="1" dirty="0" smtClean="0">
                <a:solidFill>
                  <a:srgbClr val="0000CC"/>
                </a:solidFill>
                <a:latin typeface="Comic Sans MS" pitchFamily="66" charset="0"/>
                <a:ea typeface="Calibri" pitchFamily="34" charset="0"/>
                <a:cs typeface="Times New Roman" pitchFamily="18" charset="0"/>
              </a:rPr>
              <a:t>Электронная почта:</a:t>
            </a:r>
            <a:r>
              <a:rPr lang="ru-RU" dirty="0" smtClean="0">
                <a:solidFill>
                  <a:srgbClr val="0000CC"/>
                </a:solidFill>
                <a:latin typeface="Comic Sans MS" pitchFamily="66" charset="0"/>
                <a:ea typeface="Calibri" pitchFamily="34" charset="0"/>
                <a:cs typeface="Times New Roman" pitchFamily="18" charset="0"/>
              </a:rPr>
              <a:t>   </a:t>
            </a:r>
            <a:r>
              <a:rPr lang="en-US" b="1" dirty="0" err="1" smtClean="0">
                <a:solidFill>
                  <a:srgbClr val="0000CC"/>
                </a:solidFill>
                <a:latin typeface="Comic Sans MS" pitchFamily="66" charset="0"/>
                <a:ea typeface="Calibri" pitchFamily="34" charset="0"/>
                <a:cs typeface="Times New Roman" pitchFamily="18" charset="0"/>
                <a:hlinkClick r:id="rId2"/>
              </a:rPr>
              <a:t>rfo</a:t>
            </a:r>
            <a:r>
              <a:rPr lang="ru-RU" b="1" dirty="0" smtClean="0">
                <a:solidFill>
                  <a:srgbClr val="0000CC"/>
                </a:solidFill>
                <a:latin typeface="Comic Sans MS" pitchFamily="66" charset="0"/>
                <a:ea typeface="Calibri" pitchFamily="34" charset="0"/>
                <a:cs typeface="Times New Roman" pitchFamily="18" charset="0"/>
                <a:hlinkClick r:id="rId2"/>
              </a:rPr>
              <a:t>67@</a:t>
            </a:r>
            <a:r>
              <a:rPr lang="en-US" b="1" dirty="0" err="1" smtClean="0">
                <a:solidFill>
                  <a:srgbClr val="0000CC"/>
                </a:solidFill>
                <a:latin typeface="Comic Sans MS" pitchFamily="66" charset="0"/>
                <a:ea typeface="Calibri" pitchFamily="34" charset="0"/>
                <a:cs typeface="Times New Roman" pitchFamily="18" charset="0"/>
                <a:hlinkClick r:id="rId2"/>
              </a:rPr>
              <a:t>yandex</a:t>
            </a:r>
            <a:r>
              <a:rPr lang="ru-RU" b="1" dirty="0" smtClean="0">
                <a:solidFill>
                  <a:srgbClr val="0000CC"/>
                </a:solidFill>
                <a:latin typeface="Comic Sans MS" pitchFamily="66" charset="0"/>
                <a:ea typeface="Calibri" pitchFamily="34" charset="0"/>
                <a:cs typeface="Times New Roman" pitchFamily="18" charset="0"/>
                <a:hlinkClick r:id="rId2"/>
              </a:rPr>
              <a:t>.</a:t>
            </a:r>
            <a:r>
              <a:rPr lang="en-US" b="1" dirty="0" err="1" smtClean="0">
                <a:solidFill>
                  <a:srgbClr val="0000CC"/>
                </a:solidFill>
                <a:latin typeface="Comic Sans MS" pitchFamily="66" charset="0"/>
                <a:ea typeface="Calibri" pitchFamily="34" charset="0"/>
                <a:cs typeface="Times New Roman" pitchFamily="18" charset="0"/>
                <a:hlinkClick r:id="rId2"/>
              </a:rPr>
              <a:t>r</a:t>
            </a:r>
            <a:r>
              <a:rPr lang="en-US" b="1" dirty="0" err="1" smtClean="0">
                <a:solidFill>
                  <a:srgbClr val="FF0066"/>
                </a:solidFill>
                <a:latin typeface="Comic Sans MS" pitchFamily="66" charset="0"/>
                <a:ea typeface="Calibri" pitchFamily="34" charset="0"/>
                <a:cs typeface="Times New Roman" pitchFamily="18" charset="0"/>
                <a:hlinkClick r:id="rId2"/>
              </a:rPr>
              <a:t>u</a:t>
            </a:r>
            <a:r>
              <a:rPr lang="ru-RU" b="1" dirty="0" smtClean="0">
                <a:solidFill>
                  <a:srgbClr val="FF0066"/>
                </a:solidFill>
                <a:latin typeface="Comic Sans MS" pitchFamily="66" charset="0"/>
                <a:ea typeface="Calibri" pitchFamily="34" charset="0"/>
                <a:cs typeface="Times New Roman" pitchFamily="18" charset="0"/>
              </a:rPr>
              <a:t> </a:t>
            </a:r>
            <a:endParaRPr lang="ru-RU" b="1" dirty="0">
              <a:solidFill>
                <a:srgbClr val="FF0066"/>
              </a:solidFill>
              <a:latin typeface="Comic Sans MS" pitchFamily="66" charset="0"/>
              <a:ea typeface="Calibri" pitchFamily="34" charset="0"/>
              <a:cs typeface="Times New Roman" pitchFamily="18" charset="0"/>
            </a:endParaRPr>
          </a:p>
        </p:txBody>
      </p:sp>
      <p:sp>
        <p:nvSpPr>
          <p:cNvPr id="7" name="Облако 6"/>
          <p:cNvSpPr/>
          <p:nvPr/>
        </p:nvSpPr>
        <p:spPr>
          <a:xfrm>
            <a:off x="214282" y="5286388"/>
            <a:ext cx="2428892" cy="1428760"/>
          </a:xfrm>
          <a:prstGeom prst="cloud">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CC"/>
                </a:solidFill>
                <a:latin typeface="Comic Sans MS" pitchFamily="66" charset="0"/>
              </a:rPr>
              <a:t>Спасибо за внимание!</a:t>
            </a:r>
            <a:endParaRPr lang="ru-RU" b="1" dirty="0">
              <a:solidFill>
                <a:srgbClr val="0000CC"/>
              </a:solidFill>
              <a:latin typeface="Comic Sans MS" pitchFamily="66" charset="0"/>
            </a:endParaRP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rganization Chart 18"/>
          <p:cNvGrpSpPr>
            <a:grpSpLocks noChangeAspect="1"/>
          </p:cNvGrpSpPr>
          <p:nvPr/>
        </p:nvGrpSpPr>
        <p:grpSpPr bwMode="auto">
          <a:xfrm>
            <a:off x="571472" y="1500174"/>
            <a:ext cx="8064499" cy="4322759"/>
            <a:chOff x="1134" y="1238"/>
            <a:chExt cx="2886" cy="734"/>
          </a:xfrm>
        </p:grpSpPr>
        <p:cxnSp>
          <p:nvCxnSpPr>
            <p:cNvPr id="143385" name="_s143385"/>
            <p:cNvCxnSpPr>
              <a:cxnSpLocks noChangeShapeType="1"/>
              <a:stCxn id="14" idx="0"/>
              <a:endCxn id="11" idx="2"/>
            </p:cNvCxnSpPr>
            <p:nvPr/>
          </p:nvCxnSpPr>
          <p:spPr bwMode="auto">
            <a:xfrm rot="5400000" flipH="1">
              <a:off x="3004" y="1099"/>
              <a:ext cx="158" cy="1011"/>
            </a:xfrm>
            <a:prstGeom prst="bentConnector3">
              <a:avLst>
                <a:gd name="adj1" fmla="val 12264"/>
              </a:avLst>
            </a:prstGeom>
            <a:noFill/>
            <a:ln w="28575">
              <a:solidFill>
                <a:schemeClr val="tx1"/>
              </a:solidFill>
              <a:miter lim="800000"/>
              <a:headEnd/>
              <a:tailEnd/>
            </a:ln>
          </p:spPr>
        </p:cxnSp>
        <p:cxnSp>
          <p:nvCxnSpPr>
            <p:cNvPr id="143384" name="_s143384"/>
            <p:cNvCxnSpPr>
              <a:cxnSpLocks noChangeShapeType="1"/>
              <a:stCxn id="13" idx="0"/>
              <a:endCxn id="11" idx="2"/>
            </p:cNvCxnSpPr>
            <p:nvPr/>
          </p:nvCxnSpPr>
          <p:spPr bwMode="auto">
            <a:xfrm rot="16200000">
              <a:off x="2499" y="1604"/>
              <a:ext cx="158" cy="1"/>
            </a:xfrm>
            <a:prstGeom prst="straightConnector1">
              <a:avLst/>
            </a:prstGeom>
            <a:noFill/>
            <a:ln w="28575">
              <a:solidFill>
                <a:schemeClr val="tx1"/>
              </a:solidFill>
              <a:round/>
              <a:headEnd/>
              <a:tailEnd/>
            </a:ln>
          </p:spPr>
        </p:cxnSp>
        <p:cxnSp>
          <p:nvCxnSpPr>
            <p:cNvPr id="143383" name="_s143383"/>
            <p:cNvCxnSpPr>
              <a:cxnSpLocks noChangeShapeType="1"/>
              <a:stCxn id="12" idx="0"/>
              <a:endCxn id="11" idx="2"/>
            </p:cNvCxnSpPr>
            <p:nvPr/>
          </p:nvCxnSpPr>
          <p:spPr bwMode="auto">
            <a:xfrm rot="16200000">
              <a:off x="1993" y="1099"/>
              <a:ext cx="158" cy="1011"/>
            </a:xfrm>
            <a:prstGeom prst="bentConnector3">
              <a:avLst>
                <a:gd name="adj1" fmla="val 12264"/>
              </a:avLst>
            </a:prstGeom>
            <a:noFill/>
            <a:ln w="28575">
              <a:solidFill>
                <a:schemeClr val="tx1"/>
              </a:solidFill>
              <a:miter lim="800000"/>
              <a:headEnd/>
              <a:tailEnd/>
            </a:ln>
          </p:spPr>
        </p:cxnSp>
        <p:sp>
          <p:nvSpPr>
            <p:cNvPr id="11" name="_s143379"/>
            <p:cNvSpPr>
              <a:spLocks noChangeArrowheads="1"/>
            </p:cNvSpPr>
            <p:nvPr/>
          </p:nvSpPr>
          <p:spPr bwMode="auto">
            <a:xfrm>
              <a:off x="2145" y="1238"/>
              <a:ext cx="864" cy="288"/>
            </a:xfrm>
            <a:prstGeom prst="roundRect">
              <a:avLst>
                <a:gd name="adj" fmla="val 16667"/>
              </a:avLst>
            </a:prstGeom>
            <a:solidFill>
              <a:srgbClr val="CCFFC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3333CC"/>
                  </a:solidFill>
                  <a:effectLst/>
                  <a:latin typeface="Comic Sans MS" pitchFamily="66" charset="0"/>
                </a:rPr>
                <a:t>ДОХДЫ БЮДЖЕТА</a:t>
              </a:r>
            </a:p>
          </p:txBody>
        </p:sp>
        <p:sp>
          <p:nvSpPr>
            <p:cNvPr id="12" name="_s143380"/>
            <p:cNvSpPr>
              <a:spLocks noChangeArrowheads="1"/>
            </p:cNvSpPr>
            <p:nvPr/>
          </p:nvSpPr>
          <p:spPr bwMode="auto">
            <a:xfrm>
              <a:off x="1134" y="1684"/>
              <a:ext cx="864" cy="288"/>
            </a:xfrm>
            <a:prstGeom prst="roundRect">
              <a:avLst>
                <a:gd name="adj" fmla="val 16667"/>
              </a:avLst>
            </a:prstGeom>
            <a:solidFill>
              <a:srgbClr val="CCFFC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CC"/>
                  </a:solidFill>
                  <a:effectLst/>
                  <a:latin typeface="Comic Sans MS" pitchFamily="66" charset="0"/>
                </a:rPr>
                <a:t>Налоговые доходы</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CC"/>
                  </a:solidFill>
                  <a:effectLst/>
                  <a:latin typeface="Comic Sans MS" pitchFamily="66" charset="0"/>
                </a:rPr>
                <a:t>Поступления от уплаты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CC"/>
                  </a:solidFill>
                  <a:effectLst/>
                  <a:latin typeface="Comic Sans MS" pitchFamily="66" charset="0"/>
                </a:rPr>
                <a:t>налогов, установленных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CC"/>
                  </a:solidFill>
                  <a:effectLst/>
                  <a:latin typeface="Comic Sans MS" pitchFamily="66" charset="0"/>
                </a:rPr>
                <a:t>Налоговым кодексом</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CC"/>
                  </a:solidFill>
                  <a:effectLst/>
                  <a:latin typeface="Comic Sans MS" pitchFamily="66" charset="0"/>
                </a:rPr>
                <a:t>Российской Федерации</a:t>
              </a:r>
            </a:p>
          </p:txBody>
        </p:sp>
        <p:sp>
          <p:nvSpPr>
            <p:cNvPr id="13" name="_s143381"/>
            <p:cNvSpPr>
              <a:spLocks noChangeArrowheads="1"/>
            </p:cNvSpPr>
            <p:nvPr/>
          </p:nvSpPr>
          <p:spPr bwMode="auto">
            <a:xfrm>
              <a:off x="2145" y="1684"/>
              <a:ext cx="864" cy="288"/>
            </a:xfrm>
            <a:prstGeom prst="roundRect">
              <a:avLst>
                <a:gd name="adj" fmla="val 16667"/>
              </a:avLst>
            </a:prstGeom>
            <a:solidFill>
              <a:srgbClr val="CCFFC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333CC"/>
                  </a:solidFill>
                  <a:effectLst/>
                  <a:latin typeface="Comic Sans MS" pitchFamily="66" charset="0"/>
                </a:rPr>
                <a:t>Неналоговые доходы</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333CC"/>
                  </a:solidFill>
                  <a:effectLst/>
                  <a:latin typeface="Comic Sans MS" pitchFamily="66" charset="0"/>
                </a:rPr>
                <a:t>Поступления от других сборов,</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333CC"/>
                  </a:solidFill>
                  <a:effectLst/>
                  <a:latin typeface="Comic Sans MS" pitchFamily="66" charset="0"/>
                </a:rPr>
                <a:t>Установленных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333CC"/>
                  </a:solidFill>
                  <a:effectLst/>
                  <a:latin typeface="Comic Sans MS" pitchFamily="66" charset="0"/>
                </a:rPr>
                <a:t>законодательством</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333CC"/>
                  </a:solidFill>
                  <a:effectLst/>
                  <a:latin typeface="Comic Sans MS" pitchFamily="66" charset="0"/>
                </a:rPr>
                <a:t>Российской Федерации,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333CC"/>
                  </a:solidFill>
                  <a:effectLst/>
                  <a:latin typeface="Comic Sans MS" pitchFamily="66" charset="0"/>
                </a:rPr>
                <a:t>а также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333CC"/>
                  </a:solidFill>
                  <a:effectLst/>
                  <a:latin typeface="Comic Sans MS" pitchFamily="66" charset="0"/>
                </a:rPr>
                <a:t>Штрафов за нарушение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333CC"/>
                  </a:solidFill>
                  <a:effectLst/>
                  <a:latin typeface="Comic Sans MS" pitchFamily="66" charset="0"/>
                </a:rPr>
                <a:t>законодательства</a:t>
              </a:r>
            </a:p>
          </p:txBody>
        </p:sp>
        <p:sp>
          <p:nvSpPr>
            <p:cNvPr id="14" name="_s143382"/>
            <p:cNvSpPr>
              <a:spLocks noChangeArrowheads="1"/>
            </p:cNvSpPr>
            <p:nvPr/>
          </p:nvSpPr>
          <p:spPr bwMode="auto">
            <a:xfrm>
              <a:off x="3156" y="1684"/>
              <a:ext cx="864" cy="288"/>
            </a:xfrm>
            <a:prstGeom prst="roundRect">
              <a:avLst>
                <a:gd name="adj" fmla="val 16667"/>
              </a:avLst>
            </a:prstGeom>
            <a:solidFill>
              <a:srgbClr val="CCFFC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CC"/>
                  </a:solidFill>
                  <a:effectLst/>
                  <a:latin typeface="Comic Sans MS" pitchFamily="66" charset="0"/>
                </a:rPr>
                <a:t>Безвозмездные поступления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CC"/>
                  </a:solidFill>
                  <a:effectLst/>
                  <a:latin typeface="Comic Sans MS" pitchFamily="66" charset="0"/>
                </a:rPr>
                <a:t>Поступления от других</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CC"/>
                  </a:solidFill>
                  <a:effectLst/>
                  <a:latin typeface="Comic Sans MS" pitchFamily="66" charset="0"/>
                </a:rPr>
                <a:t>бюджетов (межбюджетные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CC"/>
                  </a:solidFill>
                  <a:effectLst/>
                  <a:latin typeface="Comic Sans MS" pitchFamily="66" charset="0"/>
                </a:rPr>
                <a:t>трансферты) организаций,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CC"/>
                  </a:solidFill>
                  <a:effectLst/>
                  <a:latin typeface="Comic Sans MS" pitchFamily="66" charset="0"/>
                </a:rPr>
                <a:t>граждан (кроме налоговых</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CC"/>
                  </a:solidFill>
                  <a:effectLst/>
                  <a:latin typeface="Comic Sans MS" pitchFamily="66" charset="0"/>
                </a:rPr>
                <a:t>и неналоговых доходов</a:t>
              </a:r>
              <a:r>
                <a:rPr kumimoji="0" lang="ru-RU" sz="1400" b="0" i="0" u="none" strike="noStrike" cap="none" normalizeH="0" baseline="0" dirty="0" smtClean="0">
                  <a:ln>
                    <a:noFill/>
                  </a:ln>
                  <a:solidFill>
                    <a:srgbClr val="3333CC"/>
                  </a:solidFill>
                  <a:effectLst/>
                  <a:latin typeface="Arial" charset="0"/>
                  <a:cs typeface="Arial" charset="0"/>
                </a:rPr>
                <a:t>)</a:t>
              </a:r>
            </a:p>
          </p:txBody>
        </p:sp>
      </p:grpSp>
      <p:sp>
        <p:nvSpPr>
          <p:cNvPr id="143386" name="Text Box 4"/>
          <p:cNvSpPr txBox="1">
            <a:spLocks noChangeArrowheads="1"/>
          </p:cNvSpPr>
          <p:nvPr/>
        </p:nvSpPr>
        <p:spPr bwMode="auto">
          <a:xfrm>
            <a:off x="611188" y="620713"/>
            <a:ext cx="7580312" cy="701675"/>
          </a:xfrm>
          <a:prstGeom prst="rect">
            <a:avLst/>
          </a:prstGeom>
          <a:noFill/>
          <a:ln w="9525">
            <a:noFill/>
            <a:miter lim="800000"/>
            <a:headEnd/>
            <a:tailEnd/>
          </a:ln>
        </p:spPr>
        <p:txBody>
          <a:bodyPr>
            <a:spAutoFit/>
          </a:bodyPr>
          <a:lstStyle/>
          <a:p>
            <a:pPr algn="ctr"/>
            <a:r>
              <a:rPr lang="ru-RU" sz="2000" b="1" dirty="0">
                <a:solidFill>
                  <a:srgbClr val="0000CC"/>
                </a:solidFill>
                <a:latin typeface="Comic Sans MS" pitchFamily="66" charset="0"/>
              </a:rPr>
              <a:t>ДОХДЫ БЮДЖЕТА – это безвозмездные и безвозвратные поступления денежных средств в бюджет</a:t>
            </a:r>
          </a:p>
        </p:txBody>
      </p:sp>
      <p:sp>
        <p:nvSpPr>
          <p:cNvPr id="4" name="Номер слайда 3"/>
          <p:cNvSpPr>
            <a:spLocks noGrp="1"/>
          </p:cNvSpPr>
          <p:nvPr>
            <p:ph type="sldNum" sz="quarter" idx="12"/>
          </p:nvPr>
        </p:nvSpPr>
        <p:spPr/>
        <p:txBody>
          <a:bodyPr/>
          <a:lstStyle/>
          <a:p>
            <a:pPr>
              <a:defRPr/>
            </a:pPr>
            <a:endParaRPr lang="ru-RU" dirty="0" smtClean="0">
              <a:solidFill>
                <a:schemeClr val="tx1"/>
              </a:solidFill>
            </a:endParaRPr>
          </a:p>
          <a:p>
            <a:pPr>
              <a:defRPr/>
            </a:pPr>
            <a:r>
              <a:rPr lang="ru-RU" dirty="0" smtClean="0">
                <a:solidFill>
                  <a:schemeClr val="tx1">
                    <a:lumMod val="50000"/>
                    <a:lumOff val="50000"/>
                  </a:schemeClr>
                </a:solidFill>
              </a:rPr>
              <a:t>5</a:t>
            </a:r>
            <a:endParaRPr lang="ru-RU" dirty="0">
              <a:solidFill>
                <a:schemeClr val="tx1">
                  <a:lumMod val="50000"/>
                  <a:lumOff val="50000"/>
                </a:schemeClr>
              </a:solidFill>
            </a:endParaRPr>
          </a:p>
        </p:txBody>
      </p:sp>
      <p:sp>
        <p:nvSpPr>
          <p:cNvPr id="5" name="Нижний колонтитул 4"/>
          <p:cNvSpPr>
            <a:spLocks noGrp="1"/>
          </p:cNvSpPr>
          <p:nvPr>
            <p:ph type="ftr" sz="quarter" idx="11"/>
          </p:nvPr>
        </p:nvSpPr>
        <p:spPr/>
        <p:txBody>
          <a:bodyPr/>
          <a:lstStyle/>
          <a:p>
            <a:pPr>
              <a:defRPr/>
            </a:pP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6</a:t>
            </a:fld>
            <a:endParaRPr lang="ru-RU" dirty="0"/>
          </a:p>
        </p:txBody>
      </p:sp>
      <p:sp>
        <p:nvSpPr>
          <p:cNvPr id="4" name="Прямоугольник 3"/>
          <p:cNvSpPr/>
          <p:nvPr/>
        </p:nvSpPr>
        <p:spPr>
          <a:xfrm>
            <a:off x="857224" y="500042"/>
            <a:ext cx="2920992" cy="461665"/>
          </a:xfrm>
          <a:prstGeom prst="rect">
            <a:avLst/>
          </a:prstGeom>
        </p:spPr>
        <p:txBody>
          <a:bodyPr wrap="none">
            <a:spAutoFit/>
          </a:bodyPr>
          <a:lstStyle/>
          <a:p>
            <a:r>
              <a:rPr lang="ru-RU" sz="2400" b="1" dirty="0" smtClean="0">
                <a:solidFill>
                  <a:srgbClr val="0000CC"/>
                </a:solidFill>
                <a:latin typeface="Comic Sans MS" pitchFamily="66" charset="0"/>
                <a:cs typeface="Times New Roman" pitchFamily="18" charset="0"/>
              </a:rPr>
              <a:t>Расходы бюджета</a:t>
            </a:r>
            <a:endParaRPr lang="ru-RU" sz="2400" dirty="0">
              <a:solidFill>
                <a:srgbClr val="0000CC"/>
              </a:solidFill>
            </a:endParaRPr>
          </a:p>
        </p:txBody>
      </p:sp>
      <p:sp>
        <p:nvSpPr>
          <p:cNvPr id="5" name="Прямоугольник 4"/>
          <p:cNvSpPr/>
          <p:nvPr/>
        </p:nvSpPr>
        <p:spPr>
          <a:xfrm>
            <a:off x="500034" y="1071546"/>
            <a:ext cx="8001056" cy="3139321"/>
          </a:xfrm>
          <a:prstGeom prst="rect">
            <a:avLst/>
          </a:prstGeom>
        </p:spPr>
        <p:txBody>
          <a:bodyPr wrap="square">
            <a:spAutoFit/>
          </a:bodyPr>
          <a:lstStyle/>
          <a:p>
            <a:pPr algn="just"/>
            <a:r>
              <a:rPr lang="ru-RU" sz="1400" dirty="0" smtClean="0">
                <a:latin typeface="Comic Sans MS" pitchFamily="66" charset="0"/>
                <a:cs typeface="Times New Roman" pitchFamily="18" charset="0"/>
              </a:rPr>
              <a:t>         </a:t>
            </a:r>
            <a:r>
              <a:rPr lang="ru-RU" dirty="0" smtClean="0">
                <a:latin typeface="Comic Sans MS" pitchFamily="66" charset="0"/>
                <a:cs typeface="Times New Roman" pitchFamily="18" charset="0"/>
              </a:rPr>
              <a:t>Денежные средства, выплачиваемые из бюджета, за исключением средств, являющихся в соответствии с Бюджетным кодексом Российской Федерации источниками финансирования дефицита бюджета, называют </a:t>
            </a:r>
            <a:r>
              <a:rPr lang="ru-RU" b="1" dirty="0" smtClean="0">
                <a:solidFill>
                  <a:srgbClr val="6600CC"/>
                </a:solidFill>
                <a:latin typeface="Comic Sans MS" pitchFamily="66" charset="0"/>
                <a:cs typeface="Times New Roman" pitchFamily="18" charset="0"/>
              </a:rPr>
              <a:t>расходами бюджета</a:t>
            </a:r>
            <a:r>
              <a:rPr lang="ru-RU" dirty="0" smtClean="0">
                <a:solidFill>
                  <a:srgbClr val="6600CC"/>
                </a:solidFill>
                <a:latin typeface="Comic Sans MS" pitchFamily="66" charset="0"/>
                <a:cs typeface="Times New Roman" pitchFamily="18" charset="0"/>
              </a:rPr>
              <a:t>.</a:t>
            </a:r>
          </a:p>
          <a:p>
            <a:r>
              <a:rPr lang="ru-RU" dirty="0" smtClean="0">
                <a:latin typeface="Comic Sans MS" pitchFamily="66" charset="0"/>
              </a:rPr>
              <a:t>       </a:t>
            </a:r>
            <a:r>
              <a:rPr lang="ru-RU" b="1" dirty="0" smtClean="0">
                <a:solidFill>
                  <a:srgbClr val="6600CC"/>
                </a:solidFill>
                <a:latin typeface="Comic Sans MS" pitchFamily="66" charset="0"/>
              </a:rPr>
              <a:t>Исполнение бюджета </a:t>
            </a:r>
            <a:r>
              <a:rPr lang="ru-RU" dirty="0" smtClean="0">
                <a:solidFill>
                  <a:srgbClr val="6600CC"/>
                </a:solidFill>
                <a:latin typeface="Comic Sans MS" pitchFamily="66" charset="0"/>
              </a:rPr>
              <a:t>- </a:t>
            </a:r>
            <a:r>
              <a:rPr lang="ru-RU" dirty="0" smtClean="0">
                <a:latin typeface="Comic Sans MS" pitchFamily="66" charset="0"/>
              </a:rPr>
              <a:t>обеспечение   полного   и   своевременного   поступления   всех </a:t>
            </a:r>
          </a:p>
          <a:p>
            <a:pPr algn="just"/>
            <a:r>
              <a:rPr lang="ru-RU" dirty="0" smtClean="0">
                <a:latin typeface="Comic Sans MS" pitchFamily="66" charset="0"/>
              </a:rPr>
              <a:t>предусмотренных   по    бюджету   доходов   и    обеспечение </a:t>
            </a:r>
          </a:p>
          <a:p>
            <a:pPr algn="just"/>
            <a:r>
              <a:rPr lang="ru-RU" dirty="0" smtClean="0">
                <a:latin typeface="Comic Sans MS" pitchFamily="66" charset="0"/>
              </a:rPr>
              <a:t>финансирования    всех   запланированных    по    бюджету расходов. </a:t>
            </a:r>
          </a:p>
          <a:p>
            <a:pPr algn="just"/>
            <a:r>
              <a:rPr lang="ru-RU" dirty="0" smtClean="0">
                <a:latin typeface="Comic Sans MS" pitchFamily="66" charset="0"/>
              </a:rPr>
              <a:t>Исполнение    бюджета    начинается   после   вступления   в   силу</a:t>
            </a:r>
          </a:p>
          <a:p>
            <a:pPr algn="just"/>
            <a:r>
              <a:rPr lang="ru-RU" dirty="0" smtClean="0">
                <a:latin typeface="Comic Sans MS" pitchFamily="66" charset="0"/>
              </a:rPr>
              <a:t>нормативного акта представительного органа, утвердившего местный бюджет. </a:t>
            </a:r>
            <a:endParaRPr lang="ru-RU" dirty="0" smtClean="0">
              <a:latin typeface="Times New Roman" pitchFamily="18" charset="0"/>
              <a:cs typeface="Times New Roman" pitchFamily="18" charset="0"/>
            </a:endParaRPr>
          </a:p>
        </p:txBody>
      </p:sp>
      <p:sp>
        <p:nvSpPr>
          <p:cNvPr id="249857" name="Rectangle 1"/>
          <p:cNvSpPr>
            <a:spLocks noChangeArrowheads="1"/>
          </p:cNvSpPr>
          <p:nvPr/>
        </p:nvSpPr>
        <p:spPr bwMode="auto">
          <a:xfrm>
            <a:off x="0" y="0"/>
            <a:ext cx="65" cy="553998"/>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24BC0EB6-2A55-4C7D-B848-C858B99A33AE}" type="slidenum">
              <a:rPr lang="ru-RU">
                <a:solidFill>
                  <a:schemeClr val="tx1">
                    <a:lumMod val="50000"/>
                    <a:lumOff val="50000"/>
                  </a:schemeClr>
                </a:solidFill>
                <a:latin typeface="+mn-lt"/>
                <a:cs typeface="+mn-cs"/>
              </a:rPr>
              <a:pPr fontAlgn="auto">
                <a:spcBef>
                  <a:spcPts val="0"/>
                </a:spcBef>
                <a:spcAft>
                  <a:spcPts val="0"/>
                </a:spcAft>
                <a:defRPr/>
              </a:pPr>
              <a:t>7</a:t>
            </a:fld>
            <a:endParaRPr lang="ru-RU" dirty="0">
              <a:solidFill>
                <a:schemeClr val="tx1">
                  <a:lumMod val="50000"/>
                  <a:lumOff val="50000"/>
                </a:schemeClr>
              </a:solidFill>
              <a:latin typeface="+mn-lt"/>
              <a:cs typeface="+mn-cs"/>
            </a:endParaRPr>
          </a:p>
        </p:txBody>
      </p:sp>
      <p:sp>
        <p:nvSpPr>
          <p:cNvPr id="5" name="Нижний колонтитул 4"/>
          <p:cNvSpPr>
            <a:spLocks noGrp="1"/>
          </p:cNvSpPr>
          <p:nvPr>
            <p:ph type="ftr" sz="quarter" idx="11"/>
          </p:nvPr>
        </p:nvSpPr>
        <p:spPr/>
        <p:txBody>
          <a:bodyPr/>
          <a:lstStyle/>
          <a:p>
            <a:pPr>
              <a:defRPr/>
            </a:pPr>
            <a:endParaRPr lang="ru-RU" dirty="0"/>
          </a:p>
        </p:txBody>
      </p:sp>
      <p:sp>
        <p:nvSpPr>
          <p:cNvPr id="269313" name="Rectangle 1"/>
          <p:cNvSpPr>
            <a:spLocks noChangeArrowheads="1"/>
          </p:cNvSpPr>
          <p:nvPr/>
        </p:nvSpPr>
        <p:spPr bwMode="auto">
          <a:xfrm>
            <a:off x="0" y="-500090"/>
            <a:ext cx="8929718" cy="65864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1910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19100" algn="l" defTabSz="914400" rtl="0" eaLnBrk="1" fontAlgn="base" latinLnBrk="0" hangingPunct="1">
              <a:lnSpc>
                <a:spcPct val="100000"/>
              </a:lnSpc>
              <a:spcBef>
                <a:spcPct val="0"/>
              </a:spcBef>
              <a:spcAft>
                <a:spcPct val="0"/>
              </a:spcAft>
              <a:buClrTx/>
              <a:buSzTx/>
              <a:buFontTx/>
              <a:buNone/>
              <a:tabLst/>
            </a:pPr>
            <a:endParaRPr lang="ru-RU" sz="1200" b="1" dirty="0" smtClean="0">
              <a:latin typeface="Arial" pitchFamily="34" charset="0"/>
              <a:ea typeface="Times New Roman" pitchFamily="18" charset="0"/>
              <a:cs typeface="Arial" pitchFamily="34" charset="0"/>
            </a:endParaRPr>
          </a:p>
          <a:p>
            <a:pPr marL="0" marR="0" lvl="0" indent="41910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19100" algn="l" defTabSz="914400" rtl="0" eaLnBrk="1" fontAlgn="base" latinLnBrk="0" hangingPunct="1">
              <a:lnSpc>
                <a:spcPct val="100000"/>
              </a:lnSpc>
              <a:spcBef>
                <a:spcPct val="0"/>
              </a:spcBef>
              <a:spcAft>
                <a:spcPct val="0"/>
              </a:spcAft>
              <a:buClrTx/>
              <a:buSzTx/>
              <a:buFontTx/>
              <a:buNone/>
              <a:tabLst/>
            </a:pPr>
            <a:endParaRPr lang="ru-RU" sz="1200" b="1" dirty="0" smtClean="0">
              <a:latin typeface="Arial" pitchFamily="34" charset="0"/>
              <a:ea typeface="Times New Roman" pitchFamily="18" charset="0"/>
              <a:cs typeface="Arial" pitchFamily="34" charset="0"/>
            </a:endParaRPr>
          </a:p>
          <a:p>
            <a:pPr marL="0" marR="0" lvl="0" indent="41910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1910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449263" marR="0" lvl="0" indent="-30163" algn="just"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smtClean="0">
                <a:ln>
                  <a:noFill/>
                </a:ln>
                <a:solidFill>
                  <a:srgbClr val="FF0066"/>
                </a:solidFill>
                <a:effectLst/>
                <a:latin typeface="Comic Sans MS" pitchFamily="66" charset="0"/>
                <a:ea typeface="Times New Roman" pitchFamily="18" charset="0"/>
                <a:cs typeface="Times New Roman" pitchFamily="18" charset="0"/>
              </a:rPr>
              <a:t>   </a:t>
            </a:r>
            <a:r>
              <a:rPr kumimoji="0" lang="ru-RU" sz="2200" b="1" u="none" strike="noStrike" cap="none" normalizeH="0" baseline="0" dirty="0" smtClean="0">
                <a:ln>
                  <a:noFill/>
                </a:ln>
                <a:solidFill>
                  <a:srgbClr val="0000CC"/>
                </a:solidFill>
                <a:effectLst/>
                <a:latin typeface="Comic Sans MS" pitchFamily="66" charset="0"/>
                <a:ea typeface="Times New Roman" pitchFamily="18" charset="0"/>
                <a:cs typeface="Times New Roman" pitchFamily="18" charset="0"/>
              </a:rPr>
              <a:t>Основные результаты реализации бюджетной политики</a:t>
            </a:r>
          </a:p>
          <a:p>
            <a:pPr marL="449263" marR="0" lvl="0" indent="-30163" algn="just" defTabSz="914400" rtl="0" eaLnBrk="1" fontAlgn="base" latinLnBrk="0" hangingPunct="1">
              <a:lnSpc>
                <a:spcPct val="100000"/>
              </a:lnSpc>
              <a:spcBef>
                <a:spcPct val="0"/>
              </a:spcBef>
              <a:spcAft>
                <a:spcPct val="0"/>
              </a:spcAft>
              <a:buClrTx/>
              <a:buSzTx/>
              <a:buFontTx/>
              <a:buNone/>
              <a:tabLst/>
            </a:pPr>
            <a:r>
              <a:rPr lang="ru-RU" sz="1200" dirty="0" smtClean="0">
                <a:solidFill>
                  <a:srgbClr val="0000CC"/>
                </a:solidFill>
                <a:latin typeface="Times New Roman" pitchFamily="18" charset="0"/>
                <a:ea typeface="Times New Roman" pitchFamily="18" charset="0"/>
                <a:cs typeface="Times New Roman" pitchFamily="18" charset="0"/>
              </a:rPr>
              <a:t>•</a:t>
            </a:r>
            <a:r>
              <a:rPr lang="ru-RU" sz="1600" dirty="0" smtClean="0">
                <a:solidFill>
                  <a:srgbClr val="FF0066"/>
                </a:solidFill>
                <a:latin typeface="Times New Roman" pitchFamily="18" charset="0"/>
                <a:ea typeface="Times New Roman" pitchFamily="18" charset="0"/>
                <a:cs typeface="Times New Roman" pitchFamily="18" charset="0"/>
              </a:rPr>
              <a:t>   </a:t>
            </a:r>
            <a:r>
              <a:rPr lang="ru-RU" sz="1200" dirty="0" smtClean="0">
                <a:latin typeface="Comic Sans MS" pitchFamily="66" charset="0"/>
                <a:ea typeface="Times New Roman" pitchFamily="18" charset="0"/>
                <a:cs typeface="Times New Roman" pitchFamily="18" charset="0"/>
              </a:rPr>
              <a:t>Долговая политика проводилась с учетом сохранения безопасного уровня долговой нагрузки на местный бюджет, муниципальный долг на 01.01.2026 составила 1371,0  тыс. рублей. </a:t>
            </a:r>
            <a:endParaRPr lang="ru-RU" sz="1200" dirty="0" smtClean="0">
              <a:latin typeface="Comic Sans MS" pitchFamily="66" charset="0"/>
              <a:cs typeface="Times New Roman" pitchFamily="18" charset="0"/>
            </a:endParaRPr>
          </a:p>
          <a:p>
            <a:pPr marL="449263" lvl="0" indent="-30163" algn="just" eaLnBrk="0" hangingPunct="0"/>
            <a:r>
              <a:rPr lang="ru-RU" sz="1200" dirty="0" smtClean="0">
                <a:solidFill>
                  <a:srgbClr val="0000CC"/>
                </a:solidFill>
                <a:latin typeface="Comic Sans MS" pitchFamily="66" charset="0"/>
                <a:ea typeface="Times New Roman" pitchFamily="18" charset="0"/>
                <a:cs typeface="Times New Roman" pitchFamily="18" charset="0"/>
              </a:rPr>
              <a:t>•</a:t>
            </a:r>
            <a:r>
              <a:rPr lang="ru-RU" sz="1200" dirty="0" smtClean="0">
                <a:solidFill>
                  <a:srgbClr val="FF0066"/>
                </a:solidFill>
                <a:latin typeface="Comic Sans MS" pitchFamily="66" charset="0"/>
                <a:ea typeface="Times New Roman" pitchFamily="18" charset="0"/>
                <a:cs typeface="Times New Roman" pitchFamily="18" charset="0"/>
              </a:rPr>
              <a:t>    </a:t>
            </a:r>
            <a:r>
              <a:rPr lang="ru-RU" sz="1200" dirty="0" smtClean="0">
                <a:latin typeface="Comic Sans MS" pitchFamily="66" charset="0"/>
                <a:ea typeface="Times New Roman" pitchFamily="18" charset="0"/>
                <a:cs typeface="Times New Roman" pitchFamily="18" charset="0"/>
              </a:rPr>
              <a:t>Проведена оценка эффективности налоговых льгот (понижение ставок по налогам) до 01 августа 2025 г.</a:t>
            </a:r>
            <a:endParaRPr kumimoji="0" lang="ru-RU" sz="1200" b="0" u="none" strike="noStrike" cap="none" normalizeH="0" baseline="0" dirty="0" smtClean="0">
              <a:ln>
                <a:noFill/>
              </a:ln>
              <a:solidFill>
                <a:schemeClr val="tx1"/>
              </a:solidFill>
              <a:effectLst/>
              <a:latin typeface="Comic Sans MS" pitchFamily="66" charset="0"/>
              <a:cs typeface="Times New Roman" pitchFamily="18" charset="0"/>
            </a:endParaRPr>
          </a:p>
          <a:p>
            <a:pPr marL="449263" lvl="0" indent="-30163" algn="just" eaLnBrk="0" hangingPunct="0"/>
            <a:r>
              <a:rPr lang="ru-RU" sz="1200" dirty="0" smtClean="0">
                <a:solidFill>
                  <a:srgbClr val="0000CC"/>
                </a:solidFill>
                <a:latin typeface="Comic Sans MS" pitchFamily="66" charset="0"/>
                <a:ea typeface="Times New Roman" pitchFamily="18" charset="0"/>
                <a:cs typeface="Times New Roman" pitchFamily="18" charset="0"/>
              </a:rPr>
              <a:t>•</a:t>
            </a:r>
            <a:r>
              <a:rPr lang="ru-RU" sz="1200" dirty="0" smtClean="0">
                <a:solidFill>
                  <a:srgbClr val="FF0066"/>
                </a:solidFill>
                <a:latin typeface="Comic Sans MS" pitchFamily="66"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Поступление налоговых и неналоговых доходов бюджета муниципального образования в 2025 году по сравнению</a:t>
            </a:r>
            <a:r>
              <a:rPr kumimoji="0" lang="ru-RU" sz="1200" b="0" u="none" strike="noStrike" cap="none" normalizeH="0" dirty="0" smtClean="0">
                <a:ln>
                  <a:noFill/>
                </a:ln>
                <a:solidFill>
                  <a:schemeClr val="tx1"/>
                </a:solidFill>
                <a:effectLst/>
                <a:latin typeface="Comic Sans MS" pitchFamily="66" charset="0"/>
                <a:ea typeface="Times New Roman" pitchFamily="18" charset="0"/>
                <a:cs typeface="Times New Roman" pitchFamily="18" charset="0"/>
              </a:rPr>
              <a:t> с исполнением за 2024 год 97 процентов</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a:t>
            </a:r>
            <a:endParaRPr kumimoji="0" lang="ru-RU" sz="1200" b="0" u="none" strike="noStrike" cap="none" normalizeH="0" baseline="0" dirty="0" smtClean="0">
              <a:ln>
                <a:noFill/>
              </a:ln>
              <a:solidFill>
                <a:schemeClr val="tx1"/>
              </a:solidFill>
              <a:effectLst/>
              <a:latin typeface="Comic Sans MS" pitchFamily="66" charset="0"/>
              <a:cs typeface="Times New Roman" pitchFamily="18" charset="0"/>
            </a:endParaRPr>
          </a:p>
          <a:p>
            <a:pPr marL="449263" lvl="0" indent="-30163" algn="just" eaLnBrk="0" hangingPunct="0"/>
            <a:r>
              <a:rPr lang="ru-RU" sz="1200" dirty="0" smtClean="0">
                <a:solidFill>
                  <a:srgbClr val="0000CC"/>
                </a:solidFill>
                <a:latin typeface="Comic Sans MS" pitchFamily="66" charset="0"/>
                <a:ea typeface="Times New Roman" pitchFamily="18" charset="0"/>
                <a:cs typeface="Times New Roman" pitchFamily="18" charset="0"/>
              </a:rPr>
              <a:t>•</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Руководителями  структурных подразделений Администрации муниципального образования «Краснинский муниципальный округ» Смоленской области проводилась разъяснительная  работа с сотрудниками о необходимости недопущения образования недоимки по уплате имущественных налогов, а также погашении уже имеющейся задолженности в кратчайшие сроки. </a:t>
            </a:r>
            <a:endParaRPr kumimoji="0" lang="ru-RU" sz="1200" b="0" u="none" strike="noStrike" cap="none" normalizeH="0" baseline="0" dirty="0" smtClean="0">
              <a:ln>
                <a:noFill/>
              </a:ln>
              <a:solidFill>
                <a:schemeClr val="tx1"/>
              </a:solidFill>
              <a:effectLst/>
              <a:latin typeface="Comic Sans MS" pitchFamily="66" charset="0"/>
              <a:cs typeface="Times New Roman" pitchFamily="18" charset="0"/>
            </a:endParaRPr>
          </a:p>
          <a:p>
            <a:pPr marL="449263" lvl="0" indent="-30163" algn="just" eaLnBrk="0" hangingPunct="0"/>
            <a:r>
              <a:rPr lang="ru-RU" sz="1200" dirty="0" smtClean="0">
                <a:solidFill>
                  <a:srgbClr val="0000CC"/>
                </a:solidFill>
                <a:latin typeface="Comic Sans MS" pitchFamily="66" charset="0"/>
                <a:ea typeface="Times New Roman" pitchFamily="18" charset="0"/>
                <a:cs typeface="Times New Roman" pitchFamily="18" charset="0"/>
              </a:rPr>
              <a:t>•</a:t>
            </a:r>
            <a:r>
              <a:rPr lang="ru-RU" sz="1200" dirty="0" smtClean="0">
                <a:solidFill>
                  <a:srgbClr val="FF0066"/>
                </a:solidFill>
                <a:latin typeface="Comic Sans MS" pitchFamily="66"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Отсутствует  просроченная задолженности по бюджетным и долговым обязательствам  муниципального образования. </a:t>
            </a:r>
          </a:p>
          <a:p>
            <a:pPr marL="449263" lvl="0" indent="-30163" algn="just" eaLnBrk="0" hangingPunct="0"/>
            <a:r>
              <a:rPr lang="ru-RU" sz="1200" dirty="0" smtClean="0">
                <a:solidFill>
                  <a:srgbClr val="0000CC"/>
                </a:solidFill>
                <a:latin typeface="Comic Sans MS" pitchFamily="66" charset="0"/>
                <a:ea typeface="Times New Roman" pitchFamily="18" charset="0"/>
                <a:cs typeface="Times New Roman" pitchFamily="18" charset="0"/>
              </a:rPr>
              <a:t>•  </a:t>
            </a:r>
            <a:r>
              <a:rPr lang="ru-RU" sz="1200" dirty="0" smtClean="0">
                <a:latin typeface="Comic Sans MS" pitchFamily="66" charset="0"/>
                <a:ea typeface="Times New Roman" pitchFamily="18" charset="0"/>
                <a:cs typeface="Times New Roman" pitchFamily="18" charset="0"/>
              </a:rPr>
              <a:t>Выполнены обязательства по осуществлению мер, направленных на достижение целевых значений показателей социально-экономического развития муниципального образования.</a:t>
            </a:r>
            <a:endParaRPr kumimoji="0" lang="ru-RU" sz="1200" b="0" u="none" strike="noStrike" cap="none" normalizeH="0" baseline="0" dirty="0" smtClean="0">
              <a:ln>
                <a:noFill/>
              </a:ln>
              <a:effectLst/>
              <a:latin typeface="Comic Sans MS" pitchFamily="66" charset="0"/>
              <a:cs typeface="Times New Roman" pitchFamily="18" charset="0"/>
            </a:endParaRPr>
          </a:p>
          <a:p>
            <a:pPr marL="449263" lvl="0" indent="-30163" algn="just" eaLnBrk="0" hangingPunct="0"/>
            <a:r>
              <a:rPr lang="ru-RU" sz="1200" dirty="0" smtClean="0">
                <a:solidFill>
                  <a:srgbClr val="0000CC"/>
                </a:solidFill>
                <a:latin typeface="Comic Sans MS" pitchFamily="66" charset="0"/>
                <a:ea typeface="Times New Roman" pitchFamily="18" charset="0"/>
                <a:cs typeface="Times New Roman" pitchFamily="18" charset="0"/>
              </a:rPr>
              <a:t>•</a:t>
            </a:r>
            <a:r>
              <a:rPr lang="ru-RU" sz="1200" dirty="0" smtClean="0">
                <a:solidFill>
                  <a:srgbClr val="FF0066"/>
                </a:solidFill>
                <a:latin typeface="Comic Sans MS" pitchFamily="66"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Выполнение  моратория на не увеличение численности работников  органов местного самоуправления,  и составляет  - 164,8 единиц.</a:t>
            </a:r>
            <a:endParaRPr kumimoji="0" lang="ru-RU" sz="1200" b="0" u="none" strike="noStrike" cap="none" normalizeH="0" baseline="0" dirty="0" smtClean="0">
              <a:ln>
                <a:noFill/>
              </a:ln>
              <a:solidFill>
                <a:schemeClr val="tx1"/>
              </a:solidFill>
              <a:effectLst/>
              <a:latin typeface="Comic Sans MS" pitchFamily="66" charset="0"/>
              <a:cs typeface="Times New Roman" pitchFamily="18" charset="0"/>
            </a:endParaRPr>
          </a:p>
          <a:p>
            <a:pPr marL="449263" lvl="0" indent="-30163" algn="just" eaLnBrk="0" hangingPunct="0"/>
            <a:r>
              <a:rPr lang="ru-RU" sz="1200" dirty="0" smtClean="0">
                <a:solidFill>
                  <a:srgbClr val="0000CC"/>
                </a:solidFill>
                <a:latin typeface="Comic Sans MS" pitchFamily="66" charset="0"/>
                <a:ea typeface="Times New Roman" pitchFamily="18" charset="0"/>
                <a:cs typeface="Times New Roman" pitchFamily="18" charset="0"/>
              </a:rPr>
              <a:t>•</a:t>
            </a:r>
            <a:r>
              <a:rPr lang="ru-RU" sz="1200" dirty="0" smtClean="0">
                <a:solidFill>
                  <a:srgbClr val="FF0066"/>
                </a:solidFill>
                <a:latin typeface="Comic Sans MS" pitchFamily="66"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Норматив на содержание органов местного самоуправления не превышен.</a:t>
            </a:r>
            <a:endParaRPr kumimoji="0" lang="ru-RU" sz="1200" b="0" u="none" strike="noStrike" cap="none" normalizeH="0" baseline="0" dirty="0" smtClean="0">
              <a:ln>
                <a:noFill/>
              </a:ln>
              <a:solidFill>
                <a:schemeClr val="tx1"/>
              </a:solidFill>
              <a:effectLst/>
              <a:latin typeface="Comic Sans MS" pitchFamily="66" charset="0"/>
              <a:cs typeface="Times New Roman" pitchFamily="18" charset="0"/>
            </a:endParaRPr>
          </a:p>
          <a:p>
            <a:pPr marL="449263" lvl="0" indent="-30163" algn="just" eaLnBrk="0" hangingPunct="0"/>
            <a:r>
              <a:rPr lang="ru-RU" sz="1200" dirty="0" smtClean="0">
                <a:solidFill>
                  <a:srgbClr val="0000CC"/>
                </a:solidFill>
                <a:latin typeface="Comic Sans MS" pitchFamily="66" charset="0"/>
                <a:ea typeface="Times New Roman" pitchFamily="18" charset="0"/>
                <a:cs typeface="Times New Roman" pitchFamily="18" charset="0"/>
              </a:rPr>
              <a:t>•</a:t>
            </a:r>
            <a:r>
              <a:rPr lang="ru-RU" sz="1200" dirty="0" smtClean="0">
                <a:solidFill>
                  <a:srgbClr val="FF0066"/>
                </a:solidFill>
                <a:latin typeface="Comic Sans MS" pitchFamily="66"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Сформирован бездефицитный бюджет муниципальных образования «Краснинского муниципальный округ» Смоленской области на 2026 год и на плановый период 2027 и 2028 годов.</a:t>
            </a:r>
            <a:endParaRPr kumimoji="0" lang="ru-RU" sz="1200" b="0" u="none" strike="noStrike" cap="none" normalizeH="0" baseline="0" dirty="0" smtClean="0">
              <a:ln>
                <a:noFill/>
              </a:ln>
              <a:solidFill>
                <a:schemeClr val="tx1"/>
              </a:solidFill>
              <a:effectLst/>
              <a:latin typeface="Comic Sans MS" pitchFamily="66" charset="0"/>
              <a:cs typeface="Times New Roman" pitchFamily="18" charset="0"/>
            </a:endParaRPr>
          </a:p>
          <a:p>
            <a:pPr marL="449263" lvl="0" indent="-30163" algn="just" eaLnBrk="0" hangingPunct="0"/>
            <a:r>
              <a:rPr lang="ru-RU" sz="1200" dirty="0" smtClean="0">
                <a:solidFill>
                  <a:srgbClr val="0000CC"/>
                </a:solidFill>
                <a:latin typeface="Comic Sans MS" pitchFamily="66" charset="0"/>
                <a:ea typeface="Times New Roman" pitchFamily="18" charset="0"/>
                <a:cs typeface="Times New Roman" pitchFamily="18" charset="0"/>
              </a:rPr>
              <a:t>•</a:t>
            </a:r>
            <a:r>
              <a:rPr lang="ru-RU" sz="1200" dirty="0" smtClean="0">
                <a:solidFill>
                  <a:srgbClr val="FF0066"/>
                </a:solidFill>
                <a:latin typeface="Comic Sans MS" pitchFamily="66"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Обеспечена прозрачность (открытости) и публичность процесса управления общественными финансами, гарантирующих обществу право на доступ к открытым муниципальным  данным  на официальном сайте Администрации муниципального образования «Краснинский муниципальный округ» Смоленской области, размещение основных положений решения  о бюджете в формате «Бюджет для граждан».</a:t>
            </a:r>
          </a:p>
          <a:p>
            <a:pPr marL="449263" indent="-30163" algn="just" eaLnBrk="0" hangingPunct="0"/>
            <a:r>
              <a:rPr lang="ru-RU" sz="1200" dirty="0" smtClean="0">
                <a:latin typeface="Comic Sans MS" pitchFamily="66" charset="0"/>
                <a:cs typeface="Times New Roman" pitchFamily="18" charset="0"/>
              </a:rPr>
              <a:t>        </a:t>
            </a:r>
            <a:r>
              <a:rPr lang="ru-RU" sz="1200" b="1" dirty="0" smtClean="0">
                <a:solidFill>
                  <a:srgbClr val="0000CC"/>
                </a:solidFill>
                <a:latin typeface="Comic Sans MS" pitchFamily="66" charset="0"/>
                <a:cs typeface="Times New Roman" pitchFamily="18" charset="0"/>
              </a:rPr>
              <a:t>Реализация налоговой и бюджетной политики  способствует повышению доходного потенциала муниципального образования, повышению финансовой самостоятельности и, как следствие стабильному социально-экономическому развитию муниципального образования.</a:t>
            </a:r>
            <a:r>
              <a:rPr lang="en-US" sz="1200" b="1" dirty="0" smtClean="0">
                <a:solidFill>
                  <a:srgbClr val="0000CC"/>
                </a:solidFill>
                <a:latin typeface="Comic Sans MS" pitchFamily="66" charset="0"/>
                <a:cs typeface="Times New Roman" pitchFamily="18" charset="0"/>
              </a:rPr>
              <a:t> </a:t>
            </a:r>
            <a:endParaRPr lang="ru-RU" sz="1200" b="1" dirty="0" smtClean="0">
              <a:solidFill>
                <a:srgbClr val="0000CC"/>
              </a:solidFill>
              <a:latin typeface="Comic Sans MS" pitchFamily="66" charset="0"/>
              <a:cs typeface="Times New Roman" pitchFamily="18" charset="0"/>
            </a:endParaRPr>
          </a:p>
          <a:p>
            <a:pPr marL="449263" marR="0" lvl="0" indent="-30163" algn="just" defTabSz="914400" rtl="0" eaLnBrk="0" fontAlgn="base" latinLnBrk="0" hangingPunct="0">
              <a:lnSpc>
                <a:spcPct val="100000"/>
              </a:lnSpc>
              <a:spcBef>
                <a:spcPct val="0"/>
              </a:spcBef>
              <a:spcAft>
                <a:spcPct val="0"/>
              </a:spcAft>
              <a:buClrTx/>
              <a:buSzTx/>
              <a:buFontTx/>
              <a:buNone/>
              <a:tabLst/>
            </a:pPr>
            <a:endParaRPr kumimoji="0" lang="ru-RU" sz="1200" b="0" u="none" strike="noStrike" cap="none" normalizeH="0" baseline="0" dirty="0" smtClean="0">
              <a:ln>
                <a:noFill/>
              </a:ln>
              <a:solidFill>
                <a:schemeClr val="tx1"/>
              </a:solidFill>
              <a:effectLst/>
              <a:latin typeface="Comic Sans MS" pitchFamily="66" charset="0"/>
              <a:cs typeface="Times New Roman" pitchFamily="18" charset="0"/>
            </a:endParaRPr>
          </a:p>
          <a:p>
            <a:pPr marL="0" marR="0" lvl="0" indent="419100" algn="l" defTabSz="914400" rtl="0" eaLnBrk="0" fontAlgn="base" latinLnBrk="0" hangingPunct="0">
              <a:lnSpc>
                <a:spcPct val="100000"/>
              </a:lnSpc>
              <a:spcBef>
                <a:spcPct val="0"/>
              </a:spcBef>
              <a:spcAft>
                <a:spcPct val="0"/>
              </a:spcAft>
              <a:buClrTx/>
              <a:buSzTx/>
              <a:buFontTx/>
              <a:buNone/>
              <a:tabLst/>
            </a:pPr>
            <a:endParaRPr kumimoji="0" lang="ru-RU" sz="1200" b="0" u="none" strike="noStrike" cap="none" normalizeH="0" baseline="0" dirty="0" smtClean="0">
              <a:ln>
                <a:noFill/>
              </a:ln>
              <a:solidFill>
                <a:schemeClr val="tx1"/>
              </a:solidFill>
              <a:effectLst/>
              <a:latin typeface="Comic Sans MS" pitchFamily="66"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7158" y="285728"/>
            <a:ext cx="8501122" cy="1714512"/>
          </a:xfrm>
        </p:spPr>
        <p:txBody>
          <a:bodyPr/>
          <a:lstStyle/>
          <a:p>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b="1" dirty="0" smtClean="0">
                <a:latin typeface="Times New Roman" pitchFamily="18" charset="0"/>
                <a:cs typeface="Times New Roman" pitchFamily="18" charset="0"/>
              </a:rPr>
              <a:t>                                            </a:t>
            </a:r>
            <a:r>
              <a:rPr lang="ru-RU" sz="2400" b="1" dirty="0" smtClean="0">
                <a:solidFill>
                  <a:srgbClr val="0000CC"/>
                </a:solidFill>
                <a:latin typeface="Comic Sans MS" pitchFamily="66" charset="0"/>
                <a:cs typeface="Times New Roman" pitchFamily="18" charset="0"/>
              </a:rPr>
              <a:t>Публичные слушания </a:t>
            </a:r>
            <a:r>
              <a:rPr lang="ru-RU" sz="1100" dirty="0" smtClean="0">
                <a:solidFill>
                  <a:srgbClr val="CC0099"/>
                </a:solidFill>
                <a:latin typeface="Times New Roman" pitchFamily="18" charset="0"/>
                <a:cs typeface="Times New Roman" pitchFamily="18" charset="0"/>
              </a:rPr>
              <a:t/>
            </a:r>
            <a:br>
              <a:rPr lang="ru-RU" sz="1100" dirty="0" smtClean="0">
                <a:solidFill>
                  <a:srgbClr val="CC0099"/>
                </a:solidFill>
                <a:latin typeface="Times New Roman" pitchFamily="18" charset="0"/>
                <a:cs typeface="Times New Roman" pitchFamily="18" charset="0"/>
              </a:rPr>
            </a:br>
            <a:r>
              <a:rPr lang="ru-RU" sz="1100" dirty="0" smtClean="0">
                <a:solidFill>
                  <a:srgbClr val="CC0099"/>
                </a:solidFill>
                <a:latin typeface="Times New Roman" pitchFamily="18" charset="0"/>
                <a:cs typeface="Times New Roman" pitchFamily="18" charset="0"/>
              </a:rPr>
              <a:t/>
            </a:r>
            <a:br>
              <a:rPr lang="ru-RU" sz="1100" dirty="0" smtClean="0">
                <a:solidFill>
                  <a:srgbClr val="CC0099"/>
                </a:solidFill>
                <a:latin typeface="Times New Roman" pitchFamily="18" charset="0"/>
                <a:cs typeface="Times New Roman" pitchFamily="18" charset="0"/>
              </a:rPr>
            </a:br>
            <a:r>
              <a:rPr lang="ru-RU" sz="1100" dirty="0" smtClean="0">
                <a:solidFill>
                  <a:srgbClr val="CC0099"/>
                </a:solidFill>
                <a:latin typeface="Times New Roman" pitchFamily="18" charset="0"/>
                <a:cs typeface="Times New Roman" pitchFamily="18" charset="0"/>
              </a:rPr>
              <a:t>          </a:t>
            </a:r>
            <a:r>
              <a:rPr lang="ru-RU" sz="1400" b="1" i="1" dirty="0" smtClean="0">
                <a:solidFill>
                  <a:srgbClr val="0000CC"/>
                </a:solidFill>
                <a:latin typeface="Times New Roman" pitchFamily="18" charset="0"/>
                <a:cs typeface="Times New Roman" pitchFamily="18" charset="0"/>
              </a:rPr>
              <a:t>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 главой муниципального образования могут проводиться публичные слушания. Порядок организации и проведения публичных слушаний определяется уставом муниципального образования и (или) Решением Краснинской окружной думы №18 от 25.10.2024 г.</a:t>
            </a:r>
            <a:r>
              <a:rPr lang="ru-RU" sz="1400" i="1" dirty="0" smtClean="0">
                <a:solidFill>
                  <a:srgbClr val="0000CC"/>
                </a:solidFill>
                <a:latin typeface="Times New Roman" pitchFamily="18" charset="0"/>
                <a:cs typeface="Times New Roman" pitchFamily="18" charset="0"/>
              </a:rPr>
              <a:t> </a:t>
            </a:r>
            <a:r>
              <a:rPr lang="ru-RU" dirty="0" smtClean="0"/>
              <a:t/>
            </a:r>
            <a:br>
              <a:rPr lang="ru-RU" dirty="0" smtClean="0"/>
            </a:br>
            <a:endParaRPr lang="ru-RU" dirty="0"/>
          </a:p>
        </p:txBody>
      </p:sp>
      <p:sp>
        <p:nvSpPr>
          <p:cNvPr id="2" name="Нижний колонтитул 1"/>
          <p:cNvSpPr>
            <a:spLocks noGrp="1"/>
          </p:cNvSpPr>
          <p:nvPr>
            <p:ph type="ftr" sz="quarter" idx="11"/>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lumMod val="50000"/>
                    <a:lumOff val="50000"/>
                  </a:schemeClr>
                </a:solidFill>
              </a:rPr>
              <a:pPr>
                <a:defRPr/>
              </a:pPr>
              <a:t>8</a:t>
            </a:fld>
            <a:endParaRPr lang="ru-RU" dirty="0">
              <a:solidFill>
                <a:schemeClr val="tx1">
                  <a:lumMod val="50000"/>
                  <a:lumOff val="50000"/>
                </a:schemeClr>
              </a:solidFill>
            </a:endParaRPr>
          </a:p>
        </p:txBody>
      </p:sp>
      <p:sp>
        <p:nvSpPr>
          <p:cNvPr id="8" name="Вертикальный свиток 7"/>
          <p:cNvSpPr/>
          <p:nvPr/>
        </p:nvSpPr>
        <p:spPr>
          <a:xfrm>
            <a:off x="1785918" y="1857364"/>
            <a:ext cx="5072098" cy="4857784"/>
          </a:xfrm>
          <a:prstGeom prst="verticalScroll">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000" dirty="0" smtClean="0">
                <a:solidFill>
                  <a:schemeClr val="tx1"/>
                </a:solidFill>
                <a:latin typeface="Comic Sans MS" pitchFamily="66" charset="0"/>
              </a:rPr>
              <a:t>       </a:t>
            </a:r>
            <a:r>
              <a:rPr lang="ru-RU" sz="1200" dirty="0" smtClean="0">
                <a:solidFill>
                  <a:srgbClr val="0000CC"/>
                </a:solidFill>
                <a:latin typeface="Comic Sans MS" pitchFamily="66" charset="0"/>
              </a:rPr>
              <a:t>06 мая 2026 г. в здании Администрации </a:t>
            </a:r>
            <a:r>
              <a:rPr lang="ru-RU" sz="1100" dirty="0" smtClean="0">
                <a:solidFill>
                  <a:srgbClr val="0000CC"/>
                </a:solidFill>
                <a:latin typeface="Comic Sans MS" pitchFamily="66" charset="0"/>
              </a:rPr>
              <a:t>муниципального образования «Краснинский муниципальный округ» Смоленской области под председательством Главы муниципального образования «Краснинский муниципальный округ» Смоленской области М.В.Мищенко состоялись публичные слушания по проекту решения «Об исполнении бюджета муниципального образования за 2025 год»</a:t>
            </a:r>
            <a:r>
              <a:rPr lang="ru-RU" sz="1100" b="1" dirty="0" smtClean="0">
                <a:solidFill>
                  <a:srgbClr val="0000CC"/>
                </a:solidFill>
                <a:latin typeface="Comic Sans MS" pitchFamily="66" charset="0"/>
              </a:rPr>
              <a:t>.</a:t>
            </a:r>
            <a:r>
              <a:rPr lang="ru-RU" sz="1100" dirty="0" smtClean="0">
                <a:solidFill>
                  <a:srgbClr val="0000CC"/>
                </a:solidFill>
                <a:latin typeface="Comic Sans MS" pitchFamily="66" charset="0"/>
              </a:rPr>
              <a:t> </a:t>
            </a:r>
          </a:p>
          <a:p>
            <a:pPr algn="just"/>
            <a:r>
              <a:rPr lang="ru-RU" sz="1100" dirty="0" smtClean="0">
                <a:solidFill>
                  <a:srgbClr val="0000CC"/>
                </a:solidFill>
                <a:latin typeface="Comic Sans MS" pitchFamily="66" charset="0"/>
              </a:rPr>
              <a:t>   В слушаниях приняли участие руководители и сотрудники структурных подразделений Администрации муниципального образования «Краснинский муниципальный округ» Смоленской области, руководители муниципальных бюджетных учреждений.</a:t>
            </a:r>
          </a:p>
          <a:p>
            <a:pPr algn="just"/>
            <a:r>
              <a:rPr lang="ru-RU" sz="1100" dirty="0" smtClean="0">
                <a:solidFill>
                  <a:srgbClr val="0000CC"/>
                </a:solidFill>
                <a:latin typeface="Comic Sans MS" pitchFamily="66" charset="0"/>
              </a:rPr>
              <a:t>      Доклад по рассматриваемому вопросу представила Смирнова Светлана Владимировна – заместитель начальника Финансового управления Администрации муниципального образования «Краснинский муниципальный округ» Смоленской области.</a:t>
            </a:r>
          </a:p>
          <a:p>
            <a:pPr algn="just"/>
            <a:r>
              <a:rPr lang="ru-RU" sz="1100" dirty="0" smtClean="0">
                <a:solidFill>
                  <a:srgbClr val="0000CC"/>
                </a:solidFill>
                <a:latin typeface="Comic Sans MS" pitchFamily="66" charset="0"/>
              </a:rPr>
              <a:t>      По результатам публичных слушаний принято решение: одобрить проект решения «Об исполнении бюджета муниципального образования за 2025 год»</a:t>
            </a:r>
            <a:r>
              <a:rPr lang="ru-RU" sz="1100" b="1" dirty="0" smtClean="0">
                <a:solidFill>
                  <a:srgbClr val="0000CC"/>
                </a:solidFill>
                <a:latin typeface="Comic Sans MS" pitchFamily="66" charset="0"/>
              </a:rPr>
              <a:t>.</a:t>
            </a:r>
          </a:p>
        </p:txBody>
      </p:sp>
      <p:sp>
        <p:nvSpPr>
          <p:cNvPr id="265218" name="AutoShape 2" descr="глава района Сергей Валентинович Архипенков провел рабочее совещание с Главами сельских поселений - фото -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65220" name="AutoShape 4" descr="глава района Сергей Валентинович Архипенков провел рабочее совещание с Главами сельских поселений - фото -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FAAAF679-3C44-4EF6-93D2-DD6D0CD78DE9}" type="slidenum">
              <a:rPr lang="ru-RU" smtClean="0">
                <a:solidFill>
                  <a:schemeClr val="tx1">
                    <a:lumMod val="50000"/>
                    <a:lumOff val="50000"/>
                  </a:schemeClr>
                </a:solidFill>
              </a:rPr>
              <a:pPr>
                <a:defRPr/>
              </a:pPr>
              <a:t>9</a:t>
            </a:fld>
            <a:endParaRPr lang="ru-RU" dirty="0">
              <a:solidFill>
                <a:schemeClr val="tx1">
                  <a:lumMod val="50000"/>
                  <a:lumOff val="50000"/>
                </a:schemeClr>
              </a:solidFill>
            </a:endParaRPr>
          </a:p>
        </p:txBody>
      </p:sp>
      <p:sp>
        <p:nvSpPr>
          <p:cNvPr id="262149" name="Rectangle 2"/>
          <p:cNvSpPr>
            <a:spLocks noGrp="1" noChangeArrowheads="1"/>
          </p:cNvSpPr>
          <p:nvPr>
            <p:ph type="title" idx="4294967295"/>
          </p:nvPr>
        </p:nvSpPr>
        <p:spPr bwMode="auto">
          <a:xfrm>
            <a:off x="457200" y="457200"/>
            <a:ext cx="8686800" cy="838200"/>
          </a:xfrm>
          <a:noFill/>
        </p:spPr>
        <p:txBody>
          <a:bodyPr wrap="square" lIns="91440" tIns="45720" rIns="91440" bIns="45720" numCol="1" anchorCtr="0" compatLnSpc="1">
            <a:prstTxWarp prst="textNoShape">
              <a:avLst/>
            </a:prstTxWarp>
            <a:normAutofit fontScale="90000"/>
          </a:bodyPr>
          <a:lstStyle/>
          <a:p>
            <a:r>
              <a:rPr lang="ru-RU" sz="2400" cap="none" dirty="0" smtClean="0">
                <a:solidFill>
                  <a:srgbClr val="0000CC"/>
                </a:solidFill>
                <a:effectLst/>
                <a:latin typeface="Times New Roman" pitchFamily="18" charset="0"/>
              </a:rPr>
              <a:t>      </a:t>
            </a:r>
            <a:r>
              <a:rPr lang="ru-RU" sz="2700" b="1" cap="none" dirty="0" smtClean="0">
                <a:solidFill>
                  <a:srgbClr val="0000CC"/>
                </a:solidFill>
                <a:effectLst/>
                <a:latin typeface="Comic Sans MS" pitchFamily="66" charset="0"/>
              </a:rPr>
              <a:t>Динамика исполнения бюджета муниципального образования в 2022-2025 годах, тыс. рублей</a:t>
            </a:r>
          </a:p>
        </p:txBody>
      </p:sp>
      <p:graphicFrame>
        <p:nvGraphicFramePr>
          <p:cNvPr id="5" name="Object 4"/>
          <p:cNvGraphicFramePr>
            <a:graphicFrameLocks noGrp="1" noChangeAspect="1"/>
          </p:cNvGraphicFramePr>
          <p:nvPr>
            <p:ph idx="4294967295"/>
          </p:nvPr>
        </p:nvGraphicFramePr>
        <p:xfrm>
          <a:off x="428596" y="1451596"/>
          <a:ext cx="7821615" cy="4433887"/>
        </p:xfrm>
        <a:graphic>
          <a:graphicData uri="http://schemas.openxmlformats.org/drawingml/2006/chart">
            <c:chart xmlns:c="http://schemas.openxmlformats.org/drawingml/2006/chart" xmlns:r="http://schemas.openxmlformats.org/officeDocument/2006/relationships" r:id="rId2"/>
          </a:graphicData>
        </a:graphic>
      </p:graphicFrame>
      <p:sp>
        <p:nvSpPr>
          <p:cNvPr id="6" name="Нижний колонтитул 5"/>
          <p:cNvSpPr>
            <a:spLocks noGrp="1"/>
          </p:cNvSpPr>
          <p:nvPr>
            <p:ph type="ftr" sz="quarter" idx="11"/>
          </p:nvPr>
        </p:nvSpPr>
        <p:spPr/>
        <p:txBody>
          <a:bodyPr/>
          <a:lstStyle/>
          <a:p>
            <a:pPr>
              <a:defRPr/>
            </a:pPr>
            <a:endParaRPr lang="ru-RU" dirty="0"/>
          </a:p>
        </p:txBody>
      </p:sp>
    </p:spTree>
  </p:cSld>
  <p:clrMapOvr>
    <a:masterClrMapping/>
  </p:clrMapOvr>
</p:sld>
</file>

<file path=ppt/theme/theme1.xml><?xml version="1.0" encoding="utf-8"?>
<a:theme xmlns:a="http://schemas.openxmlformats.org/drawingml/2006/main" name="139">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139</Template>
  <TotalTime>18268</TotalTime>
  <Words>5324</Words>
  <Application>Microsoft Office PowerPoint</Application>
  <PresentationFormat>Экран (4:3)</PresentationFormat>
  <Paragraphs>1341</Paragraphs>
  <Slides>48</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139</vt:lpstr>
      <vt:lpstr>Слайд 1</vt:lpstr>
      <vt:lpstr>Слайд 2</vt:lpstr>
      <vt:lpstr>Содержание</vt:lpstr>
      <vt:lpstr> Если расходная часть превышает доходную, то бюджет исполнен с дефицитом. Превышение доходов над расходами образует положительный остаток – профицит.</vt:lpstr>
      <vt:lpstr>Слайд 5</vt:lpstr>
      <vt:lpstr>Слайд 6</vt:lpstr>
      <vt:lpstr>Слайд 7</vt:lpstr>
      <vt:lpstr>                                               Публичные слушания             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 главой муниципального образования могут проводиться публичные слушания. Порядок организации и проведения публичных слушаний определяется уставом муниципального образования и (или) Решением Краснинской окружной думы №18 от 25.10.2024 г.  </vt:lpstr>
      <vt:lpstr>      Динамика исполнения бюджета муниципального образования в 2022-2025 годах, тыс. рублей</vt:lpstr>
      <vt:lpstr>     Основные параметры исполнения бюджета, тыс. рублей</vt:lpstr>
      <vt:lpstr>Слайд 11</vt:lpstr>
      <vt:lpstr> Структура налоговых доходов, тыс. рублей   </vt:lpstr>
      <vt:lpstr>Слайд 13</vt:lpstr>
      <vt:lpstr>Структура безвозмездных поступлений, тыс. рублей</vt:lpstr>
      <vt:lpstr>Слайд 15</vt:lpstr>
      <vt:lpstr>Слайд 16</vt:lpstr>
      <vt:lpstr>Слайд 17</vt:lpstr>
      <vt:lpstr>Слайд 18</vt:lpstr>
      <vt:lpstr>Слайд 19</vt:lpstr>
      <vt:lpstr>Слайд 20</vt:lpstr>
      <vt:lpstr>Слайд 21</vt:lpstr>
      <vt:lpstr>    </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   Непрограммные направления расходов, тыс. рублей</vt:lpstr>
      <vt:lpstr>     Сведения об объемах бюджетных инвестиций в объекты капитального строительства, тыс. рублей  </vt:lpstr>
      <vt:lpstr>   Динамика бюджетных инвестиций в объекты капитального строительства по годам реализации, тыс. рублей </vt:lpstr>
      <vt:lpstr>Слайд 37</vt:lpstr>
      <vt:lpstr>Слайд 38</vt:lpstr>
      <vt:lpstr>Слайд 39</vt:lpstr>
      <vt:lpstr>Слайд 40</vt:lpstr>
      <vt:lpstr>Слайд 41</vt:lpstr>
      <vt:lpstr>Слайд 42</vt:lpstr>
      <vt:lpstr>Слайд 43</vt:lpstr>
      <vt:lpstr>Слайд 44</vt:lpstr>
      <vt:lpstr>   Источники  финансирования дефицита бюджета, тыс. рублей     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(или) поступлений налоговых доходов по дополнительным нормативам отчислений</vt:lpstr>
      <vt:lpstr>    Структура муниципального внутреннего долга,  тыс. рублей  </vt:lpstr>
      <vt:lpstr>Слайд 47</vt:lpstr>
      <vt:lpstr>Слайд 48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777</dc:creator>
  <cp:lastModifiedBy>UNIT</cp:lastModifiedBy>
  <cp:revision>2174</cp:revision>
  <dcterms:created xsi:type="dcterms:W3CDTF">2014-03-05T08:04:44Z</dcterms:created>
  <dcterms:modified xsi:type="dcterms:W3CDTF">2026-04-18T14:24:21Z</dcterms:modified>
</cp:coreProperties>
</file>