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legacyDiagramTex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ommentAuthors.xml" ContentType="application/vnd.openxmlformats-officedocument.presentationml.comment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3" r:id="rId1"/>
  </p:sldMasterIdLst>
  <p:notesMasterIdLst>
    <p:notesMasterId r:id="rId61"/>
  </p:notesMasterIdLst>
  <p:handoutMasterIdLst>
    <p:handoutMasterId r:id="rId62"/>
  </p:handoutMasterIdLst>
  <p:sldIdLst>
    <p:sldId id="256" r:id="rId2"/>
    <p:sldId id="347" r:id="rId3"/>
    <p:sldId id="371" r:id="rId4"/>
    <p:sldId id="357" r:id="rId5"/>
    <p:sldId id="359" r:id="rId6"/>
    <p:sldId id="374" r:id="rId7"/>
    <p:sldId id="327" r:id="rId8"/>
    <p:sldId id="270" r:id="rId9"/>
    <p:sldId id="274" r:id="rId10"/>
    <p:sldId id="261" r:id="rId11"/>
    <p:sldId id="329" r:id="rId12"/>
    <p:sldId id="350" r:id="rId13"/>
    <p:sldId id="275" r:id="rId14"/>
    <p:sldId id="304" r:id="rId15"/>
    <p:sldId id="305" r:id="rId16"/>
    <p:sldId id="308" r:id="rId17"/>
    <p:sldId id="370" r:id="rId18"/>
    <p:sldId id="333" r:id="rId19"/>
    <p:sldId id="346" r:id="rId20"/>
    <p:sldId id="334" r:id="rId21"/>
    <p:sldId id="375" r:id="rId22"/>
    <p:sldId id="284" r:id="rId23"/>
    <p:sldId id="377" r:id="rId24"/>
    <p:sldId id="365" r:id="rId25"/>
    <p:sldId id="363" r:id="rId26"/>
    <p:sldId id="335" r:id="rId27"/>
    <p:sldId id="373" r:id="rId28"/>
    <p:sldId id="344" r:id="rId29"/>
    <p:sldId id="315" r:id="rId30"/>
    <p:sldId id="314" r:id="rId31"/>
    <p:sldId id="378" r:id="rId32"/>
    <p:sldId id="379" r:id="rId33"/>
    <p:sldId id="380" r:id="rId34"/>
    <p:sldId id="381" r:id="rId35"/>
    <p:sldId id="300" r:id="rId36"/>
    <p:sldId id="382" r:id="rId37"/>
    <p:sldId id="383" r:id="rId38"/>
    <p:sldId id="384" r:id="rId39"/>
    <p:sldId id="366" r:id="rId40"/>
    <p:sldId id="385" r:id="rId41"/>
    <p:sldId id="386" r:id="rId42"/>
    <p:sldId id="387" r:id="rId43"/>
    <p:sldId id="388" r:id="rId44"/>
    <p:sldId id="338" r:id="rId45"/>
    <p:sldId id="389" r:id="rId46"/>
    <p:sldId id="368" r:id="rId47"/>
    <p:sldId id="369" r:id="rId48"/>
    <p:sldId id="321" r:id="rId49"/>
    <p:sldId id="322" r:id="rId50"/>
    <p:sldId id="296" r:id="rId51"/>
    <p:sldId id="345" r:id="rId52"/>
    <p:sldId id="341" r:id="rId53"/>
    <p:sldId id="355" r:id="rId54"/>
    <p:sldId id="352" r:id="rId55"/>
    <p:sldId id="353" r:id="rId56"/>
    <p:sldId id="354" r:id="rId57"/>
    <p:sldId id="390" r:id="rId58"/>
    <p:sldId id="391" r:id="rId59"/>
    <p:sldId id="318" r:id="rId6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мирнова" initials="С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0099"/>
    <a:srgbClr val="0000CC"/>
    <a:srgbClr val="4D4D4D"/>
    <a:srgbClr val="666633"/>
    <a:srgbClr val="996633"/>
    <a:srgbClr val="666699"/>
    <a:srgbClr val="663300"/>
    <a:srgbClr val="333300"/>
    <a:srgbClr val="FF6600"/>
    <a:srgbClr val="FF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21" autoAdjust="0"/>
    <p:restoredTop sz="98889" autoAdjust="0"/>
  </p:normalViewPr>
  <p:slideViewPr>
    <p:cSldViewPr>
      <p:cViewPr>
        <p:scale>
          <a:sx n="100" d="100"/>
          <a:sy n="100" d="100"/>
        </p:scale>
        <p:origin x="-974" y="2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68" Type="http://schemas.microsoft.com/office/2006/relationships/legacyDocTextInfo" Target="legacyDocTextInfo.bin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7457627345709901"/>
          <c:y val="9.5991395360324222E-2"/>
          <c:w val="0.72542372881355932"/>
          <c:h val="0.64615384615384897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ln w="41515">
              <a:pattFill prst="pct75">
                <a:fgClr>
                  <a:srgbClr val="FF0000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triang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2020 год (факт)</c:v>
                </c:pt>
                <c:pt idx="1">
                  <c:v>2021 год (факт)</c:v>
                </c:pt>
                <c:pt idx="2">
                  <c:v>2022 год (факт)</c:v>
                </c:pt>
                <c:pt idx="3">
                  <c:v>2023 год (план)</c:v>
                </c:pt>
                <c:pt idx="4">
                  <c:v>2024 год (план)</c:v>
                </c:pt>
                <c:pt idx="5">
                  <c:v>2025 (план)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321299.5</c:v>
                </c:pt>
                <c:pt idx="1">
                  <c:v>311987.59999999998</c:v>
                </c:pt>
                <c:pt idx="2" formatCode="0.0">
                  <c:v>346988.3</c:v>
                </c:pt>
                <c:pt idx="3">
                  <c:v>344625.2</c:v>
                </c:pt>
                <c:pt idx="4" formatCode="0.0">
                  <c:v>352572.3</c:v>
                </c:pt>
                <c:pt idx="5">
                  <c:v>613493.9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ln w="41515">
              <a:pattFill prst="pct75">
                <a:fgClr>
                  <a:srgbClr val="FFFF00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plus"/>
            <c:size val="8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2020 год (факт)</c:v>
                </c:pt>
                <c:pt idx="1">
                  <c:v>2021 год (факт)</c:v>
                </c:pt>
                <c:pt idx="2">
                  <c:v>2022 год (факт)</c:v>
                </c:pt>
                <c:pt idx="3">
                  <c:v>2023 год (план)</c:v>
                </c:pt>
                <c:pt idx="4">
                  <c:v>2024 год (план)</c:v>
                </c:pt>
                <c:pt idx="5">
                  <c:v>2025 (план)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321898.2</c:v>
                </c:pt>
                <c:pt idx="1">
                  <c:v>311235.90000000002</c:v>
                </c:pt>
                <c:pt idx="2" formatCode="0.0">
                  <c:v>341863.5</c:v>
                </c:pt>
                <c:pt idx="3" formatCode="0.0">
                  <c:v>351865</c:v>
                </c:pt>
                <c:pt idx="4" formatCode="0.0">
                  <c:v>352572.3</c:v>
                </c:pt>
                <c:pt idx="5">
                  <c:v>613493.9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источники</c:v>
                </c:pt>
              </c:strCache>
            </c:strRef>
          </c:tx>
          <c:spPr>
            <a:ln w="41515">
              <a:pattFill prst="pct75">
                <a:fgClr>
                  <a:srgbClr val="00FF00"/>
                </a:fgClr>
                <a:bgClr>
                  <a:srgbClr val="FFFFFF"/>
                </a:bgClr>
              </a:pattFill>
              <a:prstDash val="solid"/>
            </a:ln>
          </c:spPr>
          <c:marker>
            <c:symbol val="star"/>
            <c:size val="14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2020 год (факт)</c:v>
                </c:pt>
                <c:pt idx="1">
                  <c:v>2021 год (факт)</c:v>
                </c:pt>
                <c:pt idx="2">
                  <c:v>2022 год (факт)</c:v>
                </c:pt>
                <c:pt idx="3">
                  <c:v>2023 год (план)</c:v>
                </c:pt>
                <c:pt idx="4">
                  <c:v>2024 год (план)</c:v>
                </c:pt>
                <c:pt idx="5">
                  <c:v>2025 (план)</c:v>
                </c:pt>
              </c:strCache>
            </c:strRef>
          </c:cat>
          <c:val>
            <c:numRef>
              <c:f>Sheet1!$B$4:$G$4</c:f>
              <c:numCache>
                <c:formatCode>0.0</c:formatCode>
                <c:ptCount val="6"/>
                <c:pt idx="0" formatCode="General">
                  <c:v>598.70000000000005</c:v>
                </c:pt>
                <c:pt idx="1">
                  <c:v>751.7</c:v>
                </c:pt>
                <c:pt idx="2">
                  <c:v>5124.8</c:v>
                </c:pt>
                <c:pt idx="3">
                  <c:v>7239.8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marker val="1"/>
        <c:axId val="104097280"/>
        <c:axId val="104099200"/>
      </c:lineChart>
      <c:catAx>
        <c:axId val="104097280"/>
        <c:scaling>
          <c:orientation val="minMax"/>
        </c:scaling>
        <c:axPos val="b"/>
        <c:numFmt formatCode="General" sourceLinked="1"/>
        <c:tickLblPos val="nextTo"/>
        <c:spPr>
          <a:ln w="34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6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4099200"/>
        <c:crosses val="autoZero"/>
        <c:auto val="1"/>
        <c:lblAlgn val="ctr"/>
        <c:lblOffset val="100"/>
        <c:tickMarkSkip val="1"/>
      </c:catAx>
      <c:valAx>
        <c:axId val="104099200"/>
        <c:scaling>
          <c:orientation val="minMax"/>
        </c:scaling>
        <c:axPos val="l"/>
        <c:majorGridlines>
          <c:spPr>
            <a:ln w="3460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4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40972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460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11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dTable>
      <c:spPr>
        <a:noFill/>
        <a:ln w="13838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6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548E-2"/>
          <c:y val="0.24694606978545586"/>
          <c:w val="0.92923150144180966"/>
          <c:h val="0.591852958742777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99FF66"/>
              </a:solidFill>
            </c:spPr>
          </c:dPt>
          <c:dPt>
            <c:idx val="1"/>
            <c:spPr>
              <a:solidFill>
                <a:srgbClr val="0099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1"/>
              <c:layout>
                <c:manualLayout>
                  <c:x val="-4.6221898709370199E-2"/>
                  <c:y val="-0.30222010694588414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1.0000000000000024E-3</c:v>
                </c:pt>
                <c:pt idx="1">
                  <c:v>1.0000000000000024E-3</c:v>
                </c:pt>
                <c:pt idx="2">
                  <c:v>1.0000000000000024E-3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757"/>
          <c:w val="0.86476968373508212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576E-2"/>
          <c:y val="0.24694606978545594"/>
          <c:w val="0.92923150144180966"/>
          <c:h val="0.591852958742777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FF3300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1"/>
              <c:layout>
                <c:manualLayout>
                  <c:x val="-4.6221898709370157E-2"/>
                  <c:y val="-0.30222010694588436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1.0000000000000005E-2</c:v>
                </c:pt>
                <c:pt idx="1">
                  <c:v>1.0000000000000005E-2</c:v>
                </c:pt>
                <c:pt idx="2">
                  <c:v>1.0000000000000005E-2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79"/>
          <c:w val="0.86476968373508234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277611355301098"/>
          <c:y val="2.7876970239928349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604E-2"/>
          <c:y val="0.24694606978545602"/>
          <c:w val="0.92923150144180966"/>
          <c:h val="0.59185295874277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3399FF"/>
              </a:solidFill>
            </c:spPr>
          </c:dPt>
          <c:dPt>
            <c:idx val="1"/>
            <c:spPr>
              <a:solidFill>
                <a:srgbClr val="33CCFF"/>
              </a:solidFill>
            </c:spPr>
          </c:dPt>
          <c:dPt>
            <c:idx val="2"/>
            <c:spPr>
              <a:solidFill>
                <a:srgbClr val="3366FF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1"/>
              <c:layout>
                <c:manualLayout>
                  <c:x val="3.5555306699515676E-2"/>
                  <c:y val="3.0064531481844405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0.14933228813796595"/>
                  <c:y val="-8.444385341134962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1.3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812"/>
          <c:w val="0.86476968373508256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632E-2"/>
          <c:y val="0.24694606978545613"/>
          <c:w val="0.92923150144180966"/>
          <c:h val="0.591852958742776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006600"/>
              </a:solidFill>
            </c:spPr>
          </c:dPt>
          <c:dPt>
            <c:idx val="1"/>
            <c:spPr>
              <a:solidFill>
                <a:srgbClr val="99FF66"/>
              </a:solidFill>
            </c:spPr>
          </c:dPt>
          <c:dPt>
            <c:idx val="2"/>
            <c:spPr>
              <a:solidFill>
                <a:srgbClr val="FF9900"/>
              </a:solidFill>
            </c:spPr>
          </c:dPt>
          <c:dPt>
            <c:idx val="3"/>
            <c:spPr>
              <a:solidFill>
                <a:srgbClr val="00990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Lbls>
            <c:dLbl>
              <c:idx val="1"/>
              <c:layout>
                <c:manualLayout>
                  <c:x val="-1.7197158546500439E-2"/>
                  <c:y val="4.4444133374394578E-3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8.6</c:v>
                </c:pt>
                <c:pt idx="1">
                  <c:v>8</c:v>
                </c:pt>
                <c:pt idx="2">
                  <c:v>7</c:v>
                </c:pt>
                <c:pt idx="3" formatCode="General">
                  <c:v>6.7</c:v>
                </c:pt>
                <c:pt idx="4" formatCode="General">
                  <c:v>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834"/>
          <c:w val="0.86476968373508289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0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854904919992403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673E-2"/>
          <c:y val="0.24694606978545625"/>
          <c:w val="0.92923150144180966"/>
          <c:h val="0.591852958742776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"/>
            <c:spPr>
              <a:solidFill>
                <a:srgbClr val="33CCFF"/>
              </a:solidFill>
            </c:spPr>
          </c:dPt>
          <c:dPt>
            <c:idx val="2"/>
            <c:spPr>
              <a:solidFill>
                <a:srgbClr val="FF9900"/>
              </a:solidFill>
            </c:spPr>
          </c:dPt>
          <c:dPt>
            <c:idx val="3"/>
            <c:spPr>
              <a:solidFill>
                <a:srgbClr val="FF660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0749278769621039"/>
                  <c:y val="-3.999972003695512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4490574686002005E-2"/>
                  <c:y val="-0.15999888014782149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56.2</c:v>
                </c:pt>
                <c:pt idx="1">
                  <c:v>55.1</c:v>
                </c:pt>
                <c:pt idx="2">
                  <c:v>57.2</c:v>
                </c:pt>
                <c:pt idx="3">
                  <c:v>53.7</c:v>
                </c:pt>
                <c:pt idx="4">
                  <c:v>32.6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856"/>
          <c:w val="0.86476968373508312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0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699"/>
          <c:y val="2.3432556902488817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701E-2"/>
          <c:y val="0.24694606978545636"/>
          <c:w val="0.92923150144180966"/>
          <c:h val="0.591852958742776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660066"/>
              </a:solidFill>
            </c:spPr>
          </c:dPt>
          <c:dPt>
            <c:idx val="1"/>
            <c:spPr>
              <a:solidFill>
                <a:srgbClr val="CC00FF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00CC00"/>
              </a:solidFill>
            </c:spPr>
          </c:dPt>
          <c:dLbls>
            <c:dLbl>
              <c:idx val="0"/>
              <c:layout>
                <c:manualLayout>
                  <c:x val="-0.10749278769621044"/>
                  <c:y val="-3.999972003695512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0708157587028312E-2"/>
                  <c:y val="8.444385341134969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12.8</c:v>
                </c:pt>
                <c:pt idx="1">
                  <c:v>13.8</c:v>
                </c:pt>
                <c:pt idx="2">
                  <c:v>14.3</c:v>
                </c:pt>
                <c:pt idx="3">
                  <c:v>10.8</c:v>
                </c:pt>
                <c:pt idx="4">
                  <c:v>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89"/>
          <c:w val="0.86476968373508334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848095030179451"/>
          <c:y val="1.2104902152915804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729E-2"/>
          <c:y val="0.24694606978545644"/>
          <c:w val="0.92923150144180966"/>
          <c:h val="0.591852958742776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FF3300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00CC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074927876962105"/>
                  <c:y val="-3.999972003695512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7036644779910327E-2"/>
                  <c:y val="-1.988327014518295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0.3000000000000001</c:v>
                </c:pt>
                <c:pt idx="1">
                  <c:v>0.3000000000000001</c:v>
                </c:pt>
                <c:pt idx="2">
                  <c:v>0.2</c:v>
                </c:pt>
                <c:pt idx="3">
                  <c:v>0.2</c:v>
                </c:pt>
                <c:pt idx="4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912"/>
          <c:w val="0.86476968373508356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525228930650725"/>
          <c:y val="4.565462358968617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4392084592659822E-2"/>
          <c:y val="0.22916829978442879"/>
          <c:w val="0.92923150144180966"/>
          <c:h val="0.591852958742775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4D4D4D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996633"/>
              </a:solidFill>
            </c:spPr>
          </c:dPt>
          <c:dPt>
            <c:idx val="3"/>
            <c:spPr>
              <a:solidFill>
                <a:srgbClr val="666699"/>
              </a:solidFill>
            </c:spPr>
          </c:dPt>
          <c:dPt>
            <c:idx val="4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1.6177907994405539E-2"/>
                  <c:y val="1.7777653349757838E-2"/>
                </c:manualLayout>
              </c:layout>
              <c:dLblPos val="outEnd"/>
              <c:showVal val="1"/>
            </c:dLbl>
            <c:dLbl>
              <c:idx val="1"/>
              <c:delete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3.0000000000000002E-2</c:v>
                </c:pt>
                <c:pt idx="1">
                  <c:v>0</c:v>
                </c:pt>
                <c:pt idx="2">
                  <c:v>0.3000000000000001</c:v>
                </c:pt>
                <c:pt idx="3">
                  <c:v>0.3000000000000001</c:v>
                </c:pt>
                <c:pt idx="4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934"/>
          <c:w val="0.86476968373508389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719"/>
          <c:y val="2.3432556902488789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757E-2"/>
          <c:y val="0.24694606978545652"/>
          <c:w val="0.92923150144180966"/>
          <c:h val="0.591852958742775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FF3300"/>
              </a:solidFill>
            </c:spPr>
          </c:dPt>
          <c:dPt>
            <c:idx val="1"/>
            <c:spPr>
              <a:solidFill>
                <a:srgbClr val="CC6600"/>
              </a:solidFill>
            </c:spPr>
          </c:dPt>
          <c:dPt>
            <c:idx val="2"/>
            <c:spPr>
              <a:solidFill>
                <a:srgbClr val="FFCC66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-0.10749278769621055"/>
                  <c:y val="-3.9999720036955122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0.25567267673858535"/>
                  <c:y val="-2.900601331150604E-2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1.0000000000000005E-2</c:v>
                </c:pt>
                <c:pt idx="1">
                  <c:v>1.0000000000000005E-2</c:v>
                </c:pt>
                <c:pt idx="2">
                  <c:v>1.0000000000000005E-2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934"/>
          <c:w val="0.86476968373508389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727"/>
          <c:y val="2.343255690248877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798E-2"/>
          <c:y val="0.24694606978545663"/>
          <c:w val="0.92923150144180966"/>
          <c:h val="0.591852958742775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009900"/>
              </a:solidFill>
            </c:spPr>
          </c:dPt>
          <c:dPt>
            <c:idx val="1"/>
            <c:spPr>
              <a:solidFill>
                <a:srgbClr val="CC6600"/>
              </a:solidFill>
            </c:spPr>
          </c:dPt>
          <c:dPt>
            <c:idx val="2"/>
            <c:spPr>
              <a:solidFill>
                <a:srgbClr val="66FFCC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9900"/>
              </a:solidFill>
            </c:spPr>
          </c:dPt>
          <c:dLbls>
            <c:dLbl>
              <c:idx val="0"/>
              <c:layout>
                <c:manualLayout>
                  <c:x val="9.764157939662628E-3"/>
                  <c:y val="1.1461908080764921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0708157587028312E-2"/>
                  <c:y val="-0.15999923010162773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6.0000000000000032E-2</c:v>
                </c:pt>
                <c:pt idx="1">
                  <c:v>0</c:v>
                </c:pt>
                <c:pt idx="2">
                  <c:v>2.0000000000000011E-2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956"/>
          <c:w val="0.86476968373508412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view3D>
      <c:hPercent val="52"/>
      <c:depthPercent val="100"/>
      <c:rAngAx val="1"/>
    </c:view3D>
    <c:plotArea>
      <c:layout>
        <c:manualLayout>
          <c:layoutTarget val="inner"/>
          <c:xMode val="edge"/>
          <c:yMode val="edge"/>
          <c:x val="0.2024142509653295"/>
          <c:y val="9.6109713517815623E-2"/>
          <c:w val="0.78018831992580739"/>
          <c:h val="0.5796944803285970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Sheet1!$B$1:$F$1</c:f>
              <c:strCache>
                <c:ptCount val="5"/>
                <c:pt idx="0">
                  <c:v>2021 факт</c:v>
                </c:pt>
                <c:pt idx="1">
                  <c:v>2022 факт</c:v>
                </c:pt>
                <c:pt idx="2">
                  <c:v>2023 план</c:v>
                </c:pt>
                <c:pt idx="3">
                  <c:v>2024 план</c:v>
                </c:pt>
                <c:pt idx="4">
                  <c:v>2025 план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311987.59999999998</c:v>
                </c:pt>
                <c:pt idx="1">
                  <c:v>346988.3</c:v>
                </c:pt>
                <c:pt idx="2">
                  <c:v>344625.2</c:v>
                </c:pt>
                <c:pt idx="3">
                  <c:v>352572.3</c:v>
                </c:pt>
                <c:pt idx="4">
                  <c:v>613493.9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669900"/>
            </a:solidFill>
          </c:spPr>
          <c:cat>
            <c:strRef>
              <c:f>Sheet1!$B$1:$F$1</c:f>
              <c:strCache>
                <c:ptCount val="5"/>
                <c:pt idx="0">
                  <c:v>2021 факт</c:v>
                </c:pt>
                <c:pt idx="1">
                  <c:v>2022 факт</c:v>
                </c:pt>
                <c:pt idx="2">
                  <c:v>2023 план</c:v>
                </c:pt>
                <c:pt idx="3">
                  <c:v>2024 план</c:v>
                </c:pt>
                <c:pt idx="4">
                  <c:v>2025 план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311235.90000000002</c:v>
                </c:pt>
                <c:pt idx="1">
                  <c:v>341863.5</c:v>
                </c:pt>
                <c:pt idx="2">
                  <c:v>351865</c:v>
                </c:pt>
                <c:pt idx="3">
                  <c:v>352572.3</c:v>
                </c:pt>
                <c:pt idx="4">
                  <c:v>613493.9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Источники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Sheet1!$B$1:$F$1</c:f>
              <c:strCache>
                <c:ptCount val="5"/>
                <c:pt idx="0">
                  <c:v>2021 факт</c:v>
                </c:pt>
                <c:pt idx="1">
                  <c:v>2022 факт</c:v>
                </c:pt>
                <c:pt idx="2">
                  <c:v>2023 план</c:v>
                </c:pt>
                <c:pt idx="3">
                  <c:v>2024 план</c:v>
                </c:pt>
                <c:pt idx="4">
                  <c:v>2025 план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751.7</c:v>
                </c:pt>
                <c:pt idx="1">
                  <c:v>5124.8</c:v>
                </c:pt>
                <c:pt idx="2">
                  <c:v>7239.8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Depth val="0"/>
        <c:shape val="box"/>
        <c:axId val="118459776"/>
        <c:axId val="98137216"/>
        <c:axId val="0"/>
      </c:bar3DChart>
      <c:catAx>
        <c:axId val="118459776"/>
        <c:scaling>
          <c:orientation val="minMax"/>
        </c:scaling>
        <c:axPos val="b"/>
        <c:numFmt formatCode="General" sourceLinked="1"/>
        <c:majorTickMark val="in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98137216"/>
        <c:crosses val="autoZero"/>
        <c:auto val="1"/>
        <c:lblAlgn val="ctr"/>
        <c:lblOffset val="100"/>
        <c:tickLblSkip val="1"/>
        <c:tickMarkSkip val="1"/>
      </c:catAx>
      <c:valAx>
        <c:axId val="98137216"/>
        <c:scaling>
          <c:orientation val="minMax"/>
        </c:scaling>
        <c:axPos val="l"/>
        <c:majorGridlines/>
        <c:numFmt formatCode="0.0" sourceLinked="1"/>
        <c:tickLblPos val="nextTo"/>
        <c:txPr>
          <a:bodyPr rot="0" vert="horz"/>
          <a:lstStyle/>
          <a:p>
            <a:pPr>
              <a:defRPr sz="1400">
                <a:latin typeface="Comic Sans MS" pitchFamily="66" charset="0"/>
              </a:defRPr>
            </a:pPr>
            <a:endParaRPr lang="ru-RU"/>
          </a:p>
        </c:txPr>
        <c:crossAx val="1184597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/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738"/>
          <c:y val="2.3432556902488771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826E-2"/>
          <c:y val="0.24694606978545675"/>
          <c:w val="0.92923150144180966"/>
          <c:h val="0.591852958742775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66FFFF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66FFCC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9900"/>
              </a:solidFill>
            </c:spPr>
          </c:dPt>
          <c:dLbls>
            <c:dLbl>
              <c:idx val="0"/>
              <c:layout>
                <c:manualLayout>
                  <c:x val="9.7641579396626349E-3"/>
                  <c:y val="1.1461908080764921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0708157587028312E-2"/>
                  <c:y val="-0.15999923010162789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1.0000000000000005E-2</c:v>
                </c:pt>
                <c:pt idx="1">
                  <c:v>3.0000000000000002E-2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99"/>
          <c:w val="0.86476968373508434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469845701297746"/>
          <c:y val="2.343255690248876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854E-2"/>
          <c:y val="0.24694606978545686"/>
          <c:w val="0.92923150144180966"/>
          <c:h val="0.591852958742775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66FFFF"/>
              </a:solidFill>
            </c:spPr>
          </c:dPt>
          <c:dPt>
            <c:idx val="1"/>
            <c:spPr>
              <a:solidFill>
                <a:srgbClr val="CC6600"/>
              </a:solidFill>
            </c:spPr>
          </c:dPt>
          <c:dPt>
            <c:idx val="2"/>
            <c:spPr>
              <a:solidFill>
                <a:srgbClr val="66FFCC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0.25184284185125888"/>
                  <c:y val="1.6139869537221088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0.42139114232665981"/>
                  <c:y val="-0.48129485617575896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2.0000000000000011E-2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7023"/>
          <c:w val="0.86476968373508456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0707609452695128"/>
          <c:y val="0.13310475804079108"/>
          <c:w val="0.76027107278982198"/>
          <c:h val="0.471266383001378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пргограммы</c:v>
                </c:pt>
              </c:strCache>
            </c:strRef>
          </c:tx>
          <c:spPr>
            <a:ln>
              <a:solidFill>
                <a:srgbClr val="FF0066"/>
              </a:solidFill>
            </a:ln>
          </c:spPr>
          <c:marker>
            <c:spPr>
              <a:solidFill>
                <a:srgbClr val="FF0066"/>
              </a:solidFill>
            </c:spPr>
          </c:marker>
          <c:dPt>
            <c:idx val="2"/>
            <c:spPr>
              <a:ln>
                <a:solidFill>
                  <a:srgbClr val="FF0066"/>
                </a:solidFill>
              </a:ln>
            </c:spPr>
          </c:dPt>
          <c:dPt>
            <c:idx val="3"/>
            <c:spPr>
              <a:ln>
                <a:solidFill>
                  <a:srgbClr val="FF0066"/>
                </a:solidFill>
              </a:ln>
            </c:spPr>
          </c:dPt>
          <c:cat>
            <c:numRef>
              <c:f>Лист1!$A$2:$A$5</c:f>
              <c:numCache>
                <c:formatCode>General</c:formatCode>
                <c:ptCount val="4"/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97.8</c:v>
                </c:pt>
                <c:pt idx="2">
                  <c:v>96.4</c:v>
                </c:pt>
                <c:pt idx="3">
                  <c:v>95.2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направления</c:v>
                </c:pt>
              </c:strCache>
            </c:strRef>
          </c:tx>
          <c:spPr>
            <a:ln>
              <a:solidFill>
                <a:srgbClr val="0000FF">
                  <a:alpha val="90000"/>
                </a:srgbClr>
              </a:solidFill>
            </a:ln>
          </c:spPr>
          <c:marker>
            <c:symbol val="square"/>
            <c:size val="5"/>
            <c:spPr>
              <a:solidFill>
                <a:srgbClr val="0000FF"/>
              </a:solidFill>
            </c:spPr>
          </c:marker>
          <c:cat>
            <c:numRef>
              <c:f>Лист1!$A$2:$A$5</c:f>
              <c:numCache>
                <c:formatCode>General</c:formatCode>
                <c:ptCount val="4"/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2.2000000000000002</c:v>
                </c:pt>
                <c:pt idx="2">
                  <c:v>3.6</c:v>
                </c:pt>
                <c:pt idx="3">
                  <c:v>4.8</c:v>
                </c:pt>
              </c:numCache>
            </c:numRef>
          </c:val>
        </c:ser>
        <c:marker val="1"/>
        <c:axId val="146554880"/>
        <c:axId val="146556416"/>
      </c:lineChart>
      <c:catAx>
        <c:axId val="1465548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6556416"/>
        <c:crosses val="autoZero"/>
        <c:auto val="1"/>
        <c:lblAlgn val="ctr"/>
        <c:lblOffset val="100"/>
      </c:catAx>
      <c:valAx>
        <c:axId val="146556416"/>
        <c:scaling>
          <c:orientation val="minMax"/>
        </c:scaling>
        <c:axPos val="l"/>
        <c:majorGridlines/>
        <c:numFmt formatCode="General" sourceLinked="1"/>
        <c:tickLblPos val="nextTo"/>
        <c:spPr>
          <a:solidFill>
            <a:srgbClr val="FF0066"/>
          </a:solidFill>
        </c:spPr>
        <c:txPr>
          <a:bodyPr/>
          <a:lstStyle/>
          <a:p>
            <a:pPr>
              <a:defRPr sz="1100"/>
            </a:pPr>
            <a:endParaRPr lang="ru-RU"/>
          </a:p>
        </c:txPr>
        <c:crossAx val="146554880"/>
        <c:crosses val="autoZero"/>
        <c:crossBetween val="between"/>
      </c:valAx>
      <c:spPr>
        <a:ln>
          <a:solidFill>
            <a:srgbClr val="FF0066"/>
          </a:solidFill>
        </a:ln>
      </c:spPr>
    </c:plotArea>
    <c:legend>
      <c:legendPos val="b"/>
      <c:layout>
        <c:manualLayout>
          <c:xMode val="edge"/>
          <c:yMode val="edge"/>
          <c:x val="4.0583500120841311E-2"/>
          <c:y val="0.82976380451113785"/>
          <c:w val="0.75194045814524013"/>
          <c:h val="0.14653265768918503"/>
        </c:manualLayout>
      </c:layout>
      <c:spPr>
        <a:effectLst>
          <a:outerShdw blurRad="50800" dist="50800" dir="5400000" algn="ctr" rotWithShape="0">
            <a:srgbClr val="66FFFF"/>
          </a:outerShdw>
        </a:effectLst>
      </c:spPr>
      <c:txPr>
        <a:bodyPr/>
        <a:lstStyle/>
        <a:p>
          <a:pPr rtl="0">
            <a:defRPr sz="1100">
              <a:latin typeface="Comic Sans MS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 дефицита</c:v>
                </c:pt>
              </c:strCache>
            </c:strRef>
          </c:tx>
          <c:spPr>
            <a:solidFill>
              <a:srgbClr val="0000FF"/>
            </a:solidFill>
          </c:spPr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-751</c:v>
                </c:pt>
                <c:pt idx="1">
                  <c:v>-5124.8</c:v>
                </c:pt>
                <c:pt idx="2">
                  <c:v>7239.8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Кредиты кредитных организаций </c:v>
                </c:pt>
              </c:strCache>
            </c:strRef>
          </c:tx>
          <c:spPr>
            <a:solidFill>
              <a:srgbClr val="FF0066"/>
            </a:solidFill>
          </c:spPr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hape val="box"/>
        <c:axId val="185073024"/>
        <c:axId val="149099648"/>
        <c:axId val="0"/>
      </c:bar3DChart>
      <c:catAx>
        <c:axId val="1850730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49099648"/>
        <c:crosses val="autoZero"/>
        <c:auto val="1"/>
        <c:lblAlgn val="ctr"/>
        <c:lblOffset val="100"/>
      </c:catAx>
      <c:valAx>
        <c:axId val="14909964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85073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93361812992913"/>
          <c:y val="0.19484243464478074"/>
          <c:w val="0.32494963656250381"/>
          <c:h val="0.61031513071043852"/>
        </c:manualLayout>
      </c:layout>
      <c:txPr>
        <a:bodyPr/>
        <a:lstStyle/>
        <a:p>
          <a:pPr>
            <a:defRPr sz="1200">
              <a:latin typeface="Comic Sans MS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rgbClr val="CC00FF"/>
            </a:solidFill>
            <a:ln>
              <a:solidFill>
                <a:srgbClr val="0000FF"/>
              </a:solidFill>
            </a:ln>
          </c:spPr>
          <c:cat>
            <c:strRef>
              <c:f>Лист1!$A$2:$A$6</c:f>
              <c:strCache>
                <c:ptCount val="5"/>
                <c:pt idx="0">
                  <c:v>на 01.01.2022</c:v>
                </c:pt>
                <c:pt idx="1">
                  <c:v>на 01.01.2023</c:v>
                </c:pt>
                <c:pt idx="2">
                  <c:v>на 01.01.2024</c:v>
                </c:pt>
                <c:pt idx="3">
                  <c:v>на 01.01.2025</c:v>
                </c:pt>
                <c:pt idx="4">
                  <c:v>на 01.01.2026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1371</c:v>
                </c:pt>
                <c:pt idx="1">
                  <c:v>1371</c:v>
                </c:pt>
                <c:pt idx="2">
                  <c:v>1371</c:v>
                </c:pt>
                <c:pt idx="3">
                  <c:v>1371</c:v>
                </c:pt>
                <c:pt idx="4">
                  <c:v>1371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Кредиты от кредитных организаций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Лист1!$A$2:$A$6</c:f>
              <c:strCache>
                <c:ptCount val="5"/>
                <c:pt idx="0">
                  <c:v>на 01.01.2022</c:v>
                </c:pt>
                <c:pt idx="1">
                  <c:v>на 01.01.2023</c:v>
                </c:pt>
                <c:pt idx="2">
                  <c:v>на 01.01.2024</c:v>
                </c:pt>
                <c:pt idx="3">
                  <c:v>на 01.01.2025</c:v>
                </c:pt>
                <c:pt idx="4">
                  <c:v>на 01.01.2026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hape val="box"/>
        <c:axId val="185075968"/>
        <c:axId val="185085952"/>
        <c:axId val="0"/>
      </c:bar3DChart>
      <c:catAx>
        <c:axId val="185075968"/>
        <c:scaling>
          <c:orientation val="minMax"/>
        </c:scaling>
        <c:axPos val="b"/>
        <c:numFmt formatCode="dd/mm/yyyy" sourceLinked="1"/>
        <c:tickLblPos val="nextTo"/>
        <c:txPr>
          <a:bodyPr/>
          <a:lstStyle/>
          <a:p>
            <a:pPr>
              <a:defRPr sz="1100">
                <a:latin typeface="Comic Sans MS" pitchFamily="66" charset="0"/>
              </a:defRPr>
            </a:pPr>
            <a:endParaRPr lang="ru-RU"/>
          </a:p>
        </c:txPr>
        <c:crossAx val="185085952"/>
        <c:crosses val="autoZero"/>
        <c:auto val="1"/>
        <c:lblAlgn val="ctr"/>
        <c:lblOffset val="100"/>
      </c:catAx>
      <c:valAx>
        <c:axId val="18508595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5075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410983785228074"/>
          <c:y val="0.31788305455927723"/>
          <c:w val="0.30653350248995231"/>
          <c:h val="0.36423389088144631"/>
        </c:manualLayout>
      </c:layout>
      <c:txPr>
        <a:bodyPr/>
        <a:lstStyle/>
        <a:p>
          <a:pPr>
            <a:defRPr sz="1400">
              <a:latin typeface="Comic Sans MS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</c:v>
                </c:pt>
              </c:strCache>
            </c:strRef>
          </c:tx>
          <c:spPr>
            <a:ln w="25400">
              <a:solidFill>
                <a:srgbClr val="0000FF"/>
              </a:solidFill>
            </a:ln>
          </c:spPr>
          <c:marker>
            <c:spPr>
              <a:solidFill>
                <a:srgbClr val="0000FF"/>
              </a:solidFill>
            </c:spPr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</c:numCache>
            </c:numRef>
          </c:val>
          <c:bubble3D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Процент от объема расходов</c:v>
                </c:pt>
              </c:strCache>
            </c:strRef>
          </c:tx>
          <c:spPr>
            <a:ln w="25400">
              <a:solidFill>
                <a:srgbClr val="009900"/>
              </a:solidFill>
            </a:ln>
          </c:spPr>
          <c:marker>
            <c:spPr>
              <a:solidFill>
                <a:srgbClr val="009900"/>
              </a:solidFill>
              <a:ln w="12700"/>
            </c:spPr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1.0000000000000005E-3</c:v>
                </c:pt>
                <c:pt idx="1">
                  <c:v>1.0000000000000005E-3</c:v>
                </c:pt>
                <c:pt idx="2">
                  <c:v>1.0000000000000005E-3</c:v>
                </c:pt>
                <c:pt idx="3">
                  <c:v>1.0000000000000005E-3</c:v>
                </c:pt>
                <c:pt idx="4">
                  <c:v>3.0000000000000009E-3</c:v>
                </c:pt>
              </c:numCache>
            </c:numRef>
          </c:val>
          <c:bubble3D val="1"/>
        </c:ser>
        <c:marker val="1"/>
        <c:axId val="186052992"/>
        <c:axId val="186054912"/>
      </c:lineChart>
      <c:catAx>
        <c:axId val="1860529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86054912"/>
        <c:crosses val="autoZero"/>
        <c:auto val="1"/>
        <c:lblAlgn val="ctr"/>
        <c:lblOffset val="100"/>
      </c:catAx>
      <c:valAx>
        <c:axId val="1860549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Comic Sans MS" pitchFamily="66" charset="0"/>
              </a:defRPr>
            </a:pPr>
            <a:endParaRPr lang="ru-RU"/>
          </a:p>
        </c:txPr>
        <c:crossAx val="186052992"/>
        <c:crosses val="autoZero"/>
        <c:crossBetween val="between"/>
      </c:valAx>
      <c:spPr>
        <a:noFill/>
      </c:spPr>
    </c:plotArea>
    <c:legend>
      <c:legendPos val="r"/>
      <c:layout/>
      <c:txPr>
        <a:bodyPr/>
        <a:lstStyle/>
        <a:p>
          <a:pPr rtl="0">
            <a:defRPr sz="1200">
              <a:latin typeface="Comic Sans MS" pitchFamily="66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view3D>
      <c:hPercent val="52"/>
      <c:depthPercent val="100"/>
      <c:rAngAx val="1"/>
    </c:view3D>
    <c:plotArea>
      <c:layout>
        <c:manualLayout>
          <c:layoutTarget val="inner"/>
          <c:xMode val="edge"/>
          <c:yMode val="edge"/>
          <c:x val="0.31691939471007385"/>
          <c:y val="0.23969442443192052"/>
          <c:w val="0.80612482967566201"/>
          <c:h val="0.4911886880931719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0066"/>
            </a:solidFill>
          </c:spPr>
          <c:cat>
            <c:strRef>
              <c:f>Sheet1!$B$1:$F$1</c:f>
              <c:strCache>
                <c:ptCount val="5"/>
                <c:pt idx="0">
                  <c:v>2021 факт</c:v>
                </c:pt>
                <c:pt idx="1">
                  <c:v>2022 факт</c:v>
                </c:pt>
                <c:pt idx="2">
                  <c:v>2023 план</c:v>
                </c:pt>
                <c:pt idx="3">
                  <c:v>2024 план</c:v>
                </c:pt>
                <c:pt idx="4">
                  <c:v>2025 план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258214.6</c:v>
                </c:pt>
                <c:pt idx="1">
                  <c:v>289117.59999999998</c:v>
                </c:pt>
                <c:pt idx="2">
                  <c:v>293058.7</c:v>
                </c:pt>
                <c:pt idx="3">
                  <c:v>297925</c:v>
                </c:pt>
                <c:pt idx="4">
                  <c:v>555096.9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FF6699"/>
            </a:solidFill>
          </c:spPr>
          <c:cat>
            <c:strRef>
              <c:f>Sheet1!$B$1:$F$1</c:f>
              <c:strCache>
                <c:ptCount val="5"/>
                <c:pt idx="0">
                  <c:v>2021 факт</c:v>
                </c:pt>
                <c:pt idx="1">
                  <c:v>2022 факт</c:v>
                </c:pt>
                <c:pt idx="2">
                  <c:v>2023 план</c:v>
                </c:pt>
                <c:pt idx="3">
                  <c:v>2024 план</c:v>
                </c:pt>
                <c:pt idx="4">
                  <c:v>2025 план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46785.599999999999</c:v>
                </c:pt>
                <c:pt idx="1">
                  <c:v>51094.3</c:v>
                </c:pt>
                <c:pt idx="2">
                  <c:v>48811.7</c:v>
                </c:pt>
                <c:pt idx="3">
                  <c:v>51720.5</c:v>
                </c:pt>
                <c:pt idx="4">
                  <c:v>55365.3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CC00FF"/>
            </a:solidFill>
          </c:spPr>
          <c:cat>
            <c:strRef>
              <c:f>Sheet1!$B$1:$F$1</c:f>
              <c:strCache>
                <c:ptCount val="5"/>
                <c:pt idx="0">
                  <c:v>2021 факт</c:v>
                </c:pt>
                <c:pt idx="1">
                  <c:v>2022 факт</c:v>
                </c:pt>
                <c:pt idx="2">
                  <c:v>2023 план</c:v>
                </c:pt>
                <c:pt idx="3">
                  <c:v>2024 план</c:v>
                </c:pt>
                <c:pt idx="4">
                  <c:v>2025 план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6987.4</c:v>
                </c:pt>
                <c:pt idx="1">
                  <c:v>6776.5</c:v>
                </c:pt>
                <c:pt idx="2">
                  <c:v>2754.8</c:v>
                </c:pt>
                <c:pt idx="3">
                  <c:v>2926.8</c:v>
                </c:pt>
                <c:pt idx="4">
                  <c:v>3031.7</c:v>
                </c:pt>
              </c:numCache>
            </c:numRef>
          </c:val>
        </c:ser>
        <c:gapDepth val="0"/>
        <c:shape val="box"/>
        <c:axId val="121838208"/>
        <c:axId val="121844096"/>
        <c:axId val="0"/>
      </c:bar3DChart>
      <c:catAx>
        <c:axId val="121838208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21844096"/>
        <c:crosses val="autoZero"/>
        <c:auto val="1"/>
        <c:lblAlgn val="ctr"/>
        <c:lblOffset val="100"/>
        <c:tickLblSkip val="1"/>
        <c:tickMarkSkip val="1"/>
      </c:catAx>
      <c:valAx>
        <c:axId val="121844096"/>
        <c:scaling>
          <c:orientation val="minMax"/>
        </c:scaling>
        <c:axPos val="l"/>
        <c:majorGridlines/>
        <c:numFmt formatCode="0.0" sourceLinked="1"/>
        <c:tickLblPos val="nextTo"/>
        <c:txPr>
          <a:bodyPr rot="0" vert="horz"/>
          <a:lstStyle/>
          <a:p>
            <a:pPr>
              <a:defRPr sz="1400"/>
            </a:pPr>
            <a:endParaRPr lang="ru-RU"/>
          </a:p>
        </c:txPr>
        <c:crossAx val="1218382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2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5141800952596488"/>
          <c:y val="0.21529931733221802"/>
          <c:w val="0.80612482967566201"/>
          <c:h val="0.5827436304723566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spPr>
            <a:solidFill>
              <a:srgbClr val="FFCCFF"/>
            </a:solidFill>
            <a:ln w="15196">
              <a:solidFill>
                <a:schemeClr val="tx1"/>
              </a:solidFill>
              <a:prstDash val="solid"/>
            </a:ln>
          </c:spPr>
          <c:cat>
            <c:strRef>
              <c:f>Sheet1!$B$1:$F$1</c:f>
              <c:strCache>
                <c:ptCount val="5"/>
                <c:pt idx="0">
                  <c:v>2021 факт</c:v>
                </c:pt>
                <c:pt idx="1">
                  <c:v>2022 факт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2206.1999999999998</c:v>
                </c:pt>
                <c:pt idx="1">
                  <c:v>2181.6</c:v>
                </c:pt>
                <c:pt idx="2">
                  <c:v>1246.8</c:v>
                </c:pt>
                <c:pt idx="3">
                  <c:v>1288.9000000000001</c:v>
                </c:pt>
                <c:pt idx="4">
                  <c:v>1334.7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spPr>
            <a:solidFill>
              <a:srgbClr val="9933FF"/>
            </a:solidFill>
          </c:spPr>
          <c:cat>
            <c:strRef>
              <c:f>Sheet1!$B$1:$F$1</c:f>
              <c:strCache>
                <c:ptCount val="5"/>
                <c:pt idx="0">
                  <c:v>2021 факт</c:v>
                </c:pt>
                <c:pt idx="1">
                  <c:v>2022 факт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289.5</c:v>
                </c:pt>
                <c:pt idx="1">
                  <c:v>109.5</c:v>
                </c:pt>
                <c:pt idx="2">
                  <c:v>185.1</c:v>
                </c:pt>
                <c:pt idx="3" formatCode="0.000">
                  <c:v>173</c:v>
                </c:pt>
                <c:pt idx="4">
                  <c:v>177.7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rgbClr val="FF0066"/>
            </a:solidFill>
          </c:spPr>
          <c:cat>
            <c:strRef>
              <c:f>Sheet1!$B$1:$F$1</c:f>
              <c:strCache>
                <c:ptCount val="5"/>
                <c:pt idx="0">
                  <c:v>2021 факт</c:v>
                </c:pt>
                <c:pt idx="1">
                  <c:v>2022 факт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2683.8</c:v>
                </c:pt>
                <c:pt idx="1">
                  <c:v>3612.6</c:v>
                </c:pt>
                <c:pt idx="2">
                  <c:v>725.5</c:v>
                </c:pt>
                <c:pt idx="3">
                  <c:v>847.8</c:v>
                </c:pt>
                <c:pt idx="4">
                  <c:v>881.8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solidFill>
              <a:srgbClr val="00FFFF"/>
            </a:solidFill>
          </c:spPr>
          <c:cat>
            <c:strRef>
              <c:f>Sheet1!$B$1:$F$1</c:f>
              <c:strCache>
                <c:ptCount val="5"/>
                <c:pt idx="0">
                  <c:v>2021 факт</c:v>
                </c:pt>
                <c:pt idx="1">
                  <c:v>2022 факт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Sheet1!$B$5:$F$5</c:f>
              <c:numCache>
                <c:formatCode>0.0</c:formatCode>
                <c:ptCount val="5"/>
                <c:pt idx="0">
                  <c:v>1807.9</c:v>
                </c:pt>
                <c:pt idx="1">
                  <c:v>872.8</c:v>
                </c:pt>
                <c:pt idx="2">
                  <c:v>597.4</c:v>
                </c:pt>
                <c:pt idx="3" formatCode="General">
                  <c:v>617.1</c:v>
                </c:pt>
                <c:pt idx="4">
                  <c:v>637.5</c:v>
                </c:pt>
              </c:numCache>
            </c:numRef>
          </c:val>
        </c:ser>
        <c:gapDepth val="0"/>
        <c:shape val="box"/>
        <c:axId val="122667776"/>
        <c:axId val="122669312"/>
        <c:axId val="0"/>
      </c:bar3DChart>
      <c:catAx>
        <c:axId val="122667776"/>
        <c:scaling>
          <c:orientation val="minMax"/>
        </c:scaling>
        <c:axPos val="b"/>
        <c:numFmt formatCode="General" sourceLinked="1"/>
        <c:tickLblPos val="low"/>
        <c:spPr>
          <a:ln w="37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5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2669312"/>
        <c:crosses val="autoZero"/>
        <c:auto val="1"/>
        <c:lblAlgn val="ctr"/>
        <c:lblOffset val="100"/>
        <c:tickLblSkip val="1"/>
        <c:tickMarkSkip val="1"/>
      </c:catAx>
      <c:valAx>
        <c:axId val="122669312"/>
        <c:scaling>
          <c:orientation val="minMax"/>
        </c:scaling>
        <c:axPos val="l"/>
        <c:majorGridlines>
          <c:spPr>
            <a:ln w="3799">
              <a:solidFill>
                <a:schemeClr val="tx1"/>
              </a:solidFill>
              <a:prstDash val="solid"/>
            </a:ln>
          </c:spPr>
        </c:majorGridlines>
        <c:numFmt formatCode="0.0" sourceLinked="1"/>
        <c:tickLblPos val="nextTo"/>
        <c:spPr>
          <a:ln w="37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26677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799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2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</c:dTable>
      <c:spPr>
        <a:noFill/>
        <a:ln w="3039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1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6"/>
      <c:hPercent val="51"/>
      <c:rotY val="41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9799942678752844"/>
          <c:y val="2.9737165603231291E-2"/>
          <c:w val="0.70200057321247189"/>
          <c:h val="0.64244341565095253"/>
        </c:manualLayout>
      </c:layout>
      <c:bar3D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Дотации бюджетам бюджетной системы Российской Федерации</c:v>
                </c:pt>
              </c:strCache>
            </c:strRef>
          </c:tx>
          <c:spPr>
            <a:solidFill>
              <a:srgbClr val="33CCCC"/>
            </a:solidFill>
            <a:ln w="12353">
              <a:solidFill>
                <a:schemeClr val="tx1"/>
              </a:solidFill>
              <a:prstDash val="solid"/>
            </a:ln>
          </c:spPr>
          <c:cat>
            <c:strRef>
              <c:f>Sheet1!$B$1:$F$1</c:f>
              <c:strCache>
                <c:ptCount val="5"/>
                <c:pt idx="0">
                  <c:v>2021 факт</c:v>
                </c:pt>
                <c:pt idx="1">
                  <c:v>2022 факт</c:v>
                </c:pt>
                <c:pt idx="2">
                  <c:v>2023 план</c:v>
                </c:pt>
                <c:pt idx="3">
                  <c:v>2024 план</c:v>
                </c:pt>
                <c:pt idx="4">
                  <c:v>2025 план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 formatCode="General">
                  <c:v>103985.9</c:v>
                </c:pt>
                <c:pt idx="1">
                  <c:v>119334</c:v>
                </c:pt>
                <c:pt idx="2">
                  <c:v>126870</c:v>
                </c:pt>
                <c:pt idx="3">
                  <c:v>98679</c:v>
                </c:pt>
                <c:pt idx="4">
                  <c:v>93369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Sheet1!$B$1:$F$1</c:f>
              <c:strCache>
                <c:ptCount val="5"/>
                <c:pt idx="0">
                  <c:v>2021 факт</c:v>
                </c:pt>
                <c:pt idx="1">
                  <c:v>2022 факт</c:v>
                </c:pt>
                <c:pt idx="2">
                  <c:v>2023 план</c:v>
                </c:pt>
                <c:pt idx="3">
                  <c:v>2024 план</c:v>
                </c:pt>
                <c:pt idx="4">
                  <c:v>2025 план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 formatCode="General">
                  <c:v>33051.9</c:v>
                </c:pt>
                <c:pt idx="1">
                  <c:v>40434.1</c:v>
                </c:pt>
                <c:pt idx="2">
                  <c:v>27834.1</c:v>
                </c:pt>
                <c:pt idx="3">
                  <c:v>57471.6</c:v>
                </c:pt>
                <c:pt idx="4">
                  <c:v>314270.09999999998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Субвенции бюджетам бюджетной системы Российской Федерации</c:v>
                </c:pt>
              </c:strCache>
            </c:strRef>
          </c:tx>
          <c:spPr>
            <a:solidFill>
              <a:srgbClr val="FF00FF"/>
            </a:solidFill>
          </c:spPr>
          <c:cat>
            <c:strRef>
              <c:f>Sheet1!$B$1:$F$1</c:f>
              <c:strCache>
                <c:ptCount val="5"/>
                <c:pt idx="0">
                  <c:v>2021 факт</c:v>
                </c:pt>
                <c:pt idx="1">
                  <c:v>2022 факт</c:v>
                </c:pt>
                <c:pt idx="2">
                  <c:v>2023 план</c:v>
                </c:pt>
                <c:pt idx="3">
                  <c:v>2024 план</c:v>
                </c:pt>
                <c:pt idx="4">
                  <c:v>2025 план</c:v>
                </c:pt>
              </c:strCache>
            </c:strRef>
          </c:cat>
          <c:val>
            <c:numRef>
              <c:f>Sheet1!$B$5:$F$5</c:f>
              <c:numCache>
                <c:formatCode>0.0</c:formatCode>
                <c:ptCount val="5"/>
                <c:pt idx="0" formatCode="General">
                  <c:v>121028.6</c:v>
                </c:pt>
                <c:pt idx="1">
                  <c:v>129249.2</c:v>
                </c:pt>
                <c:pt idx="2">
                  <c:v>138241.70000000001</c:v>
                </c:pt>
                <c:pt idx="3">
                  <c:v>141667.20000000001</c:v>
                </c:pt>
                <c:pt idx="4">
                  <c:v>147346.5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Sheet1!$B$1:$F$1</c:f>
              <c:strCache>
                <c:ptCount val="5"/>
                <c:pt idx="0">
                  <c:v>2021 факт</c:v>
                </c:pt>
                <c:pt idx="1">
                  <c:v>2022 факт</c:v>
                </c:pt>
                <c:pt idx="2">
                  <c:v>2023 план</c:v>
                </c:pt>
                <c:pt idx="3">
                  <c:v>2024 план</c:v>
                </c:pt>
                <c:pt idx="4">
                  <c:v>2025 план</c:v>
                </c:pt>
              </c:strCache>
            </c:strRef>
          </c:cat>
          <c:val>
            <c:numRef>
              <c:f>Sheet1!$B$6:$F$6</c:f>
              <c:numCache>
                <c:formatCode>0.0</c:formatCode>
                <c:ptCount val="5"/>
                <c:pt idx="0" formatCode="General">
                  <c:v>286.3</c:v>
                </c:pt>
                <c:pt idx="1">
                  <c:v>100.2</c:v>
                </c:pt>
                <c:pt idx="2">
                  <c:v>112.9</c:v>
                </c:pt>
                <c:pt idx="3">
                  <c:v>107.2</c:v>
                </c:pt>
                <c:pt idx="4">
                  <c:v>111.3</c:v>
                </c:pt>
              </c:numCache>
            </c:numRef>
          </c:val>
        </c:ser>
        <c:gapDepth val="0"/>
        <c:shape val="box"/>
        <c:axId val="124133760"/>
        <c:axId val="124135296"/>
        <c:axId val="0"/>
      </c:bar3DChart>
      <c:catAx>
        <c:axId val="124133760"/>
        <c:scaling>
          <c:orientation val="minMax"/>
        </c:scaling>
        <c:delete val="1"/>
        <c:axPos val="b"/>
        <c:numFmt formatCode="General" sourceLinked="1"/>
        <c:tickLblPos val="low"/>
        <c:crossAx val="124135296"/>
        <c:crosses val="autoZero"/>
        <c:auto val="1"/>
        <c:lblAlgn val="ctr"/>
        <c:lblOffset val="100"/>
        <c:tickLblSkip val="1"/>
        <c:tickMarkSkip val="1"/>
      </c:catAx>
      <c:valAx>
        <c:axId val="124135296"/>
        <c:scaling>
          <c:orientation val="minMax"/>
        </c:scaling>
        <c:axPos val="l"/>
        <c:majorGridlines>
          <c:spPr>
            <a:ln w="3088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0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  <c:crossAx val="1241337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088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900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</c:dTable>
      <c:spPr>
        <a:noFill/>
        <a:ln w="2470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7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view3D>
      <c:perspective val="30"/>
    </c:view3D>
    <c:plotArea>
      <c:layout>
        <c:manualLayout>
          <c:layoutTarget val="inner"/>
          <c:xMode val="edge"/>
          <c:yMode val="edge"/>
          <c:x val="9.280068943942868E-2"/>
          <c:y val="4.9407234675862423E-2"/>
          <c:w val="0.52545192730211787"/>
          <c:h val="0.78960862901014461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39568.800000000003</c:v>
                </c:pt>
                <c:pt idx="1">
                  <c:v>37629</c:v>
                </c:pt>
                <c:pt idx="2">
                  <c:v>37754.9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FF6699"/>
            </a:solidFill>
          </c:spPr>
          <c:dPt>
            <c:idx val="1"/>
            <c:spPr>
              <a:solidFill>
                <a:srgbClr val="FF6699"/>
              </a:solidFill>
              <a:ln>
                <a:solidFill>
                  <a:schemeClr val="accent1"/>
                </a:solidFill>
              </a:ln>
            </c:spPr>
          </c:dPt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36686.400000000001</c:v>
                </c:pt>
                <c:pt idx="1">
                  <c:v>61294.5</c:v>
                </c:pt>
                <c:pt idx="2">
                  <c:v>309662.90000000002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205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rgbClr val="FF99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6600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187054.2</c:v>
                </c:pt>
                <c:pt idx="1">
                  <c:v>174848</c:v>
                </c:pt>
                <c:pt idx="2">
                  <c:v>185421.9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66FF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45327.3</c:v>
                </c:pt>
                <c:pt idx="1">
                  <c:v>38208</c:v>
                </c:pt>
                <c:pt idx="2">
                  <c:v>37757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660066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19329.5</c:v>
                </c:pt>
                <c:pt idx="1">
                  <c:v>18545.099999999991</c:v>
                </c:pt>
                <c:pt idx="2">
                  <c:v>18668.7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00FF0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4590.8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Обслуживание государственного (муниципального) долга</c:v>
                </c:pt>
              </c:strCache>
            </c:strRef>
          </c:tx>
          <c:spPr>
            <a:solidFill>
              <a:srgbClr val="00FF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Межбюджетные трансферты общего характера бюджетам бюджетной системы РФ</c:v>
                </c:pt>
              </c:strCache>
            </c:strRef>
          </c:tx>
          <c:spPr>
            <a:solidFill>
              <a:srgbClr val="00B0F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Лист1!$K$2:$K$4</c:f>
              <c:numCache>
                <c:formatCode>General</c:formatCode>
                <c:ptCount val="3"/>
                <c:pt idx="0">
                  <c:v>19026.599999999991</c:v>
                </c:pt>
                <c:pt idx="1">
                  <c:v>18213.099999999991</c:v>
                </c:pt>
                <c:pt idx="2">
                  <c:v>16638.8</c:v>
                </c:pt>
              </c:numCache>
            </c:numRef>
          </c:val>
        </c:ser>
        <c:shape val="cylinder"/>
        <c:axId val="129789312"/>
        <c:axId val="129811584"/>
        <c:axId val="0"/>
      </c:bar3DChart>
      <c:catAx>
        <c:axId val="1297893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129811584"/>
        <c:crosses val="autoZero"/>
        <c:auto val="1"/>
        <c:lblAlgn val="ctr"/>
        <c:lblOffset val="100"/>
      </c:catAx>
      <c:valAx>
        <c:axId val="129811584"/>
        <c:scaling>
          <c:orientation val="minMax"/>
        </c:scaling>
        <c:axPos val="l"/>
        <c:majorGridlines>
          <c:spPr>
            <a:ln>
              <a:solidFill>
                <a:srgbClr val="0000FF"/>
              </a:solidFill>
            </a:ln>
          </c:spPr>
        </c:majorGridlines>
        <c:numFmt formatCode="0%" sourceLinked="1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12978931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r"/>
      <c:layout>
        <c:manualLayout>
          <c:xMode val="edge"/>
          <c:yMode val="edge"/>
          <c:x val="0.61582107683525233"/>
          <c:y val="6.4805700540254314E-3"/>
          <c:w val="0.33625655326540393"/>
          <c:h val="0.75866175736427488"/>
        </c:manualLayout>
      </c:layout>
      <c:spPr>
        <a:effectLst>
          <a:outerShdw blurRad="50800" dist="50800" dir="5400000" algn="ctr" rotWithShape="0">
            <a:srgbClr val="0000FF"/>
          </a:outerShdw>
        </a:effectLst>
      </c:spPr>
      <c:txPr>
        <a:bodyPr/>
        <a:lstStyle/>
        <a:p>
          <a:pPr>
            <a:defRPr sz="100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447976553369491"/>
          <c:y val="1.2104717966702101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465E-2"/>
          <c:y val="0.24694606978545552"/>
          <c:w val="0.92923150144180966"/>
          <c:h val="0.591852958742778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660066"/>
              </a:solidFill>
            </c:spPr>
          </c:dPt>
          <c:dPt>
            <c:idx val="1"/>
            <c:spPr>
              <a:solidFill>
                <a:srgbClr val="CC3399"/>
              </a:solidFill>
            </c:spPr>
          </c:dPt>
          <c:dPt>
            <c:idx val="3"/>
            <c:spPr>
              <a:solidFill>
                <a:srgbClr val="FF99FF"/>
              </a:solidFill>
            </c:spPr>
          </c:dPt>
          <c:dPt>
            <c:idx val="4"/>
            <c:spPr>
              <a:solidFill>
                <a:srgbClr val="FF0066"/>
              </a:solidFill>
            </c:spPr>
          </c:dPt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8.2000000000000011</c:v>
                </c:pt>
                <c:pt idx="1">
                  <c:v>8.3000000000000007</c:v>
                </c:pt>
                <c:pt idx="2">
                  <c:v>9.1</c:v>
                </c:pt>
                <c:pt idx="3">
                  <c:v>8.2000000000000011</c:v>
                </c:pt>
                <c:pt idx="4">
                  <c:v>9.7000000000000011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1.8317817342228485E-2"/>
          <c:y val="0.86518305899410763"/>
          <c:w val="0.84254768566627669"/>
          <c:h val="0.13481701459988141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855407252909284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493E-2"/>
          <c:y val="0.24694606978545564"/>
          <c:w val="0.92923150144180966"/>
          <c:h val="0.591852958742777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rgbClr val="9933FF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2"/>
              <c:layout>
                <c:manualLayout>
                  <c:x val="-7.4073555623990969E-3"/>
                  <c:y val="-9.3332680086228623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4.0740455593195016E-2"/>
                  <c:y val="0"/>
                </c:manualLayout>
              </c:layout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  <c:dLblPos val="outEnd"/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11.8</c:v>
                </c:pt>
                <c:pt idx="1">
                  <c:v>12.5</c:v>
                </c:pt>
                <c:pt idx="2">
                  <c:v>10.1</c:v>
                </c:pt>
                <c:pt idx="3">
                  <c:v>17.100000000000001</c:v>
                </c:pt>
                <c:pt idx="4">
                  <c:v>50.3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712"/>
          <c:w val="0.86476968373508156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расходов на реализацию программы в расходах бюджета, 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%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922058288305939"/>
          <c:y val="1.2104902152915817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768498558190521E-2"/>
          <c:y val="0.24694606978545575"/>
          <c:w val="0.92923150144180966"/>
          <c:h val="0.591852958742777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на реализацию программы в расходах бюджета,  в%</c:v>
                </c:pt>
              </c:strCache>
            </c:strRef>
          </c:tx>
          <c:dPt>
            <c:idx val="0"/>
            <c:spPr>
              <a:solidFill>
                <a:srgbClr val="0000FF"/>
              </a:solidFill>
            </c:spPr>
          </c:dPt>
          <c:dPt>
            <c:idx val="1"/>
            <c:spPr>
              <a:solidFill>
                <a:srgbClr val="9933FF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3333FF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Lbls>
            <c:dLbl>
              <c:idx val="1"/>
              <c:layout>
                <c:manualLayout>
                  <c:x val="-4.6221898709370234E-2"/>
                  <c:y val="-0.30222010694588397"/>
                </c:manualLayout>
              </c:layout>
              <c:dLblPos val="outEnd"/>
              <c:showVal val="1"/>
            </c:dLbl>
            <c:dLbl>
              <c:idx val="3"/>
              <c:spPr>
                <a:effectLst>
                  <a:outerShdw blurRad="50800" dist="50800" dir="5400000" algn="ctr" rotWithShape="0">
                    <a:srgbClr val="FFFF00"/>
                  </a:outerShdw>
                </a:effectLst>
              </c:spPr>
              <c:txPr>
                <a:bodyPr/>
                <a:lstStyle/>
                <a:p>
                  <a:pPr>
                    <a:defRPr sz="1100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1.0000000000000005E-2</c:v>
                </c:pt>
                <c:pt idx="2">
                  <c:v>1.0000000000000005E-2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реализацию</c:v>
                </c:pt>
              </c:strCache>
            </c:strRef>
          </c:tx>
          <c:dLbls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"/>
          <c:y val="0.90073840253086734"/>
          <c:w val="0.8647696837350819"/>
          <c:h val="9.9261597469134072E-2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0F07D-748C-4474-81D0-903C4B60C5C8}" type="doc">
      <dgm:prSet loTypeId="urn:microsoft.com/office/officeart/2005/8/layout/hierarchy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7718B241-1E07-4095-BBD6-5FD0BF8B51DB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Бюджет </a:t>
          </a:r>
        </a:p>
        <a:p>
          <a:r>
            <a:rPr lang="ru-RU" sz="1700" dirty="0" smtClean="0"/>
            <a:t> 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</a:r>
        </a:p>
      </dgm:t>
    </dgm:pt>
    <dgm:pt modelId="{C878578E-BF3B-4687-8EDE-ADB8E37248D6}" type="parTrans" cxnId="{51E9EA7A-01E3-40E9-B4B3-D346406BCB86}">
      <dgm:prSet/>
      <dgm:spPr/>
      <dgm:t>
        <a:bodyPr/>
        <a:lstStyle/>
        <a:p>
          <a:endParaRPr lang="ru-RU"/>
        </a:p>
      </dgm:t>
    </dgm:pt>
    <dgm:pt modelId="{B0563F8E-E10C-4F7A-83BC-90B58E77A89D}" type="sibTrans" cxnId="{51E9EA7A-01E3-40E9-B4B3-D346406BCB86}">
      <dgm:prSet/>
      <dgm:spPr/>
      <dgm:t>
        <a:bodyPr/>
        <a:lstStyle/>
        <a:p>
          <a:endParaRPr lang="ru-RU"/>
        </a:p>
      </dgm:t>
    </dgm:pt>
    <dgm:pt modelId="{B642AC6B-2045-4C29-9A7B-0EB608129AC6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Доходы</a:t>
          </a:r>
        </a:p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Это поступающие в бюджет денежные средства (налоги юридических и физических лиц, штрафы, административные платежи и сборы, финансовая помощь)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7BF1EE48-1C57-489E-92C1-7CC80454601C}" type="parTrans" cxnId="{6D0A286F-96C7-4124-A599-7F59A1172C47}">
      <dgm:prSet/>
      <dgm:spPr/>
      <dgm:t>
        <a:bodyPr/>
        <a:lstStyle/>
        <a:p>
          <a:endParaRPr lang="ru-RU"/>
        </a:p>
      </dgm:t>
    </dgm:pt>
    <dgm:pt modelId="{B21B9B29-FEA1-44F6-9264-D8ADE0181CD7}" type="sibTrans" cxnId="{6D0A286F-96C7-4124-A599-7F59A1172C47}">
      <dgm:prSet/>
      <dgm:spPr/>
      <dgm:t>
        <a:bodyPr/>
        <a:lstStyle/>
        <a:p>
          <a:endParaRPr lang="ru-RU"/>
        </a:p>
      </dgm:t>
    </dgm:pt>
    <dgm:pt modelId="{3A2CF65D-CA97-4A9F-8679-7526CDB944FC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Расходы</a:t>
          </a:r>
        </a:p>
        <a:p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Это выплачиваемые из бюджета денежные средства (социальные выплаты , содержание муниципальных учреждений (образование, культура и другие),капитальное строительство и другие  )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458E0F66-524F-4671-9358-8C62B7AD1B58}" type="parTrans" cxnId="{18F70F76-B009-43D6-A2AC-CDAF32232C61}">
      <dgm:prSet/>
      <dgm:spPr/>
      <dgm:t>
        <a:bodyPr/>
        <a:lstStyle/>
        <a:p>
          <a:endParaRPr lang="ru-RU"/>
        </a:p>
      </dgm:t>
    </dgm:pt>
    <dgm:pt modelId="{3F81C089-30A8-49DE-9B9A-63885846A9AF}" type="sibTrans" cxnId="{18F70F76-B009-43D6-A2AC-CDAF32232C61}">
      <dgm:prSet/>
      <dgm:spPr/>
      <dgm:t>
        <a:bodyPr/>
        <a:lstStyle/>
        <a:p>
          <a:endParaRPr lang="ru-RU"/>
        </a:p>
      </dgm:t>
    </dgm:pt>
    <dgm:pt modelId="{7FF43A50-8754-44BD-8916-2ECD61685B8E}" type="pres">
      <dgm:prSet presAssocID="{A430F07D-748C-4474-81D0-903C4B60C5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E618D4-BA6A-4B8F-9CBB-C984A70AC223}" type="pres">
      <dgm:prSet presAssocID="{7718B241-1E07-4095-BBD6-5FD0BF8B51DB}" presName="hierRoot1" presStyleCnt="0"/>
      <dgm:spPr/>
    </dgm:pt>
    <dgm:pt modelId="{DDB0EC11-DD18-4ADC-87A6-223C41858D56}" type="pres">
      <dgm:prSet presAssocID="{7718B241-1E07-4095-BBD6-5FD0BF8B51DB}" presName="composite" presStyleCnt="0"/>
      <dgm:spPr/>
    </dgm:pt>
    <dgm:pt modelId="{C9818B08-8B23-4761-815C-FF731424DDBA}" type="pres">
      <dgm:prSet presAssocID="{7718B241-1E07-4095-BBD6-5FD0BF8B51DB}" presName="background" presStyleLbl="node0" presStyleIdx="0" presStyleCnt="1"/>
      <dgm:spPr>
        <a:solidFill>
          <a:srgbClr val="FF6699"/>
        </a:solidFill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7979775B-9E88-4819-BF9E-79E431BC902F}" type="pres">
      <dgm:prSet presAssocID="{7718B241-1E07-4095-BBD6-5FD0BF8B51DB}" presName="text" presStyleLbl="fgAcc0" presStyleIdx="0" presStyleCnt="1" custScaleX="342832" custScaleY="72020" custLinFactNeighborX="-252" custLinFactNeighborY="-267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3A1FDC-563D-496F-8D2D-29B2E5AE0839}" type="pres">
      <dgm:prSet presAssocID="{7718B241-1E07-4095-BBD6-5FD0BF8B51DB}" presName="hierChild2" presStyleCnt="0"/>
      <dgm:spPr/>
    </dgm:pt>
    <dgm:pt modelId="{09F8F514-EEEE-4E61-B1C9-E9974041AC39}" type="pres">
      <dgm:prSet presAssocID="{7BF1EE48-1C57-489E-92C1-7CC80454601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AF62E76-7918-462F-9974-D438447F9D11}" type="pres">
      <dgm:prSet presAssocID="{B642AC6B-2045-4C29-9A7B-0EB608129AC6}" presName="hierRoot2" presStyleCnt="0"/>
      <dgm:spPr/>
    </dgm:pt>
    <dgm:pt modelId="{F0C22E46-95EB-4325-838E-C0C6BD28B187}" type="pres">
      <dgm:prSet presAssocID="{B642AC6B-2045-4C29-9A7B-0EB608129AC6}" presName="composite2" presStyleCnt="0"/>
      <dgm:spPr/>
    </dgm:pt>
    <dgm:pt modelId="{21EF4F56-8165-45C1-A6D3-0E472D9D09B1}" type="pres">
      <dgm:prSet presAssocID="{B642AC6B-2045-4C29-9A7B-0EB608129AC6}" presName="background2" presStyleLbl="node2" presStyleIdx="0" presStyleCnt="2"/>
      <dgm:spPr>
        <a:solidFill>
          <a:srgbClr val="FF6699"/>
        </a:solidFill>
      </dgm:spPr>
      <dgm:t>
        <a:bodyPr/>
        <a:lstStyle/>
        <a:p>
          <a:endParaRPr lang="ru-RU"/>
        </a:p>
      </dgm:t>
    </dgm:pt>
    <dgm:pt modelId="{83339887-C6C6-4859-8822-3D9D7B217568}" type="pres">
      <dgm:prSet presAssocID="{B642AC6B-2045-4C29-9A7B-0EB608129AC6}" presName="text2" presStyleLbl="fgAcc2" presStyleIdx="0" presStyleCnt="2" custScaleX="166161" custScaleY="133884" custLinFactNeighborX="-3480" custLinFactNeighborY="-11284">
        <dgm:presLayoutVars>
          <dgm:chPref val="3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4AD6F58-5213-4CFA-813A-CCD2B2C08192}" type="pres">
      <dgm:prSet presAssocID="{B642AC6B-2045-4C29-9A7B-0EB608129AC6}" presName="hierChild3" presStyleCnt="0"/>
      <dgm:spPr/>
    </dgm:pt>
    <dgm:pt modelId="{945D733C-54B7-4C29-B08C-3747880F100B}" type="pres">
      <dgm:prSet presAssocID="{458E0F66-524F-4671-9358-8C62B7AD1B5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CCE132B-CA5B-4E84-AFCC-3441A4EC2357}" type="pres">
      <dgm:prSet presAssocID="{3A2CF65D-CA97-4A9F-8679-7526CDB944FC}" presName="hierRoot2" presStyleCnt="0"/>
      <dgm:spPr/>
    </dgm:pt>
    <dgm:pt modelId="{94BBA74A-9825-4DF2-ABE2-C06EC1A9C79F}" type="pres">
      <dgm:prSet presAssocID="{3A2CF65D-CA97-4A9F-8679-7526CDB944FC}" presName="composite2" presStyleCnt="0"/>
      <dgm:spPr/>
    </dgm:pt>
    <dgm:pt modelId="{5AD82798-F568-4F0D-85FC-837CC49E197A}" type="pres">
      <dgm:prSet presAssocID="{3A2CF65D-CA97-4A9F-8679-7526CDB944FC}" presName="background2" presStyleLbl="node2" presStyleIdx="1" presStyleCnt="2"/>
      <dgm:spPr>
        <a:solidFill>
          <a:srgbClr val="FF6699"/>
        </a:solidFill>
      </dgm:spPr>
      <dgm:t>
        <a:bodyPr/>
        <a:lstStyle/>
        <a:p>
          <a:endParaRPr lang="ru-RU"/>
        </a:p>
      </dgm:t>
    </dgm:pt>
    <dgm:pt modelId="{3A0167C8-9ACA-45CA-92CD-3535FE146F9E}" type="pres">
      <dgm:prSet presAssocID="{3A2CF65D-CA97-4A9F-8679-7526CDB944FC}" presName="text2" presStyleLbl="fgAcc2" presStyleIdx="1" presStyleCnt="2" custScaleX="168737" custScaleY="145151" custLinFactNeighborX="1213" custLinFactNeighborY="-160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5FDFA8-95A5-4BFF-8930-100263822BF2}" type="pres">
      <dgm:prSet presAssocID="{3A2CF65D-CA97-4A9F-8679-7526CDB944FC}" presName="hierChild3" presStyleCnt="0"/>
      <dgm:spPr/>
    </dgm:pt>
  </dgm:ptLst>
  <dgm:cxnLst>
    <dgm:cxn modelId="{74041F3C-7DAE-45A5-BB03-303FBB318A7F}" type="presOf" srcId="{7718B241-1E07-4095-BBD6-5FD0BF8B51DB}" destId="{7979775B-9E88-4819-BF9E-79E431BC902F}" srcOrd="0" destOrd="0" presId="urn:microsoft.com/office/officeart/2005/8/layout/hierarchy1"/>
    <dgm:cxn modelId="{18F70F76-B009-43D6-A2AC-CDAF32232C61}" srcId="{7718B241-1E07-4095-BBD6-5FD0BF8B51DB}" destId="{3A2CF65D-CA97-4A9F-8679-7526CDB944FC}" srcOrd="1" destOrd="0" parTransId="{458E0F66-524F-4671-9358-8C62B7AD1B58}" sibTransId="{3F81C089-30A8-49DE-9B9A-63885846A9AF}"/>
    <dgm:cxn modelId="{6D0A286F-96C7-4124-A599-7F59A1172C47}" srcId="{7718B241-1E07-4095-BBD6-5FD0BF8B51DB}" destId="{B642AC6B-2045-4C29-9A7B-0EB608129AC6}" srcOrd="0" destOrd="0" parTransId="{7BF1EE48-1C57-489E-92C1-7CC80454601C}" sibTransId="{B21B9B29-FEA1-44F6-9264-D8ADE0181CD7}"/>
    <dgm:cxn modelId="{83850383-3DD9-4060-B9D6-C94444391603}" type="presOf" srcId="{B642AC6B-2045-4C29-9A7B-0EB608129AC6}" destId="{83339887-C6C6-4859-8822-3D9D7B217568}" srcOrd="0" destOrd="0" presId="urn:microsoft.com/office/officeart/2005/8/layout/hierarchy1"/>
    <dgm:cxn modelId="{84272A49-C3E0-475E-9A47-8ABFEF2ADB2C}" type="presOf" srcId="{3A2CF65D-CA97-4A9F-8679-7526CDB944FC}" destId="{3A0167C8-9ACA-45CA-92CD-3535FE146F9E}" srcOrd="0" destOrd="0" presId="urn:microsoft.com/office/officeart/2005/8/layout/hierarchy1"/>
    <dgm:cxn modelId="{A3C801F8-B0D8-4C89-B67F-8BCF85D3B7A0}" type="presOf" srcId="{458E0F66-524F-4671-9358-8C62B7AD1B58}" destId="{945D733C-54B7-4C29-B08C-3747880F100B}" srcOrd="0" destOrd="0" presId="urn:microsoft.com/office/officeart/2005/8/layout/hierarchy1"/>
    <dgm:cxn modelId="{4C7DEC96-0C7C-470A-8796-CE2F0B0A6319}" type="presOf" srcId="{A430F07D-748C-4474-81D0-903C4B60C5C8}" destId="{7FF43A50-8754-44BD-8916-2ECD61685B8E}" srcOrd="0" destOrd="0" presId="urn:microsoft.com/office/officeart/2005/8/layout/hierarchy1"/>
    <dgm:cxn modelId="{51E9EA7A-01E3-40E9-B4B3-D346406BCB86}" srcId="{A430F07D-748C-4474-81D0-903C4B60C5C8}" destId="{7718B241-1E07-4095-BBD6-5FD0BF8B51DB}" srcOrd="0" destOrd="0" parTransId="{C878578E-BF3B-4687-8EDE-ADB8E37248D6}" sibTransId="{B0563F8E-E10C-4F7A-83BC-90B58E77A89D}"/>
    <dgm:cxn modelId="{3AECE82E-7715-4791-AA85-8580C42B2768}" type="presOf" srcId="{7BF1EE48-1C57-489E-92C1-7CC80454601C}" destId="{09F8F514-EEEE-4E61-B1C9-E9974041AC39}" srcOrd="0" destOrd="0" presId="urn:microsoft.com/office/officeart/2005/8/layout/hierarchy1"/>
    <dgm:cxn modelId="{A0871F9E-4FA3-432A-A557-BEAD1C8989D3}" type="presParOf" srcId="{7FF43A50-8754-44BD-8916-2ECD61685B8E}" destId="{1DE618D4-BA6A-4B8F-9CBB-C984A70AC223}" srcOrd="0" destOrd="0" presId="urn:microsoft.com/office/officeart/2005/8/layout/hierarchy1"/>
    <dgm:cxn modelId="{43DA9C3A-D2C9-4146-890D-C6109C77BB4E}" type="presParOf" srcId="{1DE618D4-BA6A-4B8F-9CBB-C984A70AC223}" destId="{DDB0EC11-DD18-4ADC-87A6-223C41858D56}" srcOrd="0" destOrd="0" presId="urn:microsoft.com/office/officeart/2005/8/layout/hierarchy1"/>
    <dgm:cxn modelId="{9AE204DC-3B56-4405-BCB1-0D238ED4CCF0}" type="presParOf" srcId="{DDB0EC11-DD18-4ADC-87A6-223C41858D56}" destId="{C9818B08-8B23-4761-815C-FF731424DDBA}" srcOrd="0" destOrd="0" presId="urn:microsoft.com/office/officeart/2005/8/layout/hierarchy1"/>
    <dgm:cxn modelId="{CCB7C0CC-539C-4F10-829E-8911E0EB341A}" type="presParOf" srcId="{DDB0EC11-DD18-4ADC-87A6-223C41858D56}" destId="{7979775B-9E88-4819-BF9E-79E431BC902F}" srcOrd="1" destOrd="0" presId="urn:microsoft.com/office/officeart/2005/8/layout/hierarchy1"/>
    <dgm:cxn modelId="{7BEC023A-0832-4000-B61D-43C082F497D4}" type="presParOf" srcId="{1DE618D4-BA6A-4B8F-9CBB-C984A70AC223}" destId="{163A1FDC-563D-496F-8D2D-29B2E5AE0839}" srcOrd="1" destOrd="0" presId="urn:microsoft.com/office/officeart/2005/8/layout/hierarchy1"/>
    <dgm:cxn modelId="{20AF80A4-EA89-4C17-B7D8-92387DECA65C}" type="presParOf" srcId="{163A1FDC-563D-496F-8D2D-29B2E5AE0839}" destId="{09F8F514-EEEE-4E61-B1C9-E9974041AC39}" srcOrd="0" destOrd="0" presId="urn:microsoft.com/office/officeart/2005/8/layout/hierarchy1"/>
    <dgm:cxn modelId="{11CAADD7-E2A8-4DC6-BE6A-48B44B764439}" type="presParOf" srcId="{163A1FDC-563D-496F-8D2D-29B2E5AE0839}" destId="{EAF62E76-7918-462F-9974-D438447F9D11}" srcOrd="1" destOrd="0" presId="urn:microsoft.com/office/officeart/2005/8/layout/hierarchy1"/>
    <dgm:cxn modelId="{3E5B9CE5-486E-46F4-9504-29D5B2C29E20}" type="presParOf" srcId="{EAF62E76-7918-462F-9974-D438447F9D11}" destId="{F0C22E46-95EB-4325-838E-C0C6BD28B187}" srcOrd="0" destOrd="0" presId="urn:microsoft.com/office/officeart/2005/8/layout/hierarchy1"/>
    <dgm:cxn modelId="{E976F749-D9DD-4E15-9422-5814C8B86B13}" type="presParOf" srcId="{F0C22E46-95EB-4325-838E-C0C6BD28B187}" destId="{21EF4F56-8165-45C1-A6D3-0E472D9D09B1}" srcOrd="0" destOrd="0" presId="urn:microsoft.com/office/officeart/2005/8/layout/hierarchy1"/>
    <dgm:cxn modelId="{DFC12C6A-ABD3-472C-B619-EA7EFAAF794A}" type="presParOf" srcId="{F0C22E46-95EB-4325-838E-C0C6BD28B187}" destId="{83339887-C6C6-4859-8822-3D9D7B217568}" srcOrd="1" destOrd="0" presId="urn:microsoft.com/office/officeart/2005/8/layout/hierarchy1"/>
    <dgm:cxn modelId="{C6249159-9C16-4956-9F51-8F3E29E7C829}" type="presParOf" srcId="{EAF62E76-7918-462F-9974-D438447F9D11}" destId="{24AD6F58-5213-4CFA-813A-CCD2B2C08192}" srcOrd="1" destOrd="0" presId="urn:microsoft.com/office/officeart/2005/8/layout/hierarchy1"/>
    <dgm:cxn modelId="{0C5D2D86-4A6B-4C95-B39A-B54FDD095B7F}" type="presParOf" srcId="{163A1FDC-563D-496F-8D2D-29B2E5AE0839}" destId="{945D733C-54B7-4C29-B08C-3747880F100B}" srcOrd="2" destOrd="0" presId="urn:microsoft.com/office/officeart/2005/8/layout/hierarchy1"/>
    <dgm:cxn modelId="{8AAC3326-BE43-4FF2-A023-73BC72EA1E07}" type="presParOf" srcId="{163A1FDC-563D-496F-8D2D-29B2E5AE0839}" destId="{6CCE132B-CA5B-4E84-AFCC-3441A4EC2357}" srcOrd="3" destOrd="0" presId="urn:microsoft.com/office/officeart/2005/8/layout/hierarchy1"/>
    <dgm:cxn modelId="{35E489BE-289A-4AC1-BC01-AE48B97DFE8D}" type="presParOf" srcId="{6CCE132B-CA5B-4E84-AFCC-3441A4EC2357}" destId="{94BBA74A-9825-4DF2-ABE2-C06EC1A9C79F}" srcOrd="0" destOrd="0" presId="urn:microsoft.com/office/officeart/2005/8/layout/hierarchy1"/>
    <dgm:cxn modelId="{BB4D7A59-AFAE-4CA0-BEE0-399957BFC97D}" type="presParOf" srcId="{94BBA74A-9825-4DF2-ABE2-C06EC1A9C79F}" destId="{5AD82798-F568-4F0D-85FC-837CC49E197A}" srcOrd="0" destOrd="0" presId="urn:microsoft.com/office/officeart/2005/8/layout/hierarchy1"/>
    <dgm:cxn modelId="{6378631B-03B7-4B86-A05F-8064F59590F1}" type="presParOf" srcId="{94BBA74A-9825-4DF2-ABE2-C06EC1A9C79F}" destId="{3A0167C8-9ACA-45CA-92CD-3535FE146F9E}" srcOrd="1" destOrd="0" presId="urn:microsoft.com/office/officeart/2005/8/layout/hierarchy1"/>
    <dgm:cxn modelId="{45C77D41-5955-49CA-B7D0-5CA298827C99}" type="presParOf" srcId="{6CCE132B-CA5B-4E84-AFCC-3441A4EC2357}" destId="{9F5FDFA8-95A5-4BFF-8930-100263822BF2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0.20408</cdr:x>
      <cdr:y>0</cdr:y>
    </cdr:from>
    <cdr:to>
      <cdr:x>0.95918</cdr:x>
      <cdr:y>0.07692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0"/>
          <a:ext cx="2643206" cy="335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Доля расходов муниципальных программ</a:t>
          </a:r>
        </a:p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и непрограммных направлений в общем</a:t>
          </a:r>
        </a:p>
        <a:p xmlns:a="http://schemas.openxmlformats.org/drawingml/2006/main">
          <a:r>
            <a:rPr lang="ru-RU" dirty="0">
              <a:latin typeface="Times New Roman" pitchFamily="18" charset="0"/>
              <a:cs typeface="Times New Roman" pitchFamily="18" charset="0"/>
            </a:rPr>
            <a:t>о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бъеме расходов, %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ECA1E-14C0-423A-AB39-03DB0A4EB34F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46F39-94A7-4DA6-BFB9-8508DE242C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F66AD0-5D2B-4257-B201-AB3FB10A63ED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AEEAD5-41D7-4122-A38D-2839C9262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EEAD5-41D7-4122-A38D-2839C9262A18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8775" cy="4464050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8050"/>
            <a:ext cx="5438775" cy="4464050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515BD-3450-4AA7-AFC5-505AF8BFB025}" type="datetime1">
              <a:rPr lang="ru-RU" smtClean="0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1F8AD-8937-4FA6-B0C0-83B4155A8CBA}" type="datetime1">
              <a:rPr lang="ru-RU" smtClean="0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A550F-CE4B-4A90-A314-24216F65CBD8}" type="datetime1">
              <a:rPr lang="ru-RU" smtClean="0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41B57-A854-48D7-ADEB-5C86CCA7F61D}" type="datetime1">
              <a:rPr lang="ru-RU" smtClean="0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5CC52-4CCA-4869-BA76-1A6FEA287926}" type="datetime1">
              <a:rPr lang="ru-RU" smtClean="0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14058-5C31-4173-AEB9-04764F368A27}" type="datetime1">
              <a:rPr lang="ru-RU" smtClean="0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A0A00-12DB-4640-BB26-49417D86D72E}" type="datetime1">
              <a:rPr lang="ru-RU" smtClean="0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F3864-7BA8-4244-A443-C16D1F41F73E}" type="datetime1">
              <a:rPr lang="ru-RU" smtClean="0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88434-1918-4604-9A74-54F9E67603DB}" type="datetime1">
              <a:rPr lang="ru-RU" smtClean="0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B1444-DA92-47B7-94F1-87417EA9BA03}" type="datetime1">
              <a:rPr lang="ru-RU" smtClean="0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97179-F674-4763-A039-695C8AF76FBA}" type="datetime1">
              <a:rPr lang="ru-RU" smtClean="0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96462C-8810-49CD-A73C-71322E3B9751}" type="datetime1">
              <a:rPr lang="ru-RU" smtClean="0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2.xls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3.xls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mailto:rfo67@yandex.ru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94C0B4D-B51F-44D9-B518-8382BE6BB0B3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28604"/>
            <a:ext cx="8072494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3600" b="1" i="1" dirty="0" smtClean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ru-RU" sz="36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</a:t>
            </a:r>
            <a:r>
              <a:rPr lang="ru-RU" sz="4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Бюджет для граждан </a:t>
            </a:r>
          </a:p>
          <a:p>
            <a:pPr>
              <a:defRPr/>
            </a:pPr>
            <a:endParaRPr lang="ru-RU" sz="2400" b="1" i="1" dirty="0" smtClean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ru-RU" sz="2400" b="1" i="1" dirty="0" smtClean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ru-RU" sz="26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 решению </a:t>
            </a:r>
          </a:p>
          <a:p>
            <a:pPr>
              <a:defRPr/>
            </a:pPr>
            <a:r>
              <a:rPr lang="ru-RU" sz="26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Краснинской районной Думы </a:t>
            </a:r>
          </a:p>
          <a:p>
            <a:pPr>
              <a:defRPr/>
            </a:pPr>
            <a:r>
              <a:rPr lang="ru-RU" sz="26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№41 от 20.12.2022 года «О бюджете муниципального района </a:t>
            </a:r>
          </a:p>
          <a:p>
            <a:pPr>
              <a:defRPr/>
            </a:pPr>
            <a:r>
              <a:rPr lang="ru-RU" sz="26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на 2023 год и на плановый период 2024 и 2025 годов»</a:t>
            </a:r>
            <a:r>
              <a:rPr lang="ru-RU" sz="2600" b="1" i="1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1600" b="1" i="1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(с учетом изменений от 31.03.2023 г)</a:t>
            </a:r>
            <a:r>
              <a:rPr lang="ru-RU" sz="1600" b="1" i="1" dirty="0" smtClean="0">
                <a:solidFill>
                  <a:srgbClr val="6600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rgbClr val="6600FF"/>
              </a:solidFill>
              <a:latin typeface="Comic Sans MS" pitchFamily="66" charset="0"/>
            </a:endParaRPr>
          </a:p>
          <a:p>
            <a:pPr>
              <a:defRPr/>
            </a:pPr>
            <a:endParaRPr lang="ru-RU" sz="2600" b="1" i="1" dirty="0" smtClean="0">
              <a:solidFill>
                <a:srgbClr val="CC0099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defRPr/>
            </a:pPr>
            <a:endParaRPr lang="ru-RU" sz="1500" dirty="0">
              <a:solidFill>
                <a:srgbClr val="66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56AF07C-7D8E-40E0-8AF8-9CA8BFB5FA5D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505" name="Rectangle 4"/>
          <p:cNvSpPr>
            <a:spLocks noGrp="1"/>
          </p:cNvSpPr>
          <p:nvPr>
            <p:ph type="title" idx="4294967295"/>
          </p:nvPr>
        </p:nvSpPr>
        <p:spPr>
          <a:xfrm>
            <a:off x="285720" y="5072074"/>
            <a:ext cx="8572530" cy="863583"/>
          </a:xfrm>
        </p:spPr>
        <p:txBody>
          <a:bodyPr lIns="0" rIns="0" bIns="0"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1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(равенство доходов и расходов) – один из основополагающих принципов при составлении бюджета, когда это равенство нарушается, возникает дефицит, либо профицит бюджета.</a:t>
            </a:r>
            <a:br>
              <a:rPr lang="ru-RU" sz="14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превышает доходную, то бюджет формируется с дефицитом.</a:t>
            </a:r>
            <a:br>
              <a:rPr lang="ru-RU" sz="14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– профицит.</a:t>
            </a:r>
            <a:endParaRPr lang="ru-RU" sz="1400" b="1" i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642910" y="1"/>
          <a:ext cx="8258175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6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7580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C0099"/>
                </a:solidFill>
                <a:latin typeface="Comic Sans MS" pitchFamily="66" charset="0"/>
              </a:rPr>
              <a:t>ДОХДЫ БЮДЖЕТА – это безвозмездные и безвозвратные поступления денежных средств в бюджет</a:t>
            </a:r>
          </a:p>
        </p:txBody>
      </p:sp>
      <p:graphicFrame>
        <p:nvGraphicFramePr>
          <p:cNvPr id="143378" name="Organization Chart 18"/>
          <p:cNvGraphicFramePr>
            <a:graphicFrameLocks/>
          </p:cNvGraphicFramePr>
          <p:nvPr/>
        </p:nvGraphicFramePr>
        <p:xfrm>
          <a:off x="642910" y="1500174"/>
          <a:ext cx="8064499" cy="4322759"/>
        </p:xfrm>
        <a:graphic>
          <a:graphicData uri="http://schemas.openxmlformats.org/drawingml/2006/compatibility">
            <com:legacyDrawing xmlns:com="http://schemas.openxmlformats.org/drawingml/2006/compatibility" spid="_x0000_s143378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06421"/>
          </a:xfrm>
        </p:spPr>
        <p:txBody>
          <a:bodyPr>
            <a:normAutofit/>
          </a:bodyPr>
          <a:lstStyle/>
          <a:p>
            <a:r>
              <a:rPr lang="ru-RU" sz="2400" b="1" cap="none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Расходы бюджета</a:t>
            </a:r>
            <a:endParaRPr lang="ru-RU" sz="2400" b="1" cap="none" dirty="0">
              <a:solidFill>
                <a:srgbClr val="CC0099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14422"/>
            <a:ext cx="864399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Денежные средства, выплачиваемые из бюджета, за исключением средств, являющихся в соответствии с Бюджетным кодексом Российской Федерации источниками финансирования дефицита бюджета, называют расходами бюджета.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Расходы бюджета направлены на финансовое обеспечение муниципальных программ и не включенных в муниципальные программы направлений деятельности органов власти.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Программные расходы – бюджетные средства, направленные на финансовое обеспечение муниципальных программ.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Муниципальная программа – это документ, определяющий: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  - цели и задачи муниципальной политики в определенной сфере;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     - способы их достижения;    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- объемы используемых финансовых ресурсов;  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 - координаторов и участников государственной программы;   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    - непосредственные результаты.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Расходные обязательства, не включенные в муниципальные программы, называют непрограммными расходами.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Кроме того, в составе бюджета на плановый период закладываются условно утвержденные расходы, которые не распределяются по муниципальным программам и непрограммным направлениям. Объем условно утвержденных расходов должен составлять не менее 2,5% общего объема расходов бюджета на первый год планового периода и не менее 5% – на второй год планового периода.</a:t>
            </a:r>
          </a:p>
          <a:p>
            <a:endParaRPr lang="ru-RU" sz="1400" dirty="0" smtClean="0">
              <a:latin typeface="+mn-lt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ext Box 8"/>
          <p:cNvSpPr txBox="1">
            <a:spLocks noChangeArrowheads="1"/>
          </p:cNvSpPr>
          <p:nvPr/>
        </p:nvSpPr>
        <p:spPr bwMode="auto">
          <a:xfrm>
            <a:off x="5957888" y="0"/>
            <a:ext cx="26114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144386" name="Slide Number Placeholder 5"/>
          <p:cNvSpPr txBox="1">
            <a:spLocks noGrp="1"/>
          </p:cNvSpPr>
          <p:nvPr/>
        </p:nvSpPr>
        <p:spPr bwMode="auto">
          <a:xfrm>
            <a:off x="8604250" y="6492875"/>
            <a:ext cx="539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US" altLang="ru-RU" sz="1200" dirty="0">
              <a:latin typeface="Calibri" pitchFamily="34" charset="0"/>
            </a:endParaRPr>
          </a:p>
        </p:txBody>
      </p:sp>
      <p:grpSp>
        <p:nvGrpSpPr>
          <p:cNvPr id="144387" name="Group 23"/>
          <p:cNvGrpSpPr>
            <a:grpSpLocks/>
          </p:cNvGrpSpPr>
          <p:nvPr/>
        </p:nvGrpSpPr>
        <p:grpSpPr bwMode="auto">
          <a:xfrm>
            <a:off x="429021" y="500043"/>
            <a:ext cx="8437911" cy="4482701"/>
            <a:chOff x="39" y="572"/>
            <a:chExt cx="5639" cy="2877"/>
          </a:xfrm>
          <a:gradFill>
            <a:gsLst>
              <a:gs pos="0">
                <a:srgbClr val="FF6699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grpSpPr>
        <p:sp>
          <p:nvSpPr>
            <p:cNvPr id="144388" name="Text Box 9"/>
            <p:cNvSpPr txBox="1">
              <a:spLocks noChangeArrowheads="1"/>
            </p:cNvSpPr>
            <p:nvPr/>
          </p:nvSpPr>
          <p:spPr bwMode="auto">
            <a:xfrm>
              <a:off x="930" y="572"/>
              <a:ext cx="3987" cy="53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2000">
                <a:latin typeface="Times New Roman" pitchFamily="18" charset="0"/>
              </a:endParaRPr>
            </a:p>
          </p:txBody>
        </p:sp>
        <p:grpSp>
          <p:nvGrpSpPr>
            <p:cNvPr id="144389" name="Group 10"/>
            <p:cNvGrpSpPr>
              <a:grpSpLocks/>
            </p:cNvGrpSpPr>
            <p:nvPr/>
          </p:nvGrpSpPr>
          <p:grpSpPr bwMode="auto">
            <a:xfrm>
              <a:off x="755" y="572"/>
              <a:ext cx="4333" cy="1056"/>
              <a:chOff x="2344" y="1540"/>
              <a:chExt cx="12521" cy="3412"/>
            </a:xfrm>
            <a:grpFill/>
          </p:grpSpPr>
          <p:sp>
            <p:nvSpPr>
              <p:cNvPr id="36875" name="AutoShape 11"/>
              <p:cNvSpPr>
                <a:spLocks noChangeArrowheads="1"/>
              </p:cNvSpPr>
              <p:nvPr/>
            </p:nvSpPr>
            <p:spPr bwMode="auto">
              <a:xfrm>
                <a:off x="2344" y="1540"/>
                <a:ext cx="12521" cy="1554"/>
              </a:xfrm>
              <a:prstGeom prst="flowChartProcess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000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sz="1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4403" name="Text Box 12"/>
              <p:cNvSpPr txBox="1">
                <a:spLocks noChangeArrowheads="1"/>
              </p:cNvSpPr>
              <p:nvPr/>
            </p:nvSpPr>
            <p:spPr bwMode="auto">
              <a:xfrm>
                <a:off x="2592" y="3632"/>
                <a:ext cx="12258" cy="132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dirty="0">
                  <a:latin typeface="Times New Roman" pitchFamily="18" charset="0"/>
                </a:endParaRPr>
              </a:p>
            </p:txBody>
          </p:sp>
        </p:grpSp>
        <p:sp>
          <p:nvSpPr>
            <p:cNvPr id="36881" name="AutoShape 17"/>
            <p:cNvSpPr>
              <a:spLocks noChangeArrowheads="1"/>
            </p:cNvSpPr>
            <p:nvPr/>
          </p:nvSpPr>
          <p:spPr bwMode="auto">
            <a:xfrm>
              <a:off x="134" y="1489"/>
              <a:ext cx="1316" cy="1960"/>
            </a:xfrm>
            <a:prstGeom prst="flowChartProcess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1" name="Text Box 18"/>
            <p:cNvSpPr txBox="1">
              <a:spLocks noChangeArrowheads="1"/>
            </p:cNvSpPr>
            <p:nvPr/>
          </p:nvSpPr>
          <p:spPr bwMode="auto">
            <a:xfrm>
              <a:off x="39" y="1627"/>
              <a:ext cx="1395" cy="17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Прогнозе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социально –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экономического</a:t>
              </a: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развития</a:t>
              </a:r>
            </a:p>
            <a:p>
              <a:pPr algn="ctr"/>
              <a:r>
                <a:rPr lang="ru-RU" b="1" dirty="0" smtClean="0">
                  <a:solidFill>
                    <a:srgbClr val="000080"/>
                  </a:solidFill>
                  <a:latin typeface="Times New Roman" pitchFamily="18" charset="0"/>
                </a:rPr>
                <a:t>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4" name="AutoShape 20"/>
            <p:cNvSpPr>
              <a:spLocks noChangeArrowheads="1"/>
            </p:cNvSpPr>
            <p:nvPr/>
          </p:nvSpPr>
          <p:spPr bwMode="auto">
            <a:xfrm>
              <a:off x="1519" y="1489"/>
              <a:ext cx="1289" cy="1960"/>
            </a:xfrm>
            <a:prstGeom prst="flowChartProcess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3" name="Text Box 21"/>
            <p:cNvSpPr txBox="1">
              <a:spLocks noChangeArrowheads="1"/>
            </p:cNvSpPr>
            <p:nvPr/>
          </p:nvSpPr>
          <p:spPr bwMode="auto">
            <a:xfrm>
              <a:off x="1519" y="1535"/>
              <a:ext cx="1337" cy="16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бюджетной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36887" name="AutoShape 23"/>
            <p:cNvSpPr>
              <a:spLocks noChangeArrowheads="1"/>
            </p:cNvSpPr>
            <p:nvPr/>
          </p:nvSpPr>
          <p:spPr bwMode="auto">
            <a:xfrm>
              <a:off x="4383" y="1489"/>
              <a:ext cx="1289" cy="1950"/>
            </a:xfrm>
            <a:prstGeom prst="flowChartProcess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5" name="Text Box 24"/>
            <p:cNvSpPr txBox="1">
              <a:spLocks noChangeArrowheads="1"/>
            </p:cNvSpPr>
            <p:nvPr/>
          </p:nvSpPr>
          <p:spPr bwMode="auto">
            <a:xfrm>
              <a:off x="4383" y="1581"/>
              <a:ext cx="1295" cy="16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Муниципальных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программах 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144396" name="AutoShape 26"/>
            <p:cNvSpPr>
              <a:spLocks noChangeArrowheads="1"/>
            </p:cNvSpPr>
            <p:nvPr/>
          </p:nvSpPr>
          <p:spPr bwMode="auto">
            <a:xfrm>
              <a:off x="564" y="1214"/>
              <a:ext cx="393" cy="350"/>
            </a:xfrm>
            <a:prstGeom prst="flowChartOffpageConnec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rgbClr val="000080"/>
                  </a:solidFill>
                  <a:latin typeface="Times New Roman" pitchFamily="18" charset="0"/>
                </a:rPr>
                <a:t>1</a:t>
              </a:r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144397" name="AutoShape 27"/>
            <p:cNvSpPr>
              <a:spLocks noChangeArrowheads="1"/>
            </p:cNvSpPr>
            <p:nvPr/>
          </p:nvSpPr>
          <p:spPr bwMode="auto">
            <a:xfrm>
              <a:off x="1996" y="1214"/>
              <a:ext cx="392" cy="350"/>
            </a:xfrm>
            <a:prstGeom prst="flowChartOffpageConnec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rgbClr val="000080"/>
                  </a:solidFill>
                  <a:latin typeface="Times New Roman" pitchFamily="18" charset="0"/>
                </a:rPr>
                <a:t>2</a:t>
              </a:r>
            </a:p>
            <a:p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2" name="AutoShape 20"/>
            <p:cNvSpPr>
              <a:spLocks noChangeArrowheads="1"/>
            </p:cNvSpPr>
            <p:nvPr/>
          </p:nvSpPr>
          <p:spPr bwMode="auto">
            <a:xfrm>
              <a:off x="2951" y="1489"/>
              <a:ext cx="1223" cy="1960"/>
            </a:xfrm>
            <a:prstGeom prst="flowChartProcess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0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1400">
                <a:latin typeface="Times New Roman" pitchFamily="18" charset="0"/>
                <a:cs typeface="+mn-cs"/>
              </a:endParaRPr>
            </a:p>
          </p:txBody>
        </p:sp>
        <p:sp>
          <p:nvSpPr>
            <p:cNvPr id="144399" name="Text Box 21"/>
            <p:cNvSpPr txBox="1">
              <a:spLocks noChangeArrowheads="1"/>
            </p:cNvSpPr>
            <p:nvPr/>
          </p:nvSpPr>
          <p:spPr bwMode="auto">
            <a:xfrm>
              <a:off x="2951" y="1535"/>
              <a:ext cx="1337" cy="16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Основных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направлениях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налоговой</a:t>
              </a:r>
            </a:p>
            <a:p>
              <a:pPr algn="ctr"/>
              <a:r>
                <a:rPr lang="ru-RU" b="1" dirty="0">
                  <a:solidFill>
                    <a:srgbClr val="000080"/>
                  </a:solidFill>
                  <a:latin typeface="Times New Roman" pitchFamily="18" charset="0"/>
                </a:rPr>
                <a:t>политики муниципального района</a:t>
              </a:r>
              <a:endParaRPr lang="ru-RU" dirty="0">
                <a:latin typeface="Times New Roman" pitchFamily="18" charset="0"/>
              </a:endParaRPr>
            </a:p>
          </p:txBody>
        </p:sp>
        <p:sp>
          <p:nvSpPr>
            <p:cNvPr id="144400" name="AutoShape 27"/>
            <p:cNvSpPr>
              <a:spLocks noChangeArrowheads="1"/>
            </p:cNvSpPr>
            <p:nvPr/>
          </p:nvSpPr>
          <p:spPr bwMode="auto">
            <a:xfrm>
              <a:off x="3333" y="1214"/>
              <a:ext cx="392" cy="350"/>
            </a:xfrm>
            <a:prstGeom prst="flowChartOffpageConnec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rgbClr val="000080"/>
                  </a:solidFill>
                  <a:latin typeface="Times New Roman" pitchFamily="18" charset="0"/>
                </a:rPr>
                <a:t>3</a:t>
              </a:r>
            </a:p>
            <a:p>
              <a:endParaRPr lang="ru-RU" sz="1400" dirty="0">
                <a:latin typeface="Times New Roman" pitchFamily="18" charset="0"/>
              </a:endParaRPr>
            </a:p>
          </p:txBody>
        </p:sp>
        <p:sp>
          <p:nvSpPr>
            <p:cNvPr id="144401" name="AutoShape 27"/>
            <p:cNvSpPr>
              <a:spLocks noChangeArrowheads="1"/>
            </p:cNvSpPr>
            <p:nvPr/>
          </p:nvSpPr>
          <p:spPr bwMode="auto">
            <a:xfrm>
              <a:off x="4765" y="1260"/>
              <a:ext cx="392" cy="350"/>
            </a:xfrm>
            <a:prstGeom prst="flowChartOffpageConnec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rgbClr val="000080"/>
                  </a:solidFill>
                  <a:latin typeface="Times New Roman" pitchFamily="18" charset="0"/>
                </a:rPr>
                <a:t>4</a:t>
              </a:r>
            </a:p>
            <a:p>
              <a:endParaRPr lang="ru-RU" sz="1400" dirty="0">
                <a:latin typeface="Times New Roman" pitchFamily="18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2143108" y="5714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0080"/>
                </a:solidFill>
                <a:latin typeface="Times New Roman" pitchFamily="18" charset="0"/>
              </a:rPr>
              <a:t>Составление местного бюджета основывается на: 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EB2DA0B-E303-465C-A003-EA341AFA01BA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graphicFrame>
        <p:nvGraphicFramePr>
          <p:cNvPr id="145514" name="Group 106"/>
          <p:cNvGraphicFramePr>
            <a:graphicFrameLocks noGrp="1"/>
          </p:cNvGraphicFramePr>
          <p:nvPr/>
        </p:nvGraphicFramePr>
        <p:xfrm>
          <a:off x="285720" y="1214422"/>
          <a:ext cx="8215370" cy="4423415"/>
        </p:xfrm>
        <a:graphic>
          <a:graphicData uri="http://schemas.openxmlformats.org/drawingml/2006/table">
            <a:tbl>
              <a:tblPr/>
              <a:tblGrid>
                <a:gridCol w="2214548"/>
                <a:gridCol w="857256"/>
                <a:gridCol w="785818"/>
                <a:gridCol w="857256"/>
                <a:gridCol w="857256"/>
                <a:gridCol w="857256"/>
                <a:gridCol w="928694"/>
                <a:gridCol w="857286"/>
              </a:tblGrid>
              <a:tr h="50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8277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2020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2021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2022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2025 г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35305" marR="353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Численность  населения 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отгруженных товаров собственного производства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841,4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949,4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917,4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954,9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998,3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Индекс промышленного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производства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102,3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111,0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104,1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104,5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Продукция сельского хозяйства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 рублей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503,0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591,8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621,1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653,7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687,3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Индекс производства продукции сельского хозяйства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занятных в экономике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тыс.чел.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 работников организаций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</a:p>
                  </a:txBody>
                  <a:tcPr marL="35305" marR="35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457,1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467,5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479,2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505,4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520,5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5512" name="Rectangle 106"/>
          <p:cNvSpPr>
            <a:spLocks noChangeArrowheads="1"/>
          </p:cNvSpPr>
          <p:nvPr/>
        </p:nvSpPr>
        <p:spPr bwMode="auto">
          <a:xfrm>
            <a:off x="179388" y="115888"/>
            <a:ext cx="87852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660033"/>
                </a:solidFill>
              </a:rPr>
              <a:t>         </a:t>
            </a:r>
            <a:r>
              <a:rPr lang="ru-RU" b="1" dirty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Основные параметры прогноза социально - экономического </a:t>
            </a:r>
            <a:r>
              <a:rPr lang="ru-RU" b="1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развития Краснинского </a:t>
            </a:r>
            <a:r>
              <a:rPr lang="ru-RU" b="1" dirty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района Смоленской области на долгосрочный период </a:t>
            </a:r>
            <a:r>
              <a:rPr lang="ru-RU" b="1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2020 </a:t>
            </a:r>
            <a:r>
              <a:rPr lang="ru-RU" b="1" dirty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2025 </a:t>
            </a:r>
            <a:r>
              <a:rPr lang="ru-RU" b="1" dirty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год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5E8EC86-5367-40F1-9F7F-B98F6A192C3E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Основные направления бюджетной и налоговой политики муниципального образования «Краснинский район» Смоленской области на 2023 год и на плановый период 2024 и 2025 годов</a:t>
            </a:r>
            <a:endParaRPr lang="ru-RU" dirty="0">
              <a:solidFill>
                <a:srgbClr val="CC0099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357158" y="1071547"/>
            <a:ext cx="857256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 Общие положения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направления бюджетной и налоговой политики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  бюджета  муниципального района   на 2023 год и плановый период 2024 и 2025 годов.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Основные задачи налоговой политики</a:t>
            </a: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роводимая налоговая политика муниципального образования на 2023 год и на плановый период 2024 и 2025 годов  нацелена на сохранение и развитие налогового потенциала в целях обеспечения роста доходной части бюджета муниципального образования, а также обеспечение сбалансированности и устойчивости бюджета муниципального образования с учетом текущей экономической ситуации.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Достижение поставленных целей будет осуществляться через реализацию следующих основных направлений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оптимизация состава налоговых льгот с учетом оценки их бюджетной, экономической и социальной эффективности;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совершенствование нормативных правовых актов с учетом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изменившихся экономических условий, а также изменений в налоговом законодательстве Российской Федерации;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качественное бюджетное планирование исходя из реальных возможностей доходного потенциала;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повышение прозрачности и открытости бюджета и бюджетного процесса;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-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продолжение работы по вовлечению в налоговый оборот отдельных объектов недвижимости, в отношении которых налог исчисляется исходя из кадастровой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стоимости.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 Основные направления бюджетной политики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Бюджетная политика ориентирована на безусловное исполнение действующих обязательств при условии ограничения роста расходов и эффективного использования внутренних резервов.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- 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- недопущение принятия новых расходных обязательств, не обеспеченных источниками финансирования;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-  повышение эффективности бюджетных расходов;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- сокращение обязательств, требующих необоснованных и малоэффективных бюджетных расходов, отмена не обеспеченных достаточным уровнем финансирования расходных обязательств;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- совершенствование механизма муниципальных закупок, направленное на рациональное использование бюджетных средств, обеспечение в полном объеме выполнения требований федерального и регионального законодательства и нормативных правовых актов органов местного самоуправления о закупках для муниципальных нужд;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4BC0EB6-2A55-4C7D-B848-C858B99A33AE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69313" name="Rectangle 1"/>
          <p:cNvSpPr>
            <a:spLocks noChangeArrowheads="1"/>
          </p:cNvSpPr>
          <p:nvPr/>
        </p:nvSpPr>
        <p:spPr bwMode="auto">
          <a:xfrm>
            <a:off x="0" y="-500090"/>
            <a:ext cx="8929718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19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49263" marR="0" lvl="0" indent="-30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Основные результаты реализации бюджетной политики</a:t>
            </a:r>
          </a:p>
          <a:p>
            <a:pPr marL="449263" marR="0" lvl="0" indent="-30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Долговая политика проводилась с учетом сохранения безопасного уровня долговой нагрузки на местный бюджет, муниципальный долг на 01.01.2023 составит 1371,0  тыс. рублей.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Проведена оценка эффективности налоговых льгот (понижение ставок по налогам) до 01 августа 2022 г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темпа роста налоговых и неналоговых доходов в 2022 году по сравнению с 2021 годом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Выполнены мероприятия плана по росту доходного потенциала и оптимизации расходов бюджета (Отчет)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количества индивидуальных предпринимателей, применяющих патентную систему налогообложения до 117 </a:t>
            </a:r>
            <a:r>
              <a:rPr kumimoji="0" lang="ru-RU" sz="12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</a:t>
            </a: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Руководителями  структурных подразделений Администрации муниципального образования «Краснинский район» Смоленской области проводилась разъяснительная  работа с сотрудниками о необходимости недопущения образования недоимки по уплате имущественных налогов, а также погашении уже имеющейся задолженности в кратчайшие сроки. 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Отсутствует  просроченная задолженности по бюджетным и долговым обязательствам  муниципального образования 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 моратория на увеличение численности работников  органов местного самоуправления,  и составляет  - 164,8 единиц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Норматив на содержание органов местного самоуправления не превышен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Сформированы бездефицитные бюджеты муниципальных образований Краснинского района Смоленской области на 2023 год и на плановый период 2024 и 2025 годов.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49263" lvl="0" indent="-30163" algn="just" eaLnBrk="0" hangingPunct="0"/>
            <a:r>
              <a:rPr lang="ru-RU" sz="1200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    </a:t>
            </a:r>
            <a:r>
              <a:rPr kumimoji="0" lang="ru-RU" sz="1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Обеспечена прозрачность (открытости) и публичность процесса управления общественными финансами, гарантирующих обществу право на доступ к открытым муниципальным  данным  на официальном сайте Администрации муниципального образования Краснинский район Смоленской области, размещение основных положений решения  о бюджете в формате «Бюджет для граждан» </a:t>
            </a:r>
          </a:p>
          <a:p>
            <a:pPr marL="449263" indent="-30163" algn="just" eaLnBrk="0" hangingPunct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Реализация налоговой и бюджетной политики  способствует повышению доходного потенциала муниципального района, повышению финансовой самостоятельности и, как следствие стабильному социально-экономическому развитию муниципального образования.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9263" marR="0" lvl="0" indent="-301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19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285728"/>
            <a:ext cx="7886700" cy="1714512"/>
          </a:xfrm>
        </p:spPr>
        <p:txBody>
          <a:bodyPr/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2400" b="1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Публичные слушания </a:t>
            </a:r>
            <a:r>
              <a:rPr lang="ru-RU" sz="11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4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образования, главой муниципального образования могут проводиться публичные слушания. Порядок организации и проведения публичных слушаний определяется уставом муниципального образования и (или) нормативными правовыми актами представительного органа муниципального образования</a:t>
            </a:r>
            <a:r>
              <a:rPr lang="ru-RU" sz="1400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1785918" y="1857364"/>
            <a:ext cx="5500726" cy="4786346"/>
          </a:xfrm>
          <a:prstGeom prst="verticalScroll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12 декабря 2022 года в актовом зале Администрации муниципального образования «Краснинский район» Смоленской области под председательством Главы муниципального образования «Краснинский район» Смоленской области </a:t>
            </a:r>
            <a:r>
              <a:rPr lang="ru-RU" sz="1000" dirty="0" err="1" smtClean="0">
                <a:solidFill>
                  <a:schemeClr val="tx1"/>
                </a:solidFill>
                <a:latin typeface="Comic Sans MS" pitchFamily="66" charset="0"/>
              </a:rPr>
              <a:t>С.В.Архипенкова</a:t>
            </a:r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состоялись публичные слушания по проекту решения Краснинской районной Думы «О бюджете муниципального района на 2023 год и на плановый период 2024 и 2025 годов».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   В слушаниях приняли участие председатель постоянной депутатской комиссии по бюджету, налогам, финансам и инвестиционной политике, руководители и сотрудники структурных подразделений Администрации муниципального образования «Краснинский район» Смоленской области, руководители муниципальных бюджетных учреждений.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С информацией об основных параметрах проекта бюджета выступила заместитель начальника Финансового управления Администрации муниципального образования «Краснинский район» Смоленской области С.В.Смирнова.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Предложений  и замечаний от граждан и участников публичных слушаний по вопросу,  внесенному на публичные слушания не поступало.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      По результатам публичных слушаний принято решение: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Comic Sans MS" pitchFamily="66" charset="0"/>
              </a:rPr>
              <a:t>- одобрить проект решения Краснинской районной Думы «О бюджете муниципального района на 2023 год и на плановый период 2024 и 2025 годов»</a:t>
            </a:r>
            <a:endParaRPr lang="ru-RU" sz="1000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94913" name="Rectangle 1"/>
          <p:cNvSpPr>
            <a:spLocks noChangeArrowheads="1"/>
          </p:cNvSpPr>
          <p:nvPr/>
        </p:nvSpPr>
        <p:spPr bwMode="auto">
          <a:xfrm>
            <a:off x="0" y="0"/>
            <a:ext cx="639919" cy="2462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5218" name="AutoShape 2" descr="глава района Сергей Валентинович Архипенков провел рабочее совещание с Главами сельских поселений - фото -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5220" name="AutoShape 4" descr="глава района Сергей Валентинович Архипенков провел рабочее совещание с Главами сельских поселений - фото -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15338" y="6500834"/>
            <a:ext cx="762000" cy="244475"/>
          </a:xfrm>
        </p:spPr>
        <p:txBody>
          <a:bodyPr/>
          <a:lstStyle/>
          <a:p>
            <a:pPr>
              <a:defRPr/>
            </a:pPr>
            <a:fld id="{DCE52E92-A8D0-43F9-A72A-AFF64D2CD154}" type="slidenum">
              <a:rPr lang="ru-RU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54661" name="Group 37"/>
          <p:cNvGraphicFramePr>
            <a:graphicFrameLocks noGrp="1"/>
          </p:cNvGraphicFramePr>
          <p:nvPr/>
        </p:nvGraphicFramePr>
        <p:xfrm>
          <a:off x="500034" y="500063"/>
          <a:ext cx="8215341" cy="4756147"/>
        </p:xfrm>
        <a:graphic>
          <a:graphicData uri="http://schemas.openxmlformats.org/drawingml/2006/table">
            <a:tbl>
              <a:tblPr/>
              <a:tblGrid>
                <a:gridCol w="1303221"/>
                <a:gridCol w="1303221"/>
                <a:gridCol w="1303221"/>
                <a:gridCol w="1303221"/>
                <a:gridCol w="1073762"/>
                <a:gridCol w="1026806"/>
                <a:gridCol w="901889"/>
              </a:tblGrid>
              <a:tr h="1282700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Прогноз основных характеристик (общий объем доходов, общий объем расходов, дефицит (профицит) бюджета) консолидированного бюджета муниципального образования "Краснинский район" Смоленской области на 2023 год и на плановый период 2024 и 2024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709" marR="8709" marT="8709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тыс.рублей</a:t>
                      </a:r>
                    </a:p>
                  </a:txBody>
                  <a:tcPr marL="8709" marR="8709" marT="8709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C0099"/>
                          </a:solidFill>
                          <a:latin typeface="Comic Sans MS" pitchFamily="66" charset="0"/>
                        </a:rPr>
                        <a:t>Наименование показателя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Консолидированный бюджет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Бюджет муниципального района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2025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C0099"/>
                          </a:solidFill>
                          <a:latin typeface="Comic Sans MS" pitchFamily="66" charset="0"/>
                        </a:rPr>
                        <a:t>Доходы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-481020,2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-489743,9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-658998,1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-344625,2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-352572,3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-613493,9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CC0099"/>
                          </a:solidFill>
                          <a:latin typeface="Comic Sans MS" pitchFamily="66" charset="0"/>
                        </a:rPr>
                        <a:t>Расходы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491426,4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489743,9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658998,1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351865,0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352572,3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613493,9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CC0099"/>
                          </a:solidFill>
                          <a:latin typeface="Comic Sans MS" pitchFamily="66" charset="0"/>
                        </a:rPr>
                        <a:t>Дефицит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10406,2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7239,8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0,0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0,0</a:t>
                      </a:r>
                      <a:endParaRPr lang="ru-RU" sz="1200" b="0" i="0" u="none" strike="noStrike" baseline="0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214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cap="none" dirty="0" smtClean="0">
                <a:effectLst/>
                <a:latin typeface="Times New Roman" pitchFamily="18" charset="0"/>
              </a:rPr>
              <a:t>      </a:t>
            </a:r>
            <a:r>
              <a:rPr lang="ru-RU" sz="2700" b="1" cap="none" dirty="0" smtClean="0">
                <a:solidFill>
                  <a:srgbClr val="CC0099"/>
                </a:solidFill>
                <a:effectLst/>
                <a:latin typeface="Comic Sans MS" pitchFamily="66" charset="0"/>
              </a:rPr>
              <a:t>Основные характеристики бюджета муниципального района в 2020-2025 годах,</a:t>
            </a:r>
            <a:br>
              <a:rPr lang="ru-RU" sz="2700" b="1" cap="none" dirty="0" smtClean="0">
                <a:solidFill>
                  <a:srgbClr val="CC0099"/>
                </a:solidFill>
                <a:effectLst/>
                <a:latin typeface="Comic Sans MS" pitchFamily="66" charset="0"/>
              </a:rPr>
            </a:br>
            <a:r>
              <a:rPr lang="ru-RU" sz="2700" b="1" cap="none" dirty="0" smtClean="0">
                <a:solidFill>
                  <a:srgbClr val="CC0099"/>
                </a:solidFill>
                <a:effectLst/>
                <a:latin typeface="Comic Sans MS" pitchFamily="66" charset="0"/>
              </a:rPr>
              <a:t>в тыс. рублей</a:t>
            </a: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785786" y="1428736"/>
          <a:ext cx="7464425" cy="443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00694" y="6286520"/>
            <a:ext cx="3352800" cy="288925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785794"/>
            <a:ext cx="7715304" cy="586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Уважаемые жители Краснинского района!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Финансовым управлением Краснинского района разработана эта брошюра «Бюджет для граждан», в которой мы постарались в доступной и понятной форме изложить основные положения местного бюджета на 202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год и на плановый период 202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годов, познакомить с основными понятиями, используемые в бюджетном процессе. 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Надеемся, что представленная информация поможет гражданам составить представление об источниках формирования доходов и направлениях расходования бюджетных средств.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000" b="1" i="1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sz="20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pPr algn="just">
              <a:lnSpc>
                <a:spcPct val="70000"/>
              </a:lnSpc>
            </a:pPr>
            <a:r>
              <a:rPr lang="ru-RU" sz="20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Н.В. Новикова</a:t>
            </a:r>
          </a:p>
          <a:p>
            <a:pPr algn="just">
              <a:lnSpc>
                <a:spcPct val="7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Вопросы, предложения и отзывы Вы можете оставлять на сайте Администрации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1600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16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krasniy.admin-smolensk.ru/obraschenia-graj/</a:t>
            </a:r>
            <a:r>
              <a:rPr lang="ru-RU" sz="16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 разделе «Обращения граждан» или направлять по электронной почте </a:t>
            </a:r>
            <a:r>
              <a:rPr lang="en-US" sz="1600" b="1" dirty="0" err="1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67@</a:t>
            </a:r>
            <a:r>
              <a:rPr lang="en-US" sz="1600" b="1" dirty="0" err="1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sz="1600" b="1" dirty="0" err="1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70000"/>
              </a:lnSpc>
            </a:pPr>
            <a:endParaRPr lang="ru-RU" sz="16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Оставлять комментарии или вести обсуждение публикуемых бюджетных данных Вы можете в официальной группе </a:t>
            </a:r>
            <a:r>
              <a:rPr lang="ru-RU" sz="16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МО «Краснинский район» </a:t>
            </a:r>
            <a:r>
              <a:rPr lang="ru-RU" sz="1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16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70000"/>
              </a:lnSpc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Статистика посещений страницы сайта  (количество просмотров): </a:t>
            </a:r>
            <a:r>
              <a:rPr lang="ru-RU" sz="1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endParaRPr lang="ru-RU" sz="1400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endParaRPr lang="ru-RU" sz="16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70000"/>
              </a:lnSpc>
            </a:pPr>
            <a:endParaRPr lang="ru-RU" sz="1600" b="1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sz="2400" b="1" i="1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4449" y="1142984"/>
          <a:ext cx="8813831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76C73-8BFB-4727-9519-0F3FCB284EE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7637" name="Rectangle 9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00063" y="260350"/>
            <a:ext cx="8643937" cy="79216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2700" b="1" cap="none" dirty="0" smtClean="0">
                <a:solidFill>
                  <a:srgbClr val="CC0099"/>
                </a:solidFill>
                <a:effectLst/>
                <a:latin typeface="Comic Sans MS" pitchFamily="66" charset="0"/>
              </a:rPr>
              <a:t>Общие характеристики бюджета муниципального района</a:t>
            </a:r>
            <a:r>
              <a:rPr lang="ru-RU" sz="2400" b="1" cap="none" dirty="0" smtClean="0">
                <a:solidFill>
                  <a:srgbClr val="CC0099"/>
                </a:solidFill>
                <a:effectLst/>
                <a:latin typeface="Comic Sans MS" pitchFamily="66" charset="0"/>
              </a:rPr>
              <a:t/>
            </a:r>
            <a:br>
              <a:rPr lang="ru-RU" sz="2400" b="1" cap="none" dirty="0" smtClean="0">
                <a:solidFill>
                  <a:srgbClr val="CC0099"/>
                </a:solidFill>
                <a:effectLst/>
                <a:latin typeface="Comic Sans MS" pitchFamily="66" charset="0"/>
              </a:rPr>
            </a:br>
            <a:r>
              <a:rPr lang="ru-RU" sz="2200" b="1" cap="none" dirty="0" smtClean="0">
                <a:solidFill>
                  <a:srgbClr val="CC0099"/>
                </a:solidFill>
                <a:effectLst/>
                <a:latin typeface="Comic Sans MS" pitchFamily="66" charset="0"/>
              </a:rPr>
              <a:t>в тыс. рублей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290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Доходы бюджета по группам </a:t>
            </a:r>
            <a:br>
              <a:rPr lang="ru-RU" sz="2400" b="1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в тыс. рублей</a:t>
            </a:r>
            <a:r>
              <a:rPr lang="ru-RU" sz="2400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C0099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71472" y="1285860"/>
          <a:ext cx="8143932" cy="521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06BBA42-813F-440E-9CDC-248893170A71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graphicFrame>
        <p:nvGraphicFramePr>
          <p:cNvPr id="36868" name="Object 6"/>
          <p:cNvGraphicFramePr>
            <a:graphicFrameLocks noGrp="1" noChangeAspect="1"/>
          </p:cNvGraphicFramePr>
          <p:nvPr>
            <p:ph idx="4294967295"/>
          </p:nvPr>
        </p:nvGraphicFramePr>
        <p:xfrm>
          <a:off x="733425" y="511175"/>
          <a:ext cx="7713663" cy="6842125"/>
        </p:xfrm>
        <a:graphic>
          <a:graphicData uri="http://schemas.openxmlformats.org/presentationml/2006/ole">
            <p:oleObj spid="_x0000_s36868" name="Worksheet" r:id="rId3" imgW="7078996" imgH="6278904" progId="Excel.Sheet.8">
              <p:embed/>
            </p:oleObj>
          </a:graphicData>
        </a:graphic>
      </p:graphicFrame>
      <p:sp>
        <p:nvSpPr>
          <p:cNvPr id="36871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2700" b="1" cap="none" dirty="0" smtClean="0">
                <a:solidFill>
                  <a:srgbClr val="CC0099"/>
                </a:solidFill>
                <a:effectLst/>
                <a:latin typeface="Comic Sans MS" pitchFamily="66" charset="0"/>
              </a:rPr>
              <a:t>Структура налоговых доходов </a:t>
            </a:r>
            <a:br>
              <a:rPr lang="ru-RU" sz="2700" b="1" cap="none" dirty="0" smtClean="0">
                <a:solidFill>
                  <a:srgbClr val="CC0099"/>
                </a:solidFill>
                <a:effectLst/>
                <a:latin typeface="Comic Sans MS" pitchFamily="66" charset="0"/>
              </a:rPr>
            </a:br>
            <a:r>
              <a:rPr lang="ru-RU" sz="2400" b="1" cap="none" dirty="0" smtClean="0">
                <a:solidFill>
                  <a:srgbClr val="CC0099"/>
                </a:solidFill>
                <a:effectLst/>
                <a:latin typeface="Comic Sans MS" pitchFamily="66" charset="0"/>
              </a:rPr>
              <a:t> </a:t>
            </a:r>
            <a:r>
              <a:rPr lang="ru-RU" sz="2200" b="1" cap="none" dirty="0" smtClean="0">
                <a:solidFill>
                  <a:srgbClr val="CC0099"/>
                </a:solidFill>
                <a:effectLst/>
                <a:latin typeface="Comic Sans MS" pitchFamily="66" charset="0"/>
              </a:rPr>
              <a:t>в тыс. рублей </a:t>
            </a:r>
            <a:r>
              <a:rPr lang="ru-RU" sz="2400" b="1" cap="none" dirty="0" smtClean="0">
                <a:solidFill>
                  <a:srgbClr val="CC0099"/>
                </a:solidFill>
                <a:effectLst/>
                <a:latin typeface="Times New Roman" pitchFamily="18" charset="0"/>
              </a:rPr>
              <a:t/>
            </a:r>
            <a:br>
              <a:rPr lang="ru-RU" sz="2400" b="1" cap="none" dirty="0" smtClean="0">
                <a:solidFill>
                  <a:srgbClr val="CC0099"/>
                </a:solidFill>
                <a:effectLst/>
                <a:latin typeface="Times New Roman" pitchFamily="18" charset="0"/>
              </a:rPr>
            </a:br>
            <a:endParaRPr lang="ru-RU" sz="2400" b="1" cap="none" dirty="0" smtClean="0">
              <a:solidFill>
                <a:srgbClr val="CC0099"/>
              </a:solidFill>
              <a:effectLst/>
              <a:latin typeface="Times New Roman" pitchFamily="18" charset="0"/>
            </a:endParaRPr>
          </a:p>
        </p:txBody>
      </p:sp>
      <p:sp>
        <p:nvSpPr>
          <p:cNvPr id="36870" name="Прямоугольник 11"/>
          <p:cNvSpPr>
            <a:spLocks noChangeArrowheads="1"/>
          </p:cNvSpPr>
          <p:nvPr/>
        </p:nvSpPr>
        <p:spPr bwMode="auto">
          <a:xfrm>
            <a:off x="1058863" y="5638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		</a:t>
            </a:r>
            <a:endParaRPr lang="ru-RU" sz="1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000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C0099"/>
                </a:solidFill>
                <a:latin typeface="Comic Sans MS" pitchFamily="66" charset="0"/>
              </a:rPr>
              <a:t>Структура неналоговых доходов</a:t>
            </a:r>
            <a:br>
              <a:rPr lang="ru-RU" b="1" dirty="0" smtClean="0">
                <a:solidFill>
                  <a:srgbClr val="CC0099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ru-RU" sz="1600" b="1" dirty="0" smtClean="0">
                <a:solidFill>
                  <a:srgbClr val="CC0099"/>
                </a:solidFill>
                <a:latin typeface="Comic Sans MS" pitchFamily="66" charset="0"/>
              </a:rPr>
              <a:t>в тыс. рублей</a:t>
            </a:r>
            <a:endParaRPr lang="ru-RU" dirty="0">
              <a:solidFill>
                <a:srgbClr val="CC0099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1428736"/>
          <a:ext cx="8903368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77859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C0099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Сведения о налоговых льготах и объеме выпадающих доходов</a:t>
            </a:r>
            <a:endParaRPr lang="ru-RU" sz="2400" dirty="0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28650" y="1142984"/>
            <a:ext cx="8158192" cy="4714909"/>
          </a:xfrm>
        </p:spPr>
        <p:txBody>
          <a:bodyPr/>
          <a:lstStyle/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altLang="ru-RU" sz="1200" dirty="0" smtClean="0">
                <a:latin typeface="Times New Roman" pitchFamily="18" charset="0"/>
              </a:rPr>
              <a:t> </a:t>
            </a:r>
            <a:r>
              <a:rPr lang="ru-RU" altLang="ru-RU" sz="1200" b="1" dirty="0" smtClean="0">
                <a:latin typeface="Comic Sans MS" pitchFamily="66" charset="0"/>
              </a:rPr>
              <a:t>Льготами по налогам и сборам</a:t>
            </a:r>
            <a:r>
              <a:rPr lang="ru-RU" altLang="ru-RU" sz="1200" dirty="0" smtClean="0">
                <a:latin typeface="Comic Sans MS" pitchFamily="66" charset="0"/>
              </a:rPr>
              <a:t> признаются предоставляемые отдельным категориям налогоплательщиков и плательщиков сборов предусмотренные законодательством о налогах и сборах преимущества по сравнению с другими налогоплательщиками или плательщиками сборов, включая возможность не уплачивать налог или сбор либо уплачивать их в меньшем размере.</a:t>
            </a:r>
          </a:p>
          <a:p>
            <a:pPr>
              <a:buNone/>
            </a:pPr>
            <a:r>
              <a:rPr lang="ru-RU" sz="1200" dirty="0" smtClean="0">
                <a:latin typeface="Comic Sans MS" pitchFamily="66" charset="0"/>
              </a:rPr>
              <a:t>В соответствии со статьей 61.5. Бюджетного кодекса РФ определено, что в бюджеты поселений  зачисляются налоговые доходы от местных налогов, а именно:</a:t>
            </a:r>
          </a:p>
          <a:p>
            <a:r>
              <a:rPr lang="ru-RU" sz="1200" dirty="0" smtClean="0">
                <a:latin typeface="Comic Sans MS" pitchFamily="66" charset="0"/>
              </a:rPr>
              <a:t>      - Земельный налог – по нормативу 100 процентов;</a:t>
            </a:r>
          </a:p>
          <a:p>
            <a:r>
              <a:rPr lang="ru-RU" sz="1200" dirty="0" smtClean="0">
                <a:latin typeface="Comic Sans MS" pitchFamily="66" charset="0"/>
              </a:rPr>
              <a:t>      - Налог на имущество физических лиц – по нормативу 100 процентов.</a:t>
            </a:r>
          </a:p>
          <a:p>
            <a:pPr>
              <a:buNone/>
            </a:pPr>
            <a:r>
              <a:rPr lang="ru-RU" sz="1200" dirty="0" smtClean="0">
                <a:latin typeface="Comic Sans MS" pitchFamily="66" charset="0"/>
              </a:rPr>
              <a:t>Сумма таких льгот составила 607,0 тыс. рублей. </a:t>
            </a:r>
          </a:p>
          <a:p>
            <a:pPr>
              <a:buNone/>
            </a:pPr>
            <a:endParaRPr lang="ru-RU" altLang="ru-RU" sz="1100" dirty="0" smtClean="0">
              <a:latin typeface="Comic Sans MS" pitchFamily="66" charset="0"/>
            </a:endParaRPr>
          </a:p>
          <a:p>
            <a:endParaRPr lang="ru-RU" sz="1100" dirty="0" smtClean="0">
              <a:latin typeface="Comic Sans MS" pitchFamily="66" charset="0"/>
              <a:cs typeface="Times New Roman" pitchFamily="18" charset="0"/>
            </a:endParaRPr>
          </a:p>
          <a:p>
            <a:endParaRPr lang="ru-RU" sz="1100" dirty="0" smtClean="0">
              <a:latin typeface="Comic Sans MS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00" dirty="0" smtClean="0">
                <a:latin typeface="Comic Sans MS" pitchFamily="66" charset="0"/>
                <a:cs typeface="Times New Roman" pitchFamily="18" charset="0"/>
              </a:rPr>
              <a:t>      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24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3429000"/>
          <a:ext cx="8286808" cy="2428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3272"/>
                <a:gridCol w="5143536"/>
              </a:tblGrid>
              <a:tr h="215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Наименование</a:t>
                      </a:r>
                      <a:endParaRPr lang="ru-RU" sz="1200" b="1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Реквизиты НПА</a:t>
                      </a:r>
                      <a:endParaRPr lang="ru-RU" sz="1200" b="1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1. Администрация муниципального образования "Краснинский район" Смоленской области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Постановление </a:t>
                      </a:r>
                      <a:r>
                        <a:rPr lang="ru-RU" sz="1200" dirty="0" smtClean="0"/>
                        <a:t>от </a:t>
                      </a:r>
                      <a:r>
                        <a:rPr lang="ru-RU" sz="1200" dirty="0"/>
                        <a:t>30.06.2020 № 256 "Об утверждении Порядка оценки налоговых расходов  Краснинского городского поселения Краснинского района Смоленской области"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2. Администрация Гусинского сельского поселения Краснинского района Смоленской области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Постановление </a:t>
                      </a:r>
                      <a:r>
                        <a:rPr lang="ru-RU" sz="1200" dirty="0" smtClean="0"/>
                        <a:t>от </a:t>
                      </a:r>
                      <a:r>
                        <a:rPr lang="ru-RU" sz="1200" dirty="0"/>
                        <a:t>30.06.2020 № 127 "Об утверждении Порядка оценки налоговых расходов  Гусинского сельского поселения Краснинского района Смоленской области"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1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3. Администрации Малеевского сельского поселения Краснинского района Смоленской области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Постановление </a:t>
                      </a:r>
                      <a:r>
                        <a:rPr lang="ru-RU" sz="1200" dirty="0" smtClean="0"/>
                        <a:t>от </a:t>
                      </a:r>
                      <a:r>
                        <a:rPr lang="ru-RU" sz="1200" dirty="0"/>
                        <a:t>26.06.2020 № 61 "Об утверждении Порядка оценки налоговых расходов  Малеевского сельского поселения Краснинского района Смоленской области"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77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4. Постановление Администрации Мерлинского сельского поселения Краснинского района Смоленской области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Постановление </a:t>
                      </a:r>
                      <a:r>
                        <a:rPr lang="ru-RU" sz="1200" dirty="0" smtClean="0"/>
                        <a:t>от </a:t>
                      </a:r>
                      <a:r>
                        <a:rPr lang="ru-RU" sz="1200" dirty="0"/>
                        <a:t>30.06.2020 № 67 "Об утверждении Порядка оценки налоговых расходов  Мерлинского сельского поселения Краснинского района Смоленской области"</a:t>
                      </a:r>
                      <a:endParaRPr lang="ru-RU" sz="1200" dirty="0">
                        <a:latin typeface="Tahoma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42852"/>
            <a:ext cx="821537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бюджет муниципального образования «Краснинский район» Смоленской области, является налог на доходы физических лиц </a:t>
            </a:r>
          </a:p>
          <a:p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Перечень крупных налогоплательщиков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прогнозируемая сумма поступлений в доход бюджета в тыс. 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50030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«РЕНУС ТЕРМИНАЛ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1500,0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ПАО «РН- Москва»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1250,0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«Альфа Транс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Инвест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1260,0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ПАО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Россети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Центр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980,0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АВТранс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800,0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«Омега»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800,0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АО МТТС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950,0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ПАО «НК Роснефть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1000,0 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Смоленскнефтепродукт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750,0</a:t>
            </a: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ООО СК «Днепр»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500,0</a:t>
            </a:r>
            <a:endParaRPr lang="ru-RU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ПКФ «СФ»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400,0</a:t>
            </a:r>
            <a:endParaRPr lang="ru-RU" sz="1100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ООО </a:t>
            </a:r>
            <a:r>
              <a:rPr lang="ru-RU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КрасТекс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450,0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8907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572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b="1" cap="none" dirty="0" smtClean="0">
                <a:solidFill>
                  <a:srgbClr val="660066"/>
                </a:solidFill>
                <a:effectLst/>
                <a:latin typeface="Times New Roman" pitchFamily="18" charset="0"/>
              </a:rPr>
              <a:t>                      </a:t>
            </a:r>
            <a:r>
              <a:rPr lang="ru-RU" sz="2400" b="1" cap="none" dirty="0" smtClean="0">
                <a:solidFill>
                  <a:srgbClr val="CC0099"/>
                </a:solidFill>
                <a:effectLst/>
                <a:latin typeface="Comic Sans MS" pitchFamily="66" charset="0"/>
              </a:rPr>
              <a:t>Структура межбюджетных трансфертов, в тыс. рублей</a:t>
            </a:r>
            <a:endParaRPr lang="ru-RU" sz="2000" b="1" cap="none" dirty="0" smtClean="0">
              <a:solidFill>
                <a:srgbClr val="CC0099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4" name="Object 10"/>
          <p:cNvGraphicFramePr>
            <a:graphicFrameLocks noGrp="1" noChangeAspect="1"/>
          </p:cNvGraphicFramePr>
          <p:nvPr>
            <p:ph idx="4294967295"/>
          </p:nvPr>
        </p:nvGraphicFramePr>
        <p:xfrm>
          <a:off x="283816" y="1237282"/>
          <a:ext cx="8429684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056042"/>
            <a:ext cx="8001056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dirty="0" smtClean="0">
                <a:solidFill>
                  <a:srgbClr val="CC0099"/>
                </a:solidFill>
                <a:latin typeface="Comic Sans MS" pitchFamily="66" charset="0"/>
              </a:rPr>
              <a:t>Расходы бюджета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b="1" i="1" dirty="0" smtClean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средств соответствующих бюджетов.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Расходы бюджета сформированы и утверждены: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-по разделам и подразделам;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-по ведомственной структуре;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по целевым статьям (муниципальным программам и непрограммным направлениям деятельности), группам (и подгруппам) видов расходов классификации расходов бюджетов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-по муниципальным программам и непрограммным направлениям деятельности.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cap="none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Расходы бюджета муниципального района, </a:t>
            </a:r>
            <a:br>
              <a:rPr lang="ru-RU" sz="2700" b="1" cap="none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200" b="1" cap="none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в тыс. рублей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4F014-4DCC-4CDD-BB48-C9B300C3118E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57158" y="1428736"/>
          <a:ext cx="8215370" cy="467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FF4EA2F-8B2F-4C24-B7FA-84396155B80D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212085" name="Group 117"/>
          <p:cNvGraphicFramePr>
            <a:graphicFrameLocks noGrp="1"/>
          </p:cNvGraphicFramePr>
          <p:nvPr/>
        </p:nvGraphicFramePr>
        <p:xfrm>
          <a:off x="285750" y="1571625"/>
          <a:ext cx="8462963" cy="4905147"/>
        </p:xfrm>
        <a:graphic>
          <a:graphicData uri="http://schemas.openxmlformats.org/drawingml/2006/table">
            <a:tbl>
              <a:tblPr/>
              <a:tblGrid>
                <a:gridCol w="614363"/>
                <a:gridCol w="576262"/>
                <a:gridCol w="4838700"/>
                <a:gridCol w="849313"/>
                <a:gridCol w="792162"/>
                <a:gridCol w="792163"/>
              </a:tblGrid>
              <a:tr h="228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2023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Плановый период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2024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2025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351865,0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348739,1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605905,6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том числе;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1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39568,8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37629,0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37754,9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1758,1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1847,9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3025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1921,8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2946,0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3316,1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1391,5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26511,4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24532,0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24604,9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0,3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2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 надзора)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3993,1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6973,3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7177,1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 общегосударственные вопросы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1159,9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859,4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809,4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6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Национальная  экономика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36686,4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61294,5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309662,9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08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3300,0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32372,2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58323,5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308708,9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29" marR="4422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1014,2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971,0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954,0</a:t>
                      </a:r>
                    </a:p>
                  </a:txBody>
                  <a:tcPr marL="44229" marR="442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1475" name="Rectangle 118"/>
          <p:cNvSpPr>
            <a:spLocks noChangeArrowheads="1"/>
          </p:cNvSpPr>
          <p:nvPr/>
        </p:nvSpPr>
        <p:spPr bwMode="auto">
          <a:xfrm>
            <a:off x="395288" y="404813"/>
            <a:ext cx="856932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C0099"/>
                </a:solidFill>
                <a:latin typeface="Comic Sans MS" pitchFamily="66" charset="0"/>
              </a:rPr>
              <a:t>Структура расходов бюджета по разделам и подразделам функциональной классификации на </a:t>
            </a:r>
            <a:r>
              <a:rPr lang="ru-RU" b="1" dirty="0" smtClean="0">
                <a:solidFill>
                  <a:srgbClr val="CC0099"/>
                </a:solidFill>
                <a:latin typeface="Comic Sans MS" pitchFamily="66" charset="0"/>
              </a:rPr>
              <a:t>2023 </a:t>
            </a:r>
            <a:r>
              <a:rPr lang="ru-RU" b="1" dirty="0">
                <a:solidFill>
                  <a:srgbClr val="CC0099"/>
                </a:solidFill>
                <a:latin typeface="Comic Sans MS" pitchFamily="66" charset="0"/>
              </a:rPr>
              <a:t>год и на плановый период </a:t>
            </a:r>
            <a:r>
              <a:rPr lang="ru-RU" b="1" dirty="0" smtClean="0">
                <a:solidFill>
                  <a:srgbClr val="CC0099"/>
                </a:solidFill>
                <a:latin typeface="Comic Sans MS" pitchFamily="66" charset="0"/>
              </a:rPr>
              <a:t>2024 </a:t>
            </a:r>
            <a:r>
              <a:rPr lang="ru-RU" b="1" dirty="0">
                <a:solidFill>
                  <a:srgbClr val="CC0099"/>
                </a:solidFill>
                <a:latin typeface="Comic Sans MS" pitchFamily="66" charset="0"/>
              </a:rPr>
              <a:t>и </a:t>
            </a:r>
            <a:r>
              <a:rPr lang="ru-RU" b="1" dirty="0" smtClean="0">
                <a:solidFill>
                  <a:srgbClr val="CC0099"/>
                </a:solidFill>
                <a:latin typeface="Comic Sans MS" pitchFamily="66" charset="0"/>
              </a:rPr>
              <a:t>2025 </a:t>
            </a:r>
            <a:r>
              <a:rPr lang="ru-RU" b="1" dirty="0">
                <a:solidFill>
                  <a:srgbClr val="CC0099"/>
                </a:solidFill>
                <a:latin typeface="Comic Sans MS" pitchFamily="66" charset="0"/>
              </a:rPr>
              <a:t>годов </a:t>
            </a:r>
            <a:endParaRPr lang="ru-RU" b="1" dirty="0" smtClean="0">
              <a:solidFill>
                <a:srgbClr val="CC0099"/>
              </a:solidFill>
              <a:latin typeface="Comic Sans MS" pitchFamily="66" charset="0"/>
            </a:endParaRPr>
          </a:p>
          <a:p>
            <a:r>
              <a:rPr lang="ru-RU" sz="1400" b="1" dirty="0" smtClean="0">
                <a:solidFill>
                  <a:srgbClr val="CC0099"/>
                </a:solidFill>
                <a:latin typeface="Comic Sans MS" pitchFamily="66" charset="0"/>
              </a:rPr>
              <a:t>в </a:t>
            </a:r>
            <a:r>
              <a:rPr lang="ru-RU" sz="1400" b="1" dirty="0">
                <a:solidFill>
                  <a:srgbClr val="CC0099"/>
                </a:solidFill>
                <a:latin typeface="Comic Sans MS" pitchFamily="66" charset="0"/>
              </a:rPr>
              <a:t>тыс. рублей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1"/>
            <a:ext cx="7886700" cy="64294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Содержание</a:t>
            </a:r>
            <a:endParaRPr lang="ru-RU" sz="2800" dirty="0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857232"/>
            <a:ext cx="4229130" cy="5572164"/>
          </a:xfrm>
        </p:spPr>
        <p:txBody>
          <a:bodyPr/>
          <a:lstStyle/>
          <a:p>
            <a:pPr fontAlgn="t"/>
            <a:r>
              <a:rPr lang="ru-RU" sz="900" b="1" dirty="0" smtClean="0">
                <a:latin typeface="Comic Sans MS" pitchFamily="66" charset="0"/>
              </a:rPr>
              <a:t>Введение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Глоссарий____________________________________________5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Что такое бюджет______________________________________7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Бюджетная система Российской федерации__________________8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Бюджетный процесс____________________________________9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характеристики бюджета________________________10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Доходы бюджета______________________________________11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бюджета_____________________________________12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Составление бюджета__________________________________13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параметры прогноза социально - экономического развития____________________________________________14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направления бюджетной и налоговой политики,  результаты_____________</a:t>
            </a:r>
            <a:r>
              <a:rPr lang="en-US" sz="900" dirty="0" smtClean="0">
                <a:latin typeface="Comic Sans MS" pitchFamily="66" charset="0"/>
              </a:rPr>
              <a:t>____________________</a:t>
            </a:r>
            <a:r>
              <a:rPr lang="ru-RU" sz="900" dirty="0" smtClean="0">
                <a:latin typeface="Comic Sans MS" pitchFamily="66" charset="0"/>
              </a:rPr>
              <a:t>15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Публичные слушания__________________________________</a:t>
            </a:r>
            <a:r>
              <a:rPr lang="en-US" sz="900" dirty="0" smtClean="0">
                <a:latin typeface="Comic Sans MS" pitchFamily="66" charset="0"/>
              </a:rPr>
              <a:t>1</a:t>
            </a:r>
            <a:r>
              <a:rPr lang="ru-RU" sz="900" dirty="0" smtClean="0">
                <a:latin typeface="Comic Sans MS" pitchFamily="66" charset="0"/>
              </a:rPr>
              <a:t>7</a:t>
            </a: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Раздел </a:t>
            </a:r>
            <a:r>
              <a:rPr lang="en-US" sz="900" b="1" dirty="0" smtClean="0">
                <a:latin typeface="Comic Sans MS" pitchFamily="66" charset="0"/>
              </a:rPr>
              <a:t>I</a:t>
            </a:r>
            <a:r>
              <a:rPr lang="ru-RU" sz="900" b="1" dirty="0" smtClean="0">
                <a:latin typeface="Comic Sans MS" pitchFamily="66" charset="0"/>
              </a:rPr>
              <a:t>. Общие характеристики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Прогноз основных характеристик консолидированного бюджета_18 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Основные характеристики бюджета муниципального района в 2020-2025 __________________________________________19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Общие характеристики бюджета муниципального района______20</a:t>
            </a:r>
          </a:p>
          <a:p>
            <a:pPr fontAlgn="t"/>
            <a:r>
              <a:rPr lang="en-US" sz="900" b="1" dirty="0" smtClean="0">
                <a:latin typeface="Comic Sans MS" pitchFamily="66" charset="0"/>
              </a:rPr>
              <a:t>II</a:t>
            </a:r>
            <a:r>
              <a:rPr lang="ru-RU" sz="900" b="1" dirty="0" smtClean="0">
                <a:latin typeface="Comic Sans MS" pitchFamily="66" charset="0"/>
              </a:rPr>
              <a:t>. Доходы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Доходы бюджета по группам____________________________21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налоговых доходов____________________________22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неналоговых доходов__________________________23</a:t>
            </a:r>
          </a:p>
          <a:p>
            <a:endParaRPr lang="ru-RU" sz="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9150" y="857232"/>
            <a:ext cx="4300568" cy="5572164"/>
          </a:xfrm>
        </p:spPr>
        <p:txBody>
          <a:bodyPr/>
          <a:lstStyle/>
          <a:p>
            <a:pPr fontAlgn="t"/>
            <a:r>
              <a:rPr lang="ru-RU" sz="9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Сведения о налоговых льготах и объеме выпадающих доходов</a:t>
            </a:r>
            <a:r>
              <a:rPr lang="en-US" sz="9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__</a:t>
            </a:r>
            <a:r>
              <a:rPr lang="ru-RU" sz="9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24</a:t>
            </a:r>
            <a:endParaRPr lang="ru-RU" sz="900" dirty="0" smtClean="0">
              <a:latin typeface="Comic Sans MS" pitchFamily="66" charset="0"/>
            </a:endParaRPr>
          </a:p>
          <a:p>
            <a:pPr fontAlgn="auto"/>
            <a:r>
              <a:rPr lang="ru-RU" sz="900" dirty="0" smtClean="0">
                <a:latin typeface="Comic Sans MS" pitchFamily="66" charset="0"/>
              </a:rPr>
              <a:t>Перечень крупных налогоплательщиков____________________2</a:t>
            </a:r>
            <a:r>
              <a:rPr lang="en-US" sz="900" dirty="0" smtClean="0">
                <a:latin typeface="Comic Sans MS" pitchFamily="66" charset="0"/>
              </a:rPr>
              <a:t>5</a:t>
            </a:r>
            <a:endParaRPr lang="ru-RU" sz="900" dirty="0" smtClean="0">
              <a:latin typeface="Comic Sans MS" pitchFamily="66" charset="0"/>
            </a:endParaRPr>
          </a:p>
          <a:p>
            <a:r>
              <a:rPr lang="ru-RU" sz="900" dirty="0" smtClean="0">
                <a:latin typeface="Comic Sans MS" pitchFamily="66" charset="0"/>
                <a:ea typeface="Times New Roman"/>
              </a:rPr>
              <a:t>Структура безвозмездных поступлений</a:t>
            </a:r>
            <a:r>
              <a:rPr lang="en-US" sz="900" dirty="0" smtClean="0">
                <a:latin typeface="Comic Sans MS" pitchFamily="66" charset="0"/>
                <a:ea typeface="Times New Roman"/>
              </a:rPr>
              <a:t>______________________26</a:t>
            </a:r>
            <a:endParaRPr lang="ru-RU" sz="900" dirty="0" smtClean="0">
              <a:latin typeface="Comic Sans MS" pitchFamily="66" charset="0"/>
              <a:ea typeface="Times New Roman"/>
            </a:endParaRPr>
          </a:p>
          <a:p>
            <a:pPr fontAlgn="t"/>
            <a:r>
              <a:rPr lang="en-US" sz="900" b="1" dirty="0" smtClean="0">
                <a:latin typeface="Comic Sans MS" pitchFamily="66" charset="0"/>
              </a:rPr>
              <a:t>III.</a:t>
            </a:r>
            <a:r>
              <a:rPr lang="ru-RU" sz="900" b="1" dirty="0" smtClean="0">
                <a:latin typeface="Comic Sans MS" pitchFamily="66" charset="0"/>
              </a:rPr>
              <a:t>Расходы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бюджета муниципального района</a:t>
            </a:r>
            <a:r>
              <a:rPr lang="en-US" sz="900" dirty="0" smtClean="0">
                <a:latin typeface="Comic Sans MS" pitchFamily="66" charset="0"/>
              </a:rPr>
              <a:t>___________________27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расходов бюджета по разделам и подразделам</a:t>
            </a:r>
            <a:r>
              <a:rPr lang="en-US" sz="900" dirty="0" smtClean="0">
                <a:latin typeface="Comic Sans MS" pitchFamily="66" charset="0"/>
              </a:rPr>
              <a:t>_______28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бюджета по муниципальным программам</a:t>
            </a:r>
            <a:r>
              <a:rPr lang="en-US" sz="900" dirty="0" smtClean="0">
                <a:latin typeface="Comic Sans MS" pitchFamily="66" charset="0"/>
              </a:rPr>
              <a:t>____________31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 Расходы бюджета по  непрограмным направлениям деятельности</a:t>
            </a:r>
            <a:r>
              <a:rPr lang="en-US" sz="900" dirty="0" smtClean="0">
                <a:latin typeface="Comic Sans MS" pitchFamily="66" charset="0"/>
              </a:rPr>
              <a:t>_________________________________________46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  <a:cs typeface="Times New Roman" pitchFamily="18" charset="0"/>
              </a:rPr>
              <a:t>Сведения об объемах бюджетных инвестиций в объекты капитального строительства на __________________________</a:t>
            </a:r>
            <a:r>
              <a:rPr lang="en-US" sz="900" dirty="0" smtClean="0">
                <a:latin typeface="Comic Sans MS" pitchFamily="66" charset="0"/>
                <a:cs typeface="Times New Roman" pitchFamily="18" charset="0"/>
              </a:rPr>
              <a:t>_</a:t>
            </a:r>
            <a:r>
              <a:rPr lang="ru-RU" sz="900" dirty="0" smtClean="0">
                <a:latin typeface="Comic Sans MS" pitchFamily="66" charset="0"/>
                <a:cs typeface="Times New Roman" pitchFamily="18" charset="0"/>
              </a:rPr>
              <a:t>4</a:t>
            </a:r>
            <a:r>
              <a:rPr lang="en-US" sz="900" dirty="0" smtClean="0">
                <a:latin typeface="Comic Sans MS" pitchFamily="66" charset="0"/>
                <a:cs typeface="Times New Roman" pitchFamily="18" charset="0"/>
              </a:rPr>
              <a:t>7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Реализация национальных проектов в муниципальном образовании__________________________________________4</a:t>
            </a:r>
            <a:r>
              <a:rPr lang="en-US" sz="900" dirty="0" smtClean="0">
                <a:latin typeface="Comic Sans MS" pitchFamily="66" charset="0"/>
              </a:rPr>
              <a:t>8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Численность населения</a:t>
            </a:r>
            <a:r>
              <a:rPr lang="en-US" sz="900" dirty="0" smtClean="0">
                <a:latin typeface="Comic Sans MS" pitchFamily="66" charset="0"/>
              </a:rPr>
              <a:t>__________________________________50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Численность занятых в экономике человек</a:t>
            </a:r>
            <a:r>
              <a:rPr lang="en-US" sz="900" dirty="0" smtClean="0">
                <a:latin typeface="Comic Sans MS" pitchFamily="66" charset="0"/>
              </a:rPr>
              <a:t>___________________51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в расчете на душу населения в 202</a:t>
            </a:r>
            <a:r>
              <a:rPr lang="en-US" sz="900" dirty="0" smtClean="0">
                <a:latin typeface="Comic Sans MS" pitchFamily="66" charset="0"/>
              </a:rPr>
              <a:t>3</a:t>
            </a:r>
            <a:r>
              <a:rPr lang="ru-RU" sz="900" dirty="0" smtClean="0">
                <a:latin typeface="Comic Sans MS" pitchFamily="66" charset="0"/>
              </a:rPr>
              <a:t>-202</a:t>
            </a:r>
            <a:r>
              <a:rPr lang="en-US" sz="900" dirty="0" smtClean="0">
                <a:latin typeface="Comic Sans MS" pitchFamily="66" charset="0"/>
              </a:rPr>
              <a:t>5</a:t>
            </a:r>
            <a:r>
              <a:rPr lang="ru-RU" sz="900" dirty="0" smtClean="0">
                <a:latin typeface="Comic Sans MS" pitchFamily="66" charset="0"/>
              </a:rPr>
              <a:t> годах</a:t>
            </a:r>
            <a:r>
              <a:rPr lang="en-US" sz="900" dirty="0" smtClean="0">
                <a:latin typeface="Comic Sans MS" pitchFamily="66" charset="0"/>
              </a:rPr>
              <a:t>________52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Раздел </a:t>
            </a:r>
            <a:r>
              <a:rPr lang="en-US" sz="900" b="1" dirty="0" smtClean="0">
                <a:latin typeface="Comic Sans MS" pitchFamily="66" charset="0"/>
              </a:rPr>
              <a:t>IV</a:t>
            </a:r>
            <a:r>
              <a:rPr lang="ru-RU" sz="900" b="1" dirty="0" smtClean="0">
                <a:latin typeface="Comic Sans MS" pitchFamily="66" charset="0"/>
              </a:rPr>
              <a:t>. Межбюджетные трансферты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Распределение дотации на выравнивание  бюджетной обеспеченности поселений из бюджета муниципального района</a:t>
            </a:r>
            <a:r>
              <a:rPr lang="en-US" sz="900" dirty="0" smtClean="0">
                <a:latin typeface="Comic Sans MS" pitchFamily="66" charset="0"/>
              </a:rPr>
              <a:t>__53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Раздел </a:t>
            </a:r>
            <a:r>
              <a:rPr lang="en-US" sz="900" b="1" dirty="0" smtClean="0">
                <a:latin typeface="Comic Sans MS" pitchFamily="66" charset="0"/>
              </a:rPr>
              <a:t>V</a:t>
            </a:r>
            <a:r>
              <a:rPr lang="ru-RU" sz="900" b="1" dirty="0" smtClean="0">
                <a:latin typeface="Comic Sans MS" pitchFamily="66" charset="0"/>
              </a:rPr>
              <a:t>. Муниципальный долг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Источники  финансирования дефицита бюджета</a:t>
            </a:r>
            <a:r>
              <a:rPr lang="en-US" sz="900" dirty="0" smtClean="0">
                <a:latin typeface="Comic Sans MS" pitchFamily="66" charset="0"/>
              </a:rPr>
              <a:t>______________54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Структура муниципального внутреннего долга</a:t>
            </a:r>
            <a:r>
              <a:rPr lang="en-US" sz="900" dirty="0" smtClean="0">
                <a:latin typeface="Comic Sans MS" pitchFamily="66" charset="0"/>
              </a:rPr>
              <a:t>________________</a:t>
            </a:r>
            <a:r>
              <a:rPr lang="ru-RU" sz="900" dirty="0" smtClean="0">
                <a:latin typeface="Comic Sans MS" pitchFamily="66" charset="0"/>
              </a:rPr>
              <a:t>55</a:t>
            </a:r>
          </a:p>
          <a:p>
            <a:pPr fontAlgn="t"/>
            <a:r>
              <a:rPr lang="ru-RU" sz="900" dirty="0" smtClean="0">
                <a:latin typeface="Comic Sans MS" pitchFamily="66" charset="0"/>
              </a:rPr>
              <a:t>Расходы на обслуживание долговых обязательств_____________5</a:t>
            </a:r>
            <a:r>
              <a:rPr lang="en-US" sz="900" dirty="0" smtClean="0">
                <a:latin typeface="Comic Sans MS" pitchFamily="66" charset="0"/>
              </a:rPr>
              <a:t>6</a:t>
            </a:r>
            <a:endParaRPr lang="ru-RU" sz="900" dirty="0" smtClean="0">
              <a:latin typeface="Comic Sans MS" pitchFamily="66" charset="0"/>
            </a:endParaRPr>
          </a:p>
          <a:p>
            <a:pPr fontAlgn="t"/>
            <a:r>
              <a:rPr lang="ru-RU" sz="900" dirty="0" smtClean="0">
                <a:latin typeface="Comic Sans MS" pitchFamily="66" charset="0"/>
              </a:rPr>
              <a:t>Пояснительная записка</a:t>
            </a:r>
            <a:r>
              <a:rPr lang="ru-RU" sz="900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ru-RU" sz="900" dirty="0" smtClean="0">
                <a:latin typeface="Comic Sans MS" pitchFamily="66" charset="0"/>
              </a:rPr>
              <a:t>к решению Краснинской районной Думы_57</a:t>
            </a:r>
          </a:p>
          <a:p>
            <a:pPr fontAlgn="t"/>
            <a:r>
              <a:rPr lang="ru-RU" sz="900" b="1" dirty="0" smtClean="0">
                <a:latin typeface="Comic Sans MS" pitchFamily="66" charset="0"/>
              </a:rPr>
              <a:t>Контактная информация_________________________________59</a:t>
            </a:r>
            <a:endParaRPr lang="ru-RU" sz="900" dirty="0" smtClean="0">
              <a:latin typeface="Comic Sans MS" pitchFamily="66" charset="0"/>
            </a:endParaRPr>
          </a:p>
          <a:p>
            <a:endParaRPr lang="ru-RU" sz="9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E83A533-128B-4726-852E-0B2AA72EA6C3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166335" name="Group 447"/>
          <p:cNvGraphicFramePr>
            <a:graphicFrameLocks noGrp="1"/>
          </p:cNvGraphicFramePr>
          <p:nvPr/>
        </p:nvGraphicFramePr>
        <p:xfrm>
          <a:off x="250825" y="142875"/>
          <a:ext cx="8569325" cy="6503721"/>
        </p:xfrm>
        <a:graphic>
          <a:graphicData uri="http://schemas.openxmlformats.org/drawingml/2006/table">
            <a:tbl>
              <a:tblPr/>
              <a:tblGrid>
                <a:gridCol w="649288"/>
                <a:gridCol w="576262"/>
                <a:gridCol w="4895850"/>
                <a:gridCol w="863600"/>
                <a:gridCol w="773113"/>
                <a:gridCol w="811212"/>
              </a:tblGrid>
              <a:tr h="2714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205,0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205,0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75,0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5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охраны окружающей среды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75,0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187054,2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174848,0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185421,9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38045,7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33855,1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33348,0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127354,0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119972,6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130542,5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13568,3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13597,9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14009,5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131,0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7955,2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7422,4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7521,9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3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45327,3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38208,0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37757,0</a:t>
                      </a:r>
                    </a:p>
                  </a:txBody>
                  <a:tcPr marL="44245" marR="4424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34836,8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28627,7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28062,8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10490,5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9580,3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9694,2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19329,5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18545,1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18668,7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4251,2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3506,2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3506,2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5049,4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5049,4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5049,4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8864,3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8894,9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8977,3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1164,6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1094,6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1135,8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4590,8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390,0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внутреннего и муниципального  долга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 бюджетной системы Российской Федерации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19026,6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18213,1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16638,8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2968625" algn="ctr"/>
                          <a:tab pos="5940425" algn="r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19026,6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18213,1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16638,8</a:t>
                      </a:r>
                    </a:p>
                  </a:txBody>
                  <a:tcPr marL="44245" marR="4424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</a:rPr>
              <a:t>     </a:t>
            </a:r>
            <a:r>
              <a:rPr lang="ru-RU" dirty="0" smtClean="0">
                <a:solidFill>
                  <a:srgbClr val="CC0099"/>
                </a:solidFill>
                <a:latin typeface="Comic Sans MS" pitchFamily="66" charset="0"/>
              </a:rPr>
              <a:t>Расходы бюджета по муниципальным программам и непрограммным направлениям деятельности, в тыс. рублей</a:t>
            </a:r>
            <a:endParaRPr lang="ru-RU" dirty="0">
              <a:solidFill>
                <a:srgbClr val="CC0099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857232"/>
          <a:ext cx="8643998" cy="5794702"/>
        </p:xfrm>
        <a:graphic>
          <a:graphicData uri="http://schemas.openxmlformats.org/drawingml/2006/table">
            <a:tbl>
              <a:tblPr/>
              <a:tblGrid>
                <a:gridCol w="3786214"/>
                <a:gridCol w="2487607"/>
                <a:gridCol w="157463"/>
                <a:gridCol w="607846"/>
                <a:gridCol w="131382"/>
                <a:gridCol w="606967"/>
                <a:gridCol w="152139"/>
                <a:gridCol w="714380"/>
              </a:tblGrid>
              <a:tr h="214314">
                <a:tc gridSpan="2">
                  <a:txBody>
                    <a:bodyPr/>
                    <a:lstStyle/>
                    <a:p>
                      <a:pPr algn="ctr" fontAlgn="base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40404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714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Муниципальные программы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345155,3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341984,4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599257,3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3377">
                <a:tc gridSpan="8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CC0099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эффективного управления муниципальным образованием «Краснинский район» Смоленской области</a:t>
                      </a:r>
                      <a:r>
                        <a:rPr lang="ru-RU" sz="1400" b="1" kern="1200" dirty="0" smtClean="0">
                          <a:solidFill>
                            <a:srgbClr val="CC0099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358">
                <a:tc rowSpan="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1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реализации Администрацией муниципального образования «Краснинский район» Смоленской области своих полномочий.</a:t>
                      </a:r>
                    </a:p>
                    <a:p>
                      <a:r>
                        <a:rPr lang="ru-RU" sz="11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Повышение эффективности управления и распоряжения муниципальной собственностью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31887,8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28897,9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28920,7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5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1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 процессных мероприятий  «Обеспечение организационных  условий для реализации муниципальной программы»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31637,8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28847,9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28920,7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5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  «Распоряжение объектами муниципальной собственности муниципального образования «Краснинский район» Смоленской области»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72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r>
                        <a:rPr lang="ru-RU" sz="11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Ожидаемые конечные результаты реализации муниципальной программы</a:t>
                      </a:r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совершенствование нормативной правовой базы по вопросам местного самоуправления и муниципальной службы;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укрепление доверия населения к деятельности органов местного самоуправления муниципальных образований Смоленской области;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создание правовых, организационных, финансовых условий для обеспечения кадрами органов местного самоуправления;</a:t>
                      </a:r>
                    </a:p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профессионального уровня работников органов местного самоуправления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2" descr="Без названия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636"/>
            <a:ext cx="3714776" cy="1643074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357158" y="2000240"/>
          <a:ext cx="3643338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500043"/>
          <a:ext cx="8643998" cy="5929353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500065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CC0099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дорожно-транспортного комплекса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7322">
                <a:tc rowSpan="5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Совершенствование  и  развитие  транспортной  инфраструктуры  в  соответствии  с потребностями  населения,  обеспечение технического состояния и пропускной способности дорожной  сети,  поддержание  на необходимом уровне  и  улучшение потребительских  свойств  автомобильных  дорог общего пользования местного значения  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35682,2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60323,5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308708,9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627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 процессных мероприятий «Создание условий для обеспечения транспортного обслуживания населения автомобильным транспортом на пригородных, внутри муниципальных маршрутах на территории муниципального образования "Краснинский район" Смоленской области»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44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"Развитие сети автомобильных дорог общего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пользования»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32372,2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58323,5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308708,9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«Повышение безопасности дорожного движения на территории  муниципального образования «Краснинский район» Смоленской области»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86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сохранение существующей сети автомобильных дорог - переход на нормативное содержание автомобильных дорог, соблюдение межремонтных сроков по капитальному ремонту и ремонту автомобильных дорог в соответствии с требованиями строительных норм;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 развитие опорной сети автомобильных дорог общего пользования местного значения, обеспечивающее увеличение протяженности автомобильных дорог местного значения, соответствующих нормативным требованиям, и повышение пропускной способности дорожной сети;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- обеспечение круглогодичного транспортного сообщения с сельскими населенными пунктами за счет строительства (реконструкции) автомобильных дорог местного значения с твердым покрытием для соединения с сетью автомобильных дорог федерального и регионального значения.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3" descr="pngtree-grassland-road-background-material-image_2615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500570"/>
            <a:ext cx="3500462" cy="1928826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14282" y="1142984"/>
          <a:ext cx="342902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57165"/>
          <a:ext cx="8643998" cy="5700912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490649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CC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«Доступная среда на территории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597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Повышение транспортной доступности, доступности социально   значимых   объектов,   информационных ресурсов для лиц с ограниченными возможностями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263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 «Организация и проведение мероприятий, направленных на создание беспрепятственного доступа к приоритетным объектам социальной инфраструктуры в приоритетных сферах жизнедеятельности инвалидов»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990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обеспечение беспрепятственного  доступа  лиц  с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ограниченными возможностями к социально  значимым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объектам;                                      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обеспечение беспрепятственного  доступа  лиц  с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ограниченными   возможностями    к    пользованию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специализированным автомобильным транспортом;  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обеспечение беспрепятственного  доступа  лиц  с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ограниченными   возможностями    к    пользованию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информационными ресурсами;                     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расширение   спектра   услуг   по   социальной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реабилитации инвалидов;                                 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уровня социальной адаптации инвалидов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85720" y="857232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4" descr="p225_arti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14818"/>
            <a:ext cx="3571900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714356"/>
          <a:ext cx="8643998" cy="5429288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52973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CC0099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благоприятного предпринимательского климата на территории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478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Цель: Создание условий для развития сферы предпринимательской деятельности инновационного развития и улучшения отраслевой структуры экономики, социального развития и обеспечения стабильно высокого уровня занятости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956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 «Создание и развитие инфраструктуры поддержки субъектов малого и среднего предпринимательства»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818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Популяризация предпринимательской деятельности;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Развитие инфраструктуры поддержки малого и среднего предпринимательства;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Содействие субъектам малого и среднего предпринимательства;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Вовлечение молодежи в предпринимательскую деятельность;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Содействие занятости населения и развитие самозанятости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5" descr="Без названия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429132"/>
            <a:ext cx="3571900" cy="1714512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14282" y="1428736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64AE260-6CFB-434E-B32A-455A2F546EBA}" type="slidenum">
              <a:rPr lang="ru-RU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ru-RU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4085" name="Rectangle 9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88913"/>
            <a:ext cx="8686800" cy="4762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sz="20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   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20" y="285728"/>
          <a:ext cx="8643998" cy="5540730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52973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CC0099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 «Создание условий для обеспечения безопасности жизнедеятельности населения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6217">
                <a:tc rowSpan="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Профилактика правонарушений и усиление борьбы с преступностью, противодействие злоупотреблению наркотическими средствами и психотропными веществами, и их незаконному обороту,  противодействие экстремистской деятельности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«Организация и проведение мероприятий по профилактике асоциальных явлений в молодежной среде»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«Комплекс профилактических мероприятий по снижению уровня правонарушений в общественных местах»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25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Уменьшение факторов угрозы для жизнедеятельности населения в муниципальном образовании «Краснинский район» Смоленской области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285720" y="857232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Рисунок 6" descr="Без назва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86190"/>
            <a:ext cx="3500462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57166"/>
          <a:ext cx="8643998" cy="6684742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529733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CC0099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физической культуры и спорта в муниципальном образовании «Краснинский район» Смоленской области»</a:t>
                      </a:r>
                      <a:endParaRPr lang="ru-RU" sz="140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4713">
                <a:tc rowSpan="6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Популяризация массового спорта и приобщение населения к массовым занятиям физической культурой и спортом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4590,8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 проект "Спорт - норма жизни"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3573,6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Ведомственный проект "Развитие физической культуры и массового спорта"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627,2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"Проведение спортивных мероприятий, обеспечение подготовки и участия в спортивных соревнованиях, спартакиадах, фестивалях"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"Реализация установленных функций в сфере физической культуры и спорта"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225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повышение эффективности пропаганды здорового образа жизни, физической культуры и спорта;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улучшение материально-технической базы для массовых занятий физической культурой и спортом;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увеличение количества районных спортивных мероприятий среди различных категорий населения и количества их участников;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комплектование команд Краснинского района и их участие в межмуниципальных, региональных, межрегиональных, всероссийских и международных спортивных соревнованиях;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стабильность состава спортивных команд и секций;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снижение асоциальных явлений среди детей и подростков</a:t>
                      </a:r>
                    </a:p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85720" y="928670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7" descr="stadion-vostok-v-krasnom-avgust-2021-foto-admin-smolensk.ru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00504"/>
            <a:ext cx="357190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285728"/>
          <a:ext cx="8643998" cy="6292611"/>
        </p:xfrm>
        <a:graphic>
          <a:graphicData uri="http://schemas.openxmlformats.org/drawingml/2006/table">
            <a:tbl>
              <a:tblPr/>
              <a:tblGrid>
                <a:gridCol w="3571900"/>
                <a:gridCol w="2859384"/>
                <a:gridCol w="739228"/>
                <a:gridCol w="759106"/>
                <a:gridCol w="714380"/>
              </a:tblGrid>
              <a:tr h="0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CC0099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 «Создание условий для эффективного управления муниципальными финансами в муниципальном образовании «Краснинский район» Смоленской области»</a:t>
                      </a:r>
                      <a:endParaRPr lang="ru-RU" sz="140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1903">
                <a:tc rowSpan="5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15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Цель: </a:t>
                      </a:r>
                      <a:r>
                        <a:rPr lang="ru-RU" sz="1150" i="0" u="none" strike="noStrike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долгосрочной сбалансированности и устойчивости бюджета муниципального образования «Краснинский район» Смоленской области, создание условий для повышения качества управления муниципальными финансами</a:t>
                      </a:r>
                      <a:endParaRPr lang="ru-RU" sz="11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24540,5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23697,1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22332,3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3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«Обеспечение организационных  условий для реализации муниципальной программы»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5512,5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5482,6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5692,1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«Управление муниципальным долгом»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«Осуществление полномочий  по расчету и предоставлению дотаций бюджетам городского, сельских поселений  муниципального образования «Краснинский район» Смоленской области за счет средств областного бюджета»</a:t>
                      </a:r>
                      <a:endParaRPr lang="ru-RU" sz="11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19026,6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18213,1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16638,8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576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обоснованности, эффективности и     прозрачности бюджетных расходов;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качественная организация исполнения бюджета муниципального образования;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обеспечение объема муниципального  долга на экономически безопасном уровне;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обеспечение оптимизации расходов на обслуживание муниципального долга;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повышение прозрачности процедур предоставления финансовой помощи местным бюджетам;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соблюдение требований бюджетного законодательства участниками бюджетного процесса на местном уровне;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отсутствие просроченной кредиторской  задолженности;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57158" y="928670"/>
          <a:ext cx="3500462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Без назва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256"/>
            <a:ext cx="3500462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05587"/>
          <a:ext cx="8715436" cy="6580999"/>
        </p:xfrm>
        <a:graphic>
          <a:graphicData uri="http://schemas.openxmlformats.org/drawingml/2006/table">
            <a:tbl>
              <a:tblPr/>
              <a:tblGrid>
                <a:gridCol w="3071834"/>
                <a:gridCol w="3714776"/>
                <a:gridCol w="642942"/>
                <a:gridCol w="642942"/>
                <a:gridCol w="642942"/>
              </a:tblGrid>
              <a:tr h="0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CC0099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образования и молодежной политики в муниципальном образовании «Краснинский район» </a:t>
                      </a:r>
                      <a:endParaRPr lang="ru-RU" sz="140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0602">
                <a:tc rowSpan="1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  <a:tabLst>
                          <a:tab pos="958850" algn="l"/>
                          <a:tab pos="2628900" algn="l"/>
                        </a:tabLs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необходимых ресурсных (экономических, управленческих, организационных) условий  для эффективного внедрения и функционирования современной модели муниципального образования, обеспечивающей детям равные  возможности для получения современного качественного образования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201262,0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189186,8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199801,9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Региональный проект "Современная школа"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2597,3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2760,3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8184,3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Региональный проект "Патриотическое воспитание граждан Российской Федерации"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170,1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1507,4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1507,4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4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Ведомственный проект «Оказание государственной поддержки детям-сиротам»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2840,1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2840,1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2840,1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 процессных мероприятий «Обеспечение организационных  условий для реализации муниципальной программы"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8474,8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8017,0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8157,7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дошкольного образования»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39018,8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34828,2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34321,1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общего образования»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124561,6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115704,9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125850,8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дополнительного  образования»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13568,3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13597,9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14009,5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«Реализация молодежной политики»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«Проведение мероприятий по отдыху и оздоровлению»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семьи и сопровождение выпускников интернатных организаций»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4381,6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4381,6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4381,6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системы социальной поддержки педагогических работников»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5049,4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5049,4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5049,4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27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lvl="0"/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ликвидированы очереди на зачисление детей в возрасте от 3 до 7 лет в образовательных организациях, реализующих основную общеобразовательную программу дошкольного образования;</a:t>
                      </a:r>
                    </a:p>
                    <a:p>
                      <a:pPr lvl="0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созданы условия, соответствующие требованиям федеральных государственных образовательных стандартов;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менее 75 процентов детей 5 - 18 лет  охвачены программами дополнительного образования;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повышение результатов единого государственного экзамена;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увеличение доли учащихся по программам общего образования, участвующих в олимпиадах и конкурсах различного уровня 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1" descr="Без названия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714884"/>
            <a:ext cx="3000396" cy="1785950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14282" y="714356"/>
          <a:ext cx="307183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90498"/>
          <a:ext cx="8643998" cy="6553212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00066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CC0099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«Развитие культуры и туризма на территории муниципального образования  «Краснинский район» Смоленской области» </a:t>
                      </a:r>
                      <a:endParaRPr lang="ru-RU" sz="140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8694">
                <a:tc rowSpan="8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Сохранение и развитие национальной духовной культуры.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единого культурного пространства района в его неразрывной связи  с культурной жизнью области, страны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45332,3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38208,0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37757,0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4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«Обеспечение организационных  условий для реализации муниципальной программы»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10490,5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9580,3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9694,2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музейной деятельности»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2269,0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2328,0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2316,5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библиотечного обслуживания»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9722,1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8866,1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8977,2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«Организация культурно-досугового обслуживания населения»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22840,7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17433,6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16769,1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«Развитие туризма»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Комплекс процессных мероприятий «Сохранение и охрана объектов культурного наследия (памятников истории и культуры) расположенных на территории муниципального образования «Краснинский район» Смоленской области»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382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:- создание и обеспечение условий для сохранения и развития культуры района;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обеспечение широкого доступа населения Краснинского района к ценностям традиционной и современной культуры;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качества культурно - досугового обслуживания населения;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статуса и профессионализма работников культуры;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создание привлекательного имиджа муниципального образования «Краснинский район»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2" descr="Без названия (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786322"/>
            <a:ext cx="3286148" cy="1857388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/>
          <p:nvPr/>
        </p:nvGraphicFramePr>
        <p:xfrm>
          <a:off x="285720" y="714356"/>
          <a:ext cx="3357586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64294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>   </a:t>
            </a:r>
            <a:r>
              <a:rPr lang="ru-RU" sz="2700" b="1" cap="none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Глоссарий</a:t>
            </a:r>
            <a:r>
              <a:rPr lang="ru-RU" sz="2700" cap="none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cap="none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cap="none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000108"/>
            <a:ext cx="85725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 консолидированный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свод бюджетов бюджетной системы Российской Федерации на соответствующей территории (за исключением бюджетов государственных внебюджетных фондов).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 муниципального образования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фонд денежных средств, предназначенный для финансирования функций, отнесенных к предметам ведения местного самоуправления.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Бюджетная классификация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совокупность всех бюджетов в РФ: федерального, региональных, местных, государственных внебюджетных фондов.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Бюджетное обязательство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расходные обязательства, подлежащие исполнению в соответствующем финансовом году.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Бюджетные ассигнования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предельные объемы денежных средств, предусмотренные в соответствующем финансовом году для исполнения бюджетных обязательств.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Бюджетный процесс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Ведомственная структура расходов бюджета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распределение бюджетных средств по главным распорядителям бюджетных средств, по разделам, подразделам, целевым статьям и видам расходов бюджетной классификации РФ.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Внутренний долг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долг, выраженный в валюте РФ (рублях), а также долг субъектов РФ и муниципальных образований перед Российской Федерацией, выраженный в иностранной валюте.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Главный распорядитель бюджетных средств (ГРБС)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 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85728"/>
          <a:ext cx="8643998" cy="5643602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384570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CC0099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«Обеспечение жильем молодых семей в муниципальном образовании «Краснинский район» Смоленской области»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196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Государственная  поддержка молодых семей, проживающих на территории Краснинского района Смоленской области и признанных в установленном порядке нуждающимися в улучшении  жилищных  условий, в  решении   жилищной проблемы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669,5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700,1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782,5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371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Ведомственный проект «Оказание государственной поддержки гражданам в обеспечении жильем и оплате жилищно-коммунальных услуг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669,5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700,1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782,5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651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:- улучшение жилищных условий более 20 молодых семей, что составит  60 %  от общего числа молодых семей, состоящих на учете в качестве нуждающихся в жилых помещениях;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привлечение в жилищную сферу дополнительных финансовых средств организаций, предоставляющих ипотечные жилищные кредиты и займы, собственные средства граждан;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развитие и закрепление положительных демографических тенденций;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укрепление семейных отношений и снижение социальной напряженности;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развитие системы ипотечного жилищного кредитования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3" descr="Без названия (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86190"/>
            <a:ext cx="3286148" cy="2143140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85720" y="928670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357166"/>
          <a:ext cx="8643998" cy="5775653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42259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CC0099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«Создание условий для осуществления градостроительной деятельности на территории муниципального образования «Краснинский район» Смоленской области»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0881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устойчивого развития территории муниципального образования «Краснинский район» Смоленской области на основании своевременной актуализации Схем территориального планирования, муниципальных  нормативов градостроительного проектирования, подготовки документов территориального планирования, градостроительного зонирования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1006,2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971,0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954,0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200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"Создание и развитие нормативно-правовых и информационных ресурсов для обеспечения градостроительной деятельности»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1006,2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971,0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954,0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179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:- обеспечение муниципального образования «Краснинский район» Смоленской области документами территориального планирования и нормативами градостроительного проектирования;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разработка генеральных планов сельских поселений;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разработка правил землепользования и застройки сельских поселений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5" descr="IMG_0682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71942"/>
            <a:ext cx="3286148" cy="2000264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357158" y="928670"/>
          <a:ext cx="328614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85728"/>
          <a:ext cx="8643998" cy="5403493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CC0099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«Гражданско-патриотическое воспитание граждан» в муниципальном образовании «Краснинский район» Смоленской области</a:t>
                      </a:r>
                      <a:endParaRPr lang="ru-RU" sz="140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8588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Увеличение доли граждан участвующих в мероприятиях по патриотическому воспитанию, количества действующих патриотических клубов общественных организаций, разноплановых мероприятий патриотической направленности освещённые в средствах массовой информации муниципального района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916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 процессных мероприятий "Организация и проведение мероприятий по гражданскому и патриотическому воспитанию граждан, включая проведение мероприятий, посвященных памятным датам и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праздникам»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22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-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увеличение доли граждан участвующих в мероприятиях по патриотическому воспитанию,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увеличение количества действующих патриотических клубов общественных организаций, разноплановых мероприятий патриотической направленности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освещение в средствах массовой информации  памятных мероприятий 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9858" name="Picture 2" descr="C:\Users\Смирнова\Documents\Бюджет для граждан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43314"/>
            <a:ext cx="3214710" cy="2071702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85720" y="928670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357166"/>
          <a:ext cx="8643998" cy="4728811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CC0099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«Охрана окружающей среды и рациональное использование природных ресурсов на территории  муниципального образования «Краснинский район» Смоленской области»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4">
                <a:tc rowSpan="4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водными ресурсами Краснинского района Смоленской области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11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"Защита от негативного воздействия вод населения и объектов экономики"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«Обращение с твердыми коммунальными и отходами»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22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гарантированное обеспечение водными ресурсами текущих и перспективных потребностей населения и объектов;</a:t>
                      </a:r>
                      <a:b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создание благоприятных условий для жизни населения</a:t>
                      </a: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7" descr="2020_01_15-2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3286148" cy="1500198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285720" y="928670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357166"/>
          <a:ext cx="8643998" cy="5699768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CC0099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«Противодействие экстремизму и профилактика терроризма на территории муниципального образования «Краснинский район» Смоленской области</a:t>
                      </a:r>
                      <a:endParaRPr lang="ru-RU" sz="1400" b="1" dirty="0">
                        <a:solidFill>
                          <a:srgbClr val="CC0099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4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Цель: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системы профилактики терроризма и экстремизма, минимизации и (или) ликвидации их проявлений. Повышение уровня защищенности объектов культуры, образования, мест массового пребывания населения от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возможных террористических посягательств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11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"Осуществление комплекса мер по обеспечению мероприятий по противодействию экстремизму и профилактике терроризма"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22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противодействовать любым проявлениям  терроризма и экстремизма и, как следствие, отсутствие данных негативных проявлений на территории муниципального образования «Краснинский район» Смоленской области;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возрастание доли учреждений образования,   и мест массового посещения населением, оборудованных кнопками тревожной сигнализации, системами видеонаблюдения и другими техническими средствами защиты от проявлений терроризма;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повышение   уровня     взаимодействия     между Администрацией муниципального образования «Краснинский район» Смоленской области и органами правоохранительной системы   района по организации   профилактических мероприятий,  направленных  на противодействие терроризму и экстремизму.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images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929066"/>
            <a:ext cx="3286148" cy="2143140"/>
          </a:xfrm>
          <a:prstGeom prst="rect">
            <a:avLst/>
          </a:prstGeom>
          <a:noFill/>
        </p:spPr>
      </p:pic>
      <p:graphicFrame>
        <p:nvGraphicFramePr>
          <p:cNvPr id="10" name="Диаграмма 9"/>
          <p:cNvGraphicFramePr/>
          <p:nvPr/>
        </p:nvGraphicFramePr>
        <p:xfrm>
          <a:off x="285720" y="928670"/>
          <a:ext cx="335758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357166"/>
          <a:ext cx="8643998" cy="4732913"/>
        </p:xfrm>
        <a:graphic>
          <a:graphicData uri="http://schemas.openxmlformats.org/drawingml/2006/table">
            <a:tbl>
              <a:tblPr/>
              <a:tblGrid>
                <a:gridCol w="3357586"/>
                <a:gridCol w="3073698"/>
                <a:gridCol w="739228"/>
                <a:gridCol w="759106"/>
                <a:gridCol w="714380"/>
              </a:tblGrid>
              <a:tr h="571504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4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«Создание условий для обеспечения качественными услугами жилищно-коммунального хозяйства населения муниципального образования «Краснинский район» Смоленской области»</a:t>
                      </a:r>
                      <a:endParaRPr lang="ru-RU" sz="1400" b="1" dirty="0">
                        <a:solidFill>
                          <a:srgbClr val="CC0099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1504">
                <a:tc rowSpan="3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Цель: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Повышение надежности и эффективности работы объектов жилищно-коммунального хозяйства в муниципальном образовании «Краснинский район» Смоленской области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114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 процессных мероприятий "Осуществление комплекса мер по обеспечению мероприятий по противодействию экстремизму и профилактике терроризма"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182" marR="18182" marT="381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221">
                <a:tc vMerge="1"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endParaRPr lang="ru-RU" sz="600" kern="1200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Ожидаемые конечные результаты реализации муниципальной программы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 повышение удовлетворенности населения Краснинского городского поселения уровнем жилищно-коммунального обслуживания;     </a:t>
                      </a:r>
                    </a:p>
                    <a:p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приведение технического состояния многоквартирных домов в соответствие с нормативными требованиями;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снижение аварийности на водопроводных сетях и снижение потерь воды;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улучшение санитарной, эпидемиологической и культурной обстановки в городском поселении;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улучшение экологической ситуации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182" marR="18182" marT="381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9" descr="643863ff0897cc1fb9b47549971e26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14686"/>
            <a:ext cx="3357586" cy="1857388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85720" y="928670"/>
          <a:ext cx="3357586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49297"/>
          </a:xfrm>
        </p:spPr>
        <p:txBody>
          <a:bodyPr/>
          <a:lstStyle/>
          <a:p>
            <a:pPr>
              <a:tabLst>
                <a:tab pos="1341438" algn="l"/>
              </a:tabLst>
            </a:pPr>
            <a:r>
              <a:rPr lang="ru-RU" sz="2400" b="1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Непрограммные направления расходов, в тыс. рублей</a:t>
            </a:r>
            <a:endParaRPr lang="ru-RU" sz="2200" b="1" dirty="0">
              <a:solidFill>
                <a:srgbClr val="CC0099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1285860"/>
          <a:ext cx="4857784" cy="2738138"/>
        </p:xfrm>
        <a:graphic>
          <a:graphicData uri="http://schemas.openxmlformats.org/drawingml/2006/table">
            <a:tbl>
              <a:tblPr/>
              <a:tblGrid>
                <a:gridCol w="2428892"/>
                <a:gridCol w="857256"/>
                <a:gridCol w="642942"/>
                <a:gridCol w="928694"/>
              </a:tblGrid>
              <a:tr h="357190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96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Непрограммные 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6709,7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6725,9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6618,2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59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представительных и иных органов власти муниципального образования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4313,7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4699,6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4565,2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915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деятельности высшего должностного лица муниципального образования «Краснинский район» Смоленской области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1758,1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1847,9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1921,8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17">
                <a:tc>
                  <a:txBody>
                    <a:bodyPr/>
                    <a:lstStyle/>
                    <a:p>
                      <a:pPr algn="just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Резервный фонд Администрации муниципального образования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61">
                <a:tc>
                  <a:txBody>
                    <a:bodyPr/>
                    <a:lstStyle/>
                    <a:p>
                      <a:pPr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Непрограмные 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 органов исполнительной власти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410,0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78,4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81,2</a:t>
                      </a:r>
                      <a:endParaRPr lang="ru-RU" sz="120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46" marR="27246" marT="571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1058" name="AutoShape 2" descr="C:\Users\%D0%A1%D0%BC%D0%B8%D1%80%D0%BD%D0%BE%D0%B2%D0%B0\Documents\c54875131a594408a1e04a522b3fdd6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1060" name="AutoShape 4" descr="C:\Users\%D0%A1%D0%BC%D0%B8%D1%80%D0%BD%D0%BE%D0%B2%D0%B0\Documents\c54875131a594408a1e04a522b3fdd6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1062" name="AutoShape 6" descr="C:\Users\%D0%A1%D0%BC%D0%B8%D1%80%D0%BD%D0%BE%D0%B2%D0%B0\Documents\e4925baec5af63e9e70485f8cb8e911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1064" name="AutoShape 8" descr="C:\Users\%D0%A1%D0%BC%D0%B8%D1%80%D0%BD%D0%BE%D0%B2%D0%B0\Documents\e4925baec5af63e9e70485f8cb8e911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500694" y="2285992"/>
          <a:ext cx="3500462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206487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«Краснинский район» Смоленской области реализуются общественно значимые проекты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>   </a:t>
            </a:r>
            <a:r>
              <a:rPr lang="ru-RU" sz="2000" b="1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Сведения об объемах бюджетных инвестиций в объекты капитального строительства, в </a:t>
            </a:r>
            <a:r>
              <a:rPr lang="ru-RU" sz="2000" b="1" dirty="0" smtClean="0">
                <a:solidFill>
                  <a:srgbClr val="CC0099"/>
                </a:solidFill>
                <a:latin typeface="Comic Sans MS" pitchFamily="66" charset="0"/>
                <a:cs typeface="Arial" pitchFamily="34" charset="0"/>
              </a:rPr>
              <a:t>т</a:t>
            </a:r>
            <a:r>
              <a:rPr lang="ru-RU" sz="2000" b="1" dirty="0" smtClean="0">
                <a:solidFill>
                  <a:srgbClr val="CC0099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ыс. рублей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6" y="1571608"/>
          <a:ext cx="8644000" cy="5071388"/>
        </p:xfrm>
        <a:graphic>
          <a:graphicData uri="http://schemas.openxmlformats.org/drawingml/2006/table">
            <a:tbl>
              <a:tblPr/>
              <a:tblGrid>
                <a:gridCol w="347370"/>
                <a:gridCol w="2813382"/>
                <a:gridCol w="1008371"/>
                <a:gridCol w="883912"/>
                <a:gridCol w="556256"/>
                <a:gridCol w="503931"/>
                <a:gridCol w="579115"/>
                <a:gridCol w="579115"/>
                <a:gridCol w="729606"/>
                <a:gridCol w="642942"/>
              </a:tblGrid>
              <a:tr h="1310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Направление расходов </a:t>
                      </a:r>
                      <a:b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Бюджет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Сроки реализации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том числе по годам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2020 (факт)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2021 (факт)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2022 (факт)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2023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2024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Times New Roman"/>
                          <a:ea typeface="Times New Roman"/>
                        </a:rPr>
                        <a:t>2025</a:t>
                      </a:r>
                      <a:endParaRPr lang="ru-RU" sz="900" b="1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60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Приобретение специализированной техники для содержания и ремонта автомобильных дорог общего пользования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8856,3</a:t>
                      </a:r>
                      <a:endParaRPr lang="ru-RU" sz="105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7167,7</a:t>
                      </a:r>
                      <a:endParaRPr lang="ru-RU" sz="105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7000,0</a:t>
                      </a:r>
                      <a:endParaRPr lang="ru-RU" sz="105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dirty="0" smtClean="0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Обеспечение детей-сирот и детей, оставшихся без попечения родителей, лиц из их числа жилыми помещениями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1953,3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1000,4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1890,5</a:t>
                      </a:r>
                      <a:endParaRPr lang="ru-RU" sz="105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2840,1</a:t>
                      </a:r>
                      <a:endParaRPr lang="ru-RU" sz="105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2840,1</a:t>
                      </a:r>
                      <a:endParaRPr lang="ru-RU" sz="105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2840,1</a:t>
                      </a:r>
                      <a:endParaRPr lang="ru-RU" sz="105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Calibri"/>
                        </a:rPr>
                        <a:t>3.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Проведение проектно-изыскательских работ, разработку проектно-сметной документации и прохождение государственной экспертизы проектно-сметной документации на капитальный ремонт гидротехнических сооружений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707,8</a:t>
                      </a:r>
                      <a:endParaRPr lang="ru-RU" sz="105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210,5</a:t>
                      </a:r>
                      <a:endParaRPr lang="ru-RU" sz="105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Calibri"/>
                        </a:rPr>
                        <a:t>4.</a:t>
                      </a:r>
                      <a:endParaRPr lang="ru-RU" sz="60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Капитальные вложения в объекты муниципальной собственности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Муниципальный район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21,1</a:t>
                      </a:r>
                      <a:endParaRPr lang="ru-RU" sz="1050" b="1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5.</a:t>
                      </a:r>
                      <a:endParaRPr lang="ru-RU" sz="60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Строительство и реконструкция (модернизация) объектов питьевого водоснабжения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Краснинское городское поселение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50000,0</a:t>
                      </a:r>
                      <a:endParaRPr lang="ru-RU" sz="105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98852,8</a:t>
                      </a:r>
                      <a:endParaRPr lang="ru-RU" sz="105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Calibri"/>
                        </a:rPr>
                        <a:t>6.</a:t>
                      </a:r>
                      <a:endParaRPr lang="ru-RU" sz="60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Перевод жилищного фонда на индивидуальное газовое отопление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Calibri"/>
                        </a:rPr>
                        <a:t>Гусинское сельское поселение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4394,8</a:t>
                      </a:r>
                      <a:endParaRPr lang="ru-RU" sz="1050" b="1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Calibri"/>
                        </a:rPr>
                        <a:t>7.</a:t>
                      </a:r>
                      <a:endParaRPr lang="ru-RU" sz="60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Calibri"/>
                        </a:rPr>
                        <a:t>Обеспечение комплексного развития сельских территорий (развитие газификации)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Calibri"/>
                        </a:rPr>
                        <a:t>Малеевское сельское поселение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7183,0</a:t>
                      </a:r>
                      <a:endParaRPr lang="ru-RU" sz="105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245,9</a:t>
                      </a:r>
                      <a:endParaRPr lang="ru-RU" sz="1050" b="1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</a:rPr>
                        <a:t>8.</a:t>
                      </a:r>
                      <a:endParaRPr lang="ru-RU" sz="6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Строительство и реконструкция (модернизация) объектов питьевого водоснабжения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Мерлинское сельское поселение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11004,4</a:t>
                      </a:r>
                      <a:endParaRPr lang="ru-RU" sz="105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4835,9</a:t>
                      </a:r>
                      <a:endParaRPr lang="ru-RU" sz="105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</a:rPr>
                        <a:t>9.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</a:rPr>
                        <a:t>Строительство и реконструкция (модернизация) объектов питьевого водоснабжения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Мерлинское сельское поселение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По срокам заключенных контрактов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05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23114,7</a:t>
                      </a:r>
                      <a:endParaRPr lang="ru-RU" sz="105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335" marR="443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</a:rPr>
                        <a:t>Итого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по годам реализации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34120,7</a:t>
                      </a:r>
                      <a:endParaRPr lang="ru-RU" sz="100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6292,7</a:t>
                      </a:r>
                      <a:endParaRPr lang="ru-RU" sz="100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9058,2</a:t>
                      </a:r>
                      <a:endParaRPr lang="ru-RU" sz="100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59840,1</a:t>
                      </a:r>
                      <a:endParaRPr lang="ru-RU" sz="100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101692,9</a:t>
                      </a:r>
                      <a:endParaRPr lang="ru-RU" sz="100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25954,8</a:t>
                      </a:r>
                      <a:endParaRPr lang="ru-RU" sz="100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7505" name="Rectangle 1"/>
          <p:cNvSpPr>
            <a:spLocks noChangeArrowheads="1"/>
          </p:cNvSpPr>
          <p:nvPr/>
        </p:nvSpPr>
        <p:spPr bwMode="auto">
          <a:xfrm>
            <a:off x="0" y="0"/>
            <a:ext cx="219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40C7CDC-5361-4E02-9222-A14319012CEF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250825" y="500063"/>
            <a:ext cx="8569325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endParaRPr lang="ru-RU" sz="1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ctr"/>
            <a:r>
              <a:rPr lang="ru-RU" b="1" dirty="0">
                <a:solidFill>
                  <a:srgbClr val="CC0099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Реализация национальных проектов в муниципальном образовании</a:t>
            </a:r>
          </a:p>
          <a:p>
            <a:pPr indent="450850" algn="ctr"/>
            <a:r>
              <a:rPr lang="ru-RU" b="1" dirty="0">
                <a:solidFill>
                  <a:srgbClr val="CC0099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«Краснинский район» Смоленской области</a:t>
            </a:r>
          </a:p>
          <a:p>
            <a:pPr indent="45085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Национальные проекты – это предлагаемые и разрабатываемые Президентом и Правительством стратегические планы по развитию конкретной сферы общественных отношений. Стратегические приоритеты социальной политики государства определены Указом Президента Российской Федерации от 07.05.2018 № 204 «О национальных целях и стратегических задачах развития Российской Федерации на период до 2024 года».</a:t>
            </a:r>
          </a:p>
          <a:p>
            <a:pPr indent="450850"/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структуре федерального проекта выделяется региональный элемент, так называемая региональная оставляющая. Региональная составляющая представляет собой часть национального проекта, за реализацию которой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ответственен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регион. </a:t>
            </a:r>
          </a:p>
          <a:p>
            <a:pPr indent="450850"/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Региональная составляющая содержит показатели, достижение которых обеспечивается региональными органами управления, и показатели, достижение которых в рамках национального проекта обеспечивается муниципалитетами. </a:t>
            </a:r>
          </a:p>
          <a:p>
            <a:pPr indent="450850"/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Муниципалитет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участвует в национальных проектах посредством реализации региональной составляющей национальных проектов.</a:t>
            </a:r>
          </a:p>
          <a:p>
            <a:pPr indent="450850" algn="just"/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8EF040A-2EEC-4359-8F11-D0C2ECDDA784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49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76483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0"/>
            <a:ext cx="8686800" cy="100010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400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cap="none" dirty="0" smtClean="0">
                <a:solidFill>
                  <a:srgbClr val="CC0099"/>
                </a:solidFill>
                <a:effectLst/>
                <a:latin typeface="Comic Sans MS" pitchFamily="66" charset="0"/>
                <a:cs typeface="Times New Roman" pitchFamily="18" charset="0"/>
              </a:rPr>
              <a:t>Финансовое обеспечение на реализацию национальных проектов, в тыс. рублей</a:t>
            </a:r>
          </a:p>
        </p:txBody>
      </p:sp>
      <p:graphicFrame>
        <p:nvGraphicFramePr>
          <p:cNvPr id="217220" name="Group 132"/>
          <p:cNvGraphicFramePr>
            <a:graphicFrameLocks noGrp="1"/>
          </p:cNvGraphicFramePr>
          <p:nvPr>
            <p:ph idx="4294967295"/>
          </p:nvPr>
        </p:nvGraphicFramePr>
        <p:xfrm>
          <a:off x="214283" y="785794"/>
          <a:ext cx="8715435" cy="5798507"/>
        </p:xfrm>
        <a:graphic>
          <a:graphicData uri="http://schemas.openxmlformats.org/drawingml/2006/table">
            <a:tbl>
              <a:tblPr/>
              <a:tblGrid>
                <a:gridCol w="5046123"/>
                <a:gridCol w="624409"/>
                <a:gridCol w="624409"/>
                <a:gridCol w="624409"/>
                <a:gridCol w="624409"/>
                <a:gridCol w="671610"/>
                <a:gridCol w="500066"/>
              </a:tblGrid>
              <a:tr h="3895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 (факт)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4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Национальный проект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«Культура» 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14852,2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7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1.1.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 проект «Культурная среда»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14852,2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5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поддержку отрасли культуры (реконструкция и (или) капитальный ремонт культурно-досуговых учреждений в сельской местности)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4438,8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6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90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софинансирование расходов бюджетов муниципальных образований Смоленской области  в рамках реализации областной государственной программы «Развитие культуры в Смоленской области» на техническое оснащение муниципальных музеев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создание модельных муниципальных библиотек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10413,4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5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Национальный проект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«Образование»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4267,8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4691,8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2.1. Региональный проект «Современная школа»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5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1843,6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2963,3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обеспечения условий для функционирования «Точка роста»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171,9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49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на создание и обеспечение функционирования центров образования естественнонаучной и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технологической направленностей в общеобразовательных организациях, расположенных в сельской местности и малых городах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1730,7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2.2. Региональный проект «Успех каждого ребенка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5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Расходы на создание в общеобразовательных организациях, расположенных в сельской местности и малых городах, условий для занятий физической культурой и спортом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2.3.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Региональный проект «Патриотическое воспитание граждан Российской Федерации»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7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Национальный проект «Жилье и городская среда»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13394,3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12509,5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52299,8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101421,1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3.1. Региональный проект «Чистая вода»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10310,7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98852,8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3.1. Региональный проект «Формирование современной городской среды»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5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Региональный проект "Региональный проект «Спорт - норма жизни»" национального проекта «Демография»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482" name="Прямоугольник 2"/>
          <p:cNvSpPr>
            <a:spLocks noChangeArrowheads="1"/>
          </p:cNvSpPr>
          <p:nvPr/>
        </p:nvSpPr>
        <p:spPr bwMode="auto">
          <a:xfrm>
            <a:off x="500063" y="357188"/>
            <a:ext cx="83581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357167"/>
            <a:ext cx="90011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система мероприятий и инструментов политики, обеспечивающих в рамках реализации ключевых функций достижение приоритетов и целей государственной политики в сфере социально-экономического развития и безопасности.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Дотации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РФ другому бюджету на безвозмездной и безвозвратной основе без указания конкретных целей использования.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Доходы бюджета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поступающие от населения, организаций, учреждений в бюджет денежные средства в виде налогов, неналоговых поступлений, безвозмездных поступлений, доходов от предпринимательской деятельности бюджетных организаций.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Межбюджетные отношения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взаимоотношения между публично-правовыми образованиями по вопросам осуществления бюджетного процесса.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РФ другому бюджету.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Местный бюджет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 муниципального образования, предназначенный для исполнения расходных обязательств муниципального образования.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Национальные проекты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это предлагаемые и разрабатываемые Президентом и Правительством стратегические планы по развитию конкретной сферы общественных отношений.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Непрограмные расходы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расходные обязательства, не включенные в государственные программы.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Обслуживание государственного (муниципального) долга - 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перации по выплате доходов по государственным и муниципальным долговым обязательствам в виде процентов по ним и (или) дисконта, осуществляемые за счет средств соответствующего бюджета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Отчетный финансовый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год, предшествующий текущему финансовому году.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Очередной финансовый год –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это год, следующий за текущим финансовым годом.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Плановый период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два финансовых года, следующие за очередным финансовым годом.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Расходы бюджета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b="1" i="1"/>
          </a:p>
        </p:txBody>
      </p:sp>
      <p:sp>
        <p:nvSpPr>
          <p:cNvPr id="58375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b="1"/>
          </a:p>
        </p:txBody>
      </p:sp>
      <p:sp>
        <p:nvSpPr>
          <p:cNvPr id="58376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58377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graphicFrame>
        <p:nvGraphicFramePr>
          <p:cNvPr id="58373" name="Object 4"/>
          <p:cNvGraphicFramePr>
            <a:graphicFrameLocks/>
          </p:cNvGraphicFramePr>
          <p:nvPr/>
        </p:nvGraphicFramePr>
        <p:xfrm>
          <a:off x="503238" y="639763"/>
          <a:ext cx="7239000" cy="5129212"/>
        </p:xfrm>
        <a:graphic>
          <a:graphicData uri="http://schemas.openxmlformats.org/presentationml/2006/ole">
            <p:oleObj spid="_x0000_s58373" name="Worksheet" r:id="rId4" imgW="7078996" imgH="5074920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69774FA-51E8-45F4-9A04-7247F508ECE1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5" name="Text Box 4"/>
          <p:cNvSpPr txBox="1">
            <a:spLocks noChangeArrowheads="1"/>
          </p:cNvSpPr>
          <p:nvPr/>
        </p:nvSpPr>
        <p:spPr bwMode="auto">
          <a:xfrm>
            <a:off x="8316913" y="0"/>
            <a:ext cx="827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 altLang="ru-RU" b="1" i="1"/>
          </a:p>
        </p:txBody>
      </p:sp>
      <p:sp>
        <p:nvSpPr>
          <p:cNvPr id="247816" name="Text Box 6"/>
          <p:cNvSpPr txBox="1">
            <a:spLocks noChangeArrowheads="1"/>
          </p:cNvSpPr>
          <p:nvPr/>
        </p:nvSpPr>
        <p:spPr bwMode="auto">
          <a:xfrm>
            <a:off x="8675688" y="0"/>
            <a:ext cx="468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b="1"/>
          </a:p>
        </p:txBody>
      </p:sp>
      <p:sp>
        <p:nvSpPr>
          <p:cNvPr id="247817" name="Text Box 7"/>
          <p:cNvSpPr txBox="1">
            <a:spLocks noChangeArrowheads="1"/>
          </p:cNvSpPr>
          <p:nvPr/>
        </p:nvSpPr>
        <p:spPr bwMode="auto">
          <a:xfrm>
            <a:off x="304800" y="790575"/>
            <a:ext cx="316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247818" name="Text Box 1379"/>
          <p:cNvSpPr txBox="1">
            <a:spLocks noChangeArrowheads="1"/>
          </p:cNvSpPr>
          <p:nvPr/>
        </p:nvSpPr>
        <p:spPr bwMode="auto">
          <a:xfrm>
            <a:off x="2286000" y="766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7" name="Номер слайда 6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247814" name="Object 4"/>
          <p:cNvGraphicFramePr>
            <a:graphicFrameLocks/>
          </p:cNvGraphicFramePr>
          <p:nvPr/>
        </p:nvGraphicFramePr>
        <p:xfrm>
          <a:off x="287338" y="1287463"/>
          <a:ext cx="7646987" cy="5159375"/>
        </p:xfrm>
        <a:graphic>
          <a:graphicData uri="http://schemas.openxmlformats.org/presentationml/2006/ole">
            <p:oleObj spid="_x0000_s247814" name="Worksheet" r:id="rId4" imgW="7078996" imgH="4777704" progId="Excel.Sheet.8">
              <p:embed/>
            </p:oleObj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2200" b="1" i="0" u="none" strike="noStrike" kern="120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400" cap="none" dirty="0" smtClean="0">
                <a:solidFill>
                  <a:srgbClr val="CC0099"/>
                </a:solidFill>
                <a:latin typeface="Comic Sans MS" pitchFamily="66" charset="0"/>
              </a:rPr>
              <a:t>Численность занятых в экономике, </a:t>
            </a:r>
            <a:r>
              <a:rPr lang="ru-RU" sz="2000" cap="none" dirty="0" smtClean="0">
                <a:solidFill>
                  <a:srgbClr val="CC0099"/>
                </a:solidFill>
                <a:latin typeface="Comic Sans MS" pitchFamily="66" charset="0"/>
              </a:rPr>
              <a:t>тыс. человек</a:t>
            </a:r>
            <a:endParaRPr lang="ru-RU" sz="2000" cap="none" dirty="0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51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934" name="Group 78"/>
          <p:cNvGraphicFramePr>
            <a:graphicFrameLocks noGrp="1"/>
          </p:cNvGraphicFramePr>
          <p:nvPr/>
        </p:nvGraphicFramePr>
        <p:xfrm>
          <a:off x="571472" y="571480"/>
          <a:ext cx="7956550" cy="5964238"/>
        </p:xfrm>
        <a:graphic>
          <a:graphicData uri="http://schemas.openxmlformats.org/drawingml/2006/table">
            <a:tbl>
              <a:tblPr/>
              <a:tblGrid>
                <a:gridCol w="7056438"/>
                <a:gridCol w="900112"/>
              </a:tblGrid>
              <a:tr h="450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457950" algn="l"/>
                        </a:tabLst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 рублей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Доходов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образование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культуру и кинематографию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социальную политику муниципального бюджета приходиться на одного гражданина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Доходов муниципального бюджета приходиться на одного гражданина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образование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культуру и кинематографию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социальную политику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Доходов муниципального бюджета приходиться на одного гражданина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образование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0838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культуру и кинематографию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 на социальную политику муниципального бюджета приходиться на одного гражданина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2684" name="Rectangle 417"/>
          <p:cNvSpPr>
            <a:spLocks noChangeArrowheads="1"/>
          </p:cNvSpPr>
          <p:nvPr/>
        </p:nvSpPr>
        <p:spPr bwMode="auto">
          <a:xfrm>
            <a:off x="0" y="7529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2685" name="Rectangle 433"/>
          <p:cNvSpPr>
            <a:spLocks noChangeArrowheads="1"/>
          </p:cNvSpPr>
          <p:nvPr/>
        </p:nvSpPr>
        <p:spPr bwMode="auto">
          <a:xfrm>
            <a:off x="539750" y="0"/>
            <a:ext cx="77771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dirty="0">
              <a:solidFill>
                <a:srgbClr val="660066"/>
              </a:solidFill>
              <a:latin typeface="Times New Roman" pitchFamily="18" charset="0"/>
            </a:endParaRPr>
          </a:p>
          <a:p>
            <a:r>
              <a:rPr lang="ru-RU" sz="1600" b="1" dirty="0">
                <a:solidFill>
                  <a:srgbClr val="CC0099"/>
                </a:solidFill>
                <a:latin typeface="Comic Sans MS" pitchFamily="66" charset="0"/>
              </a:rPr>
              <a:t>Расходы в расчете на душу населения в </a:t>
            </a:r>
            <a:r>
              <a:rPr lang="ru-RU" sz="1600" b="1" dirty="0" smtClean="0">
                <a:solidFill>
                  <a:srgbClr val="CC0099"/>
                </a:solidFill>
                <a:latin typeface="Comic Sans MS" pitchFamily="66" charset="0"/>
              </a:rPr>
              <a:t>2023-2025 </a:t>
            </a:r>
            <a:r>
              <a:rPr lang="ru-RU" sz="1600" b="1" dirty="0">
                <a:solidFill>
                  <a:srgbClr val="CC0099"/>
                </a:solidFill>
                <a:latin typeface="Comic Sans MS" pitchFamily="66" charset="0"/>
              </a:rPr>
              <a:t>годах в тыс. рублей</a:t>
            </a:r>
            <a:endParaRPr lang="ru-RU" sz="1600" dirty="0">
              <a:solidFill>
                <a:srgbClr val="CC0099"/>
              </a:solidFill>
              <a:latin typeface="Comic Sans MS" pitchFamily="66" charset="0"/>
            </a:endParaRPr>
          </a:p>
          <a:p>
            <a:r>
              <a:rPr lang="ru-RU" b="1" dirty="0">
                <a:solidFill>
                  <a:srgbClr val="FF0066"/>
                </a:solidFill>
                <a:latin typeface="Comic Sans MS" pitchFamily="66" charset="0"/>
              </a:rPr>
              <a:t> </a:t>
            </a:r>
            <a:endParaRPr lang="ru-RU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57950" y="6357958"/>
            <a:ext cx="2057400" cy="365125"/>
          </a:xfrm>
        </p:spPr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52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686800" cy="1500198"/>
          </a:xfrm>
        </p:spPr>
        <p:txBody>
          <a:bodyPr>
            <a:noAutofit/>
          </a:bodyPr>
          <a:lstStyle/>
          <a:p>
            <a:r>
              <a:rPr lang="ru-RU" sz="2400" b="1" cap="none" dirty="0" smtClean="0">
                <a:solidFill>
                  <a:srgbClr val="7030A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  </a:t>
            </a:r>
            <a:r>
              <a:rPr lang="ru-RU" sz="2000" b="1" cap="none" dirty="0" smtClean="0">
                <a:solidFill>
                  <a:srgbClr val="CC0099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Распределение дотации на выравнивание  бюджетной обеспеченности поселений из бюджета муниципального района на 2023 год, и на плановый период 2024 и 2025 годов, в тыс. рублей</a:t>
            </a:r>
            <a:endParaRPr lang="ru-RU" sz="2000" dirty="0">
              <a:solidFill>
                <a:srgbClr val="CC0099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53</a:t>
            </a:fld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2000240"/>
          <a:ext cx="7786742" cy="3210594"/>
        </p:xfrm>
        <a:graphic>
          <a:graphicData uri="http://schemas.openxmlformats.org/drawingml/2006/table">
            <a:tbl>
              <a:tblPr/>
              <a:tblGrid>
                <a:gridCol w="3759196"/>
                <a:gridCol w="1241464"/>
                <a:gridCol w="1407060"/>
                <a:gridCol w="1379022"/>
              </a:tblGrid>
              <a:tr h="716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2023 год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2024 год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2025 год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Субвенции на осуществление полномочий органов государственной власти Смоленской области по расчету и предоставлению дотаций бюджетам поселений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1528,6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1383,1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1322,8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8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Дотация на выравнивание за счет собственных средств бюджета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17498,0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16830,0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15316,0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6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dirty="0" smtClean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19026,6</a:t>
                      </a:r>
                      <a:endParaRPr lang="ru-RU" sz="14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18213,1</a:t>
                      </a:r>
                      <a:endParaRPr lang="ru-RU" sz="14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16638,8</a:t>
                      </a:r>
                      <a:endParaRPr lang="ru-RU" sz="1400" b="1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42974"/>
          </a:xfrm>
        </p:spPr>
        <p:txBody>
          <a:bodyPr>
            <a:normAutofit fontScale="90000"/>
          </a:bodyPr>
          <a:lstStyle/>
          <a:p>
            <a:r>
              <a:rPr lang="ru-RU" sz="2400" b="1" cap="none" dirty="0" smtClean="0">
                <a:solidFill>
                  <a:srgbClr val="FF0066"/>
                </a:solidFill>
                <a:effectLst/>
                <a:latin typeface="Comic Sans MS" pitchFamily="66" charset="0"/>
              </a:rPr>
              <a:t>   </a:t>
            </a:r>
            <a:r>
              <a:rPr lang="ru-RU" sz="2400" b="1" cap="none" dirty="0" smtClean="0">
                <a:solidFill>
                  <a:srgbClr val="CC0099"/>
                </a:solidFill>
                <a:effectLst/>
                <a:latin typeface="Comic Sans MS" pitchFamily="66" charset="0"/>
              </a:rPr>
              <a:t>Источники  финансирования дефицита бюджета</a:t>
            </a:r>
            <a:br>
              <a:rPr lang="ru-RU" sz="2400" b="1" cap="none" dirty="0" smtClean="0">
                <a:solidFill>
                  <a:srgbClr val="CC0099"/>
                </a:solidFill>
                <a:effectLst/>
                <a:latin typeface="Comic Sans MS" pitchFamily="66" charset="0"/>
              </a:rPr>
            </a:br>
            <a:r>
              <a:rPr lang="ru-RU" sz="2400" b="1" cap="none" dirty="0" smtClean="0">
                <a:solidFill>
                  <a:srgbClr val="CC0099"/>
                </a:solidFill>
                <a:effectLst/>
                <a:latin typeface="Comic Sans MS" pitchFamily="66" charset="0"/>
              </a:rPr>
              <a:t>муниципального района,</a:t>
            </a:r>
            <a:r>
              <a:rPr lang="ru-RU" sz="2400" cap="none" dirty="0" smtClean="0">
                <a:solidFill>
                  <a:srgbClr val="CC0099"/>
                </a:solidFill>
                <a:effectLst/>
                <a:latin typeface="Comic Sans MS" pitchFamily="66" charset="0"/>
              </a:rPr>
              <a:t> в тыс. </a:t>
            </a:r>
            <a:r>
              <a:rPr lang="ru-RU" sz="1600" cap="none" dirty="0" smtClean="0">
                <a:solidFill>
                  <a:srgbClr val="CC0099"/>
                </a:solidFill>
                <a:effectLst/>
                <a:latin typeface="Comic Sans MS" pitchFamily="66" charset="0"/>
              </a:rPr>
              <a:t>рублей</a:t>
            </a:r>
            <a:br>
              <a:rPr lang="ru-RU" sz="1600" cap="none" dirty="0" smtClean="0">
                <a:solidFill>
                  <a:srgbClr val="CC0099"/>
                </a:solidFill>
                <a:effectLst/>
                <a:latin typeface="Comic Sans MS" pitchFamily="66" charset="0"/>
              </a:rPr>
            </a:br>
            <a:r>
              <a:rPr lang="ru-RU" sz="1600" dirty="0" smtClean="0">
                <a:solidFill>
                  <a:srgbClr val="CC0099"/>
                </a:solidFill>
                <a:latin typeface="Comic Sans MS" pitchFamily="66" charset="0"/>
              </a:rPr>
              <a:t/>
            </a:r>
            <a:br>
              <a:rPr lang="ru-RU" sz="1600" dirty="0" smtClean="0">
                <a:solidFill>
                  <a:srgbClr val="CC0099"/>
                </a:solidFill>
                <a:latin typeface="Comic Sans MS" pitchFamily="66" charset="0"/>
              </a:rPr>
            </a:br>
            <a:r>
              <a:rPr lang="ru-RU" sz="1600" dirty="0" smtClean="0">
                <a:solidFill>
                  <a:srgbClr val="CC0099"/>
                </a:solidFill>
                <a:latin typeface="Comic Sans MS" pitchFamily="66" charset="0"/>
              </a:rPr>
              <a:t>    </a:t>
            </a:r>
            <a:r>
              <a:rPr lang="ru-RU" sz="1300" dirty="0" smtClean="0">
                <a:solidFill>
                  <a:srgbClr val="CC0099"/>
                </a:solidFill>
                <a:latin typeface="Comic Sans MS" pitchFamily="66" charset="0"/>
              </a:rPr>
              <a:t>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a:t>
            </a:r>
            <a:endParaRPr lang="ru-RU" sz="1300" dirty="0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54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714488"/>
          <a:ext cx="8358246" cy="3209374"/>
        </p:xfrm>
        <a:graphic>
          <a:graphicData uri="http://schemas.openxmlformats.org/drawingml/2006/table">
            <a:tbl>
              <a:tblPr/>
              <a:tblGrid>
                <a:gridCol w="3245854"/>
                <a:gridCol w="962939"/>
                <a:gridCol w="1047396"/>
                <a:gridCol w="949325"/>
                <a:gridCol w="1076366"/>
                <a:gridCol w="1076366"/>
              </a:tblGrid>
              <a:tr h="21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 г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2023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2024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2025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ВНУТРЕННЕГО ФИНАНСИРОВАНИЯ ДЕФИЦИТОВ БЮДЖЕТОВ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-751,7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-5124,8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Кредиты кредитных организаций в валюте Российской Федерации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Получение кредитов от кредитных организаций в валюте Российской Федерации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-751,7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-5124,8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7239,8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Увеличение остатков средств бюджетов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-311987,6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-346988,3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-344625,2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-352572,3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-613493,9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Уменьшение остатков средств бюджетов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311235,9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341863,5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351865,0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352572,3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613493,9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28596" y="4929198"/>
          <a:ext cx="8358246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86808" cy="1357322"/>
          </a:xfrm>
        </p:spPr>
        <p:txBody>
          <a:bodyPr>
            <a:normAutofit/>
          </a:bodyPr>
          <a:lstStyle/>
          <a:p>
            <a:r>
              <a:rPr lang="ru-RU" sz="1800" b="1" cap="none" dirty="0" smtClean="0">
                <a:solidFill>
                  <a:srgbClr val="FF0066"/>
                </a:solidFill>
                <a:latin typeface="Comic Sans MS" pitchFamily="66" charset="0"/>
                <a:cs typeface="Times New Roman" pitchFamily="18" charset="0"/>
              </a:rPr>
              <a:t>    </a:t>
            </a:r>
            <a:r>
              <a:rPr lang="ru-RU" sz="1800" b="1" cap="none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СТРУКТУРА МУНИЦИПАЛЬНОГО ВНУТРЕННЕГО ДОЛГА МУНИЦИПАЛЬНОГО ОБРАЗОВАНИЯ  «КРАСНИНСКИЙ РАЙОН» СМОЛЕНСКОЙ ОБЛАСТИ  </a:t>
            </a:r>
            <a:r>
              <a:rPr lang="ru-RU" sz="1800" b="1" cap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1800" b="1" cap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1600" cap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r>
              <a:rPr lang="ru-RU" sz="1800" cap="none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 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55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71472" y="1357298"/>
          <a:ext cx="8072491" cy="2528129"/>
        </p:xfrm>
        <a:graphic>
          <a:graphicData uri="http://schemas.openxmlformats.org/drawingml/2006/table">
            <a:tbl>
              <a:tblPr/>
              <a:tblGrid>
                <a:gridCol w="489395"/>
                <a:gridCol w="3076397"/>
                <a:gridCol w="948779"/>
                <a:gridCol w="948779"/>
                <a:gridCol w="948779"/>
                <a:gridCol w="830181"/>
                <a:gridCol w="830181"/>
              </a:tblGrid>
              <a:tr h="792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Вид долгового обязательства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 г (факт)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buAutoNum type="arabicPlain" startAt="2022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(факт)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 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2024 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2025 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Times New Roman"/>
                          <a:cs typeface="Times New Roman"/>
                        </a:rPr>
                        <a:t>Бюджетные кредиты, привлеченные в  бюджет муниципального района из областного  бюджета, в том числе: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latin typeface="Times New Roman"/>
                          <a:ea typeface="Times New Roman"/>
                          <a:cs typeface="Times New Roman"/>
                        </a:rPr>
                        <a:t>бюджетные </a:t>
                      </a:r>
                      <a:r>
                        <a:rPr lang="ru-RU" sz="1150" dirty="0">
                          <a:latin typeface="Times New Roman"/>
                          <a:ea typeface="Times New Roman"/>
                          <a:cs typeface="Times New Roman"/>
                        </a:rPr>
                        <a:t>кредиты для частичного покрытия дефицита местного бюджета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Times New Roman"/>
                          <a:cs typeface="Times New Roman"/>
                        </a:rPr>
                        <a:t>Кредиты, привлеченные бюджетом муниципального района от кредитных организаций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</a:p>
                  </a:txBody>
                  <a:tcPr marL="67345" marR="67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1371,0</a:t>
                      </a:r>
                    </a:p>
                  </a:txBody>
                  <a:tcPr marL="67345" marR="67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571472" y="3929066"/>
          <a:ext cx="8143932" cy="2778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"/>
            <a:ext cx="7429552" cy="841248"/>
          </a:xfrm>
        </p:spPr>
        <p:txBody>
          <a:bodyPr>
            <a:normAutofit fontScale="90000"/>
          </a:bodyPr>
          <a:lstStyle/>
          <a:p>
            <a:r>
              <a:rPr lang="ru-RU" sz="2700" cap="none" dirty="0" smtClean="0">
                <a:latin typeface="+mn-lt"/>
              </a:rPr>
              <a:t/>
            </a:r>
            <a:br>
              <a:rPr lang="ru-RU" sz="2700" cap="none" dirty="0" smtClean="0">
                <a:latin typeface="+mn-lt"/>
              </a:rPr>
            </a:br>
            <a:r>
              <a:rPr lang="ru-RU" sz="2700" cap="none" dirty="0" smtClean="0">
                <a:latin typeface="+mn-lt"/>
              </a:rPr>
              <a:t/>
            </a:r>
            <a:br>
              <a:rPr lang="ru-RU" sz="2700" cap="none" dirty="0" smtClean="0">
                <a:latin typeface="+mn-lt"/>
              </a:rPr>
            </a:br>
            <a:r>
              <a:rPr lang="ru-RU" sz="2700" cap="none" dirty="0" smtClean="0">
                <a:latin typeface="+mn-lt"/>
              </a:rPr>
              <a:t>    </a:t>
            </a:r>
            <a:r>
              <a:rPr lang="ru-RU" sz="2700" b="1" cap="none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Расходы на обслуживание долговых обязательств, в тыс. рублей</a:t>
            </a:r>
            <a:r>
              <a:rPr lang="ru-RU" sz="2700" cap="none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700" cap="none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700" cap="none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7DE74-B20A-4F1D-8232-4D1388C5957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56</a:t>
            </a:fld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785926"/>
          <a:ext cx="8001057" cy="1928826"/>
        </p:xfrm>
        <a:graphic>
          <a:graphicData uri="http://schemas.openxmlformats.org/drawingml/2006/table">
            <a:tbl>
              <a:tblPr/>
              <a:tblGrid>
                <a:gridCol w="2465213"/>
                <a:gridCol w="1106185"/>
                <a:gridCol w="1106889"/>
                <a:gridCol w="1107590"/>
                <a:gridCol w="1107590"/>
                <a:gridCol w="1107590"/>
              </a:tblGrid>
              <a:tr h="428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г (факт)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2022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г (факт)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2023 г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2024 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2025 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объем бюджетных ассигнований (тыс. руб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.)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1,4</a:t>
                      </a:r>
                      <a:endParaRPr lang="ru-RU" sz="160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2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процент от объёма расходов бюджета, за исключением объема расходов, осуществляемых за счет субвенций, предоставляемых из областного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бюджета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(%)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0,001</a:t>
                      </a: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79600" algn="l"/>
                        </a:tabLst>
                      </a:pPr>
                      <a:r>
                        <a:rPr lang="ru-RU" sz="1600" b="1" dirty="0" smtClean="0">
                          <a:solidFill>
                            <a:srgbClr val="CC0099"/>
                          </a:solidFill>
                          <a:latin typeface="Times New Roman"/>
                          <a:ea typeface="Times New Roman"/>
                        </a:rPr>
                        <a:t>0,0003</a:t>
                      </a:r>
                      <a:endParaRPr lang="ru-RU" sz="1600" b="1" dirty="0">
                        <a:solidFill>
                          <a:srgbClr val="CC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7078" marR="670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57158" y="3857628"/>
          <a:ext cx="850112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49297"/>
          </a:xfrm>
        </p:spPr>
        <p:txBody>
          <a:bodyPr/>
          <a:lstStyle/>
          <a:p>
            <a:r>
              <a:rPr lang="ru-RU" sz="1800" b="1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CC0099"/>
                </a:solidFill>
                <a:latin typeface="Comic Sans MS" pitchFamily="66" charset="0"/>
              </a:rPr>
              <a:t>ПОЯСНИТЕЛЬНАЯ ЗАПИСКА</a:t>
            </a:r>
            <a:br>
              <a:rPr lang="ru-RU" sz="1800" b="1" dirty="0" smtClean="0">
                <a:solidFill>
                  <a:srgbClr val="CC0099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CC0099"/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CC0099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rgbClr val="CC0099"/>
                </a:solidFill>
                <a:latin typeface="Comic Sans MS" pitchFamily="66" charset="0"/>
              </a:rPr>
              <a:t>     </a:t>
            </a:r>
            <a:r>
              <a:rPr lang="ru-RU" sz="1800" dirty="0" smtClean="0">
                <a:solidFill>
                  <a:srgbClr val="CC0099"/>
                </a:solidFill>
                <a:latin typeface="Comic Sans MS" pitchFamily="66" charset="0"/>
              </a:rPr>
              <a:t>к решению Краснинской районной Думы от 31.03.2023 №10 «О внесении изменений в решение Краснинской районной Думы от 20.12.2022 года № 41 «О бюджете муниципального района на 2023 год и на плановый период 2024 и 2025 годов» </a:t>
            </a:r>
            <a:r>
              <a:rPr lang="ru-RU" sz="18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ru-RU" sz="18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000240"/>
            <a:ext cx="821537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x-none" sz="1400" b="1" smtClean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Comic Sans MS" pitchFamily="66" charset="0"/>
              </a:rPr>
              <a:t>        Решением Краснинской районной Думы доходная часть бюджета муниципального района на 2023 год утверждена в сумме </a:t>
            </a:r>
            <a:r>
              <a:rPr lang="ru-RU" sz="1200" b="1" dirty="0" smtClean="0">
                <a:latin typeface="Comic Sans MS" pitchFamily="66" charset="0"/>
              </a:rPr>
              <a:t>351 837,1</a:t>
            </a:r>
            <a:r>
              <a:rPr lang="ru-RU" sz="1200" dirty="0" smtClean="0">
                <a:latin typeface="Comic Sans MS" pitchFamily="66" charset="0"/>
              </a:rPr>
              <a:t> тыс. рублей.</a:t>
            </a:r>
          </a:p>
          <a:p>
            <a:r>
              <a:rPr lang="ru-RU" sz="1200" dirty="0" smtClean="0">
                <a:latin typeface="Comic Sans MS" pitchFamily="66" charset="0"/>
              </a:rPr>
              <a:t>Общий объем прогнозируемых доходов бюджета муниципального района увеличился на сумму  </a:t>
            </a:r>
            <a:r>
              <a:rPr lang="ru-RU" sz="1200" b="1" dirty="0" smtClean="0">
                <a:latin typeface="Comic Sans MS" pitchFamily="66" charset="0"/>
              </a:rPr>
              <a:t>29675,1 </a:t>
            </a:r>
            <a:r>
              <a:rPr lang="ru-RU" sz="1200" dirty="0" smtClean="0">
                <a:latin typeface="Comic Sans MS" pitchFamily="66" charset="0"/>
              </a:rPr>
              <a:t>тыс. рублей за счет безвозмездных поступлений от других бюджетов бюджетной системы Российской Федерации по следующим источникам:</a:t>
            </a:r>
          </a:p>
          <a:p>
            <a:r>
              <a:rPr lang="ru-RU" sz="1200" dirty="0" smtClean="0">
                <a:latin typeface="Comic Sans MS" pitchFamily="66" charset="0"/>
              </a:rPr>
              <a:t>      1. Субсидии бюджетам бюджетной системы Российской Федерации в сумме </a:t>
            </a:r>
            <a:r>
              <a:rPr lang="ru-RU" sz="1200" b="1" dirty="0" smtClean="0">
                <a:latin typeface="Comic Sans MS" pitchFamily="66" charset="0"/>
              </a:rPr>
              <a:t>27 834,1 </a:t>
            </a:r>
            <a:r>
              <a:rPr lang="ru-RU" sz="1200" dirty="0" smtClean="0">
                <a:latin typeface="Comic Sans MS" pitchFamily="66" charset="0"/>
              </a:rPr>
              <a:t>тыс. рублей, из них:</a:t>
            </a:r>
          </a:p>
          <a:p>
            <a:r>
              <a:rPr lang="ru-RU" sz="1200" dirty="0" smtClean="0">
                <a:latin typeface="Comic Sans MS" pitchFamily="66" charset="0"/>
              </a:rPr>
              <a:t>-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 в сумме </a:t>
            </a:r>
            <a:r>
              <a:rPr lang="ru-RU" sz="1200" b="1" i="1" dirty="0" smtClean="0">
                <a:latin typeface="Comic Sans MS" pitchFamily="66" charset="0"/>
              </a:rPr>
              <a:t>169,9</a:t>
            </a:r>
            <a:r>
              <a:rPr lang="ru-RU" sz="1200" dirty="0" smtClean="0">
                <a:latin typeface="Comic Sans MS" pitchFamily="66" charset="0"/>
              </a:rPr>
              <a:t> тыс. рублей;</a:t>
            </a:r>
          </a:p>
          <a:p>
            <a:r>
              <a:rPr lang="ru-RU" sz="1200" dirty="0" smtClean="0">
                <a:latin typeface="Comic Sans MS" pitchFamily="66" charset="0"/>
              </a:rPr>
              <a:t>- на оснащение объектов спортивной инфраструктуры спортивно-технологическим оборудованием в сумме  </a:t>
            </a:r>
            <a:r>
              <a:rPr lang="ru-RU" sz="1200" b="1" i="1" dirty="0" smtClean="0">
                <a:latin typeface="Comic Sans MS" pitchFamily="66" charset="0"/>
              </a:rPr>
              <a:t>3537,9</a:t>
            </a:r>
            <a:r>
              <a:rPr lang="ru-RU" sz="1200" dirty="0" smtClean="0">
                <a:latin typeface="Comic Sans MS" pitchFamily="66" charset="0"/>
              </a:rPr>
              <a:t> тыс. рублей; </a:t>
            </a:r>
          </a:p>
          <a:p>
            <a:r>
              <a:rPr lang="ru-RU" sz="1200" dirty="0" smtClean="0">
                <a:latin typeface="Comic Sans MS" pitchFamily="66" charset="0"/>
              </a:rPr>
              <a:t>-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 в сумме </a:t>
            </a:r>
            <a:r>
              <a:rPr lang="ru-RU" sz="1200" b="1" i="1" dirty="0" smtClean="0">
                <a:latin typeface="Comic Sans MS" pitchFamily="66" charset="0"/>
              </a:rPr>
              <a:t>4 044,5</a:t>
            </a:r>
            <a:r>
              <a:rPr lang="ru-RU" sz="1200" dirty="0" smtClean="0">
                <a:latin typeface="Comic Sans MS" pitchFamily="66" charset="0"/>
              </a:rPr>
              <a:t> тыс. рублей; </a:t>
            </a:r>
          </a:p>
          <a:p>
            <a:r>
              <a:rPr lang="ru-RU" sz="1200" dirty="0" smtClean="0">
                <a:latin typeface="Comic Sans MS" pitchFamily="66" charset="0"/>
              </a:rPr>
              <a:t>- на поддержку отрасли культуры в сумме </a:t>
            </a:r>
            <a:r>
              <a:rPr lang="ru-RU" sz="1200" b="1" i="1" dirty="0" smtClean="0">
                <a:latin typeface="Comic Sans MS" pitchFamily="66" charset="0"/>
              </a:rPr>
              <a:t>28,1</a:t>
            </a:r>
            <a:r>
              <a:rPr lang="ru-RU" sz="1200" dirty="0" smtClean="0">
                <a:latin typeface="Comic Sans MS" pitchFamily="66" charset="0"/>
              </a:rPr>
              <a:t> тыс. рублей;</a:t>
            </a:r>
          </a:p>
          <a:p>
            <a:r>
              <a:rPr lang="ru-RU" sz="1200" dirty="0" smtClean="0">
                <a:latin typeface="Comic Sans MS" pitchFamily="66" charset="0"/>
              </a:rPr>
              <a:t>-  на обеспечение развития и укрепление материально-технической базы домов культуры в населенных пунктах с числом жителей до 50 тысяч человек в сумме </a:t>
            </a:r>
            <a:r>
              <a:rPr lang="ru-RU" sz="1200" b="1" i="1" dirty="0" smtClean="0">
                <a:latin typeface="Comic Sans MS" pitchFamily="66" charset="0"/>
              </a:rPr>
              <a:t>300,0</a:t>
            </a:r>
            <a:r>
              <a:rPr lang="ru-RU" sz="1200" dirty="0" smtClean="0">
                <a:latin typeface="Comic Sans MS" pitchFamily="66" charset="0"/>
              </a:rPr>
              <a:t> тыс. рублей; </a:t>
            </a:r>
          </a:p>
          <a:p>
            <a:r>
              <a:rPr lang="ru-RU" sz="1200" dirty="0" smtClean="0">
                <a:latin typeface="Comic Sans MS" pitchFamily="66" charset="0"/>
              </a:rPr>
              <a:t> - на реализацию мероприятий по обеспечению жильем молодых семей в сумме </a:t>
            </a:r>
            <a:r>
              <a:rPr lang="ru-RU" sz="1200" b="1" i="1" dirty="0" smtClean="0">
                <a:latin typeface="Comic Sans MS" pitchFamily="66" charset="0"/>
              </a:rPr>
              <a:t>494,5</a:t>
            </a:r>
            <a:r>
              <a:rPr lang="ru-RU" sz="1200" dirty="0" smtClean="0">
                <a:latin typeface="Comic Sans MS" pitchFamily="66" charset="0"/>
              </a:rPr>
              <a:t> тыс. рублей;</a:t>
            </a:r>
          </a:p>
          <a:p>
            <a:r>
              <a:rPr lang="ru-RU" sz="1200" dirty="0" smtClean="0">
                <a:latin typeface="Comic Sans MS" pitchFamily="66" charset="0"/>
              </a:rPr>
              <a:t>-  прочие субсидии бюджетам муниципальных районов в сумме </a:t>
            </a:r>
            <a:r>
              <a:rPr lang="ru-RU" sz="1200" b="1" i="1" dirty="0" smtClean="0">
                <a:latin typeface="Comic Sans MS" pitchFamily="66" charset="0"/>
              </a:rPr>
              <a:t>19 259,2</a:t>
            </a:r>
            <a:r>
              <a:rPr lang="ru-RU" sz="1200" dirty="0" smtClean="0">
                <a:latin typeface="Comic Sans MS" pitchFamily="66" charset="0"/>
              </a:rPr>
              <a:t> тыс. рублей;</a:t>
            </a:r>
          </a:p>
          <a:p>
            <a:r>
              <a:rPr lang="ru-RU" sz="1200" dirty="0" smtClean="0">
                <a:latin typeface="Comic Sans MS" pitchFamily="66" charset="0"/>
              </a:rPr>
              <a:t>       2.   Субвенции бюджету муниципального района  в сумме </a:t>
            </a:r>
            <a:r>
              <a:rPr lang="ru-RU" sz="1200" b="1" dirty="0" smtClean="0">
                <a:latin typeface="Comic Sans MS" pitchFamily="66" charset="0"/>
              </a:rPr>
              <a:t>1 841,0 </a:t>
            </a:r>
            <a:r>
              <a:rPr lang="ru-RU" sz="1200" dirty="0" smtClean="0">
                <a:latin typeface="Comic Sans MS" pitchFamily="66" charset="0"/>
              </a:rPr>
              <a:t>тыс. рублей, из них: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Comic Sans MS" pitchFamily="66" charset="0"/>
              </a:rPr>
              <a:t>на приобретение жилых помещений детям-сиротам в сумме  </a:t>
            </a:r>
            <a:r>
              <a:rPr lang="ru-RU" sz="1200" b="1" i="1" dirty="0" smtClean="0">
                <a:latin typeface="Comic Sans MS" pitchFamily="66" charset="0"/>
              </a:rPr>
              <a:t>1 841,0</a:t>
            </a:r>
            <a:r>
              <a:rPr lang="ru-RU" sz="1200" dirty="0" smtClean="0">
                <a:latin typeface="Comic Sans MS" pitchFamily="66" charset="0"/>
              </a:rPr>
              <a:t> тыс. рублей;</a:t>
            </a:r>
          </a:p>
          <a:p>
            <a:endParaRPr lang="ru-RU" sz="1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58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57166"/>
            <a:ext cx="82153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Comic Sans MS" pitchFamily="66" charset="0"/>
              </a:rPr>
              <a:t>РАСХОДЫ</a:t>
            </a:r>
            <a:endParaRPr lang="ru-RU" sz="1200" dirty="0" smtClean="0">
              <a:latin typeface="Comic Sans MS" pitchFamily="66" charset="0"/>
            </a:endParaRPr>
          </a:p>
          <a:p>
            <a:r>
              <a:rPr lang="en-US" sz="1200" dirty="0" smtClean="0">
                <a:latin typeface="Comic Sans MS" pitchFamily="66" charset="0"/>
              </a:rPr>
              <a:t>    </a:t>
            </a:r>
            <a:r>
              <a:rPr lang="ru-RU" sz="1200" dirty="0" smtClean="0">
                <a:latin typeface="Comic Sans MS" pitchFamily="66" charset="0"/>
              </a:rPr>
              <a:t>  </a:t>
            </a:r>
            <a:r>
              <a:rPr lang="en-US" sz="1200" dirty="0" smtClean="0">
                <a:latin typeface="Comic Sans MS" pitchFamily="66" charset="0"/>
              </a:rPr>
              <a:t> </a:t>
            </a:r>
            <a:r>
              <a:rPr lang="ru-RU" sz="1200" dirty="0" smtClean="0">
                <a:latin typeface="Comic Sans MS" pitchFamily="66" charset="0"/>
              </a:rPr>
              <a:t>Расходная часть бюджета муниципального района утверждена в сумме</a:t>
            </a:r>
            <a:r>
              <a:rPr lang="ru-RU" sz="1200" b="1" dirty="0" smtClean="0">
                <a:latin typeface="Comic Sans MS" pitchFamily="66" charset="0"/>
              </a:rPr>
              <a:t> 351 837,1</a:t>
            </a:r>
            <a:r>
              <a:rPr lang="ru-RU" sz="1200" dirty="0" smtClean="0">
                <a:latin typeface="Comic Sans MS" pitchFamily="66" charset="0"/>
              </a:rPr>
              <a:t> тыс. рублей.</a:t>
            </a:r>
            <a:r>
              <a:rPr lang="x-none" sz="1200" smtClean="0">
                <a:latin typeface="Comic Sans MS" pitchFamily="66" charset="0"/>
              </a:rPr>
              <a:t> </a:t>
            </a:r>
            <a:endParaRPr lang="ru-RU" sz="1200" dirty="0" smtClean="0">
              <a:latin typeface="Comic Sans MS" pitchFamily="66" charset="0"/>
            </a:endParaRPr>
          </a:p>
          <a:p>
            <a:r>
              <a:rPr lang="ru-RU" sz="1200" dirty="0" smtClean="0">
                <a:latin typeface="Comic Sans MS" pitchFamily="66" charset="0"/>
              </a:rPr>
              <a:t>Расходы увеличить на сумму </a:t>
            </a:r>
            <a:r>
              <a:rPr lang="ru-RU" sz="1200" b="1" dirty="0" smtClean="0">
                <a:latin typeface="Comic Sans MS" pitchFamily="66" charset="0"/>
              </a:rPr>
              <a:t>36 914,9 </a:t>
            </a:r>
            <a:r>
              <a:rPr lang="ru-RU" sz="1200" dirty="0" smtClean="0">
                <a:latin typeface="Comic Sans MS" pitchFamily="66" charset="0"/>
              </a:rPr>
              <a:t>тыс. рублей, в том числе:</a:t>
            </a:r>
          </a:p>
          <a:p>
            <a:r>
              <a:rPr lang="ru-RU" sz="1200" dirty="0" smtClean="0">
                <a:latin typeface="Comic Sans MS" pitchFamily="66" charset="0"/>
              </a:rPr>
              <a:t>     1. За счет безвозмездных поступлений от других бюджетов бюджетной системы Российской Федерации в сумме </a:t>
            </a:r>
            <a:r>
              <a:rPr lang="ru-RU" sz="1200" b="1" dirty="0" smtClean="0">
                <a:latin typeface="Comic Sans MS" pitchFamily="66" charset="0"/>
              </a:rPr>
              <a:t>29 675,1</a:t>
            </a:r>
            <a:r>
              <a:rPr lang="ru-RU" sz="1200" dirty="0" smtClean="0">
                <a:latin typeface="Comic Sans MS" pitchFamily="66" charset="0"/>
              </a:rPr>
              <a:t> тыс. рублей.</a:t>
            </a:r>
          </a:p>
          <a:p>
            <a:r>
              <a:rPr lang="ru-RU" sz="1200" dirty="0" smtClean="0">
                <a:latin typeface="Comic Sans MS" pitchFamily="66" charset="0"/>
              </a:rPr>
              <a:t>     2. За счет  остатков   средств бюджета муниципального района по состоянию на 01 января 2023 года  в сумме 7</a:t>
            </a:r>
            <a:r>
              <a:rPr lang="ru-RU" sz="1200" b="1" dirty="0" smtClean="0">
                <a:latin typeface="Comic Sans MS" pitchFamily="66" charset="0"/>
              </a:rPr>
              <a:t>239,8</a:t>
            </a:r>
            <a:r>
              <a:rPr lang="ru-RU" sz="1200" dirty="0" smtClean="0">
                <a:latin typeface="Comic Sans MS" pitchFamily="66" charset="0"/>
              </a:rPr>
              <a:t> тыс.рублей;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Comic Sans MS" pitchFamily="66" charset="0"/>
              </a:rPr>
              <a:t> на приобретение специализированной машины АГП 22.04 на базе ГАЗ;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Comic Sans MS" pitchFamily="66" charset="0"/>
              </a:rPr>
              <a:t> софинансирование расходов на изменение в генеральные планы сельских поселений муниципального образования «Краснинский район» Смоленской области;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Comic Sans MS" pitchFamily="66" charset="0"/>
              </a:rPr>
              <a:t> на проведение специальной оценки условий труда и оценку профессиональных рисков в дошкольных учреждениях;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Comic Sans MS" pitchFamily="66" charset="0"/>
              </a:rPr>
              <a:t> для приобретения колес на автобус;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Comic Sans MS" pitchFamily="66" charset="0"/>
              </a:rPr>
              <a:t> на приобретение принтера.</a:t>
            </a:r>
          </a:p>
          <a:p>
            <a:endParaRPr lang="en-US" sz="1200" dirty="0" smtClean="0">
              <a:latin typeface="Comic Sans MS" pitchFamily="66" charset="0"/>
            </a:endParaRPr>
          </a:p>
          <a:p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b="1" dirty="0" smtClean="0">
                <a:latin typeface="Comic Sans MS" pitchFamily="66" charset="0"/>
                <a:cs typeface="Times New Roman" pitchFamily="18" charset="0"/>
              </a:rPr>
              <a:t>ДЕФИЦИТ</a:t>
            </a:r>
          </a:p>
          <a:p>
            <a:r>
              <a:rPr lang="ru-RU" sz="1200" dirty="0" smtClean="0">
                <a:latin typeface="Comic Sans MS" pitchFamily="66" charset="0"/>
              </a:rPr>
              <a:t>       У</a:t>
            </a:r>
            <a:r>
              <a:rPr lang="x-none" sz="1200" smtClean="0">
                <a:latin typeface="Comic Sans MS" pitchFamily="66" charset="0"/>
              </a:rPr>
              <a:t>величени</a:t>
            </a:r>
            <a:r>
              <a:rPr lang="ru-RU" sz="1200" dirty="0" smtClean="0">
                <a:latin typeface="Comic Sans MS" pitchFamily="66" charset="0"/>
              </a:rPr>
              <a:t>е</a:t>
            </a:r>
            <a:r>
              <a:rPr lang="x-none" sz="1200" smtClean="0">
                <a:latin typeface="Comic Sans MS" pitchFamily="66" charset="0"/>
              </a:rPr>
              <a:t> размера дефицита бюджета муниципального </a:t>
            </a:r>
            <a:r>
              <a:rPr lang="ru-RU" sz="1200" dirty="0" smtClean="0">
                <a:latin typeface="Comic Sans MS" pitchFamily="66" charset="0"/>
              </a:rPr>
              <a:t>образования</a:t>
            </a:r>
            <a:r>
              <a:rPr lang="x-none" sz="1200" smtClean="0">
                <a:latin typeface="Comic Sans MS" pitchFamily="66" charset="0"/>
              </a:rPr>
              <a:t> на 202</a:t>
            </a:r>
            <a:r>
              <a:rPr lang="ru-RU" sz="1200" dirty="0" smtClean="0">
                <a:latin typeface="Comic Sans MS" pitchFamily="66" charset="0"/>
              </a:rPr>
              <a:t>3 </a:t>
            </a:r>
            <a:r>
              <a:rPr lang="x-none" sz="1200" smtClean="0">
                <a:latin typeface="Comic Sans MS" pitchFamily="66" charset="0"/>
              </a:rPr>
              <a:t>год  в </a:t>
            </a:r>
            <a:r>
              <a:rPr lang="ru-RU" sz="1200" dirty="0" smtClean="0">
                <a:latin typeface="Comic Sans MS" pitchFamily="66" charset="0"/>
              </a:rPr>
              <a:t>размере </a:t>
            </a:r>
            <a:r>
              <a:rPr lang="ru-RU" sz="1200" b="1" dirty="0" smtClean="0">
                <a:latin typeface="Comic Sans MS" pitchFamily="66" charset="0"/>
              </a:rPr>
              <a:t>7239,8 </a:t>
            </a:r>
            <a:r>
              <a:rPr lang="x-none" sz="1200" smtClean="0">
                <a:latin typeface="Comic Sans MS" pitchFamily="66" charset="0"/>
              </a:rPr>
              <a:t>тыс.</a:t>
            </a:r>
            <a:endParaRPr lang="ru-RU" sz="1200" dirty="0" smtClean="0">
              <a:latin typeface="Comic Sans MS" pitchFamily="66" charset="0"/>
            </a:endParaRPr>
          </a:p>
          <a:p>
            <a:r>
              <a:rPr lang="ru-RU" sz="1200" dirty="0" smtClean="0">
                <a:latin typeface="Comic Sans MS" pitchFamily="66" charset="0"/>
              </a:rPr>
              <a:t>       В качестве источника финансирования дефицита бюджета  муниципального образования планируется использовать остатки средств бюджета муниципального образования  (без целевых средств и средств дорожного фонда) по состоянию на 01 января 2023 года в сумме </a:t>
            </a:r>
            <a:r>
              <a:rPr lang="ru-RU" sz="1200" b="1" dirty="0" smtClean="0">
                <a:latin typeface="Comic Sans MS" pitchFamily="66" charset="0"/>
              </a:rPr>
              <a:t>239,8</a:t>
            </a:r>
            <a:r>
              <a:rPr lang="ru-RU" sz="1200" dirty="0" smtClean="0">
                <a:latin typeface="Comic Sans MS" pitchFamily="66" charset="0"/>
              </a:rPr>
              <a:t> тыс. рублей  и  за счет  остатков средств дорожного фонда по состоянию на 01 января 2023 года  в сумме </a:t>
            </a:r>
            <a:r>
              <a:rPr lang="ru-RU" sz="1200" b="1" dirty="0" smtClean="0">
                <a:latin typeface="Comic Sans MS" pitchFamily="66" charset="0"/>
              </a:rPr>
              <a:t>7000,0 </a:t>
            </a:r>
            <a:r>
              <a:rPr lang="ru-RU" sz="1200" dirty="0" smtClean="0">
                <a:latin typeface="Comic Sans MS" pitchFamily="66" charset="0"/>
              </a:rPr>
              <a:t>тыс. рублей.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EBA0A35-3DF4-4400-B6F0-7A55305109F9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59</a:t>
            </a:fld>
            <a:endParaRPr lang="ru-RU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1285852" y="285728"/>
            <a:ext cx="7643866" cy="4429156"/>
          </a:xfrm>
          <a:prstGeom prst="cloud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66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C0099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Контактная информация:</a:t>
            </a:r>
          </a:p>
          <a:p>
            <a:pPr algn="ctr" eaLnBrk="0" hangingPunct="0"/>
            <a:r>
              <a:rPr lang="ru-RU" b="1" dirty="0" smtClean="0">
                <a:solidFill>
                  <a:srgbClr val="CC0099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Начальник Финансового управления Администрации</a:t>
            </a:r>
          </a:p>
          <a:p>
            <a:pPr algn="ctr" eaLnBrk="0" hangingPunct="0"/>
            <a:r>
              <a:rPr lang="ru-RU" b="1" dirty="0" smtClean="0">
                <a:solidFill>
                  <a:srgbClr val="CC0099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муниципального образования «Краснинский район»</a:t>
            </a:r>
          </a:p>
          <a:p>
            <a:pPr algn="ctr" eaLnBrk="0" hangingPunct="0"/>
            <a:r>
              <a:rPr lang="ru-RU" b="1" dirty="0" smtClean="0">
                <a:solidFill>
                  <a:srgbClr val="CC0099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Смоленской области</a:t>
            </a:r>
          </a:p>
          <a:p>
            <a:pPr algn="ctr" eaLnBrk="0" hangingPunct="0"/>
            <a:r>
              <a:rPr lang="ru-RU" b="1" dirty="0" smtClean="0">
                <a:solidFill>
                  <a:srgbClr val="CC0099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Новикова Наталья Владимировна</a:t>
            </a:r>
          </a:p>
          <a:p>
            <a:pPr algn="ctr" eaLnBrk="0" hangingPunct="0"/>
            <a:r>
              <a:rPr lang="ru-RU" b="1" dirty="0" smtClean="0">
                <a:solidFill>
                  <a:srgbClr val="CC0099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График работы с 9-00 до 18-00, перерыв с 13-00 до 14-00.</a:t>
            </a:r>
          </a:p>
          <a:p>
            <a:pPr algn="ctr" eaLnBrk="0" hangingPunct="0"/>
            <a:r>
              <a:rPr lang="ru-RU" b="1" dirty="0" smtClean="0">
                <a:solidFill>
                  <a:srgbClr val="CC0099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Адрес:  216100, Смоленская область, п.г.т Красный, </a:t>
            </a:r>
          </a:p>
          <a:p>
            <a:pPr algn="ctr" eaLnBrk="0" hangingPunct="0"/>
            <a:r>
              <a:rPr lang="ru-RU" b="1" dirty="0" smtClean="0">
                <a:solidFill>
                  <a:srgbClr val="CC0099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ул. Карла Маркса д.16</a:t>
            </a:r>
          </a:p>
          <a:p>
            <a:pPr algn="ctr" eaLnBrk="0" hangingPunct="0"/>
            <a:r>
              <a:rPr lang="ru-RU" b="1" dirty="0" smtClean="0">
                <a:solidFill>
                  <a:srgbClr val="CC0099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Телефоны  (848145) 4-19-44</a:t>
            </a:r>
          </a:p>
          <a:p>
            <a:pPr algn="ctr" eaLnBrk="0" hangingPunct="0"/>
            <a:r>
              <a:rPr lang="ru-RU" b="1" dirty="0" smtClean="0">
                <a:solidFill>
                  <a:srgbClr val="CC0099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Электронная почта:</a:t>
            </a:r>
            <a:r>
              <a:rPr lang="ru-RU" dirty="0" smtClean="0">
                <a:solidFill>
                  <a:srgbClr val="CC0099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rfo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67@</a:t>
            </a:r>
            <a:r>
              <a:rPr lang="en-US" b="1" dirty="0" err="1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yandex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b="1" dirty="0" err="1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lang="ru-RU" b="1" dirty="0" smtClean="0">
                <a:solidFill>
                  <a:srgbClr val="FF0066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66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14282" y="5286388"/>
            <a:ext cx="2428892" cy="1428760"/>
          </a:xfrm>
          <a:prstGeom prst="cloud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0099"/>
                </a:solidFill>
                <a:latin typeface="Comic Sans MS" pitchFamily="66" charset="0"/>
              </a:rPr>
              <a:t>Спасибо за внимание!</a:t>
            </a:r>
            <a:endParaRPr lang="ru-RU" b="1" dirty="0">
              <a:solidFill>
                <a:srgbClr val="CC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8643998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Административно-территориальное устройство муниципального образования </a:t>
            </a:r>
            <a:endParaRPr lang="ru-RU" sz="2800" dirty="0" smtClean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 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 </a:t>
            </a: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</a:t>
            </a: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Территория муниципального района определена в границах,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утвержденных областным законом «О наделении статусом муниципального района муниципального образования «Краснинский район» Смоленской области, об установлении границ муниципальных образований, территории которых 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входят в его состав, и наделении их соответствующим статусом». 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 Территория муниципального района</a:t>
            </a:r>
            <a:r>
              <a:rPr lang="ru-RU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marL="342900" indent="-342900" algn="r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составляет </a:t>
            </a:r>
            <a:r>
              <a:rPr lang="ru-RU" sz="15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1507,67</a:t>
            </a: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квадратных километров, и образуется из          следующих поселений, входящих в его состав:                                                                                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  - Краснинское городское поселение;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  - Гусинское сельское поселение;  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  - Малеевское сельское поселение;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                                              - Мерлинское сельское поселение;</a:t>
            </a:r>
          </a:p>
          <a:p>
            <a:pPr marL="342900" indent="-342900">
              <a:defRPr/>
            </a:pPr>
            <a:r>
              <a:rPr 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marL="342900" indent="-342900">
              <a:defRPr/>
            </a:pPr>
            <a:r>
              <a:rPr lang="ru-RU" sz="1500" dirty="0" smtClean="0">
                <a:latin typeface="Comic Sans MS" pitchFamily="66" charset="0"/>
                <a:cs typeface="Times New Roman" pitchFamily="18" charset="0"/>
              </a:rPr>
              <a:t>            </a:t>
            </a:r>
          </a:p>
          <a:p>
            <a:pPr marL="342900" indent="-342900">
              <a:defRPr/>
            </a:pPr>
            <a:endParaRPr lang="ru-RU" sz="1500" dirty="0" smtClean="0">
              <a:latin typeface="Comic Sans MS" pitchFamily="66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ru-RU" sz="1500" dirty="0" smtClean="0">
                <a:latin typeface="Comic Sans MS" pitchFamily="66" charset="0"/>
                <a:cs typeface="Times New Roman" pitchFamily="18" charset="0"/>
              </a:rPr>
              <a:t> Административный центр — посёлок городского типа Красный.</a:t>
            </a:r>
          </a:p>
          <a:p>
            <a:pPr marL="342900" indent="-342900">
              <a:defRPr/>
            </a:pPr>
            <a:r>
              <a:rPr lang="ru-RU" sz="1500" dirty="0" smtClean="0">
                <a:latin typeface="Comic Sans MS" pitchFamily="66" charset="0"/>
                <a:cs typeface="Times New Roman" pitchFamily="18" charset="0"/>
              </a:rPr>
              <a:t>             Территориально район граничит: на севере с Руднянским районом, на востоке со Смоленским районом, на юге с Монастырщинским районом, на западе с Белоруссией.</a:t>
            </a:r>
          </a:p>
          <a:p>
            <a:pPr marL="342900" indent="-342900">
              <a:defRPr/>
            </a:pPr>
            <a:r>
              <a:rPr lang="ru-RU" sz="1500" dirty="0" smtClean="0">
                <a:latin typeface="Comic Sans MS" pitchFamily="66" charset="0"/>
                <a:cs typeface="Times New Roman" pitchFamily="18" charset="0"/>
              </a:rPr>
              <a:t>Численность населения </a:t>
            </a:r>
            <a:r>
              <a:rPr lang="ru-RU" sz="1500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11443</a:t>
            </a:r>
            <a:r>
              <a:rPr lang="ru-RU" sz="1500" dirty="0" smtClean="0">
                <a:latin typeface="Comic Sans MS" pitchFamily="66" charset="0"/>
                <a:cs typeface="Times New Roman" pitchFamily="18" charset="0"/>
              </a:rPr>
              <a:t> человек</a:t>
            </a:r>
          </a:p>
          <a:p>
            <a:pPr marL="342900" indent="-342900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800px-Location_Krasninsky_District_Smolensk_Oblast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500306"/>
            <a:ext cx="2357454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6"/>
          <p:cNvSpPr txBox="1">
            <a:spLocks noChangeArrowheads="1"/>
          </p:cNvSpPr>
          <p:nvPr/>
        </p:nvSpPr>
        <p:spPr bwMode="auto">
          <a:xfrm>
            <a:off x="539750" y="642918"/>
            <a:ext cx="796134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C0099"/>
                </a:solidFill>
                <a:latin typeface="Comic Sans MS" pitchFamily="66" charset="0"/>
              </a:rPr>
              <a:t>Что такое бюджет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Слово бюджет обозначало небольшой кошелек, прикрепленный к поясу и содержащий разменные монеты, которые расходовались на повседневные расходы.</a:t>
            </a:r>
            <a:endParaRPr lang="ru-RU" sz="2000" b="1" dirty="0" smtClean="0">
              <a:latin typeface="Comic Sans MS" pitchFamily="66" charset="0"/>
              <a:cs typeface="Times New Roman" pitchFamily="18" charset="0"/>
            </a:endParaRPr>
          </a:p>
          <a:p>
            <a:endParaRPr lang="ru-RU" sz="2000" b="1" dirty="0">
              <a:latin typeface="Comic Sans MS" pitchFamily="66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Бюджет- это план доходов и расходов </a:t>
            </a:r>
            <a:r>
              <a:rPr lang="ru-RU" sz="2000" b="1" dirty="0" smtClean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rgbClr val="CC0099"/>
                </a:solidFill>
                <a:latin typeface="Comic Sans MS" pitchFamily="66" charset="0"/>
                <a:cs typeface="Times New Roman" pitchFamily="18" charset="0"/>
              </a:rPr>
              <a:t>определенный период</a:t>
            </a:r>
          </a:p>
          <a:p>
            <a:endParaRPr lang="ru-RU" sz="2000" i="1" dirty="0" smtClean="0">
              <a:latin typeface="Comic Sans MS" pitchFamily="66" charset="0"/>
              <a:cs typeface="Times New Roman" pitchFamily="18" charset="0"/>
            </a:endParaRPr>
          </a:p>
          <a:p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       Каждый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житель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Краснинского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района является,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с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одной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стороны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участником формирования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бюджета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, где он уплачивает налоги, наполняет </a:t>
            </a:r>
            <a:r>
              <a:rPr lang="ru-RU" sz="2000" dirty="0" smtClean="0">
                <a:latin typeface="Comic Sans MS" pitchFamily="66" charset="0"/>
                <a:cs typeface="Times New Roman" pitchFamily="18" charset="0"/>
              </a:rPr>
              <a:t>доходы </a:t>
            </a:r>
            <a:r>
              <a:rPr lang="ru-RU" sz="2000" dirty="0">
                <a:latin typeface="Comic Sans MS" pitchFamily="66" charset="0"/>
                <a:cs typeface="Times New Roman" pitchFamily="18" charset="0"/>
              </a:rPr>
              <a:t>бюджета, с другой стороны участником исполнения бюджета, где он получает часть расходов как потребитель муниципальных услуг в сфере образования, здравоохранения, культуры и спорта, социального обеспечения и др</a:t>
            </a:r>
            <a:r>
              <a:rPr lang="ru-RU" sz="2000" i="1" dirty="0"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500694" y="6429396"/>
            <a:ext cx="3352800" cy="288925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65"/>
          <p:cNvSpPr txBox="1">
            <a:spLocks noChangeArrowheads="1"/>
          </p:cNvSpPr>
          <p:nvPr/>
        </p:nvSpPr>
        <p:spPr bwMode="auto">
          <a:xfrm>
            <a:off x="5811838" y="0"/>
            <a:ext cx="1233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Times New Roman" pitchFamily="18" charset="0"/>
            </a:endParaRPr>
          </a:p>
        </p:txBody>
      </p:sp>
      <p:sp>
        <p:nvSpPr>
          <p:cNvPr id="22530" name="Text Box 66"/>
          <p:cNvSpPr txBox="1">
            <a:spLocks noChangeArrowheads="1"/>
          </p:cNvSpPr>
          <p:nvPr/>
        </p:nvSpPr>
        <p:spPr bwMode="auto">
          <a:xfrm>
            <a:off x="1547813" y="260350"/>
            <a:ext cx="59959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solidFill>
                  <a:srgbClr val="CC0099"/>
                </a:solidFill>
                <a:latin typeface="Comic Sans MS" pitchFamily="66" charset="0"/>
              </a:rPr>
              <a:t>Бюджетная система </a:t>
            </a:r>
            <a:r>
              <a:rPr lang="ru-RU" sz="2400" b="1" dirty="0" smtClean="0">
                <a:solidFill>
                  <a:srgbClr val="CC0099"/>
                </a:solidFill>
                <a:latin typeface="Comic Sans MS" pitchFamily="66" charset="0"/>
              </a:rPr>
              <a:t>Смоленской области</a:t>
            </a:r>
            <a:endParaRPr lang="ru-RU" sz="2400" b="1" dirty="0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22531" name="Text Box 72"/>
          <p:cNvSpPr txBox="1">
            <a:spLocks noChangeArrowheads="1"/>
          </p:cNvSpPr>
          <p:nvPr/>
        </p:nvSpPr>
        <p:spPr bwMode="auto">
          <a:xfrm>
            <a:off x="7019925" y="1268413"/>
            <a:ext cx="18002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22533" name="Text Box 75"/>
          <p:cNvSpPr txBox="1">
            <a:spLocks noChangeArrowheads="1"/>
          </p:cNvSpPr>
          <p:nvPr/>
        </p:nvSpPr>
        <p:spPr bwMode="auto">
          <a:xfrm>
            <a:off x="2357422" y="1714488"/>
            <a:ext cx="2428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34" name="AutoShape 77"/>
          <p:cNvSpPr>
            <a:spLocks noChangeArrowheads="1"/>
          </p:cNvSpPr>
          <p:nvPr/>
        </p:nvSpPr>
        <p:spPr bwMode="auto">
          <a:xfrm>
            <a:off x="571472" y="1428736"/>
            <a:ext cx="3714776" cy="928694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dirty="0" smtClean="0">
                <a:latin typeface="Comic Sans MS" pitchFamily="66" charset="0"/>
              </a:rPr>
              <a:t>Консолидированный Бюджет Смоленской области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36" name="AutoShape 80"/>
          <p:cNvSpPr>
            <a:spLocks noChangeArrowheads="1"/>
          </p:cNvSpPr>
          <p:nvPr/>
        </p:nvSpPr>
        <p:spPr bwMode="auto">
          <a:xfrm>
            <a:off x="4929190" y="4429132"/>
            <a:ext cx="2000264" cy="785818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городских поселений 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40" name="AutoShape 85"/>
          <p:cNvSpPr>
            <a:spLocks noChangeArrowheads="1"/>
          </p:cNvSpPr>
          <p:nvPr/>
        </p:nvSpPr>
        <p:spPr bwMode="auto">
          <a:xfrm>
            <a:off x="2643174" y="4429132"/>
            <a:ext cx="2000264" cy="785818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муниципальных районов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42" name="AutoShape 88"/>
          <p:cNvSpPr>
            <a:spLocks noChangeArrowheads="1"/>
          </p:cNvSpPr>
          <p:nvPr/>
        </p:nvSpPr>
        <p:spPr bwMode="auto">
          <a:xfrm>
            <a:off x="428596" y="4429132"/>
            <a:ext cx="1928826" cy="785818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городских округов 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45" name="Text Box 92"/>
          <p:cNvSpPr txBox="1">
            <a:spLocks noChangeArrowheads="1"/>
          </p:cNvSpPr>
          <p:nvPr/>
        </p:nvSpPr>
        <p:spPr bwMode="auto">
          <a:xfrm>
            <a:off x="357158" y="2686050"/>
            <a:ext cx="1571636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400" dirty="0">
              <a:latin typeface="Times New Roman" pitchFamily="18" charset="0"/>
            </a:endParaRPr>
          </a:p>
        </p:txBody>
      </p:sp>
      <p:sp>
        <p:nvSpPr>
          <p:cNvPr id="22547" name="AutoShape 97"/>
          <p:cNvSpPr>
            <a:spLocks noChangeArrowheads="1"/>
          </p:cNvSpPr>
          <p:nvPr/>
        </p:nvSpPr>
        <p:spPr bwMode="auto">
          <a:xfrm>
            <a:off x="642910" y="2928934"/>
            <a:ext cx="1928826" cy="785818"/>
          </a:xfrm>
          <a:prstGeom prst="flowChartAlternateProcess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Областной бюджет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54" name="AutoShape 105"/>
          <p:cNvSpPr>
            <a:spLocks noChangeArrowheads="1"/>
          </p:cNvSpPr>
          <p:nvPr/>
        </p:nvSpPr>
        <p:spPr bwMode="auto">
          <a:xfrm>
            <a:off x="5214942" y="1428736"/>
            <a:ext cx="2286016" cy="1571636"/>
          </a:xfrm>
          <a:prstGeom prst="flowChartAlternateProcess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 территориального фонда обязательного медицинского страхования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22559" name="AutoShape 113"/>
          <p:cNvSpPr>
            <a:spLocks noChangeArrowheads="1"/>
          </p:cNvSpPr>
          <p:nvPr/>
        </p:nvSpPr>
        <p:spPr bwMode="auto">
          <a:xfrm>
            <a:off x="7143768" y="4429132"/>
            <a:ext cx="1785950" cy="785818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dirty="0" smtClean="0">
                <a:latin typeface="Comic Sans MS" pitchFamily="66" charset="0"/>
              </a:rPr>
              <a:t>Бюджеты сельских поселений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43" name="Нижний колонтитул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2" name="Номер слайда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EAA-64A0-4387-8926-CD86B9A319C7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rot="5400000">
            <a:off x="2108183" y="3249611"/>
            <a:ext cx="1785950" cy="15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214414" y="4143380"/>
            <a:ext cx="671517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1071538" y="4286256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571736" y="3357562"/>
            <a:ext cx="42862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7785916" y="4286256"/>
            <a:ext cx="28654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>
            <a:off x="3357554" y="4286256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5644364" y="4286256"/>
            <a:ext cx="284958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5"/>
          <p:cNvGrpSpPr>
            <a:grpSpLocks/>
          </p:cNvGrpSpPr>
          <p:nvPr/>
        </p:nvGrpSpPr>
        <p:grpSpPr bwMode="auto">
          <a:xfrm>
            <a:off x="323850" y="-387350"/>
            <a:ext cx="8964613" cy="6742113"/>
            <a:chOff x="1157" y="359"/>
            <a:chExt cx="15115" cy="11087"/>
          </a:xfrm>
        </p:grpSpPr>
        <p:sp>
          <p:nvSpPr>
            <p:cNvPr id="24579" name="Text Box 6"/>
            <p:cNvSpPr txBox="1">
              <a:spLocks noChangeArrowheads="1"/>
            </p:cNvSpPr>
            <p:nvPr/>
          </p:nvSpPr>
          <p:spPr bwMode="auto">
            <a:xfrm>
              <a:off x="1157" y="359"/>
              <a:ext cx="3515" cy="3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4581" name="Text Box 8"/>
            <p:cNvSpPr txBox="1">
              <a:spLocks noChangeArrowheads="1"/>
            </p:cNvSpPr>
            <p:nvPr/>
          </p:nvSpPr>
          <p:spPr bwMode="auto">
            <a:xfrm>
              <a:off x="3743" y="4708"/>
              <a:ext cx="9877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>
                  <a:solidFill>
                    <a:srgbClr val="CC0099"/>
                  </a:solidFill>
                  <a:latin typeface="Comic Sans MS" pitchFamily="66" charset="0"/>
                </a:rPr>
                <a:t>ЭТАПЫ БЮДЖЕТНОГО ПРОЦЕССА</a:t>
              </a:r>
              <a:endParaRPr lang="ru-RU" sz="1400" dirty="0">
                <a:solidFill>
                  <a:srgbClr val="CC0099"/>
                </a:solidFill>
                <a:latin typeface="Comic Sans MS" pitchFamily="66" charset="0"/>
              </a:endParaRPr>
            </a:p>
          </p:txBody>
        </p:sp>
        <p:grpSp>
          <p:nvGrpSpPr>
            <p:cNvPr id="24582" name="Group 9"/>
            <p:cNvGrpSpPr>
              <a:grpSpLocks/>
            </p:cNvGrpSpPr>
            <p:nvPr/>
          </p:nvGrpSpPr>
          <p:grpSpPr bwMode="auto">
            <a:xfrm>
              <a:off x="1157" y="6496"/>
              <a:ext cx="4296" cy="1890"/>
              <a:chOff x="1128" y="5207"/>
              <a:chExt cx="4296" cy="1890"/>
            </a:xfrm>
          </p:grpSpPr>
          <p:sp>
            <p:nvSpPr>
              <p:cNvPr id="24604" name="AutoShape 1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605" name="Text Box 1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1. Составление проекта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83" name="AutoShape 12"/>
            <p:cNvSpPr>
              <a:spLocks noChangeArrowheads="1"/>
            </p:cNvSpPr>
            <p:nvPr/>
          </p:nvSpPr>
          <p:spPr bwMode="auto">
            <a:xfrm>
              <a:off x="5951" y="6496"/>
              <a:ext cx="4296" cy="1890"/>
            </a:xfrm>
            <a:prstGeom prst="flowChartAlternateProcess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4584" name="Text Box 13"/>
            <p:cNvSpPr txBox="1">
              <a:spLocks noChangeArrowheads="1"/>
            </p:cNvSpPr>
            <p:nvPr/>
          </p:nvSpPr>
          <p:spPr bwMode="auto">
            <a:xfrm>
              <a:off x="6203" y="6496"/>
              <a:ext cx="3930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600" b="1" dirty="0">
                  <a:solidFill>
                    <a:srgbClr val="0000FF"/>
                  </a:solidFill>
                  <a:latin typeface="Times New Roman" pitchFamily="18" charset="0"/>
                </a:rPr>
                <a:t>2. Рассмотрение проекта бюджета</a:t>
              </a:r>
              <a:endParaRPr lang="ru-RU" sz="1400" dirty="0">
                <a:latin typeface="Times New Roman" pitchFamily="18" charset="0"/>
              </a:endParaRPr>
            </a:p>
          </p:txBody>
        </p:sp>
        <p:grpSp>
          <p:nvGrpSpPr>
            <p:cNvPr id="24585" name="Group 14"/>
            <p:cNvGrpSpPr>
              <a:grpSpLocks/>
            </p:cNvGrpSpPr>
            <p:nvPr/>
          </p:nvGrpSpPr>
          <p:grpSpPr bwMode="auto">
            <a:xfrm>
              <a:off x="10643" y="6496"/>
              <a:ext cx="4296" cy="1890"/>
              <a:chOff x="1128" y="5207"/>
              <a:chExt cx="4296" cy="1890"/>
            </a:xfrm>
          </p:grpSpPr>
          <p:sp>
            <p:nvSpPr>
              <p:cNvPr id="24602" name="AutoShape 15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603" name="Text Box 16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3. Утверждение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86" name="AutoShape 17"/>
            <p:cNvSpPr>
              <a:spLocks noChangeArrowheads="1"/>
            </p:cNvSpPr>
            <p:nvPr/>
          </p:nvSpPr>
          <p:spPr bwMode="auto">
            <a:xfrm>
              <a:off x="4529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 dirty="0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  <p:sp>
          <p:nvSpPr>
            <p:cNvPr id="24587" name="AutoShape 18"/>
            <p:cNvSpPr>
              <a:spLocks noChangeArrowheads="1"/>
            </p:cNvSpPr>
            <p:nvPr/>
          </p:nvSpPr>
          <p:spPr bwMode="auto">
            <a:xfrm>
              <a:off x="9557" y="8386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88" name="Group 19"/>
            <p:cNvGrpSpPr>
              <a:grpSpLocks/>
            </p:cNvGrpSpPr>
            <p:nvPr/>
          </p:nvGrpSpPr>
          <p:grpSpPr bwMode="auto">
            <a:xfrm>
              <a:off x="10739" y="9556"/>
              <a:ext cx="4296" cy="1890"/>
              <a:chOff x="1128" y="5207"/>
              <a:chExt cx="4296" cy="1890"/>
            </a:xfrm>
          </p:grpSpPr>
          <p:sp>
            <p:nvSpPr>
              <p:cNvPr id="24600" name="AutoShape 20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601" name="Text Box 21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4. Исполнение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89" name="AutoShape 22"/>
            <p:cNvSpPr>
              <a:spLocks noChangeArrowheads="1"/>
            </p:cNvSpPr>
            <p:nvPr/>
          </p:nvSpPr>
          <p:spPr bwMode="auto">
            <a:xfrm>
              <a:off x="14939" y="7684"/>
              <a:ext cx="960" cy="2784"/>
            </a:xfrm>
            <a:prstGeom prst="curvedLeftArrow">
              <a:avLst>
                <a:gd name="adj1" fmla="val 58000"/>
                <a:gd name="adj2" fmla="val 116000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90" name="Group 23"/>
            <p:cNvGrpSpPr>
              <a:grpSpLocks/>
            </p:cNvGrpSpPr>
            <p:nvPr/>
          </p:nvGrpSpPr>
          <p:grpSpPr bwMode="auto">
            <a:xfrm>
              <a:off x="5951" y="9556"/>
              <a:ext cx="4296" cy="1890"/>
              <a:chOff x="1128" y="5207"/>
              <a:chExt cx="4296" cy="1890"/>
            </a:xfrm>
          </p:grpSpPr>
          <p:sp>
            <p:nvSpPr>
              <p:cNvPr id="24598" name="AutoShape 24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599" name="Text Box 25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5. Формирование отчета об исполнении бюджета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91" name="AutoShape 26"/>
            <p:cNvSpPr>
              <a:spLocks noChangeArrowheads="1"/>
            </p:cNvSpPr>
            <p:nvPr/>
          </p:nvSpPr>
          <p:spPr bwMode="auto">
            <a:xfrm rot="10800000">
              <a:off x="9191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92" name="Group 27"/>
            <p:cNvGrpSpPr>
              <a:grpSpLocks/>
            </p:cNvGrpSpPr>
            <p:nvPr/>
          </p:nvGrpSpPr>
          <p:grpSpPr bwMode="auto">
            <a:xfrm>
              <a:off x="1157" y="9556"/>
              <a:ext cx="4296" cy="1890"/>
              <a:chOff x="1128" y="5207"/>
              <a:chExt cx="4296" cy="1890"/>
            </a:xfrm>
          </p:grpSpPr>
          <p:sp>
            <p:nvSpPr>
              <p:cNvPr id="24596" name="AutoShape 28"/>
              <p:cNvSpPr>
                <a:spLocks noChangeArrowheads="1"/>
              </p:cNvSpPr>
              <p:nvPr/>
            </p:nvSpPr>
            <p:spPr bwMode="auto">
              <a:xfrm>
                <a:off x="1128" y="5207"/>
                <a:ext cx="4296" cy="1890"/>
              </a:xfrm>
              <a:prstGeom prst="flowChartAlternateProcess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597" name="Text Box 29"/>
              <p:cNvSpPr txBox="1">
                <a:spLocks noChangeArrowheads="1"/>
              </p:cNvSpPr>
              <p:nvPr/>
            </p:nvSpPr>
            <p:spPr bwMode="auto">
              <a:xfrm>
                <a:off x="1350" y="5309"/>
                <a:ext cx="3930" cy="1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600" b="1">
                    <a:solidFill>
                      <a:srgbClr val="0000FF"/>
                    </a:solidFill>
                    <a:latin typeface="Times New Roman" pitchFamily="18" charset="0"/>
                  </a:rPr>
                  <a:t>6. Муниципальный финансовый контроль</a:t>
                </a:r>
                <a:endParaRPr lang="ru-RU" sz="1400">
                  <a:latin typeface="Times New Roman" pitchFamily="18" charset="0"/>
                </a:endParaRPr>
              </a:p>
            </p:txBody>
          </p:sp>
        </p:grpSp>
        <p:sp>
          <p:nvSpPr>
            <p:cNvPr id="24593" name="AutoShape 30"/>
            <p:cNvSpPr>
              <a:spLocks noChangeArrowheads="1"/>
            </p:cNvSpPr>
            <p:nvPr/>
          </p:nvSpPr>
          <p:spPr bwMode="auto">
            <a:xfrm rot="10800000">
              <a:off x="4607" y="9118"/>
              <a:ext cx="2130" cy="438"/>
            </a:xfrm>
            <a:prstGeom prst="curvedUpArrow">
              <a:avLst>
                <a:gd name="adj1" fmla="val 97260"/>
                <a:gd name="adj2" fmla="val 194521"/>
                <a:gd name="adj3" fmla="val 33333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sp>
          <p:nvSpPr>
            <p:cNvPr id="24594" name="Text Box 31"/>
            <p:cNvSpPr txBox="1">
              <a:spLocks noChangeArrowheads="1"/>
            </p:cNvSpPr>
            <p:nvPr/>
          </p:nvSpPr>
          <p:spPr bwMode="auto">
            <a:xfrm>
              <a:off x="5188" y="689"/>
              <a:ext cx="7892" cy="3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3200" dirty="0">
                <a:latin typeface="Times New Roman" pitchFamily="18" charset="0"/>
              </a:endParaRPr>
            </a:p>
            <a:p>
              <a:endParaRPr lang="ru-RU" sz="3200" dirty="0">
                <a:latin typeface="Times New Roman" pitchFamily="18" charset="0"/>
              </a:endParaRPr>
            </a:p>
            <a:p>
              <a:r>
                <a:rPr lang="ru-RU" sz="2400" b="1" dirty="0" smtClean="0">
                  <a:solidFill>
                    <a:srgbClr val="CC0099"/>
                  </a:solidFill>
                  <a:latin typeface="Comic Sans MS" pitchFamily="66" charset="0"/>
                </a:rPr>
                <a:t>Бюджетный процесс</a:t>
              </a:r>
            </a:p>
            <a:p>
              <a:endParaRPr lang="ru-RU" sz="3200" dirty="0">
                <a:latin typeface="Times New Roman" pitchFamily="18" charset="0"/>
              </a:endParaRPr>
            </a:p>
          </p:txBody>
        </p:sp>
        <p:sp>
          <p:nvSpPr>
            <p:cNvPr id="24595" name="Text Box 32"/>
            <p:cNvSpPr txBox="1">
              <a:spLocks noChangeArrowheads="1"/>
            </p:cNvSpPr>
            <p:nvPr/>
          </p:nvSpPr>
          <p:spPr bwMode="auto">
            <a:xfrm>
              <a:off x="1530" y="3463"/>
              <a:ext cx="14742" cy="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 dirty="0">
                  <a:solidFill>
                    <a:srgbClr val="0000FF"/>
                  </a:solidFill>
                  <a:latin typeface="Times New Roman" pitchFamily="18" charset="0"/>
                </a:rPr>
                <a:t>Бюджетный процесс - ежегодное формирование и исполнение бюджета</a:t>
              </a:r>
              <a:endParaRPr lang="ru-RU" sz="1400" dirty="0">
                <a:latin typeface="Times New Roman" pitchFamily="18" charset="0"/>
              </a:endParaRPr>
            </a:p>
          </p:txBody>
        </p:sp>
      </p:grp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>
          <a:xfrm>
            <a:off x="8143900" y="6613525"/>
            <a:ext cx="762000" cy="244475"/>
          </a:xfrm>
        </p:spPr>
        <p:txBody>
          <a:bodyPr/>
          <a:lstStyle/>
          <a:p>
            <a:pPr>
              <a:defRPr/>
            </a:pPr>
            <a:fld id="{FAAAF679-3C44-4EF6-93D2-DD6D0CD78DE9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Нижний колонтитул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9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139</Template>
  <TotalTime>13748</TotalTime>
  <Words>7026</Words>
  <Application>Microsoft Office PowerPoint</Application>
  <PresentationFormat>Экран (4:3)</PresentationFormat>
  <Paragraphs>1431</Paragraphs>
  <Slides>59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9" baseType="lpstr">
      <vt:lpstr>Arial</vt:lpstr>
      <vt:lpstr>Wingdings 2</vt:lpstr>
      <vt:lpstr>Calibri</vt:lpstr>
      <vt:lpstr>Times New Roman</vt:lpstr>
      <vt:lpstr>Wingdings</vt:lpstr>
      <vt:lpstr>Courier New</vt:lpstr>
      <vt:lpstr>Tahoma</vt:lpstr>
      <vt:lpstr>Cambria</vt:lpstr>
      <vt:lpstr>139</vt:lpstr>
      <vt:lpstr>Worksheet</vt:lpstr>
      <vt:lpstr>Слайд 1</vt:lpstr>
      <vt:lpstr>Слайд 2</vt:lpstr>
      <vt:lpstr>Содержание</vt:lpstr>
      <vt:lpstr>     Глоссарий </vt:lpstr>
      <vt:lpstr>Слайд 5</vt:lpstr>
      <vt:lpstr>Слайд 6</vt:lpstr>
      <vt:lpstr>Слайд 7</vt:lpstr>
      <vt:lpstr>Слайд 8</vt:lpstr>
      <vt:lpstr>Слайд 9</vt:lpstr>
      <vt:lpstr>    Сбалансированность бюджета (равенство доходов и расходов) – один из основополагающих принципов при составлении бюджета, когда это равенство нарушается, возникает дефицит, либо профицит бюджета. Если расходная часть превышает доходную, то бюджет формируется с дефицитом. Превышение доходов над расходами образует положительный остаток – профицит.</vt:lpstr>
      <vt:lpstr>Слайд 11</vt:lpstr>
      <vt:lpstr>Расходы бюджета</vt:lpstr>
      <vt:lpstr>Слайд 13</vt:lpstr>
      <vt:lpstr>Слайд 14</vt:lpstr>
      <vt:lpstr>Слайд 15</vt:lpstr>
      <vt:lpstr>Слайд 16</vt:lpstr>
      <vt:lpstr>                                               Публичные слушания             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образования, главой муниципального образования могут проводиться публичные слушания. Порядок организации и проведения публичных слушаний определяется уставом муниципального образования и (или) нормативными правовыми актами представительного органа муниципального образования  </vt:lpstr>
      <vt:lpstr>Слайд 18</vt:lpstr>
      <vt:lpstr>      Основные характеристики бюджета муниципального района в 2020-2025 годах, в тыс. рублей</vt:lpstr>
      <vt:lpstr>Общие характеристики бюджета муниципального района в тыс. рублей</vt:lpstr>
      <vt:lpstr>Слайд 21</vt:lpstr>
      <vt:lpstr>Структура налоговых доходов   в тыс. рублей  </vt:lpstr>
      <vt:lpstr>Слайд 23</vt:lpstr>
      <vt:lpstr>Сведения о налоговых льготах и объеме выпадающих доходов</vt:lpstr>
      <vt:lpstr>Слайд 25</vt:lpstr>
      <vt:lpstr>                      Структура межбюджетных трансфертов, в тыс. рублей</vt:lpstr>
      <vt:lpstr>Слайд 27</vt:lpstr>
      <vt:lpstr>Расходы бюджета муниципального района,  в тыс. рублей </vt:lpstr>
      <vt:lpstr>Слайд 29</vt:lpstr>
      <vt:lpstr>Слайд 30</vt:lpstr>
      <vt:lpstr>Слайд 31</vt:lpstr>
      <vt:lpstr>Слайд 32</vt:lpstr>
      <vt:lpstr>Слайд 33</vt:lpstr>
      <vt:lpstr>Слайд 34</vt:lpstr>
      <vt:lpstr>    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 Непрограммные направления расходов, в тыс. рублей</vt:lpstr>
      <vt:lpstr> На территории муниципального образования «Краснинский район» Смоленской области реализуются общественно значимые проекты    Сведения об объемах бюджетных инвестиций в объекты капитального строительства, в тыс. рублей  </vt:lpstr>
      <vt:lpstr>Слайд 48</vt:lpstr>
      <vt:lpstr>     Финансовое обеспечение на реализацию национальных проектов, в тыс. рублей</vt:lpstr>
      <vt:lpstr>Слайд 50</vt:lpstr>
      <vt:lpstr>Численность занятых в экономике, тыс. человек</vt:lpstr>
      <vt:lpstr>Слайд 52</vt:lpstr>
      <vt:lpstr>    Распределение дотации на выравнивание  бюджетной обеспеченности поселений из бюджета муниципального района на 2023 год, и на плановый период 2024 и 2025 годов, в тыс. рублей</vt:lpstr>
      <vt:lpstr>   Источники  финансирования дефицита бюджета муниципального района, в тыс. рублей      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vt:lpstr>
      <vt:lpstr>    СТРУКТУРА МУНИЦИПАЛЬНОГО ВНУТРЕННЕГО ДОЛГА МУНИЦИПАЛЬНОГО ОБРАЗОВАНИЯ  «КРАСНИНСКИЙ РАЙОН» СМОЛЕНСКОЙ ОБЛАСТИ     </vt:lpstr>
      <vt:lpstr>      Расходы на обслуживание долговых обязательств, в тыс. рублей   </vt:lpstr>
      <vt:lpstr>    ПОЯСНИТЕЛЬНАЯ ЗАПИСКА       к решению Краснинской районной Думы от 31.03.2023 №10 «О внесении изменений в решение Краснинской районной Думы от 20.12.2022 года № 41 «О бюджете муниципального района на 2023 год и на плановый период 2024 и 2025 годов»  </vt:lpstr>
      <vt:lpstr>Слайд 58</vt:lpstr>
      <vt:lpstr>Слайд 59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Смирнова</cp:lastModifiedBy>
  <cp:revision>1664</cp:revision>
  <dcterms:created xsi:type="dcterms:W3CDTF">2014-03-05T08:04:44Z</dcterms:created>
  <dcterms:modified xsi:type="dcterms:W3CDTF">2023-04-06T11:50:15Z</dcterms:modified>
</cp:coreProperties>
</file>