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3" r:id="rId1"/>
  </p:sldMasterIdLst>
  <p:notesMasterIdLst>
    <p:notesMasterId r:id="rId59"/>
  </p:notesMasterIdLst>
  <p:handoutMasterIdLst>
    <p:handoutMasterId r:id="rId60"/>
  </p:handoutMasterIdLst>
  <p:sldIdLst>
    <p:sldId id="256" r:id="rId2"/>
    <p:sldId id="347" r:id="rId3"/>
    <p:sldId id="371" r:id="rId4"/>
    <p:sldId id="357" r:id="rId5"/>
    <p:sldId id="359" r:id="rId6"/>
    <p:sldId id="374" r:id="rId7"/>
    <p:sldId id="327" r:id="rId8"/>
    <p:sldId id="270" r:id="rId9"/>
    <p:sldId id="274" r:id="rId10"/>
    <p:sldId id="261" r:id="rId11"/>
    <p:sldId id="329" r:id="rId12"/>
    <p:sldId id="350" r:id="rId13"/>
    <p:sldId id="275" r:id="rId14"/>
    <p:sldId id="304" r:id="rId15"/>
    <p:sldId id="305" r:id="rId16"/>
    <p:sldId id="308" r:id="rId17"/>
    <p:sldId id="370" r:id="rId18"/>
    <p:sldId id="333" r:id="rId19"/>
    <p:sldId id="346" r:id="rId20"/>
    <p:sldId id="334" r:id="rId21"/>
    <p:sldId id="375" r:id="rId22"/>
    <p:sldId id="284" r:id="rId23"/>
    <p:sldId id="377" r:id="rId24"/>
    <p:sldId id="365" r:id="rId25"/>
    <p:sldId id="363" r:id="rId26"/>
    <p:sldId id="335" r:id="rId27"/>
    <p:sldId id="373" r:id="rId28"/>
    <p:sldId id="344" r:id="rId29"/>
    <p:sldId id="315" r:id="rId30"/>
    <p:sldId id="314" r:id="rId31"/>
    <p:sldId id="378" r:id="rId32"/>
    <p:sldId id="379" r:id="rId33"/>
    <p:sldId id="380" r:id="rId34"/>
    <p:sldId id="381" r:id="rId35"/>
    <p:sldId id="300" r:id="rId36"/>
    <p:sldId id="382" r:id="rId37"/>
    <p:sldId id="383" r:id="rId38"/>
    <p:sldId id="384" r:id="rId39"/>
    <p:sldId id="366" r:id="rId40"/>
    <p:sldId id="385" r:id="rId41"/>
    <p:sldId id="386" r:id="rId42"/>
    <p:sldId id="387" r:id="rId43"/>
    <p:sldId id="388" r:id="rId44"/>
    <p:sldId id="338" r:id="rId45"/>
    <p:sldId id="389" r:id="rId46"/>
    <p:sldId id="368" r:id="rId47"/>
    <p:sldId id="369" r:id="rId48"/>
    <p:sldId id="321" r:id="rId49"/>
    <p:sldId id="322" r:id="rId50"/>
    <p:sldId id="296" r:id="rId51"/>
    <p:sldId id="345" r:id="rId52"/>
    <p:sldId id="341" r:id="rId53"/>
    <p:sldId id="355" r:id="rId54"/>
    <p:sldId id="352" r:id="rId55"/>
    <p:sldId id="353" r:id="rId56"/>
    <p:sldId id="354" r:id="rId57"/>
    <p:sldId id="318" r:id="rId5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мирнова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00"/>
    <a:srgbClr val="00FFFF"/>
    <a:srgbClr val="99FF33"/>
    <a:srgbClr val="6666FF"/>
    <a:srgbClr val="FF0066"/>
    <a:srgbClr val="0000FF"/>
    <a:srgbClr val="FF6699"/>
    <a:srgbClr val="009900"/>
    <a:srgbClr val="CC00FF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21" autoAdjust="0"/>
    <p:restoredTop sz="98889" autoAdjust="0"/>
  </p:normalViewPr>
  <p:slideViewPr>
    <p:cSldViewPr>
      <p:cViewPr>
        <p:scale>
          <a:sx n="100" d="100"/>
          <a:sy n="100" d="100"/>
        </p:scale>
        <p:origin x="-974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745762734570989"/>
          <c:y val="9.5991395360324153E-2"/>
          <c:w val="0.72542372881355932"/>
          <c:h val="0.64615384615384874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ln w="41515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triang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2020 год (факт)</c:v>
                </c:pt>
                <c:pt idx="1">
                  <c:v>2021 год (факт)</c:v>
                </c:pt>
                <c:pt idx="2">
                  <c:v>2022 год (факт)</c:v>
                </c:pt>
                <c:pt idx="3">
                  <c:v>2023 год (план)</c:v>
                </c:pt>
                <c:pt idx="4">
                  <c:v>2024 год (план)</c:v>
                </c:pt>
                <c:pt idx="5">
                  <c:v>2025 (план)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321299.5</c:v>
                </c:pt>
                <c:pt idx="1">
                  <c:v>311987.59999999998</c:v>
                </c:pt>
                <c:pt idx="2" formatCode="0.0">
                  <c:v>346988.3</c:v>
                </c:pt>
                <c:pt idx="3">
                  <c:v>314950.09999999998</c:v>
                </c:pt>
                <c:pt idx="4" formatCode="0.0">
                  <c:v>293272.40000000002</c:v>
                </c:pt>
                <c:pt idx="5">
                  <c:v>297382.7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41515">
              <a:pattFill prst="pct75">
                <a:fgClr>
                  <a:srgbClr val="FFFF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plus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2020 год (факт)</c:v>
                </c:pt>
                <c:pt idx="1">
                  <c:v>2021 год (факт)</c:v>
                </c:pt>
                <c:pt idx="2">
                  <c:v>2022 год (факт)</c:v>
                </c:pt>
                <c:pt idx="3">
                  <c:v>2023 год (план)</c:v>
                </c:pt>
                <c:pt idx="4">
                  <c:v>2024 год (план)</c:v>
                </c:pt>
                <c:pt idx="5">
                  <c:v>2025 (план)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321898.2</c:v>
                </c:pt>
                <c:pt idx="1">
                  <c:v>311235.90000000002</c:v>
                </c:pt>
                <c:pt idx="2" formatCode="0.0">
                  <c:v>341863.5</c:v>
                </c:pt>
                <c:pt idx="3">
                  <c:v>314950.09999999998</c:v>
                </c:pt>
                <c:pt idx="4" formatCode="0.0">
                  <c:v>293272.40000000002</c:v>
                </c:pt>
                <c:pt idx="5">
                  <c:v>297382.7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ln w="41515">
              <a:pattFill prst="pct75">
                <a:fgClr>
                  <a:srgbClr val="00FF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star"/>
            <c:size val="14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2020 год (факт)</c:v>
                </c:pt>
                <c:pt idx="1">
                  <c:v>2021 год (факт)</c:v>
                </c:pt>
                <c:pt idx="2">
                  <c:v>2022 год (факт)</c:v>
                </c:pt>
                <c:pt idx="3">
                  <c:v>2023 год (план)</c:v>
                </c:pt>
                <c:pt idx="4">
                  <c:v>2024 год (план)</c:v>
                </c:pt>
                <c:pt idx="5">
                  <c:v>2025 (план)</c:v>
                </c:pt>
              </c:strCache>
            </c:strRef>
          </c:cat>
          <c:val>
            <c:numRef>
              <c:f>Sheet1!$B$4:$G$4</c:f>
              <c:numCache>
                <c:formatCode>0.0</c:formatCode>
                <c:ptCount val="6"/>
                <c:pt idx="0" formatCode="General">
                  <c:v>598.70000000000005</c:v>
                </c:pt>
                <c:pt idx="1">
                  <c:v>751.7</c:v>
                </c:pt>
                <c:pt idx="2">
                  <c:v>5124.8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marker val="1"/>
        <c:axId val="94382336"/>
        <c:axId val="94400896"/>
      </c:lineChart>
      <c:catAx>
        <c:axId val="94382336"/>
        <c:scaling>
          <c:orientation val="minMax"/>
        </c:scaling>
        <c:axPos val="b"/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4400896"/>
        <c:crosses val="autoZero"/>
        <c:auto val="1"/>
        <c:lblAlgn val="ctr"/>
        <c:lblOffset val="100"/>
        <c:tickMarkSkip val="1"/>
      </c:catAx>
      <c:valAx>
        <c:axId val="94400896"/>
        <c:scaling>
          <c:orientation val="minMax"/>
        </c:scaling>
        <c:axPos val="l"/>
        <c:majorGridlines>
          <c:spPr>
            <a:ln w="346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4382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46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11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dTable>
      <c:spPr>
        <a:noFill/>
        <a:ln w="13838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521E-2"/>
          <c:y val="0.24694606978545575"/>
          <c:w val="0.92923150144180966"/>
          <c:h val="0.591852958742777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99FF66"/>
              </a:solidFill>
            </c:spPr>
          </c:dPt>
          <c:dPt>
            <c:idx val="1"/>
            <c:spPr>
              <a:solidFill>
                <a:srgbClr val="0099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70234E-2"/>
                  <c:y val="-0.30222010694588397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1.0000000000000018E-3</c:v>
                </c:pt>
                <c:pt idx="1">
                  <c:v>1.0000000000000018E-3</c:v>
                </c:pt>
                <c:pt idx="2">
                  <c:v>1.0000000000000018E-3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734"/>
          <c:w val="0.8647696837350819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548E-2"/>
          <c:y val="0.24694606978545586"/>
          <c:w val="0.92923150144180966"/>
          <c:h val="0.591852958742777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70199E-2"/>
                  <c:y val="-0.30222010694588414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757"/>
          <c:w val="0.86476968373508212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576E-2"/>
          <c:y val="0.24694606978545594"/>
          <c:w val="0.92923150144180966"/>
          <c:h val="0.591852958742777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3399FF"/>
              </a:solidFill>
            </c:spPr>
          </c:dPt>
          <c:dPt>
            <c:idx val="1"/>
            <c:spPr>
              <a:solidFill>
                <a:srgbClr val="33CCFF"/>
              </a:solidFill>
            </c:spPr>
          </c:dPt>
          <c:dPt>
            <c:idx val="2"/>
            <c:spPr>
              <a:solidFill>
                <a:srgbClr val="3366FF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70157E-2"/>
                  <c:y val="-0.30222010694588436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79"/>
          <c:w val="0.864769683735082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604E-2"/>
          <c:y val="0.24694606978545602"/>
          <c:w val="0.92923150144180966"/>
          <c:h val="0.59185295874277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6600"/>
              </a:solidFill>
            </c:spPr>
          </c:dPt>
          <c:dPt>
            <c:idx val="1"/>
            <c:spPr>
              <a:solidFill>
                <a:srgbClr val="99FF66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0099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1"/>
              <c:layout>
                <c:manualLayout>
                  <c:x val="-4.6221898709370123E-2"/>
                  <c:y val="-0.30222010694588447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8.6</c:v>
                </c:pt>
                <c:pt idx="1">
                  <c:v>8</c:v>
                </c:pt>
                <c:pt idx="2" formatCode="General">
                  <c:v>7.8</c:v>
                </c:pt>
                <c:pt idx="3" formatCode="General">
                  <c:v>8.1</c:v>
                </c:pt>
                <c:pt idx="4" formatCode="General">
                  <c:v>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812"/>
          <c:w val="0.864769683735082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854904919992405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632E-2"/>
          <c:y val="0.24694606978545613"/>
          <c:w val="0.92923150144180966"/>
          <c:h val="0.591852958742776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spPr>
              <a:solidFill>
                <a:srgbClr val="33CCFF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749278769621033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4490574686001991E-2"/>
                  <c:y val="-0.15999888014782129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56.2</c:v>
                </c:pt>
                <c:pt idx="1">
                  <c:v>55.1</c:v>
                </c:pt>
                <c:pt idx="2">
                  <c:v>61.8</c:v>
                </c:pt>
                <c:pt idx="3">
                  <c:v>61.9</c:v>
                </c:pt>
                <c:pt idx="4">
                  <c:v>62.3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834"/>
          <c:w val="0.86476968373508289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694"/>
          <c:y val="2.343255690248882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673E-2"/>
          <c:y val="0.24694606978545625"/>
          <c:w val="0.92923150144180966"/>
          <c:h val="0.591852958742776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00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-0.10749278769621039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3.1795760406434892E-2"/>
                  <c:y val="-0.25777597357148851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12.8</c:v>
                </c:pt>
                <c:pt idx="1">
                  <c:v>13.8</c:v>
                </c:pt>
                <c:pt idx="2">
                  <c:v>14.3</c:v>
                </c:pt>
                <c:pt idx="3">
                  <c:v>13</c:v>
                </c:pt>
                <c:pt idx="4">
                  <c:v>12.7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856"/>
          <c:w val="0.86476968373508312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48095030179446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01E-2"/>
          <c:y val="0.24694606978545636"/>
          <c:w val="0.92923150144180966"/>
          <c:h val="0.59185295874277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CC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749278769621044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.2670201150469419"/>
                  <c:y val="-6.6666550015397966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0.30000000000000032</c:v>
                </c:pt>
                <c:pt idx="1">
                  <c:v>0.30000000000000032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89"/>
          <c:w val="0.864769683735083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4.5568854476426501E-2"/>
          <c:y val="2.787697023992839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4392084592659832E-2"/>
          <c:y val="0.22916829978442874"/>
          <c:w val="0.92923150144180966"/>
          <c:h val="0.591852958742776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CC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37415752425027732"/>
                  <c:y val="-6.2221786724152385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.37827419824061542"/>
                  <c:y val="0.12444322349449873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3.0000000000000002E-2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12"/>
          <c:w val="0.864769683735083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07"/>
          <c:y val="2.343255690248880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29E-2"/>
          <c:y val="0.24694606978545644"/>
          <c:w val="0.92923150144180966"/>
          <c:h val="0.591852958742776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CC6600"/>
              </a:solidFill>
            </c:spPr>
          </c:dPt>
          <c:dPt>
            <c:idx val="2"/>
            <c:spPr>
              <a:solidFill>
                <a:srgbClr val="FFCC66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1074927876962105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0.15999923010162739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12"/>
          <c:w val="0.864769683735083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19"/>
          <c:y val="2.3432556902488789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57E-2"/>
          <c:y val="0.24694606978545652"/>
          <c:w val="0.92923150144180966"/>
          <c:h val="0.591852958742775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9900"/>
              </a:solidFill>
            </c:spPr>
          </c:dPt>
          <c:dPt>
            <c:idx val="1"/>
            <c:spPr>
              <a:solidFill>
                <a:srgbClr val="CC660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9.7641579396626245E-3"/>
                  <c:y val="1.146190808076492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0.15999923010162756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6.0000000000000032E-2</c:v>
                </c:pt>
                <c:pt idx="1">
                  <c:v>0</c:v>
                </c:pt>
                <c:pt idx="2">
                  <c:v>2.0000000000000011E-2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34"/>
          <c:w val="0.86476968373508389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8512324549903444"/>
          <c:y val="0.13420468498158242"/>
          <c:w val="0.70958338093843598"/>
          <c:h val="0.4552509068802918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800080"/>
            </a:solidFill>
            <a:ln w="15196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2021 ф</c:v>
                </c:pt>
                <c:pt idx="1">
                  <c:v>2022 ф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311987.59999999998</c:v>
                </c:pt>
                <c:pt idx="1">
                  <c:v>346988.3</c:v>
                </c:pt>
                <c:pt idx="2">
                  <c:v>314950.09999999998</c:v>
                </c:pt>
                <c:pt idx="3">
                  <c:v>293272.40000000002</c:v>
                </c:pt>
                <c:pt idx="4">
                  <c:v>297382.7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C00"/>
            </a:solidFill>
          </c:spPr>
          <c:cat>
            <c:strRef>
              <c:f>Sheet1!$B$1:$F$1</c:f>
              <c:strCache>
                <c:ptCount val="5"/>
                <c:pt idx="0">
                  <c:v>2021 ф</c:v>
                </c:pt>
                <c:pt idx="1">
                  <c:v>2022 ф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311235.90000000002</c:v>
                </c:pt>
                <c:pt idx="1">
                  <c:v>341863.5</c:v>
                </c:pt>
                <c:pt idx="2">
                  <c:v>314950.09999999998</c:v>
                </c:pt>
                <c:pt idx="3">
                  <c:v>293272.40000000002</c:v>
                </c:pt>
                <c:pt idx="4">
                  <c:v>297382.7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2021 ф</c:v>
                </c:pt>
                <c:pt idx="1">
                  <c:v>2022 ф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751.7</c:v>
                </c:pt>
                <c:pt idx="1">
                  <c:v>5124.8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Depth val="0"/>
        <c:shape val="box"/>
        <c:axId val="126300544"/>
        <c:axId val="126302080"/>
        <c:axId val="0"/>
      </c:bar3DChart>
      <c:catAx>
        <c:axId val="126300544"/>
        <c:scaling>
          <c:orientation val="minMax"/>
        </c:scaling>
        <c:axPos val="b"/>
        <c:numFmt formatCode="General" sourceLinked="1"/>
        <c:majorTickMark val="in"/>
        <c:tickLblPos val="low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6302080"/>
        <c:crosses val="autoZero"/>
        <c:auto val="1"/>
        <c:lblAlgn val="ctr"/>
        <c:lblOffset val="100"/>
        <c:tickLblSkip val="1"/>
        <c:tickMarkSkip val="1"/>
      </c:catAx>
      <c:valAx>
        <c:axId val="126302080"/>
        <c:scaling>
          <c:orientation val="minMax"/>
        </c:scaling>
        <c:axPos val="l"/>
        <c:majorGridlines>
          <c:spPr>
            <a:ln w="3799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6300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79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30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27"/>
          <c:y val="2.343255690248877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98E-2"/>
          <c:y val="0.24694606978545663"/>
          <c:w val="0.92923150144180966"/>
          <c:h val="0.591852958742775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9.764157939662628E-3"/>
                  <c:y val="1.146190808076492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0.15999923010162773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3.0000000000000002E-2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56"/>
          <c:w val="0.86476968373508412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38"/>
          <c:y val="2.343255690248877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26E-2"/>
          <c:y val="0.24694606978545675"/>
          <c:w val="0.92923150144180966"/>
          <c:h val="0.59185295874277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CC660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0.25184284185125888"/>
                  <c:y val="1.6139869537221088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8273116459265667E-2"/>
                  <c:y val="-0.28631415390010667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2.0000000000000011E-2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9"/>
          <c:w val="0.864769683735084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707609452695122"/>
          <c:y val="0.13310475804079108"/>
          <c:w val="0.76027107278982164"/>
          <c:h val="0.471266383001378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пргограммы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</c:spPr>
          </c:marker>
          <c:dPt>
            <c:idx val="2"/>
            <c:spPr>
              <a:ln>
                <a:solidFill>
                  <a:srgbClr val="FF0066"/>
                </a:solidFill>
              </a:ln>
            </c:spPr>
          </c:dPt>
          <c:dPt>
            <c:idx val="3"/>
            <c:spPr>
              <a:ln>
                <a:solidFill>
                  <a:srgbClr val="FF0066"/>
                </a:solidFill>
              </a:ln>
            </c:spPr>
          </c:dPt>
          <c:cat>
            <c:numRef>
              <c:f>Лист1!$A$2:$A$5</c:f>
              <c:numCache>
                <c:formatCode>General</c:formatCode>
                <c:ptCount val="4"/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97.8</c:v>
                </c:pt>
                <c:pt idx="2">
                  <c:v>96.4</c:v>
                </c:pt>
                <c:pt idx="3">
                  <c:v>95.2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направления</c:v>
                </c:pt>
              </c:strCache>
            </c:strRef>
          </c:tx>
          <c:spPr>
            <a:ln>
              <a:solidFill>
                <a:srgbClr val="0000FF">
                  <a:alpha val="90000"/>
                </a:srgbClr>
              </a:solidFill>
            </a:ln>
          </c:spPr>
          <c:marker>
            <c:symbol val="square"/>
            <c:size val="5"/>
            <c:spPr>
              <a:solidFill>
                <a:srgbClr val="0000FF"/>
              </a:solidFill>
            </c:spPr>
          </c:marker>
          <c:cat>
            <c:numRef>
              <c:f>Лист1!$A$2:$A$5</c:f>
              <c:numCache>
                <c:formatCode>General</c:formatCode>
                <c:ptCount val="4"/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2.2000000000000002</c:v>
                </c:pt>
                <c:pt idx="2">
                  <c:v>3.6</c:v>
                </c:pt>
                <c:pt idx="3">
                  <c:v>4.8</c:v>
                </c:pt>
              </c:numCache>
            </c:numRef>
          </c:val>
        </c:ser>
        <c:marker val="1"/>
        <c:axId val="153432064"/>
        <c:axId val="153433984"/>
      </c:lineChart>
      <c:catAx>
        <c:axId val="153432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3433984"/>
        <c:crosses val="autoZero"/>
        <c:auto val="1"/>
        <c:lblAlgn val="ctr"/>
        <c:lblOffset val="100"/>
      </c:catAx>
      <c:valAx>
        <c:axId val="153433984"/>
        <c:scaling>
          <c:orientation val="minMax"/>
        </c:scaling>
        <c:axPos val="l"/>
        <c:majorGridlines/>
        <c:numFmt formatCode="General" sourceLinked="1"/>
        <c:tickLblPos val="nextTo"/>
        <c:spPr>
          <a:solidFill>
            <a:srgbClr val="FF0066"/>
          </a:solidFill>
        </c:spPr>
        <c:txPr>
          <a:bodyPr/>
          <a:lstStyle/>
          <a:p>
            <a:pPr>
              <a:defRPr sz="1100"/>
            </a:pPr>
            <a:endParaRPr lang="ru-RU"/>
          </a:p>
        </c:txPr>
        <c:crossAx val="153432064"/>
        <c:crosses val="autoZero"/>
        <c:crossBetween val="between"/>
      </c:valAx>
      <c:spPr>
        <a:ln>
          <a:solidFill>
            <a:srgbClr val="FF0066"/>
          </a:solidFill>
        </a:ln>
      </c:spPr>
    </c:plotArea>
    <c:legend>
      <c:legendPos val="b"/>
      <c:layout>
        <c:manualLayout>
          <c:xMode val="edge"/>
          <c:yMode val="edge"/>
          <c:x val="4.0583500120841276E-2"/>
          <c:y val="0.82976380451113785"/>
          <c:w val="0.75194045814523991"/>
          <c:h val="0.14653265768918503"/>
        </c:manualLayout>
      </c:layout>
      <c:spPr>
        <a:effectLst>
          <a:outerShdw blurRad="50800" dist="50800" dir="5400000" algn="ctr" rotWithShape="0">
            <a:srgbClr val="66FFFF"/>
          </a:outerShdw>
        </a:effectLst>
      </c:spPr>
      <c:txPr>
        <a:bodyPr/>
        <a:lstStyle/>
        <a:p>
          <a:pPr rtl="0">
            <a:defRPr sz="11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дефицита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-751</c:v>
                </c:pt>
                <c:pt idx="1">
                  <c:v>-5124.8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кредитных организаций </c:v>
                </c:pt>
              </c:strCache>
            </c:strRef>
          </c:tx>
          <c:spPr>
            <a:solidFill>
              <a:srgbClr val="FF0066"/>
            </a:solidFill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hape val="box"/>
        <c:axId val="182497664"/>
        <c:axId val="182499200"/>
        <c:axId val="0"/>
      </c:bar3DChart>
      <c:catAx>
        <c:axId val="182497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82499200"/>
        <c:crosses val="autoZero"/>
        <c:auto val="1"/>
        <c:lblAlgn val="ctr"/>
        <c:lblOffset val="100"/>
      </c:catAx>
      <c:valAx>
        <c:axId val="18249920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82497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93361812992891"/>
          <c:y val="0.19484243464478074"/>
          <c:w val="0.32494963656250381"/>
          <c:h val="0.61031513071043852"/>
        </c:manualLayout>
      </c:layout>
      <c:txPr>
        <a:bodyPr/>
        <a:lstStyle/>
        <a:p>
          <a:pPr>
            <a:defRPr sz="12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CC00FF"/>
            </a:solidFill>
            <a:ln>
              <a:solidFill>
                <a:srgbClr val="0000FF"/>
              </a:solidFill>
            </a:ln>
          </c:spPr>
          <c:cat>
            <c:strRef>
              <c:f>Лист1!$A$2:$A$6</c:f>
              <c:strCache>
                <c:ptCount val="5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  <c:pt idx="4">
                  <c:v>на 01.01.2026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1371</c:v>
                </c:pt>
                <c:pt idx="1">
                  <c:v>1371</c:v>
                </c:pt>
                <c:pt idx="2">
                  <c:v>1371</c:v>
                </c:pt>
                <c:pt idx="3">
                  <c:v>1371</c:v>
                </c:pt>
                <c:pt idx="4">
                  <c:v>1371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от кредитных организаций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Лист1!$A$2:$A$6</c:f>
              <c:strCache>
                <c:ptCount val="5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  <c:pt idx="4">
                  <c:v>на 01.01.2026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hape val="box"/>
        <c:axId val="183643136"/>
        <c:axId val="183653120"/>
        <c:axId val="0"/>
      </c:bar3DChart>
      <c:catAx>
        <c:axId val="183643136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100">
                <a:latin typeface="Comic Sans MS" pitchFamily="66" charset="0"/>
              </a:defRPr>
            </a:pPr>
            <a:endParaRPr lang="ru-RU"/>
          </a:p>
        </c:txPr>
        <c:crossAx val="183653120"/>
        <c:crosses val="autoZero"/>
        <c:auto val="1"/>
        <c:lblAlgn val="ctr"/>
        <c:lblOffset val="100"/>
      </c:catAx>
      <c:valAx>
        <c:axId val="18365312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3643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10983785228074"/>
          <c:y val="0.31788305455927712"/>
          <c:w val="0.30653350248995231"/>
          <c:h val="0.36423389088144631"/>
        </c:manualLayout>
      </c:layout>
      <c:txPr>
        <a:bodyPr/>
        <a:lstStyle/>
        <a:p>
          <a:pPr>
            <a:defRPr sz="14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 от объема расходов</c:v>
                </c:pt>
              </c:strCache>
            </c:strRef>
          </c:tx>
          <c:spPr>
            <a:ln w="25400">
              <a:solidFill>
                <a:srgbClr val="009900"/>
              </a:solidFill>
            </a:ln>
          </c:spPr>
          <c:marker>
            <c:spPr>
              <a:solidFill>
                <a:srgbClr val="009900"/>
              </a:solidFill>
              <a:ln w="12700"/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1.0000000000000011E-3</c:v>
                </c:pt>
                <c:pt idx="1">
                  <c:v>1.0000000000000011E-3</c:v>
                </c:pt>
                <c:pt idx="2">
                  <c:v>1.0000000000000011E-3</c:v>
                </c:pt>
                <c:pt idx="3">
                  <c:v>1.0000000000000011E-3</c:v>
                </c:pt>
                <c:pt idx="4">
                  <c:v>1.0000000000000011E-3</c:v>
                </c:pt>
              </c:numCache>
            </c:numRef>
          </c:val>
          <c:bubble3D val="1"/>
        </c:ser>
        <c:marker val="1"/>
        <c:axId val="183780480"/>
        <c:axId val="183782400"/>
      </c:lineChart>
      <c:catAx>
        <c:axId val="183780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83782400"/>
        <c:crosses val="autoZero"/>
        <c:auto val="1"/>
        <c:lblAlgn val="ctr"/>
        <c:lblOffset val="100"/>
      </c:catAx>
      <c:valAx>
        <c:axId val="1837824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83780480"/>
        <c:crosses val="autoZero"/>
        <c:crossBetween val="between"/>
      </c:valAx>
      <c:spPr>
        <a:noFill/>
      </c:spPr>
    </c:plotArea>
    <c:legend>
      <c:legendPos val="r"/>
      <c:layout/>
      <c:txPr>
        <a:bodyPr/>
        <a:lstStyle/>
        <a:p>
          <a:pPr rtl="0">
            <a:defRPr sz="12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5695792872989187"/>
          <c:y val="0.13001466306447551"/>
          <c:w val="0.80612482967566201"/>
          <c:h val="0.4911886880931718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CCFF"/>
            </a:solidFill>
            <a:ln w="15196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2021 ф</c:v>
                </c:pt>
                <c:pt idx="1">
                  <c:v>2022 ф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258214.6</c:v>
                </c:pt>
                <c:pt idx="1">
                  <c:v>289117.59999999998</c:v>
                </c:pt>
                <c:pt idx="2">
                  <c:v>263383.59999999998</c:v>
                </c:pt>
                <c:pt idx="3">
                  <c:v>238625.1</c:v>
                </c:pt>
                <c:pt idx="4">
                  <c:v>238985.7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CC99FF"/>
            </a:solidFill>
          </c:spPr>
          <c:cat>
            <c:strRef>
              <c:f>Sheet1!$B$1:$F$1</c:f>
              <c:strCache>
                <c:ptCount val="5"/>
                <c:pt idx="0">
                  <c:v>2021 ф</c:v>
                </c:pt>
                <c:pt idx="1">
                  <c:v>2022 ф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46785.599999999999</c:v>
                </c:pt>
                <c:pt idx="1">
                  <c:v>51094.3</c:v>
                </c:pt>
                <c:pt idx="2">
                  <c:v>48811.7</c:v>
                </c:pt>
                <c:pt idx="3">
                  <c:v>51720.5</c:v>
                </c:pt>
                <c:pt idx="4">
                  <c:v>55365.3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2021 ф</c:v>
                </c:pt>
                <c:pt idx="1">
                  <c:v>2022 ф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6987.4</c:v>
                </c:pt>
                <c:pt idx="1">
                  <c:v>6776.5</c:v>
                </c:pt>
                <c:pt idx="2">
                  <c:v>2754.8</c:v>
                </c:pt>
                <c:pt idx="3">
                  <c:v>2926.8</c:v>
                </c:pt>
                <c:pt idx="4">
                  <c:v>3031.7</c:v>
                </c:pt>
              </c:numCache>
            </c:numRef>
          </c:val>
        </c:ser>
        <c:gapDepth val="0"/>
        <c:shape val="box"/>
        <c:axId val="126340480"/>
        <c:axId val="126157952"/>
        <c:axId val="0"/>
      </c:bar3DChart>
      <c:catAx>
        <c:axId val="126340480"/>
        <c:scaling>
          <c:orientation val="minMax"/>
        </c:scaling>
        <c:axPos val="b"/>
        <c:numFmt formatCode="General" sourceLinked="1"/>
        <c:tickLblPos val="low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6157952"/>
        <c:crosses val="autoZero"/>
        <c:auto val="1"/>
        <c:lblAlgn val="ctr"/>
        <c:lblOffset val="100"/>
        <c:tickLblSkip val="1"/>
        <c:tickMarkSkip val="1"/>
      </c:catAx>
      <c:valAx>
        <c:axId val="126157952"/>
        <c:scaling>
          <c:orientation val="minMax"/>
        </c:scaling>
        <c:axPos val="l"/>
        <c:majorGridlines>
          <c:spPr>
            <a:ln w="3799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6340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79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8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30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5141800952596488"/>
          <c:y val="0.21529931733221794"/>
          <c:w val="0.80612482967566201"/>
          <c:h val="0.58274363047235667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FFCCFF"/>
            </a:solidFill>
            <a:ln w="15196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факт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2206.1999999999998</c:v>
                </c:pt>
                <c:pt idx="1">
                  <c:v>2181.6</c:v>
                </c:pt>
                <c:pt idx="2">
                  <c:v>1246.8</c:v>
                </c:pt>
                <c:pt idx="3">
                  <c:v>1288.9000000000001</c:v>
                </c:pt>
                <c:pt idx="4">
                  <c:v>1334.7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9933FF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факт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289.5</c:v>
                </c:pt>
                <c:pt idx="1">
                  <c:v>109.5</c:v>
                </c:pt>
                <c:pt idx="2">
                  <c:v>185.1</c:v>
                </c:pt>
                <c:pt idx="3" formatCode="0.000">
                  <c:v>173</c:v>
                </c:pt>
                <c:pt idx="4">
                  <c:v>177.7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факт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2683.8</c:v>
                </c:pt>
                <c:pt idx="1">
                  <c:v>3612.6</c:v>
                </c:pt>
                <c:pt idx="2">
                  <c:v>725.5</c:v>
                </c:pt>
                <c:pt idx="3">
                  <c:v>847.8</c:v>
                </c:pt>
                <c:pt idx="4">
                  <c:v>881.8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00FFFF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факт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Sheet1!$B$6:$F$6</c:f>
              <c:numCache>
                <c:formatCode>0.0</c:formatCode>
                <c:ptCount val="5"/>
                <c:pt idx="0">
                  <c:v>1807.9</c:v>
                </c:pt>
                <c:pt idx="1">
                  <c:v>872.8</c:v>
                </c:pt>
                <c:pt idx="2">
                  <c:v>597.4</c:v>
                </c:pt>
                <c:pt idx="3" formatCode="General">
                  <c:v>617.1</c:v>
                </c:pt>
                <c:pt idx="4">
                  <c:v>637.5</c:v>
                </c:pt>
              </c:numCache>
            </c:numRef>
          </c:val>
        </c:ser>
        <c:gapDepth val="0"/>
        <c:shape val="box"/>
        <c:axId val="126383616"/>
        <c:axId val="126385152"/>
        <c:axId val="0"/>
      </c:bar3DChart>
      <c:catAx>
        <c:axId val="126383616"/>
        <c:scaling>
          <c:orientation val="minMax"/>
        </c:scaling>
        <c:axPos val="b"/>
        <c:numFmt formatCode="General" sourceLinked="1"/>
        <c:tickLblPos val="low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6385152"/>
        <c:crosses val="autoZero"/>
        <c:auto val="1"/>
        <c:lblAlgn val="ctr"/>
        <c:lblOffset val="100"/>
        <c:tickLblSkip val="1"/>
        <c:tickMarkSkip val="1"/>
      </c:catAx>
      <c:valAx>
        <c:axId val="126385152"/>
        <c:scaling>
          <c:orientation val="minMax"/>
        </c:scaling>
        <c:axPos val="l"/>
        <c:majorGridlines>
          <c:spPr>
            <a:ln w="3799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63836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79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30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6"/>
      <c:hPercent val="51"/>
      <c:rotY val="4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32252276597794288"/>
          <c:y val="2.9737165603231291E-2"/>
          <c:w val="0.67747723402205862"/>
          <c:h val="0.773065322466042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Дотации бюджетам бюджетной системы Российской Федерации</c:v>
                </c:pt>
              </c:strCache>
            </c:strRef>
          </c:tx>
          <c:spPr>
            <a:solidFill>
              <a:srgbClr val="33CCCC"/>
            </a:solidFill>
            <a:ln w="12353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2021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  <c:pt idx="4">
                  <c:v>2025 г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 formatCode="General">
                  <c:v>103985.9</c:v>
                </c:pt>
                <c:pt idx="1">
                  <c:v>119334</c:v>
                </c:pt>
                <c:pt idx="2">
                  <c:v>126870</c:v>
                </c:pt>
                <c:pt idx="3">
                  <c:v>98679</c:v>
                </c:pt>
                <c:pt idx="4">
                  <c:v>93369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Sheet1!$B$1:$F$1</c:f>
              <c:strCache>
                <c:ptCount val="5"/>
                <c:pt idx="0">
                  <c:v>2021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  <c:pt idx="4">
                  <c:v>2025 г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 formatCode="General">
                  <c:v>33051.9</c:v>
                </c:pt>
                <c:pt idx="1">
                  <c:v>40434.1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Субвенции бюджетам бюджетной системы Российской Федерации</c:v>
                </c:pt>
              </c:strCache>
            </c:strRef>
          </c:tx>
          <c:spPr>
            <a:solidFill>
              <a:srgbClr val="FF00FF"/>
            </a:solidFill>
          </c:spPr>
          <c:cat>
            <c:strRef>
              <c:f>Sheet1!$B$1:$F$1</c:f>
              <c:strCache>
                <c:ptCount val="5"/>
                <c:pt idx="0">
                  <c:v>2021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  <c:pt idx="4">
                  <c:v>2025 г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 formatCode="General">
                  <c:v>121028.6</c:v>
                </c:pt>
                <c:pt idx="1">
                  <c:v>129249.2</c:v>
                </c:pt>
                <c:pt idx="2">
                  <c:v>136400.70000000001</c:v>
                </c:pt>
                <c:pt idx="3">
                  <c:v>139839.9</c:v>
                </c:pt>
                <c:pt idx="4">
                  <c:v>145505.4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Sheet1!$B$1:$F$1</c:f>
              <c:strCache>
                <c:ptCount val="5"/>
                <c:pt idx="0">
                  <c:v>2021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  <c:pt idx="4">
                  <c:v>2025 г</c:v>
                </c:pt>
              </c:strCache>
            </c:strRef>
          </c:cat>
          <c:val>
            <c:numRef>
              <c:f>Sheet1!$B$6:$F$6</c:f>
              <c:numCache>
                <c:formatCode>0.0</c:formatCode>
                <c:ptCount val="5"/>
                <c:pt idx="0" formatCode="General">
                  <c:v>286.3</c:v>
                </c:pt>
                <c:pt idx="1">
                  <c:v>100.2</c:v>
                </c:pt>
                <c:pt idx="2">
                  <c:v>112.9</c:v>
                </c:pt>
                <c:pt idx="3">
                  <c:v>107.2</c:v>
                </c:pt>
                <c:pt idx="4">
                  <c:v>111.3</c:v>
                </c:pt>
              </c:numCache>
            </c:numRef>
          </c:val>
        </c:ser>
        <c:gapDepth val="0"/>
        <c:shape val="box"/>
        <c:axId val="130208896"/>
        <c:axId val="130210432"/>
        <c:axId val="0"/>
      </c:bar3DChart>
      <c:catAx>
        <c:axId val="130208896"/>
        <c:scaling>
          <c:orientation val="minMax"/>
        </c:scaling>
        <c:delete val="1"/>
        <c:axPos val="b"/>
        <c:numFmt formatCode="General" sourceLinked="1"/>
        <c:tickLblPos val="low"/>
        <c:crossAx val="130210432"/>
        <c:crosses val="autoZero"/>
        <c:auto val="1"/>
        <c:lblAlgn val="ctr"/>
        <c:lblOffset val="100"/>
        <c:tickLblSkip val="1"/>
        <c:tickMarkSkip val="1"/>
      </c:catAx>
      <c:valAx>
        <c:axId val="130210432"/>
        <c:scaling>
          <c:orientation val="minMax"/>
        </c:scaling>
        <c:axPos val="l"/>
        <c:majorGridlines>
          <c:spPr>
            <a:ln w="3088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1302088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088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0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2470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7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view3D>
      <c:perspective val="30"/>
    </c:view3D>
    <c:plotArea>
      <c:layout>
        <c:manualLayout>
          <c:layoutTarget val="inner"/>
          <c:xMode val="edge"/>
          <c:yMode val="edge"/>
          <c:x val="9.280068943942868E-2"/>
          <c:y val="4.9407234675862423E-2"/>
          <c:w val="0.52545192730211787"/>
          <c:h val="0.78960862901014461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00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39902.800000000003</c:v>
                </c:pt>
                <c:pt idx="1">
                  <c:v>37629</c:v>
                </c:pt>
                <c:pt idx="2">
                  <c:v>37754.9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00FF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11182.7</c:v>
                </c:pt>
                <c:pt idx="1">
                  <c:v>10273.4</c:v>
                </c:pt>
                <c:pt idx="2">
                  <c:v>8708.9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FF99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6666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182265.4</c:v>
                </c:pt>
                <c:pt idx="1">
                  <c:v>168906.1</c:v>
                </c:pt>
                <c:pt idx="2">
                  <c:v>172688.9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45075.199999999997</c:v>
                </c:pt>
                <c:pt idx="1">
                  <c:v>38180</c:v>
                </c:pt>
                <c:pt idx="2">
                  <c:v>37724.300000000003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660066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17026</c:v>
                </c:pt>
                <c:pt idx="1">
                  <c:v>16236.2</c:v>
                </c:pt>
                <c:pt idx="2">
                  <c:v>16277.2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00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190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Обслуживание государственного (муниципального) долга</c:v>
                </c:pt>
              </c:strCache>
            </c:strRef>
          </c:tx>
          <c:spPr>
            <a:solidFill>
              <a:srgbClr val="00FF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Межбюджетные трансферты общего характера бюджетам бюджетной системы РФ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19026.599999999999</c:v>
                </c:pt>
                <c:pt idx="1">
                  <c:v>18213.099999999999</c:v>
                </c:pt>
                <c:pt idx="2">
                  <c:v>16638.8</c:v>
                </c:pt>
              </c:numCache>
            </c:numRef>
          </c:val>
        </c:ser>
        <c:shape val="cylinder"/>
        <c:axId val="130358272"/>
        <c:axId val="130364160"/>
        <c:axId val="0"/>
      </c:bar3DChart>
      <c:catAx>
        <c:axId val="130358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30364160"/>
        <c:crosses val="autoZero"/>
        <c:auto val="1"/>
        <c:lblAlgn val="ctr"/>
        <c:lblOffset val="100"/>
      </c:catAx>
      <c:valAx>
        <c:axId val="130364160"/>
        <c:scaling>
          <c:orientation val="minMax"/>
        </c:scaling>
        <c:axPos val="l"/>
        <c:majorGridlines>
          <c:spPr>
            <a:ln>
              <a:solidFill>
                <a:srgbClr val="0000FF"/>
              </a:solidFill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303582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>
        <c:manualLayout>
          <c:xMode val="edge"/>
          <c:yMode val="edge"/>
          <c:x val="0.61582107683525211"/>
          <c:y val="6.4805700540254314E-3"/>
          <c:w val="0.33625655326540377"/>
          <c:h val="0.75866175736427444"/>
        </c:manualLayout>
      </c:layout>
      <c:spPr>
        <a:effectLst>
          <a:outerShdw blurRad="50800" dist="50800" dir="5400000" algn="ctr" rotWithShape="0">
            <a:srgbClr val="0000FF"/>
          </a:outerShdw>
        </a:effectLst>
      </c:spPr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447976553369488"/>
          <c:y val="1.2104717966702099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437E-2"/>
          <c:y val="0.24694606978545544"/>
          <c:w val="0.92923150144180966"/>
          <c:h val="0.591852958742778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3399"/>
              </a:solidFill>
            </c:spPr>
          </c:dPt>
          <c:dPt>
            <c:idx val="3"/>
            <c:spPr>
              <a:solidFill>
                <a:srgbClr val="FF99FF"/>
              </a:solidFill>
            </c:spPr>
          </c:dPt>
          <c:dPt>
            <c:idx val="4"/>
            <c:spPr>
              <a:solidFill>
                <a:srgbClr val="FF0066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8.2000000000000011</c:v>
                </c:pt>
                <c:pt idx="1">
                  <c:v>8.3000000000000007</c:v>
                </c:pt>
                <c:pt idx="2">
                  <c:v>10.1</c:v>
                </c:pt>
                <c:pt idx="3">
                  <c:v>9.8000000000000007</c:v>
                </c:pt>
                <c:pt idx="4">
                  <c:v>9.7000000000000011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1.8317817342228485E-2"/>
          <c:y val="0.86518305899410763"/>
          <c:w val="0.84254768566627669"/>
          <c:h val="0.1348170145998814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855407252909284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465E-2"/>
          <c:y val="0.24694606978545552"/>
          <c:w val="0.92923150144180966"/>
          <c:h val="0.591852958742778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11.8</c:v>
                </c:pt>
                <c:pt idx="1">
                  <c:v>12.5</c:v>
                </c:pt>
                <c:pt idx="2">
                  <c:v>3.6</c:v>
                </c:pt>
                <c:pt idx="3">
                  <c:v>3.5</c:v>
                </c:pt>
                <c:pt idx="4">
                  <c:v>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69"/>
          <c:w val="0.864769683735081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493E-2"/>
          <c:y val="0.24694606978545564"/>
          <c:w val="0.92923150144180966"/>
          <c:h val="0.591852958742777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70254E-2"/>
                  <c:y val="-0.30222010694588386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712"/>
          <c:w val="0.864769683735081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Бюджет </a:t>
          </a:r>
        </a:p>
        <a:p>
          <a:r>
            <a:rPr lang="ru-RU" sz="1700" dirty="0" smtClean="0"/>
            <a:t>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Доходы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solidFill>
          <a:srgbClr val="FF6699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7979775B-9E88-4819-BF9E-79E431BC902F}" type="pres">
      <dgm:prSet presAssocID="{7718B241-1E07-4095-BBD6-5FD0BF8B51DB}" presName="text" presStyleLbl="fgAcc0" presStyleIdx="0" presStyleCnt="1" custScaleX="342832" custScaleY="72020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>
        <a:solidFill>
          <a:srgbClr val="FF6699"/>
        </a:solidFill>
      </dgm:spPr>
      <dgm:t>
        <a:bodyPr/>
        <a:lstStyle/>
        <a:p>
          <a:endParaRPr lang="ru-RU"/>
        </a:p>
      </dgm:t>
    </dgm:pt>
    <dgm:pt modelId="{83339887-C6C6-4859-8822-3D9D7B217568}" type="pres">
      <dgm:prSet presAssocID="{B642AC6B-2045-4C29-9A7B-0EB608129AC6}" presName="text2" presStyleLbl="fgAcc2" presStyleIdx="0" presStyleCnt="2" custScaleX="166161" custScaleY="133884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>
        <a:solidFill>
          <a:srgbClr val="FF6699"/>
        </a:solidFill>
      </dgm:spPr>
      <dgm:t>
        <a:bodyPr/>
        <a:lstStyle/>
        <a:p>
          <a:endParaRPr lang="ru-RU"/>
        </a:p>
      </dgm:t>
    </dgm:pt>
    <dgm:pt modelId="{3A0167C8-9ACA-45CA-92CD-3535FE146F9E}" type="pres">
      <dgm:prSet presAssocID="{3A2CF65D-CA97-4A9F-8679-7526CDB944FC}" presName="text2" presStyleLbl="fgAcc2" presStyleIdx="1" presStyleCnt="2" custScaleX="168737" custScaleY="145151" custLinFactNeighborX="1213" custLinFactNeighborY="-16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0.20408</cdr:x>
      <cdr:y>0</cdr:y>
    </cdr:from>
    <cdr:to>
      <cdr:x>0.95918</cdr:x>
      <cdr:y>0.07692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0"/>
          <a:ext cx="2643206" cy="335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Доля расходов муниципальных программ</a:t>
          </a:r>
        </a:p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и непрограммных направлений в общем</a:t>
          </a:r>
        </a:p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бъеме расходов, 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CA1E-14C0-423A-AB39-03DB0A4EB34F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46F39-94A7-4DA6-BFB9-8508DE242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66AD0-5D2B-4257-B201-AB3FB10A63ED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AEEAD5-41D7-4122-A38D-2839C9262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405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405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15BD-3450-4AA7-AFC5-505AF8BFB025}" type="datetime1">
              <a:rPr lang="ru-RU" smtClean="0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F8AD-8937-4FA6-B0C0-83B4155A8CBA}" type="datetime1">
              <a:rPr lang="ru-RU" smtClean="0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550F-CE4B-4A90-A314-24216F65CBD8}" type="datetime1">
              <a:rPr lang="ru-RU" smtClean="0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1B57-A854-48D7-ADEB-5C86CCA7F61D}" type="datetime1">
              <a:rPr lang="ru-RU" smtClean="0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CC52-4CCA-4869-BA76-1A6FEA287926}" type="datetime1">
              <a:rPr lang="ru-RU" smtClean="0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4058-5C31-4173-AEB9-04764F368A27}" type="datetime1">
              <a:rPr lang="ru-RU" smtClean="0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0A00-12DB-4640-BB26-49417D86D72E}" type="datetime1">
              <a:rPr lang="ru-RU" smtClean="0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3864-7BA8-4244-A443-C16D1F41F73E}" type="datetime1">
              <a:rPr lang="ru-RU" smtClean="0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8434-1918-4604-9A74-54F9E67603DB}" type="datetime1">
              <a:rPr lang="ru-RU" smtClean="0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1444-DA92-47B7-94F1-87417EA9BA03}" type="datetime1">
              <a:rPr lang="ru-RU" smtClean="0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7179-F674-4763-A039-695C8AF76FBA}" type="datetime1">
              <a:rPr lang="ru-RU" smtClean="0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96462C-8810-49CD-A73C-71322E3B9751}" type="datetime1">
              <a:rPr lang="ru-RU" smtClean="0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2.xls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3.xls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0B4D-B51F-44D9-B518-8382BE6BB0B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28604"/>
            <a:ext cx="807249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6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36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Бюджет для граждан </a:t>
            </a:r>
          </a:p>
          <a:p>
            <a:pPr>
              <a:defRPr/>
            </a:pPr>
            <a:endParaRPr lang="ru-RU" sz="24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4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4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 решению 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Краснинской районной Думы №41 от 20.12.2022 года «О бюджете муниципального района 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 2023 год и на плановый период 2024 и 2025 годов»</a:t>
            </a:r>
            <a:r>
              <a:rPr lang="ru-RU" sz="2400" b="1" i="1" dirty="0" smtClean="0">
                <a:solidFill>
                  <a:srgbClr val="FF3399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1500" dirty="0">
              <a:solidFill>
                <a:srgbClr val="66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6AF07C-7D8E-40E0-8AF8-9CA8BFB5FA5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>
          <a:xfrm>
            <a:off x="285750" y="5072074"/>
            <a:ext cx="8572530" cy="863583"/>
          </a:xfr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</a:t>
            </a:r>
            <a:br>
              <a:rPr lang="ru-RU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– профицит.</a:t>
            </a:r>
            <a:endParaRPr lang="ru-RU" sz="14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42910" y="1"/>
          <a:ext cx="8258175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580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66"/>
                </a:solidFill>
                <a:latin typeface="Comic Sans MS" pitchFamily="66" charset="0"/>
              </a:rPr>
              <a:t>ДОХДЫ БЮДЖЕТА – это безвозмездные и безвозвратные поступления денежных средств в бюджет</a:t>
            </a:r>
          </a:p>
        </p:txBody>
      </p:sp>
      <p:graphicFrame>
        <p:nvGraphicFramePr>
          <p:cNvPr id="143378" name="Organization Chart 18"/>
          <p:cNvGraphicFramePr>
            <a:graphicFrameLocks/>
          </p:cNvGraphicFramePr>
          <p:nvPr/>
        </p:nvGraphicFramePr>
        <p:xfrm>
          <a:off x="642910" y="1500174"/>
          <a:ext cx="8064499" cy="4322759"/>
        </p:xfrm>
        <a:graphic>
          <a:graphicData uri="http://schemas.openxmlformats.org/drawingml/2006/compatibility">
            <com:legacyDrawing xmlns:com="http://schemas.openxmlformats.org/drawingml/2006/compatibility" spid="_x0000_s143378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6421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Расходы бюджета</a:t>
            </a:r>
            <a:endParaRPr lang="ru-RU" sz="2400" b="1" cap="none" dirty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64399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Денежные средства, выплачиваемые из бюджета, за исключением средств, являющихся в соответствии с Бюджетным кодексом Российской Федерации источниками финансирования дефицита бюджета, называют расходами бюджета.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Программные расходы – бюджетные средства, направленные на финансовое обеспечение муниципальных программ.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Муниципальная программа – это документ, определяющий: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  - цели и задачи муниципальной политики в определенной сфере;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    - способы их достижения;  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- объемы используемых финансовых ресурсов;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 - координаторов и участников государственной программы;   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- непосредственные результаты.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Расходные обязательства, не включенные в муниципальные программы, называют непрограммными расходами.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Кроме того, в составе бюджета на плановый период закладываются условно утвержденные расходы, которые не распределяются по муниципальным программам и непрограммным направлениям. Объем условно утвержденных расходов должен составлять не менее 2,5% общего объема расходов бюджета на первый год планового периода и не менее 5% – на второй год планового периода.</a:t>
            </a:r>
          </a:p>
          <a:p>
            <a:endParaRPr lang="ru-RU" sz="1400" dirty="0" smtClean="0">
              <a:latin typeface="+mn-lt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144386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altLang="ru-RU" sz="1200" dirty="0">
              <a:latin typeface="Calibri" pitchFamily="34" charset="0"/>
            </a:endParaRPr>
          </a:p>
        </p:txBody>
      </p:sp>
      <p:grpSp>
        <p:nvGrpSpPr>
          <p:cNvPr id="144387" name="Group 23"/>
          <p:cNvGrpSpPr>
            <a:grpSpLocks/>
          </p:cNvGrpSpPr>
          <p:nvPr/>
        </p:nvGrpSpPr>
        <p:grpSpPr bwMode="auto">
          <a:xfrm>
            <a:off x="429021" y="500043"/>
            <a:ext cx="8437911" cy="4482701"/>
            <a:chOff x="39" y="572"/>
            <a:chExt cx="5639" cy="2877"/>
          </a:xfrm>
          <a:gradFill>
            <a:gsLst>
              <a:gs pos="0">
                <a:srgbClr val="FF6699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grpSpPr>
        <p:sp>
          <p:nvSpPr>
            <p:cNvPr id="144388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144389" name="Group 10"/>
            <p:cNvGrpSpPr>
              <a:grpSpLocks/>
            </p:cNvGrpSpPr>
            <p:nvPr/>
          </p:nvGrpSpPr>
          <p:grpSpPr bwMode="auto">
            <a:xfrm>
              <a:off x="755" y="572"/>
              <a:ext cx="4333" cy="1056"/>
              <a:chOff x="2344" y="1540"/>
              <a:chExt cx="12521" cy="3412"/>
            </a:xfrm>
            <a:grpFill/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344" y="1540"/>
                <a:ext cx="12521" cy="1554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4403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34" y="1489"/>
              <a:ext cx="1316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1" name="Text Box 18"/>
            <p:cNvSpPr txBox="1">
              <a:spLocks noChangeArrowheads="1"/>
            </p:cNvSpPr>
            <p:nvPr/>
          </p:nvSpPr>
          <p:spPr bwMode="auto">
            <a:xfrm>
              <a:off x="39" y="1627"/>
              <a:ext cx="1395" cy="17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1489"/>
              <a:ext cx="1289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3" name="Text Box 21"/>
            <p:cNvSpPr txBox="1">
              <a:spLocks noChangeArrowheads="1"/>
            </p:cNvSpPr>
            <p:nvPr/>
          </p:nvSpPr>
          <p:spPr bwMode="auto">
            <a:xfrm>
              <a:off x="1519" y="1535"/>
              <a:ext cx="1337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83" y="1489"/>
              <a:ext cx="1289" cy="195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5" name="Text Box 24"/>
            <p:cNvSpPr txBox="1">
              <a:spLocks noChangeArrowheads="1"/>
            </p:cNvSpPr>
            <p:nvPr/>
          </p:nvSpPr>
          <p:spPr bwMode="auto">
            <a:xfrm>
              <a:off x="4383" y="1581"/>
              <a:ext cx="1295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144396" name="AutoShape 26"/>
            <p:cNvSpPr>
              <a:spLocks noChangeArrowheads="1"/>
            </p:cNvSpPr>
            <p:nvPr/>
          </p:nvSpPr>
          <p:spPr bwMode="auto">
            <a:xfrm>
              <a:off x="564" y="1214"/>
              <a:ext cx="393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44397" name="AutoShape 27"/>
            <p:cNvSpPr>
              <a:spLocks noChangeArrowheads="1"/>
            </p:cNvSpPr>
            <p:nvPr/>
          </p:nvSpPr>
          <p:spPr bwMode="auto">
            <a:xfrm>
              <a:off x="1996" y="1214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51" y="1489"/>
              <a:ext cx="1223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9" name="Text Box 21"/>
            <p:cNvSpPr txBox="1">
              <a:spLocks noChangeArrowheads="1"/>
            </p:cNvSpPr>
            <p:nvPr/>
          </p:nvSpPr>
          <p:spPr bwMode="auto">
            <a:xfrm>
              <a:off x="2951" y="1535"/>
              <a:ext cx="1337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144400" name="AutoShape 27"/>
            <p:cNvSpPr>
              <a:spLocks noChangeArrowheads="1"/>
            </p:cNvSpPr>
            <p:nvPr/>
          </p:nvSpPr>
          <p:spPr bwMode="auto">
            <a:xfrm>
              <a:off x="3333" y="1214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44401" name="AutoShape 27"/>
            <p:cNvSpPr>
              <a:spLocks noChangeArrowheads="1"/>
            </p:cNvSpPr>
            <p:nvPr/>
          </p:nvSpPr>
          <p:spPr bwMode="auto">
            <a:xfrm>
              <a:off x="4765" y="1260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143108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80"/>
                </a:solidFill>
                <a:latin typeface="Times New Roman" pitchFamily="18" charset="0"/>
              </a:rPr>
              <a:t>Составление местного бюджета основывается на: 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B2DA0B-E303-465C-A003-EA341AFA01BA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145514" name="Group 106"/>
          <p:cNvGraphicFramePr>
            <a:graphicFrameLocks noGrp="1"/>
          </p:cNvGraphicFramePr>
          <p:nvPr/>
        </p:nvGraphicFramePr>
        <p:xfrm>
          <a:off x="285720" y="1214422"/>
          <a:ext cx="8215370" cy="4423415"/>
        </p:xfrm>
        <a:graphic>
          <a:graphicData uri="http://schemas.openxmlformats.org/drawingml/2006/table">
            <a:tbl>
              <a:tblPr/>
              <a:tblGrid>
                <a:gridCol w="2214548"/>
                <a:gridCol w="857256"/>
                <a:gridCol w="785818"/>
                <a:gridCol w="857256"/>
                <a:gridCol w="857256"/>
                <a:gridCol w="857256"/>
                <a:gridCol w="928694"/>
                <a:gridCol w="857286"/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2020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 населения 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949,4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917,4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954,9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998,3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Продукция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503,0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591,8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621,1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653,7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687,3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занятных в экономике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работников организаций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467,5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479,2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505,4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520,5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512" name="Rectangle 106"/>
          <p:cNvSpPr>
            <a:spLocks noChangeArrowheads="1"/>
          </p:cNvSpPr>
          <p:nvPr/>
        </p:nvSpPr>
        <p:spPr bwMode="auto">
          <a:xfrm>
            <a:off x="179388" y="115888"/>
            <a:ext cx="8785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660033"/>
                </a:solidFill>
              </a:rPr>
              <a:t>         </a:t>
            </a:r>
            <a:r>
              <a:rPr lang="ru-RU" b="1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Основные параметры прогноза социально - экономического 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развития Краснинского </a:t>
            </a:r>
            <a:r>
              <a:rPr lang="ru-RU" b="1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района Смоленской области на долгосрочный период 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2020 </a:t>
            </a:r>
            <a:r>
              <a:rPr lang="ru-RU" b="1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2025 </a:t>
            </a:r>
            <a:r>
              <a:rPr lang="ru-RU" b="1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год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5E8EC86-5367-40F1-9F7F-B98F6A192C3E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«Краснинский район» Смоленской области на 2023 год и на плановый период 2024 и 2025 годов</a:t>
            </a:r>
            <a:endParaRPr lang="ru-RU" dirty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357158" y="1071547"/>
            <a:ext cx="85725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 Общие положения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  бюджета  муниципального района   на 2023 год и плановый период 2024 и 2025 годов.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Основные задачи налоговой политики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роводимая налоговая политика муниципального образования на 2023 год и на плановый период 2024 и 2025 годов  нацелена на сохранение и развитие налогового потенциала в целях обеспечения роста доходной части бюджета муниципального образования, а также обеспечение сбалансированности и устойчивости бюджета муниципального образования с учетом текущей экономической ситуации.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Достижение поставленных целей будет осуществляться через реализацию следующих основных направлений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оптимизация состава налоговых льгот с учетом оценки их бюджетной, экономической и социальной эффективности;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совершенствование нормативных правовых актов с учетом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изменившихся экономических условий, а также изменений в налоговом законодательстве Российской Федерации;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качественное бюджетное планирование исходя из реальных возможностей доходного потенциала;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повышение прозрачности и открытости бюджета и бюджетного процесса;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продолжение работы по вовлечению в налоговый оборот отдельных объектов недвижимости, в отношении которых налог исчисляется исходя из кадастровой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стоимости.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Основные направления бюджетной политики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Бюджетная политика ориентирована на безусловное исполнение действующих обязательств при условии ограничения роста расходов и эффективного использования внутренних резервов.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- 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- 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-  повышение эффективности бюджетных расходов;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- сокращение обязательств, требующих необоснованных и малоэффективных бюджетных расходов, отмена не обеспеченных достаточным уровнем финансирования расходных обязательств;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- совершенствование механизма муниципальных закупок, направленное на рациональное использование бюджетных средств, обеспечение в полном объеме выполнения требований федерального и регионального законодательства и нормативных правовых актов органов местного самоуправления о закупках для муниципальных нужд;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4BC0EB6-2A55-4C7D-B848-C858B99A33AE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9313" name="Rectangle 1"/>
          <p:cNvSpPr>
            <a:spLocks noChangeArrowheads="1"/>
          </p:cNvSpPr>
          <p:nvPr/>
        </p:nvSpPr>
        <p:spPr bwMode="auto">
          <a:xfrm>
            <a:off x="0" y="-500090"/>
            <a:ext cx="8929718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Основные результаты реализации бюджетной политики</a:t>
            </a: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Долговая политика проводилась с учетом сохранения безопасного уровня долговой нагрузки на местный бюджет, муниципальный долг на 01.01.2023 составит 1371,0  тыс. рублей.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Проведена оценка эффективности налоговых льгот (понижение ставок по налогам) до 01 августа 2022 г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темпа роста налоговых и неналоговых доходов в 2022 году по сравнению с 2021 годом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Выполнены мероприятия плана по росту доходного потенциала и оптимизации расходов бюджета (Отчет)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количества индивидуальных предпринимателей, применяющих патентную систему налогообложения до 117 </a:t>
            </a:r>
            <a:r>
              <a:rPr kumimoji="0" lang="ru-RU" sz="12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Руководителями  структурных подразделений Администрации муниципального образования «Краснинский район» Смоленской области проводилась разъяснительная  работа с сотрудниками о необходимости недопущения образования недоимки по уплате имущественных налогов, а также погашении уже имеющейся задолженности в кратчайшие сроки.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Отсутствует  просроченная задолженности по бюджетным и долговым обязательствам  муниципального образования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 моратория на увеличение численности работников  органов местного самоуправления,  и составляет  - 164,8 единиц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Норматив на содержание органов местного самоуправления не превышен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Сформированы бездефицитные бюджеты муниципальных образований Краснинского района Смоленской области на 2023 год и на плановый период 2024 и 2025 годов.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Обеспечена прозрачность (открытости) и публичность процесса управления общественными финансами, гарантирующих обществу право на доступ к открытым муниципальным  данным  на официальном сайте Администрации муниципального образования Краснинский район Смоленской области, размещение основных положений решения  о бюджете в формате «Бюджет для граждан» </a:t>
            </a:r>
          </a:p>
          <a:p>
            <a:pPr marL="449263" indent="-30163" algn="just" eaLnBrk="0" hangingPunct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Реализация налоговой и бюджетной политики  способствует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муниципального образования.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9263" marR="0" lvl="0" indent="-30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85728"/>
            <a:ext cx="7886700" cy="1714512"/>
          </a:xfrm>
        </p:spPr>
        <p:txBody>
          <a:bodyPr/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Публичные слушания </a:t>
            </a:r>
            <a:r>
              <a:rPr lang="ru-RU" sz="11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</a:t>
            </a:r>
            <a:r>
              <a:rPr lang="ru-RU" sz="14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785918" y="1857364"/>
            <a:ext cx="5500726" cy="4786346"/>
          </a:xfrm>
          <a:prstGeom prst="verticalScrol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12 декабря 2022 года в актовом зале Администрации муниципального образования «Краснинский район» Смоленской области под председательством Главы муниципального образования «Краснинский район» Смоленской области </a:t>
            </a:r>
            <a:r>
              <a:rPr lang="ru-RU" sz="1000" dirty="0" err="1" smtClean="0">
                <a:solidFill>
                  <a:schemeClr val="tx1"/>
                </a:solidFill>
                <a:latin typeface="Comic Sans MS" pitchFamily="66" charset="0"/>
              </a:rPr>
              <a:t>С.В.Архипенкова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состоялись публичные слушания по проекту решения Краснинской районной Думы «О бюджете муниципального района на 2023 год и на плановый период 2024 и 2025 годов».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   В слушаниях приняли участие председатель постоянной депутатской комиссии по бюджету, налогам, финансам и инвестиционной политике, руководители и сотрудники структурных подразделений Администрации муниципального образования «Краснинский район» Смоленской области, руководители муниципальных бюджетных учреждений.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С информацией об основных параметрах проекта бюджета выступила заместитель начальника Финансового управления Администрации муниципального образования «Краснинский район» Смоленской области С.В.Смирнова.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Предложений  и замечаний от граждан и участников публичных слушаний по вопросу,  внесенному на публичные слушания не поступало.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По результатам публичных слушаний принято решение: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- одобрить проект решения Краснинской районной Думы «О бюджете муниципального района на 2023 год и на плановый период 2024 и 2025 годов»</a:t>
            </a:r>
            <a:endParaRPr lang="ru-RU" sz="1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4913" name="Rectangle 1"/>
          <p:cNvSpPr>
            <a:spLocks noChangeArrowheads="1"/>
          </p:cNvSpPr>
          <p:nvPr/>
        </p:nvSpPr>
        <p:spPr bwMode="auto">
          <a:xfrm>
            <a:off x="0" y="0"/>
            <a:ext cx="639919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5218" name="AutoShape 2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220" name="AutoShape 4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5338" y="6500834"/>
            <a:ext cx="762000" cy="244475"/>
          </a:xfrm>
        </p:spPr>
        <p:txBody>
          <a:bodyPr/>
          <a:lstStyle/>
          <a:p>
            <a:pPr>
              <a:defRPr/>
            </a:pPr>
            <a:fld id="{DCE52E92-A8D0-43F9-A72A-AFF64D2CD154}" type="slidenum">
              <a:rPr lang="ru-RU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54661" name="Group 37"/>
          <p:cNvGraphicFramePr>
            <a:graphicFrameLocks noGrp="1"/>
          </p:cNvGraphicFramePr>
          <p:nvPr/>
        </p:nvGraphicFramePr>
        <p:xfrm>
          <a:off x="500034" y="500063"/>
          <a:ext cx="8215341" cy="4756147"/>
        </p:xfrm>
        <a:graphic>
          <a:graphicData uri="http://schemas.openxmlformats.org/drawingml/2006/table">
            <a:tbl>
              <a:tblPr/>
              <a:tblGrid>
                <a:gridCol w="1303221"/>
                <a:gridCol w="1303221"/>
                <a:gridCol w="1303221"/>
                <a:gridCol w="1303221"/>
                <a:gridCol w="1073762"/>
                <a:gridCol w="1026806"/>
                <a:gridCol w="901889"/>
              </a:tblGrid>
              <a:tr h="12827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Прогноз основных характеристик (общий объем доходов, общий объем расходов, дефицит (профицит) бюджета) консолидированного бюджета муниципального образования "Краснинский район" Смоленской области на 2023 год и на плановый период 2024 и 2024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тыс.рублей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66"/>
                          </a:solidFill>
                          <a:latin typeface="Comic Sans MS" pitchFamily="66" charset="0"/>
                        </a:rPr>
                        <a:t>Наименование показателя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Консолидированный бюджет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Бюджет муниципального района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66"/>
                          </a:solidFill>
                          <a:latin typeface="Comic Sans MS" pitchFamily="66" charset="0"/>
                        </a:rPr>
                        <a:t>Доходы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-343923,2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-323860,3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-329784,3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-314950,1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-293272,4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-297382,7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66"/>
                          </a:solidFill>
                          <a:latin typeface="Comic Sans MS" pitchFamily="66" charset="0"/>
                        </a:rPr>
                        <a:t>Расходы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343923,2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323860,3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329784,3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314950,1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293272,4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297382,7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FF0066"/>
                          </a:solidFill>
                          <a:latin typeface="Comic Sans MS" pitchFamily="66" charset="0"/>
                        </a:rPr>
                        <a:t>Дефицит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21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cap="none" dirty="0" smtClean="0">
                <a:effectLst/>
                <a:latin typeface="Times New Roman" pitchFamily="18" charset="0"/>
              </a:rPr>
              <a:t>      </a:t>
            </a:r>
            <a:r>
              <a:rPr lang="ru-RU" sz="27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Основные характеристики бюджета муниципального района в 2020-2025 годах,</a:t>
            </a:r>
            <a:br>
              <a:rPr lang="ru-RU" sz="27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</a:br>
            <a:r>
              <a:rPr lang="ru-RU" sz="27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785786" y="1428736"/>
          <a:ext cx="7464425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00694" y="6286520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785794"/>
            <a:ext cx="7715304" cy="588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Уважаемые жители Краснинского района!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Финансовым управлением Краснинского района разработана эта брошюра «Бюджет для граждан», в которой мы постарались в доступной и понятной форме изложить основные положения местного бюджета на 202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годов, познакомить с основными понятиями, используемые в бюджетном процессе.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Надеемся,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средств.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2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pPr algn="just">
              <a:lnSpc>
                <a:spcPct val="70000"/>
              </a:lnSpc>
            </a:pPr>
            <a:r>
              <a:rPr lang="ru-RU" sz="2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Н.В. Новикова</a:t>
            </a: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Вопросы, предложения и отзывы Вы можете оставлять на сайте Администрации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6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krasniy.admin-smolensk.ru/obraschenia-graj/</a:t>
            </a:r>
            <a:r>
              <a:rPr lang="ru-RU" sz="1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разделе «Обращения граждан» или направлять по электронной почте </a:t>
            </a:r>
            <a:r>
              <a:rPr lang="en-US" sz="1600" b="1" dirty="0" err="1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sz="1600" b="1" dirty="0" err="1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1600" b="1" dirty="0" err="1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Оставлять комментарии или вести обсуждение публикуемых бюджетных данных Вы можете в официальной группе </a:t>
            </a:r>
            <a:r>
              <a:rPr lang="ru-RU" sz="1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МО «Краснинский район» 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just">
              <a:lnSpc>
                <a:spcPct val="7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i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449" y="1142984"/>
          <a:ext cx="8813831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76C73-8BFB-4727-9519-0F3FCB284EE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7637" name="Rectangle 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00063" y="260350"/>
            <a:ext cx="8643937" cy="7921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Общие характеристики бюджета муниципального района</a:t>
            </a:r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/>
            </a:r>
            <a:b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</a:br>
            <a:r>
              <a:rPr lang="ru-RU" sz="22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Доходы бюджета по группам </a:t>
            </a:r>
            <a:br>
              <a:rPr lang="ru-RU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sz="1600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28662" y="1142984"/>
          <a:ext cx="7643866" cy="52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06BBA42-813F-440E-9CDC-248893170A7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36868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733425" y="511175"/>
          <a:ext cx="7713663" cy="6842125"/>
        </p:xfrm>
        <a:graphic>
          <a:graphicData uri="http://schemas.openxmlformats.org/presentationml/2006/ole">
            <p:oleObj spid="_x0000_s36868" name="Worksheet" r:id="rId3" imgW="7078996" imgH="6278904" progId="Excel.Sheet.8">
              <p:embed/>
            </p:oleObj>
          </a:graphicData>
        </a:graphic>
      </p:graphicFrame>
      <p:sp>
        <p:nvSpPr>
          <p:cNvPr id="36871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Структура налоговых доходов </a:t>
            </a:r>
            <a:br>
              <a:rPr lang="ru-RU" sz="27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</a:br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</a:t>
            </a:r>
            <a:r>
              <a:rPr lang="ru-RU" sz="22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в тыс. рублей </a:t>
            </a:r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</a:br>
            <a:endParaRPr lang="ru-RU" sz="2400" b="1" cap="none" dirty="0" smtClean="0">
              <a:solidFill>
                <a:srgbClr val="66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0" name="Прямоугольник 11"/>
          <p:cNvSpPr>
            <a:spLocks noChangeArrowheads="1"/>
          </p:cNvSpPr>
          <p:nvPr/>
        </p:nvSpPr>
        <p:spPr bwMode="auto">
          <a:xfrm>
            <a:off x="1058863" y="563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		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Структура неналоговых доходов</a:t>
            </a:r>
            <a:b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rgbClr val="FF0066"/>
                </a:solidFill>
                <a:latin typeface="Comic Sans MS" pitchFamily="66" charset="0"/>
              </a:rPr>
              <a:t>в тыс. рублей</a:t>
            </a:r>
            <a:endParaRPr lang="ru-RU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1428736"/>
          <a:ext cx="890336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5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endParaRPr lang="ru-RU" sz="24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1142984"/>
            <a:ext cx="8158192" cy="4714909"/>
          </a:xfrm>
        </p:spPr>
        <p:txBody>
          <a:bodyPr/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b="1" dirty="0" smtClean="0">
                <a:latin typeface="Comic Sans MS" pitchFamily="66" charset="0"/>
              </a:rPr>
              <a:t>Льготами по налогам и сборам</a:t>
            </a:r>
            <a:r>
              <a:rPr lang="ru-RU" altLang="ru-RU" sz="1200" dirty="0" smtClean="0">
                <a:latin typeface="Comic Sans MS" pitchFamily="66" charset="0"/>
              </a:rPr>
              <a:t> признаются предоставляемые отдельным категориям налогоплательщиков и плательщиков сборов предусмотренные законодательством о налогах и сборах преимущества по сравнению с другими налогоплательщиками или плательщиками сборов, включая возможность не уплачивать налог или сбор либо уплачивать их в меньшем размере.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В соответствии со статьей 61.5. Бюджетного кодекса РФ определено, что в бюджеты поселений  зачисляются налоговые доходы от местных налогов, а именно:</a:t>
            </a:r>
          </a:p>
          <a:p>
            <a:r>
              <a:rPr lang="ru-RU" sz="1200" dirty="0" smtClean="0">
                <a:latin typeface="Comic Sans MS" pitchFamily="66" charset="0"/>
              </a:rPr>
              <a:t>      - Земельный налог – по нормативу 100 процентов;</a:t>
            </a:r>
          </a:p>
          <a:p>
            <a:r>
              <a:rPr lang="ru-RU" sz="1200" dirty="0" smtClean="0">
                <a:latin typeface="Comic Sans MS" pitchFamily="66" charset="0"/>
              </a:rPr>
              <a:t>      - Налог на имущество физических лиц – по нормативу 100 процентов.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Сумма таких льгот составила </a:t>
            </a:r>
            <a:r>
              <a:rPr lang="ru-RU" sz="1200" dirty="0" smtClean="0">
                <a:latin typeface="Comic Sans MS" pitchFamily="66" charset="0"/>
              </a:rPr>
              <a:t>  тыс</a:t>
            </a:r>
            <a:r>
              <a:rPr lang="ru-RU" sz="1200" dirty="0" smtClean="0">
                <a:latin typeface="Comic Sans MS" pitchFamily="66" charset="0"/>
              </a:rPr>
              <a:t>. рублей. </a:t>
            </a:r>
          </a:p>
          <a:p>
            <a:pPr>
              <a:buNone/>
            </a:pPr>
            <a:endParaRPr lang="ru-RU" altLang="ru-RU" sz="1100" dirty="0" smtClean="0">
              <a:latin typeface="Comic Sans MS" pitchFamily="66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Comic Sans MS" pitchFamily="66" charset="0"/>
                <a:cs typeface="Times New Roman" pitchFamily="18" charset="0"/>
              </a:rPr>
              <a:t>     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3429000"/>
          <a:ext cx="8286808" cy="26069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272"/>
                <a:gridCol w="5143536"/>
              </a:tblGrid>
              <a:tr h="215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Наименование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Реквизиты НПА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1. Администрация муниципального образования "Краснинский район"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256 "Об утверждении Порядка оценки налоговых расходов  Краснинского городского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2. Администрация Гусинского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127 "Об утверждении Порядка оценки налоговых расходов  Гусинского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3. Администрации Малеевского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26.06.2020 № 61 "Об утверждении Порядка оценки налоговых расходов  Малеевского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5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4. Постановление Администрации Мерлинского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67 "Об утверждении Порядка оценки налоговых расходов  Мерлинского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52"/>
            <a:ext cx="821537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бюджет муниципального образования «Краснинский район» Смоленской области, является налог на доходы физических лиц 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Перечень крупных налогоплательщиков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прогнозируемая сумма поступлений в доход бюджета в тыс.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50030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«РЕНУС ТЕРМИНАЛ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«РН- Москва»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1250,0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«Альфа Транс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Инвест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1260,0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Россети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980,0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АВТранс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«Омега»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АО МТТС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950,0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«НК Роснефть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1000,0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Смоленскнефтепродукт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750,0</a:t>
            </a: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ООО СК «Днепр»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500,0</a:t>
            </a:r>
            <a:endParaRPr lang="ru-RU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ПКФ «СФ»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КрасТекс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450,0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890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                      </a:t>
            </a:r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Структура межбюджетных трансфертов, в тыс. рублей</a:t>
            </a:r>
            <a:endParaRPr lang="ru-RU" sz="2000" b="1" cap="none" dirty="0" smtClean="0">
              <a:solidFill>
                <a:srgbClr val="FF0066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4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283816" y="1237282"/>
          <a:ext cx="842968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56042"/>
            <a:ext cx="8001056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FF0066"/>
                </a:solidFill>
                <a:latin typeface="Comic Sans MS" pitchFamily="66" charset="0"/>
              </a:rPr>
              <a:t>Расходы бюджета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i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Расходы бюджета сформированы и утверждены: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разделам и подразделам;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ведомственной структуре;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по целевым статьям (муниципальным программам и непрограммным направлениям деятельности), группам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группам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 подгруппам) видов расходов классификации расходов бюджетов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муниципальным программам и непрограммным направлениям деятельности.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Расходы бюджета муниципального района, </a:t>
            </a:r>
            <a:br>
              <a:rPr lang="ru-RU" sz="27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F014-4DCC-4CDD-BB48-C9B300C3118E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1428736"/>
          <a:ext cx="8215370" cy="46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FF4EA2F-8B2F-4C24-B7FA-84396155B80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12085" name="Group 117"/>
          <p:cNvGraphicFramePr>
            <a:graphicFrameLocks noGrp="1"/>
          </p:cNvGraphicFramePr>
          <p:nvPr/>
        </p:nvGraphicFramePr>
        <p:xfrm>
          <a:off x="285750" y="1571625"/>
          <a:ext cx="8462963" cy="4905147"/>
        </p:xfrm>
        <a:graphic>
          <a:graphicData uri="http://schemas.openxmlformats.org/drawingml/2006/table">
            <a:tbl>
              <a:tblPr/>
              <a:tblGrid>
                <a:gridCol w="614363"/>
                <a:gridCol w="576262"/>
                <a:gridCol w="4838700"/>
                <a:gridCol w="849313"/>
                <a:gridCol w="792162"/>
                <a:gridCol w="792163"/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2023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2024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2025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314950,1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289439,2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289794,4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том числе;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39902,8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37629,0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37754,9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1758,1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1847,9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1921,8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3280,0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3316,1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1391,5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26511,4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24532,0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24604,9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6993,1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6973,3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7177,1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1159,9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859,4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809,4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11182,7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10273,4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8708,9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7874,7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8273,4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8708,9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1475" name="Rectangle 118"/>
          <p:cNvSpPr>
            <a:spLocks noChangeArrowheads="1"/>
          </p:cNvSpPr>
          <p:nvPr/>
        </p:nvSpPr>
        <p:spPr bwMode="auto">
          <a:xfrm>
            <a:off x="395288" y="404813"/>
            <a:ext cx="85693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Comic Sans MS" pitchFamily="66" charset="0"/>
              </a:rPr>
              <a:t>Структура расходов бюджета по разделам и подразделам функциональной классификации на 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2023 </a:t>
            </a:r>
            <a:r>
              <a:rPr lang="ru-RU" b="1" dirty="0">
                <a:solidFill>
                  <a:srgbClr val="FF0066"/>
                </a:solidFill>
                <a:latin typeface="Comic Sans MS" pitchFamily="66" charset="0"/>
              </a:rPr>
              <a:t>год и на плановый период 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2024 </a:t>
            </a:r>
            <a:r>
              <a:rPr lang="ru-RU" b="1" dirty="0">
                <a:solidFill>
                  <a:srgbClr val="FF0066"/>
                </a:solidFill>
                <a:latin typeface="Comic Sans MS" pitchFamily="66" charset="0"/>
              </a:rPr>
              <a:t>и 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2025 </a:t>
            </a:r>
            <a:r>
              <a:rPr lang="ru-RU" b="1" dirty="0">
                <a:solidFill>
                  <a:srgbClr val="FF0066"/>
                </a:solidFill>
                <a:latin typeface="Comic Sans MS" pitchFamily="66" charset="0"/>
              </a:rPr>
              <a:t>годов </a:t>
            </a:r>
            <a:endParaRPr lang="ru-RU" b="1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r>
              <a:rPr lang="ru-RU" sz="1400" b="1" dirty="0" smtClean="0">
                <a:solidFill>
                  <a:srgbClr val="FF0066"/>
                </a:solidFill>
                <a:latin typeface="Comic Sans MS" pitchFamily="66" charset="0"/>
              </a:rPr>
              <a:t>в </a:t>
            </a:r>
            <a:r>
              <a:rPr lang="ru-RU" sz="1400" b="1" dirty="0">
                <a:solidFill>
                  <a:srgbClr val="FF0066"/>
                </a:solidFill>
                <a:latin typeface="Comic Sans MS" pitchFamily="66" charset="0"/>
              </a:rPr>
              <a:t>тыс. рублей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1"/>
            <a:ext cx="7886700" cy="64294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Содержание</a:t>
            </a:r>
            <a:endParaRPr lang="ru-RU" sz="28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857232"/>
            <a:ext cx="4229130" cy="5572164"/>
          </a:xfrm>
        </p:spPr>
        <p:txBody>
          <a:bodyPr/>
          <a:lstStyle/>
          <a:p>
            <a:pPr fontAlgn="t"/>
            <a:r>
              <a:rPr lang="ru-RU" sz="900" b="1" dirty="0" smtClean="0">
                <a:latin typeface="Comic Sans MS" pitchFamily="66" charset="0"/>
              </a:rPr>
              <a:t>Введение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Глоссарий____________________________________________5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Что такое бюджет______________________________________7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Бюджетная система Российской федерации__________________8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Бюджетный процесс____________________________________9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бюджета________________________10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бюджета______________________________________11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бюджета_____________________________________12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Составление бюджета__________________________________13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параметры прогноза социально - экономического развития____________________________________________14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направления бюджетной и налоговой политики,  результаты_____________</a:t>
            </a:r>
            <a:r>
              <a:rPr lang="en-US" sz="900" dirty="0" smtClean="0">
                <a:latin typeface="Comic Sans MS" pitchFamily="66" charset="0"/>
              </a:rPr>
              <a:t>____________________</a:t>
            </a:r>
            <a:r>
              <a:rPr lang="ru-RU" sz="900" dirty="0" smtClean="0">
                <a:latin typeface="Comic Sans MS" pitchFamily="66" charset="0"/>
              </a:rPr>
              <a:t>15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Публичные слушания__________________________________</a:t>
            </a:r>
            <a:r>
              <a:rPr lang="en-US" sz="900" dirty="0" smtClean="0">
                <a:latin typeface="Comic Sans MS" pitchFamily="66" charset="0"/>
              </a:rPr>
              <a:t>1</a:t>
            </a:r>
            <a:r>
              <a:rPr lang="ru-RU" sz="900" dirty="0" smtClean="0">
                <a:latin typeface="Comic Sans MS" pitchFamily="66" charset="0"/>
              </a:rPr>
              <a:t>7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</a:t>
            </a:r>
            <a:r>
              <a:rPr lang="ru-RU" sz="900" b="1" dirty="0" smtClean="0">
                <a:latin typeface="Comic Sans MS" pitchFamily="66" charset="0"/>
              </a:rPr>
              <a:t>. Общие характеристики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Прогноз основных характеристик консолидированного бюджета_18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 муниципального района в 2020-2025 __________________________________________19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Общие характеристики бюджета муниципального района______20</a:t>
            </a: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</a:t>
            </a:r>
            <a:r>
              <a:rPr lang="ru-RU" sz="900" b="1" dirty="0" smtClean="0">
                <a:latin typeface="Comic Sans MS" pitchFamily="66" charset="0"/>
              </a:rPr>
              <a:t>. Доходы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 по группам____________________________21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налоговых доходов____________________________22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неналоговых доходов__________________________23</a:t>
            </a:r>
          </a:p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857232"/>
            <a:ext cx="4300568" cy="5572164"/>
          </a:xfrm>
        </p:spPr>
        <p:txBody>
          <a:bodyPr/>
          <a:lstStyle/>
          <a:p>
            <a:pPr fontAlgn="t"/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r>
              <a:rPr lang="en-US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__</a:t>
            </a:r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24</a:t>
            </a:r>
            <a:endParaRPr lang="ru-RU" sz="900" dirty="0" smtClean="0">
              <a:latin typeface="Comic Sans MS" pitchFamily="66" charset="0"/>
            </a:endParaRPr>
          </a:p>
          <a:p>
            <a:pPr fontAlgn="auto"/>
            <a:r>
              <a:rPr lang="ru-RU" sz="900" dirty="0" smtClean="0">
                <a:latin typeface="Comic Sans MS" pitchFamily="66" charset="0"/>
              </a:rPr>
              <a:t>Перечень крупных налогоплательщиков____________________2</a:t>
            </a:r>
            <a:r>
              <a:rPr lang="en-US" sz="900" dirty="0" smtClean="0">
                <a:latin typeface="Comic Sans MS" pitchFamily="66" charset="0"/>
              </a:rPr>
              <a:t>5</a:t>
            </a:r>
            <a:endParaRPr lang="ru-RU" sz="900" dirty="0" smtClean="0">
              <a:latin typeface="Comic Sans MS" pitchFamily="66" charset="0"/>
            </a:endParaRPr>
          </a:p>
          <a:p>
            <a:r>
              <a:rPr lang="ru-RU" sz="900" dirty="0" smtClean="0">
                <a:latin typeface="Comic Sans MS" pitchFamily="66" charset="0"/>
                <a:ea typeface="Times New Roman"/>
              </a:rPr>
              <a:t>Структура безвозмездных поступлений</a:t>
            </a:r>
            <a:r>
              <a:rPr lang="en-US" sz="900" dirty="0" smtClean="0">
                <a:latin typeface="Comic Sans MS" pitchFamily="66" charset="0"/>
                <a:ea typeface="Times New Roman"/>
              </a:rPr>
              <a:t>______________________26</a:t>
            </a:r>
            <a:endParaRPr lang="ru-RU" sz="900" dirty="0" smtClean="0">
              <a:latin typeface="Comic Sans MS" pitchFamily="66" charset="0"/>
              <a:ea typeface="Times New Roman"/>
            </a:endParaRP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III.</a:t>
            </a:r>
            <a:r>
              <a:rPr lang="ru-RU" sz="900" b="1" dirty="0" smtClean="0">
                <a:latin typeface="Comic Sans MS" pitchFamily="66" charset="0"/>
              </a:rPr>
              <a:t>Расходы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муниципального района</a:t>
            </a:r>
            <a:r>
              <a:rPr lang="en-US" sz="900" dirty="0" smtClean="0">
                <a:latin typeface="Comic Sans MS" pitchFamily="66" charset="0"/>
              </a:rPr>
              <a:t>___________________27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расходов бюджета по разделам и подразделам</a:t>
            </a:r>
            <a:r>
              <a:rPr lang="en-US" sz="900" dirty="0" smtClean="0">
                <a:latin typeface="Comic Sans MS" pitchFamily="66" charset="0"/>
              </a:rPr>
              <a:t>_______28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по муниципальным программам</a:t>
            </a:r>
            <a:r>
              <a:rPr lang="en-US" sz="900" dirty="0" smtClean="0">
                <a:latin typeface="Comic Sans MS" pitchFamily="66" charset="0"/>
              </a:rPr>
              <a:t>____________31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 Расходы бюджета по  непрограмным направлениям деятельности</a:t>
            </a:r>
            <a:r>
              <a:rPr lang="en-US" sz="900" dirty="0" smtClean="0">
                <a:latin typeface="Comic Sans MS" pitchFamily="66" charset="0"/>
              </a:rPr>
              <a:t>_________________________________________46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 на __________________________</a:t>
            </a:r>
            <a:r>
              <a:rPr lang="en-US" sz="900" dirty="0" smtClean="0">
                <a:latin typeface="Comic Sans MS" pitchFamily="66" charset="0"/>
                <a:cs typeface="Times New Roman" pitchFamily="18" charset="0"/>
              </a:rPr>
              <a:t>_</a:t>
            </a:r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4</a:t>
            </a:r>
            <a:r>
              <a:rPr lang="en-US" sz="900" dirty="0" smtClean="0">
                <a:latin typeface="Comic Sans MS" pitchFamily="66" charset="0"/>
                <a:cs typeface="Times New Roman" pitchFamily="18" charset="0"/>
              </a:rPr>
              <a:t>7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Реализация национальных проектов в муниципальном образовании__________________________________________4</a:t>
            </a:r>
            <a:r>
              <a:rPr lang="en-US" sz="900" dirty="0" smtClean="0">
                <a:latin typeface="Comic Sans MS" pitchFamily="66" charset="0"/>
              </a:rPr>
              <a:t>8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населения</a:t>
            </a:r>
            <a:r>
              <a:rPr lang="en-US" sz="900" dirty="0" smtClean="0">
                <a:latin typeface="Comic Sans MS" pitchFamily="66" charset="0"/>
              </a:rPr>
              <a:t>__________________________________50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занятых в экономике человек</a:t>
            </a:r>
            <a:r>
              <a:rPr lang="en-US" sz="900" dirty="0" smtClean="0">
                <a:latin typeface="Comic Sans MS" pitchFamily="66" charset="0"/>
              </a:rPr>
              <a:t>___________________51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в расчете на душу населения в 202</a:t>
            </a:r>
            <a:r>
              <a:rPr lang="en-US" sz="900" dirty="0" smtClean="0">
                <a:latin typeface="Comic Sans MS" pitchFamily="66" charset="0"/>
              </a:rPr>
              <a:t>3</a:t>
            </a:r>
            <a:r>
              <a:rPr lang="ru-RU" sz="900" dirty="0" smtClean="0">
                <a:latin typeface="Comic Sans MS" pitchFamily="66" charset="0"/>
              </a:rPr>
              <a:t>-202</a:t>
            </a:r>
            <a:r>
              <a:rPr lang="en-US" sz="900" dirty="0" smtClean="0">
                <a:latin typeface="Comic Sans MS" pitchFamily="66" charset="0"/>
              </a:rPr>
              <a:t>5</a:t>
            </a:r>
            <a:r>
              <a:rPr lang="ru-RU" sz="900" dirty="0" smtClean="0">
                <a:latin typeface="Comic Sans MS" pitchFamily="66" charset="0"/>
              </a:rPr>
              <a:t> годах</a:t>
            </a:r>
            <a:r>
              <a:rPr lang="en-US" sz="900" dirty="0" smtClean="0">
                <a:latin typeface="Comic Sans MS" pitchFamily="66" charset="0"/>
              </a:rPr>
              <a:t>________52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IV</a:t>
            </a:r>
            <a:r>
              <a:rPr lang="ru-RU" sz="900" b="1" dirty="0" smtClean="0">
                <a:latin typeface="Comic Sans MS" pitchFamily="66" charset="0"/>
              </a:rPr>
              <a:t>. Межбюджетные трансферты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Распределение дотации на выравнивание  бюджетной обеспеченности поселений из бюджета муниципального района</a:t>
            </a:r>
            <a:r>
              <a:rPr lang="en-US" sz="900" dirty="0" smtClean="0">
                <a:latin typeface="Comic Sans MS" pitchFamily="66" charset="0"/>
              </a:rPr>
              <a:t>__53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V</a:t>
            </a:r>
            <a:r>
              <a:rPr lang="ru-RU" sz="900" b="1" dirty="0" smtClean="0">
                <a:latin typeface="Comic Sans MS" pitchFamily="66" charset="0"/>
              </a:rPr>
              <a:t>. Муниципальный долг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Источники  финансирования дефицита бюджета</a:t>
            </a:r>
            <a:r>
              <a:rPr lang="en-US" sz="900" dirty="0" smtClean="0">
                <a:latin typeface="Comic Sans MS" pitchFamily="66" charset="0"/>
              </a:rPr>
              <a:t>______________54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муниципального внутреннего долга</a:t>
            </a:r>
            <a:r>
              <a:rPr lang="en-US" sz="900" dirty="0" smtClean="0">
                <a:latin typeface="Comic Sans MS" pitchFamily="66" charset="0"/>
              </a:rPr>
              <a:t>________________</a:t>
            </a:r>
            <a:r>
              <a:rPr lang="ru-RU" sz="900" dirty="0" smtClean="0">
                <a:latin typeface="Comic Sans MS" pitchFamily="66" charset="0"/>
              </a:rPr>
              <a:t>55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на обслуживание долговых обязательств_____________5</a:t>
            </a:r>
            <a:r>
              <a:rPr lang="en-US" sz="900" dirty="0" smtClean="0">
                <a:latin typeface="Comic Sans MS" pitchFamily="66" charset="0"/>
              </a:rPr>
              <a:t>6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Контактная информация_________________________________5</a:t>
            </a:r>
            <a:r>
              <a:rPr lang="en-US" sz="900" b="1" dirty="0" smtClean="0">
                <a:latin typeface="Comic Sans MS" pitchFamily="66" charset="0"/>
              </a:rPr>
              <a:t>7</a:t>
            </a:r>
            <a:endParaRPr lang="ru-RU" sz="900" dirty="0" smtClean="0">
              <a:latin typeface="Comic Sans MS" pitchFamily="66" charset="0"/>
            </a:endParaRPr>
          </a:p>
          <a:p>
            <a:endParaRPr lang="ru-RU" sz="9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E83A533-128B-4726-852E-0B2AA72EA6C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66335" name="Group 447"/>
          <p:cNvGraphicFramePr>
            <a:graphicFrameLocks noGrp="1"/>
          </p:cNvGraphicFramePr>
          <p:nvPr/>
        </p:nvGraphicFramePr>
        <p:xfrm>
          <a:off x="250825" y="142875"/>
          <a:ext cx="8569325" cy="6491546"/>
        </p:xfrm>
        <a:graphic>
          <a:graphicData uri="http://schemas.openxmlformats.org/drawingml/2006/table">
            <a:tbl>
              <a:tblPr/>
              <a:tblGrid>
                <a:gridCol w="649288"/>
                <a:gridCol w="576262"/>
                <a:gridCol w="4895850"/>
                <a:gridCol w="863600"/>
                <a:gridCol w="773113"/>
                <a:gridCol w="811212"/>
              </a:tblGrid>
              <a:tr h="2714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205,0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205,0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охраны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182265,4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168906,1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172688,9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38134,0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33855,1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33348,0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122534,7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114030,7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117809,5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13525,5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13597,9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14009,5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616,0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7455,2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6922,4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7021,9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3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45075,2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38180,0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37724,3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34584,7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28599,7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28030,1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10490,5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9580,3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9694,2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17026,0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16236,2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16277,2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4251,2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3506,2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3506,2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5049,4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5049,4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5049,4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6560,8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6586,0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6585,8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1164,6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1094,6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1135,8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 долга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19026,6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18213,1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16638,8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19026,6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18213,1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16638,8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     Расходы бюджета по муниципальным программам и непрограммным направлениям деятельности, в тыс. рублей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857232"/>
          <a:ext cx="8643998" cy="5794702"/>
        </p:xfrm>
        <a:graphic>
          <a:graphicData uri="http://schemas.openxmlformats.org/drawingml/2006/table">
            <a:tbl>
              <a:tblPr/>
              <a:tblGrid>
                <a:gridCol w="3786214"/>
                <a:gridCol w="2487607"/>
                <a:gridCol w="157463"/>
                <a:gridCol w="607846"/>
                <a:gridCol w="131382"/>
                <a:gridCol w="606967"/>
                <a:gridCol w="152139"/>
                <a:gridCol w="714380"/>
              </a:tblGrid>
              <a:tr h="214314">
                <a:tc gridSpan="2">
                  <a:txBody>
                    <a:bodyPr/>
                    <a:lstStyle/>
                    <a:p>
                      <a:pPr algn="ctr" fontAlgn="base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40404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714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307906,4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282684,5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283146,1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377">
                <a:tc gridSpan="8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«Краснинский район» Смоленской области</a:t>
                      </a: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358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реализации Администрацией муниципального образования «Краснинский район» Смоленской области своих полномочий.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эффективности управления и распоряжения муниципальной собственностью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31887,8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28897,9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28920,7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 «Обеспечение организационных  условий для реализации муниципальной программы»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31637,8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28847,9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28920,7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 «Распоряжение объектами муниципальной собственности муниципального образования «Краснинский район» Смоленской области»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72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Ожидаемые конечные результаты реализации муниципальной программы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совершенствование нормативной правовой базы по вопросам местного самоуправления и муниципальной службы;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укрепление доверия населения к деятельности органов местного самоуправления муниципальных образований Смоленской области;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правовых, организационных, финансовых условий для обеспечения кадрами органов местного самоуправления;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профессионального уровня работников органов местного самоуправления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2" descr="Без названия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636"/>
            <a:ext cx="3714776" cy="1643074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57158" y="2000240"/>
          <a:ext cx="364333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500043"/>
          <a:ext cx="8643998" cy="5929353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00065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7322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Совершенствование  и  развитие  транспортной  инфраструктуры  в  соответствии  с потребностями  населения,  обеспечение технического состояния и пропускной способности дорожной  сети,  поддержание  на необходимом уровне  и  улучшение потребительских  свойств  автомобильных  дорог общего пользования местного значения 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11184,7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10273,4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8708,9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2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«Создание условий для обеспечения транспортного обслуживания населения автомобильным транспортом на пригородных, внутри муниципальных маршрутах на территории муниципального образования "Краснинский район" Смоленской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4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"Развитие сети автомобильных дорог общего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пользования»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7874,7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8273,4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8708,9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«Повышение безопасности дорожного движения на территории  муниципального образования «Краснинский район» Смоленской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86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сохранение существующей сети автомобильных дорог - переход на нормативное содержание автомобильных дорог, соблюдение межремонтных сроков по капитальному ремонту и ремонту автомобильных дорог в соответствии с требованиями строительных норм;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 развитие опорной сети автомобильных дорог общего пользования местного значения, обеспечивающее увеличение протяженности автомобильных дорог местного значения, соответствующих нормативным требованиям, и повышение пропускной способности дорожной сети;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- обеспечение круглогодичного транспортного сообщения с сельскими населенными пунктами за счет строительства (реконструкции) автомобильных дорог местного значения с твердым покрытием для соединения с сетью автомобильных дорог федерального и регионального значения.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pngtree-grassland-road-background-material-image_2615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3500462" cy="1928826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142984"/>
          <a:ext cx="342902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5"/>
          <a:ext cx="8643998" cy="5700912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49064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97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Повышение транспортной доступности, доступности социально   значимых   объектов,   информационных ресурсов для лиц с ограниченными возможностями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263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 «Организация и проведение мероприятий, направленных на создание беспрепятственного доступа к приоритетным объектам социальной инфраструктуры в приоритетных сферах жизнедеятельности инвалидов»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90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возможностями к социально  значимым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объектам;                 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специализированным автомобильным транспортом;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информационными ресурсами;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расширение   спектра   услуг   по   социальной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реабилитации инвалидов;           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уровня социальной адаптации инвалидов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857232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4" descr="p225_arti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57190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714356"/>
          <a:ext cx="8643998" cy="5429288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47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Создание условий для развития сферы предпринимательской деятельности инновационного развития и улучшения отраслевой структуры экономики, социального развития и обеспечения стабильно высокого уровня занятости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95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«Создание и развитие инфраструктуры поддержки субъектов малого и среднего предпринимательства»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81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Популяризация предпринимательской деятельности;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Развитие инфраструктуры поддержки малого и среднего предпринимательства;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Содействие субъектам малого и среднего предпринимательства;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Вовлечение молодежи в предпринимательскую деятельность;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Содействие занятости населения и развитие самозанятости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Без названия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3571900" cy="171451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428736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4AE260-6CFB-434E-B32A-455A2F546EBA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4085" name="Rectangle 9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88913"/>
            <a:ext cx="86868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285728"/>
          <a:ext cx="8643998" cy="5357850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6217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Профилактика правонарушений и усиление борьбы с преступностью, противодействие злоупотреблению наркотическими средствами и психотропными веществами, и их незаконному обороту,  противодействие экстремистской деятельности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«Организация и проведение мероприятий по профилактике асоциальных явлений в молодежной среде»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«Комплекс профилактических мероприятий по снижению уровня правонарушений в общественных местах»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25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Уменьшение факторов угрозы для жизнедеятельности населения в муниципальном образовании «Краснинский район» Смоленской области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85720" y="857232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6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3500462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6"/>
          <a:ext cx="8643998" cy="5835986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«Краснинский район» Смоленской области»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6217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Популяризация массового спорта и приобщение населения к массовым занятиям физической культурой и спортом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"Проведение спортивных мероприятий, обеспечение подготовки и участия в спортивных соревнованиях, спартакиадах, фестивалях"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"Реализация установленных функций в сфере физической культуры и спорта"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25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эффективности пропаганды здорового образа жизни, физической культуры и спорта;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улучшение материально-технической базы для массовых занятий физической культурой и спортом;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увеличение количества районных спортивных мероприятий среди различных категорий населения и количества их участников;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комплектование команд Краснинского района и их участие в межмуниципальных, региональных, межрегиональных, всероссийских и международных спортивных соревнованиях;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стабильность состава спортивных команд и секций;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снижение асоциальных явлений среди детей и подростков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928670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7" descr="stadion-vostok-v-krasnom-avgust-2021-foto-admin-smolensk.ru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57190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85728"/>
          <a:ext cx="8643998" cy="6117351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«Краснинский район» Смоленской области»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903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50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долгосрочной сбалансированности и устойчивости бюджета муниципального образования «Краснинский район» Смоленской области, создание условий для повышения качества управления муниципальными финансами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24540,5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23697,1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22332,3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5512,5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5482,6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5692,1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«Управление муниципальным долгом»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«Осуществление полномочий  по расчету и предоставлению дотаций бюджетам городского, сельских поселений  муниципального образования «Краснинский район» Смоленской области за счет средств областного бюджета»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19026,6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18213,1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16638,8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7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обоснованности, эффективности и     прозрачности бюджетных расходов;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качественная организация исполнения бюджета муниципального образования;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обеспечение объема муниципального  долга на экономически безопасном уровне;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оптимизации расходов на обслуживание муниципального долга;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прозрачности процедур предоставления финансовой помощи местным бюджетам;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соблюдение требований бюджетного законодательства участниками бюджетного процесса на местном уровне;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отсутствие просроченной кредиторской  задолженности;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7158" y="928670"/>
          <a:ext cx="350046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350046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85728"/>
          <a:ext cx="8643998" cy="6210348"/>
        </p:xfrm>
        <a:graphic>
          <a:graphicData uri="http://schemas.openxmlformats.org/drawingml/2006/table">
            <a:tbl>
              <a:tblPr/>
              <a:tblGrid>
                <a:gridCol w="3071834"/>
                <a:gridCol w="3359450"/>
                <a:gridCol w="739228"/>
                <a:gridCol w="759106"/>
                <a:gridCol w="714380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«Краснинский район» 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0602">
                <a:tc rowSpan="1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необходимых ресурсных (экономических, управленческих, организационных) условий  для эффективного внедрения и функционирования современной модели муниципального образования, обеспечивающей детям равные  возможности для получения современного качественного образования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194679,2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181436,1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185259,9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4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детям-сиротам»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1031,1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1031,1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1031,1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программы"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8474,8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8017,0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8157,7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дошкольного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39107,1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34828,2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34321,1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общего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122509,7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114030,7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117809,5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дополнительного 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13525,5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13597,9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14009,5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«Реализация молодежной политики»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«Проведение мероприятий по отдыху и оздоровлению»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семьи и сопровождение выпускников интернатных организаций»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4381,6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4381,8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4381,6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системы социальной поддержки педагогических работников»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5049,4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5049,4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5049,4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65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lvl="0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ликвидированы очереди на зачисление детей в возрасте от 3 до 7 лет в образовательных организациях, реализующих основную общеобразовательную программу дошкольного образования;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созданы условия, соответствующие требованиям федеральных государственных образовательных стандартов;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75 процентов детей 5 - 18 лет  охвачены программами дополнительного образования;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повышение результатов единого государственного экзамена;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увеличение доли учащихся по программам общего образования, участвующих в олимпиадах и конкурсах различного уровня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1" descr="Без названия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14884"/>
            <a:ext cx="3000396" cy="178595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714356"/>
          <a:ext cx="307183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90498"/>
          <a:ext cx="8643998" cy="655321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00066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«Краснинский район» Смоленской области» 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694">
                <a:tc rowSpan="8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Сохранение и развитие национальной духовной культуры.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единого культурного пространства района в его неразрывной связи  с культурной жизнью области, страны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45080,2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38180,0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37724,3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4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10490,5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9580,3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9694,2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музейной деятельности»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2269,0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2328,0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2316,5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библиотечного обслуживания»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9647,0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8838,1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8944,5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«Организация культурно-досугового обслуживания населения»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22663,7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17433,6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16769,1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туризма»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Комплекс процессных мероприятий «Сохранение и охрана объектов культурного наследия (памятников истории и культуры) расположенных на территории муниципального образования «Краснинский район» Смоленской области»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38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создание и обеспечение условий для сохранения и развития культуры района;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широкого доступа населения Краснинского района к ценностям традиционной и современной культуры;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качества культурно - досугового обслуживания населения;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статуса и профессионализма работников культуры;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привлекательного имиджа муниципального образования «Краснинский район»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2" descr="Без названия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86322"/>
            <a:ext cx="3286148" cy="1857388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285720" y="714356"/>
          <a:ext cx="335758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   </a:t>
            </a:r>
            <a:r>
              <a:rPr lang="ru-RU" sz="27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Глоссарий</a:t>
            </a:r>
            <a:r>
              <a:rPr lang="ru-RU" sz="2700" cap="none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cap="none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cap="none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консолидированный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функций, отнесенных к предметам ведения местного самоуправления.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классификация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совокупность всех бюджетов в РФ: федерального, региональных, местных, государственных внебюджетных фондов.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Бюджетное обязательство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видам расходов бюджетной классификации РФ.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Внутренний долг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долг, выраженный в валюте РФ (рублях), а также долг субъектов РФ и муниципальных образований перед Российской Федерацией, выраженный в иностранной валюте.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64360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38457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«Краснинский район»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196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Государственная  поддержка молодых семей, проживающих на территории Краснинского района Смоленской области и признанных в установленном порядке нуждающимися в улучшении  жилищных  условий, в  решении   жилищной проблемы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7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гражданам в обеспечении жильем и оплате жилищно-коммунальных услуг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улучшение жилищных условий более 20 молодых семей, что составит  60 %  от общего числа молодых семей, состоящих на учете в качестве нуждающихся в жилых помещениях;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привлечение в жилищную сферу дополнительных финансовых средств организаций, предоставляющих ипотечные жилищные кредиты и займы, собственные средства граждан;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и закрепление положительных демографических тенденций;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укрепление семейных отношений и снижение социальной напряженности;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системы ипотечного жилищного кредитования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Без названия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3286148" cy="214314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577565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42259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«Краснинский район»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08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устойчивого развития территории муниципального образования «Краснинский район» Смоленской области на основании своевременной актуализации Схем территориального планирования, муниципальных  нормативов градостроительного проектирования, подготовки документов территориального планирования, градостроительного зонирования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20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"Создание и развитие нормативно-правовых и информационных ресурсов для обеспечения градостроительной деятельности»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179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обеспечение муниципального образования «Краснинский район» Смоленской области документами территориального планирования и нормативами градостроительного проектирования;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генеральных планов сельских поселений;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правил землепользования и застройки сельских поселений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IMG_0682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3286148" cy="2000264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357158" y="928670"/>
          <a:ext cx="328614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40349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«Краснинский район» Смоленской области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8588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количества действующих патриотических клубов общественных организаций, разноплановых мероприятий патриотической направленности освещённые в средствах массовой информации муниципального района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1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"Организация и проведение мероприятий по гражданскому и патриотическому воспитанию граждан, включая проведение мероприятий, посвященных памятным датам 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праздникам»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количества действующих патриотических клубов общественных организаций, разноплановых мероприятий патриотической направленности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освещение в средствах массовой информации  памятных мероприятий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9858" name="Picture 2" descr="C:\Users\Смирнова\Documents\Бюджет для граждан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3214710" cy="207170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57166"/>
          <a:ext cx="8643998" cy="4728811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«Краснинский район» Смоленской области»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водными ресурсами Краснинского района Смоленской 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"Защита от негативного воздействия вод населения и объектов экономики"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«Обращение с твердыми коммунальными и отходами»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гарантированное обеспечение водными ресурсами текущих и перспективных потребностей населения и объектов;</a:t>
                      </a:r>
                      <a:b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создание благоприятных условий для жизни населения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7" descr="2020_01_15-2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3286148" cy="1500198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357166"/>
          <a:ext cx="8643998" cy="5699768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«Противодействие экстремизму и профилактика терроризма на территории муниципального образования «Краснинский район» Смоленской области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системы профилактики терроризма и экстремизма, минимизации и (или) ликвидации их проявлений. Повышение уровня защищенности объектов культуры, образования, мест массового пребывания населения от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возможных террористических посягательств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"Осуществление комплекса мер по обеспечению мероприятий по противодействию экстремизму и профилактике терроризма"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противодействовать любым проявлениям  терроризма и экстремизма и, как следствие, отсутствие данных негативных проявлений на территории муниципального образования «Краснинский район» Смоленской области;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возрастание доли учреждений образования,   и мест массового посещения населением, оборудованных кнопками тревожной сигнализации, системами видеонаблюдения и другими техническими средствами защиты от проявлений терроризма;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  уровня     взаимодействия     между Администрацией муниципального образования «Краснинский район» Смоленской области и органами правоохранительной системы   района по организации   профилактических мероприятий,  направленных  на противодействие терроризму и экстремизму.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3286148" cy="2143140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473291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«Создание условий для обеспечения качественными услугами жилищно-коммунального хозяйства населения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Цель: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надежности и эффективности работы объектов жилищно-коммунального хозяйства в муниципальном образовании «Краснинский район» Смоленской области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"Осуществление комплекса мер по обеспечению мероприятий по противодействию экстремизму и профилактике терроризма"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 повышение удовлетворенности населения Краснинского городского поселения уровнем жилищно-коммунального обслуживания;     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приведение технического состояния многоквартирных домов в соответствие с нормативными требованиями;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снижение аварийности на водопроводных сетях и снижение потерь воды;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улучшение санитарной, эпидемиологической и культурной обстановки в городском поселении;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улучшение экологической ситуации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9" descr="643863ff0897cc1fb9b47549971e26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3357586" cy="1857388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4929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Непрограммные</a:t>
            </a:r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направления расходов, в тыс. рублей</a:t>
            </a:r>
            <a:endParaRPr lang="ru-RU" sz="2400" b="1" dirty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285860"/>
          <a:ext cx="4857784" cy="2738138"/>
        </p:xfrm>
        <a:graphic>
          <a:graphicData uri="http://schemas.openxmlformats.org/drawingml/2006/table">
            <a:tbl>
              <a:tblPr/>
              <a:tblGrid>
                <a:gridCol w="2428892"/>
                <a:gridCol w="857256"/>
                <a:gridCol w="642942"/>
                <a:gridCol w="928694"/>
              </a:tblGrid>
              <a:tr h="357190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96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Непрограммные</a:t>
                      </a: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7043,7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6754,7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6648,3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59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представительных и иных органов власти муниципального образования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4647,7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4699,6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4565,2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915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высшего должностного лица муниципального образования «Краснинский район» Смоленской 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1758,1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1847,9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1921,8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17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Резервный фонд Администрации муниципального образования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1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Непрограмные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органов исполнительной власти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437,9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107,2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111,3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1058" name="AutoShape 2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0" name="AutoShape 4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2" name="AutoShape 6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4" name="AutoShape 8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500694" y="2285992"/>
          <a:ext cx="3500462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635115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«Краснинский район» Смоленской области реализуются общественно значимые проекты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</a:t>
            </a:r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строительства, в </a:t>
            </a:r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  <a:cs typeface="Arial" pitchFamily="34" charset="0"/>
              </a:rPr>
              <a:t>т</a:t>
            </a:r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ыс. рублей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6" y="1857361"/>
          <a:ext cx="8429682" cy="4787736"/>
        </p:xfrm>
        <a:graphic>
          <a:graphicData uri="http://schemas.openxmlformats.org/drawingml/2006/table">
            <a:tbl>
              <a:tblPr/>
              <a:tblGrid>
                <a:gridCol w="347370"/>
                <a:gridCol w="2813382"/>
                <a:gridCol w="1008371"/>
                <a:gridCol w="883912"/>
                <a:gridCol w="556256"/>
                <a:gridCol w="503931"/>
                <a:gridCol w="579115"/>
                <a:gridCol w="579115"/>
                <a:gridCol w="579115"/>
                <a:gridCol w="579115"/>
              </a:tblGrid>
              <a:tr h="1281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Направление расходов </a:t>
                      </a:r>
                      <a:b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Бюджет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Сроки реализации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том числе по годам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2020 (факт)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2021 (факт)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 (факт)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2023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2024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  <a:endParaRPr lang="ru-RU" sz="800" b="1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Приобретение специализированной техники для содержания и ремонта автомобильных дорог общего пользования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8856,3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7167,7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 smtClean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Обеспечение детей-сирот и детей, оставшихся без попечения родителей, лиц из их числа жилыми помещениями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1953,3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1000,4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1890,5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1031,1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1031,1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1031,1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3.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Проведение проектно-изыскательских работ, разработку проектно-сметной документации и прохождение государственной экспертизы проектно-сметной документации на капитальный ремонт гидротехнических сооружений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707,8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210,5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Calibri"/>
                        </a:rPr>
                        <a:t>4.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Капитальные вложения в объекты муниципальной собственности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21,1</a:t>
                      </a:r>
                      <a:endParaRPr lang="ru-RU" sz="1050" b="1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Краснинское городское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Calibri"/>
                        </a:rPr>
                        <a:t>6.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Перевод жилищного фонда на индивидуальное газовое отопление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Гусинское сельское поселение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4394,8</a:t>
                      </a:r>
                      <a:endParaRPr lang="ru-RU" sz="1050" b="1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Calibri"/>
                        </a:rPr>
                        <a:t>7.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Обеспечение комплексного развития сельских территорий (развитие газификации)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Малеевское сельское поселение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7183,0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245,9</a:t>
                      </a:r>
                      <a:endParaRPr lang="ru-RU" sz="1050" b="1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Мерлинское сельское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11004,4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4835,9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Итого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по годам реализации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34120,7</a:t>
                      </a:r>
                      <a:endParaRPr lang="ru-RU" sz="10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6292,7</a:t>
                      </a:r>
                      <a:endParaRPr lang="ru-RU" sz="10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9058,2</a:t>
                      </a:r>
                      <a:endParaRPr lang="ru-RU" sz="10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1031,1</a:t>
                      </a:r>
                      <a:endParaRPr lang="ru-RU" sz="10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1031,1</a:t>
                      </a:r>
                      <a:endParaRPr lang="ru-RU" sz="10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1031,1</a:t>
                      </a:r>
                      <a:endParaRPr lang="ru-RU" sz="10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7505" name="Rectangle 1"/>
          <p:cNvSpPr>
            <a:spLocks noChangeArrowheads="1"/>
          </p:cNvSpPr>
          <p:nvPr/>
        </p:nvSpPr>
        <p:spPr bwMode="auto">
          <a:xfrm>
            <a:off x="0" y="0"/>
            <a:ext cx="219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0C7CDC-5361-4E02-9222-A14319012CEF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250825" y="500063"/>
            <a:ext cx="856932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/>
            <a:r>
              <a:rPr lang="ru-RU" b="1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indent="450850" algn="ctr"/>
            <a:r>
              <a:rPr lang="ru-RU" b="1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«Краснинский район» Смоленской области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структуре федерального проекта выделяется региональный элемент, так называемая региональная оставляющая. Региональная составляющая представляет собой часть национального проекта, за реализацию которой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ответственен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Муниципалитет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участвует в национальных проектах посредством реализации региональной составляющей национальных проектов.</a:t>
            </a:r>
          </a:p>
          <a:p>
            <a:pPr indent="450850" algn="just"/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EF040A-2EEC-4359-8F11-D0C2ECDDA784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648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76250"/>
            <a:ext cx="8686800" cy="73817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  <a:cs typeface="Times New Roman" pitchFamily="18" charset="0"/>
              </a:rPr>
              <a:t>Финансовое обеспечение на реализацию национальных проектов, в тыс. рублей</a:t>
            </a:r>
          </a:p>
        </p:txBody>
      </p:sp>
      <p:graphicFrame>
        <p:nvGraphicFramePr>
          <p:cNvPr id="217220" name="Group 132"/>
          <p:cNvGraphicFramePr>
            <a:graphicFrameLocks noGrp="1"/>
          </p:cNvGraphicFramePr>
          <p:nvPr>
            <p:ph idx="4294967295"/>
          </p:nvPr>
        </p:nvGraphicFramePr>
        <p:xfrm>
          <a:off x="214283" y="1214423"/>
          <a:ext cx="8715435" cy="5333048"/>
        </p:xfrm>
        <a:graphic>
          <a:graphicData uri="http://schemas.openxmlformats.org/drawingml/2006/table">
            <a:tbl>
              <a:tblPr/>
              <a:tblGrid>
                <a:gridCol w="5046123"/>
                <a:gridCol w="624409"/>
                <a:gridCol w="624409"/>
                <a:gridCol w="624409"/>
                <a:gridCol w="624409"/>
                <a:gridCol w="671610"/>
                <a:gridCol w="500066"/>
              </a:tblGrid>
              <a:tr h="4346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 (факт)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Национальный проект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«Культура» 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1.1.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«Культурная среда»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8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поддержку отрасли культуры (реконструкция и (или) капитальный ремонт культурно-досуговых учреждений в сельской местности)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0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софинансирование расходов бюджетов муниципальных образований Смоленской области  в рамках реализации областной государственной программы «Развитие культуры в Смоленской области» на техническое оснащение муниципальных музеев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модельных муниципальных библиотек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10413,4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Национальный проект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«Образование»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2.1. Региональный проект «Современная школа»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8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1843,6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7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обеспечения условий для функционирования «Точка роста»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171,9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8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и обеспечение функционирования центров образования естественнонаучной 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1730,7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2.2. Региональный проект «Успех каждого ребенка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Расходы на создание в общеобразовательных организациях, расположенных в сельской местности и малых городах, условий для занятий физической культурой и спортом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Национальный проект «Жилье и городская среда»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13394,3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Региональный проект «Чистая вода»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Региональный проект «Формирование современной городской среды»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482" name="Прямоугольник 2"/>
          <p:cNvSpPr>
            <a:spLocks noChangeArrowheads="1"/>
          </p:cNvSpPr>
          <p:nvPr/>
        </p:nvSpPr>
        <p:spPr bwMode="auto">
          <a:xfrm>
            <a:off x="500063" y="357188"/>
            <a:ext cx="83581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67"/>
            <a:ext cx="9001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система мероприятий и инструментов политики, обеспечивающих в рамках реализации ключевых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поступлений, безвозмездных поступлений, доходов от предпринимательской деятельности бюджетных организаций.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образованиями по вопросам осуществления бюджетного процесса.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образования, предназначенный для исполнения расходных обязательств муниципального образования.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Непрограмные расходы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не включенные в государственные программы.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 - 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перации по выплате доходов по государственным и муниципальным долговым обязательствам в виде процентов по ним и (или) дисконта, осуществляемые за счет средств соответствующего бюджета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Отчетный финансовый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год, предшествующий текущему финансовому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Очередной финансовый год –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это год, следующий за текущим финансовым годом.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Плановый период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8377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graphicFrame>
        <p:nvGraphicFramePr>
          <p:cNvPr id="58373" name="Object 4"/>
          <p:cNvGraphicFramePr>
            <a:graphicFrameLocks/>
          </p:cNvGraphicFramePr>
          <p:nvPr/>
        </p:nvGraphicFramePr>
        <p:xfrm>
          <a:off x="503238" y="639763"/>
          <a:ext cx="7239000" cy="5129212"/>
        </p:xfrm>
        <a:graphic>
          <a:graphicData uri="http://schemas.openxmlformats.org/presentationml/2006/ole">
            <p:oleObj spid="_x0000_s58373" name="Worksheet" r:id="rId4" imgW="7078996" imgH="5128272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69774FA-51E8-45F4-9A04-7247F508ECE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5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247816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247817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47818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47814" name="Object 4"/>
          <p:cNvGraphicFramePr>
            <a:graphicFrameLocks/>
          </p:cNvGraphicFramePr>
          <p:nvPr/>
        </p:nvGraphicFramePr>
        <p:xfrm>
          <a:off x="287338" y="1287463"/>
          <a:ext cx="7646987" cy="5159375"/>
        </p:xfrm>
        <a:graphic>
          <a:graphicData uri="http://schemas.openxmlformats.org/presentationml/2006/ole">
            <p:oleObj spid="_x0000_s247814" name="Worksheet" r:id="rId4" imgW="7078996" imgH="4777704" progId="Excel.Sheet.8">
              <p:embed/>
            </p:oleObj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400" cap="none" dirty="0" smtClean="0">
                <a:solidFill>
                  <a:srgbClr val="FF0066"/>
                </a:solidFill>
                <a:latin typeface="Comic Sans MS" pitchFamily="66" charset="0"/>
              </a:rPr>
              <a:t>Численность занятых в экономике, </a:t>
            </a:r>
            <a:r>
              <a:rPr lang="ru-RU" sz="2000" cap="none" dirty="0" smtClean="0">
                <a:solidFill>
                  <a:srgbClr val="FF0066"/>
                </a:solidFill>
                <a:latin typeface="Comic Sans MS" pitchFamily="66" charset="0"/>
              </a:rPr>
              <a:t>тыс. человек</a:t>
            </a:r>
            <a:endParaRPr lang="ru-RU" sz="2000" cap="none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934" name="Group 78"/>
          <p:cNvGraphicFramePr>
            <a:graphicFrameLocks noGrp="1"/>
          </p:cNvGraphicFramePr>
          <p:nvPr/>
        </p:nvGraphicFramePr>
        <p:xfrm>
          <a:off x="642910" y="571480"/>
          <a:ext cx="7956550" cy="5964238"/>
        </p:xfrm>
        <a:graphic>
          <a:graphicData uri="http://schemas.openxmlformats.org/drawingml/2006/table">
            <a:tbl>
              <a:tblPr/>
              <a:tblGrid>
                <a:gridCol w="7056438"/>
                <a:gridCol w="900112"/>
              </a:tblGrid>
              <a:tr h="45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5795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2684" name="Rectangle 417"/>
          <p:cNvSpPr>
            <a:spLocks noChangeArrowheads="1"/>
          </p:cNvSpPr>
          <p:nvPr/>
        </p:nvSpPr>
        <p:spPr bwMode="auto">
          <a:xfrm>
            <a:off x="0" y="752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2685" name="Rectangle 433"/>
          <p:cNvSpPr>
            <a:spLocks noChangeArrowheads="1"/>
          </p:cNvSpPr>
          <p:nvPr/>
        </p:nvSpPr>
        <p:spPr bwMode="auto">
          <a:xfrm>
            <a:off x="539750" y="0"/>
            <a:ext cx="77771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ru-RU" sz="1600" b="1" dirty="0">
                <a:solidFill>
                  <a:srgbClr val="FF0066"/>
                </a:solidFill>
                <a:latin typeface="Comic Sans MS" pitchFamily="66" charset="0"/>
              </a:rPr>
              <a:t>Расходы в расчете на душу населения в </a:t>
            </a:r>
            <a:r>
              <a:rPr lang="ru-RU" sz="1600" b="1" dirty="0" smtClean="0">
                <a:solidFill>
                  <a:srgbClr val="FF0066"/>
                </a:solidFill>
                <a:latin typeface="Comic Sans MS" pitchFamily="66" charset="0"/>
              </a:rPr>
              <a:t>2023-2025 </a:t>
            </a:r>
            <a:r>
              <a:rPr lang="ru-RU" sz="1600" b="1" dirty="0">
                <a:solidFill>
                  <a:srgbClr val="FF0066"/>
                </a:solidFill>
                <a:latin typeface="Comic Sans MS" pitchFamily="66" charset="0"/>
              </a:rPr>
              <a:t>годах в тыс. рублей</a:t>
            </a:r>
            <a:endParaRPr lang="ru-RU" sz="1600" dirty="0">
              <a:solidFill>
                <a:srgbClr val="FF0066"/>
              </a:solidFill>
              <a:latin typeface="Comic Sans MS" pitchFamily="66" charset="0"/>
            </a:endParaRPr>
          </a:p>
          <a:p>
            <a:r>
              <a:rPr lang="ru-RU" b="1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1500198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Распределение дотации на выравнивание  бюджетной обеспеченности поселений из бюджета муниципального района на 2023 год, и на плановый период 2024 и 2025 годов, </a:t>
            </a:r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тыс. рублей</a:t>
            </a:r>
            <a:endParaRPr lang="ru-RU" sz="2000" dirty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000240"/>
          <a:ext cx="7786742" cy="3210594"/>
        </p:xfrm>
        <a:graphic>
          <a:graphicData uri="http://schemas.openxmlformats.org/drawingml/2006/table">
            <a:tbl>
              <a:tblPr/>
              <a:tblGrid>
                <a:gridCol w="3759196"/>
                <a:gridCol w="1241464"/>
                <a:gridCol w="1407060"/>
                <a:gridCol w="1379022"/>
              </a:tblGrid>
              <a:tr h="71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2023 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2024 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2025 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Субвенции на осуществление полномочий органов государственной власти Смоленской области по расчету и предоставлению дотаций бюджетам поселений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1528,6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1383,1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1322,8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Дотация на выравнивание за счет собственных средств бюджета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17498,0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16830,0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15316,0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6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19026,6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18213,1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16638,8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Источники  финансирования дефицита бюджета</a:t>
            </a:r>
            <a:b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</a:br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муниципального района,</a:t>
            </a:r>
            <a:r>
              <a:rPr lang="ru-RU" sz="2400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в тыс. </a:t>
            </a:r>
            <a:r>
              <a:rPr lang="ru-RU" sz="1600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рублей</a:t>
            </a:r>
            <a:r>
              <a:rPr lang="ru-RU" sz="1600" cap="none" dirty="0" smtClean="0">
                <a:solidFill>
                  <a:srgbClr val="7030A0"/>
                </a:solidFill>
                <a:effectLst/>
                <a:latin typeface="Comic Sans MS" pitchFamily="66" charset="0"/>
              </a:rPr>
              <a:t/>
            </a:r>
            <a:br>
              <a:rPr lang="ru-RU" sz="1600" cap="none" dirty="0" smtClean="0">
                <a:solidFill>
                  <a:srgbClr val="7030A0"/>
                </a:solidFill>
                <a:effectLst/>
                <a:latin typeface="Comic Sans MS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  <a:r>
              <a:rPr lang="ru-RU" sz="1300" dirty="0" smtClean="0">
                <a:solidFill>
                  <a:srgbClr val="FF0066"/>
                </a:solidFill>
                <a:latin typeface="Comic Sans MS" pitchFamily="66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3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714488"/>
          <a:ext cx="8358246" cy="3209374"/>
        </p:xfrm>
        <a:graphic>
          <a:graphicData uri="http://schemas.openxmlformats.org/drawingml/2006/table">
            <a:tbl>
              <a:tblPr/>
              <a:tblGrid>
                <a:gridCol w="3245854"/>
                <a:gridCol w="962939"/>
                <a:gridCol w="1047396"/>
                <a:gridCol w="949325"/>
                <a:gridCol w="1076366"/>
                <a:gridCol w="1076366"/>
              </a:tblGrid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-751,7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-5124,8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-751,7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-5124,8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Увеличение остатков средств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-311987,6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-346988,3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-314950,1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-293272,4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-297382,7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Уменьшение остатков средств бюджетов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311235,9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341863,5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314950,1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293272,4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297382,7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28596" y="4929198"/>
          <a:ext cx="8358246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1357322"/>
          </a:xfrm>
        </p:spPr>
        <p:txBody>
          <a:bodyPr>
            <a:normAutofit/>
          </a:bodyPr>
          <a:lstStyle/>
          <a:p>
            <a:r>
              <a:rPr lang="ru-RU" sz="18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   СТРУКТУРА МУНИЦИПАЛЬНОГО ВНУТРЕННЕГО ДОЛГА МУНИЦИПАЛЬНОГО ОБРАЗОВАНИЯ  «КРАСНИНСКИЙ РАЙОН» СМОЛЕНСКОЙ ОБЛАСТИ  </a:t>
            </a:r>
            <a:r>
              <a:rPr lang="ru-RU" sz="1800" b="1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sz="1800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1472" y="1357298"/>
          <a:ext cx="8072491" cy="2528129"/>
        </p:xfrm>
        <a:graphic>
          <a:graphicData uri="http://schemas.openxmlformats.org/drawingml/2006/table">
            <a:tbl>
              <a:tblPr/>
              <a:tblGrid>
                <a:gridCol w="489395"/>
                <a:gridCol w="3076397"/>
                <a:gridCol w="948779"/>
                <a:gridCol w="948779"/>
                <a:gridCol w="948779"/>
                <a:gridCol w="830181"/>
                <a:gridCol w="830181"/>
              </a:tblGrid>
              <a:tr h="792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Вид долгового обязательства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 (факт)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2022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(факт)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Бюджетные кредиты, привлеченные в  бюджет муниципального района из областного  бюджета, в том числе: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бюджетные </a:t>
                      </a: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кредиты для частичного покрытия дефицита местного бюджета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Кредиты, привлеченные бюджетом муниципального района от кредитных организаций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71472" y="3929066"/>
          <a:ext cx="8143932" cy="277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7429552" cy="841248"/>
          </a:xfrm>
        </p:spPr>
        <p:txBody>
          <a:bodyPr>
            <a:normAutofit fontScale="90000"/>
          </a:bodyPr>
          <a:lstStyle/>
          <a:p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latin typeface="+mn-lt"/>
              </a:rPr>
              <a:t>    </a:t>
            </a:r>
            <a:r>
              <a:rPr lang="ru-RU" sz="27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Расходы на обслуживание долговых обязательств, в тыс. рублей</a:t>
            </a:r>
            <a:r>
              <a:rPr lang="ru-RU" sz="2700" cap="none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700" cap="none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785926"/>
          <a:ext cx="8001057" cy="1928826"/>
        </p:xfrm>
        <a:graphic>
          <a:graphicData uri="http://schemas.openxmlformats.org/drawingml/2006/table">
            <a:tbl>
              <a:tblPr/>
              <a:tblGrid>
                <a:gridCol w="2465213"/>
                <a:gridCol w="1106185"/>
                <a:gridCol w="1106889"/>
                <a:gridCol w="1107590"/>
                <a:gridCol w="1107590"/>
                <a:gridCol w="1107590"/>
              </a:tblGrid>
              <a:tr h="428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2023 г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2024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2025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объем бюджетных ассигнований (тыс. руб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.)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процент от объёма расходов бюджета, за исключением объема расходов, осуществляемых за счет субвенций, предоставляемых из областного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бюджета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7158" y="3857628"/>
          <a:ext cx="850112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EBA0A35-3DF4-4400-B6F0-7A55305109F9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428596" y="285728"/>
            <a:ext cx="8358246" cy="4429156"/>
          </a:xfrm>
          <a:prstGeom prst="cloud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</a:p>
          <a:p>
            <a:pPr algn="ctr" eaLnBrk="0" hangingPunct="0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Начальник Финансового управления Администрации</a:t>
            </a:r>
          </a:p>
          <a:p>
            <a:pPr algn="ctr" eaLnBrk="0" hangingPunct="0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муниципального образования «Краснинский район»</a:t>
            </a:r>
          </a:p>
          <a:p>
            <a:pPr algn="ctr" eaLnBrk="0" hangingPunct="0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ctr" eaLnBrk="0" hangingPunct="0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Новикова Наталья Владимировна</a:t>
            </a:r>
          </a:p>
          <a:p>
            <a:pPr algn="ctr" eaLnBrk="0" hangingPunct="0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</a:p>
          <a:p>
            <a:pPr algn="ctr" eaLnBrk="0" hangingPunct="0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</a:t>
            </a:r>
          </a:p>
          <a:p>
            <a:pPr algn="ctr" eaLnBrk="0" hangingPunct="0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ул. Карла Маркса д.16</a:t>
            </a:r>
          </a:p>
          <a:p>
            <a:pPr algn="ctr" eaLnBrk="0" hangingPunct="0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Телефоны  (848145) 4-19-44</a:t>
            </a:r>
          </a:p>
          <a:p>
            <a:pPr algn="ctr" eaLnBrk="0" hangingPunct="0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Электронная почта:</a:t>
            </a:r>
            <a:r>
              <a:rPr lang="ru-RU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b="1" dirty="0" err="1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b="1" dirty="0" err="1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b="1" dirty="0" err="1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4282" y="5286388"/>
            <a:ext cx="2428892" cy="1428760"/>
          </a:xfrm>
          <a:prstGeom prst="cloud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66"/>
                </a:solidFill>
                <a:latin typeface="Comic Sans MS" pitchFamily="66" charset="0"/>
              </a:rPr>
              <a:t>Спасибо за внимание!</a:t>
            </a: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64399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Административно-территориальное устройство муниципального образования </a:t>
            </a:r>
            <a:endParaRPr lang="ru-RU" sz="2800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            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Территория муниципального района определена в границах,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утвержденных областным законом «О наделении статусом муниципального района муниципального образования «Краснинский район» Смоленской области, об установлении границ муниципальных образований, территории которых 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входят в его состав, и наделении их соответствующим статусом». 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Территория муниципального района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r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составляет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1507,67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квадратных километров, и образуется из          следующих поселений, входящих в его состав:                                                                                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- Краснинское городское поселение;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- Гусинское сельское поселение;  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- Малеевское сельское поселение;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- Мерлинское сельское поселение;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Административный центр — посёлок городского типа Красный.</a:t>
            </a:r>
          </a:p>
          <a:p>
            <a:pPr marL="342900" indent="-342900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Территориально район граничит: на севере с Руднянским районом, на востоке со Смоленским районом, на юге с Монастырщинским районом, на западе с Белоруссией.</a:t>
            </a:r>
          </a:p>
          <a:p>
            <a:pPr marL="342900" indent="-342900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населения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11443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00px-Location_Krasninsky_District_Smolensk_Oblas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643182"/>
            <a:ext cx="2357454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6"/>
          <p:cNvSpPr txBox="1">
            <a:spLocks noChangeArrowheads="1"/>
          </p:cNvSpPr>
          <p:nvPr/>
        </p:nvSpPr>
        <p:spPr bwMode="auto">
          <a:xfrm>
            <a:off x="539750" y="642918"/>
            <a:ext cx="796134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66"/>
                </a:solidFill>
                <a:latin typeface="Comic Sans MS" pitchFamily="66" charset="0"/>
              </a:rPr>
              <a:t>Что такое бюджет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Слово бюджет обозначало небольшой кошелек, прикрепленный к поясу и содержащий разменные монеты, которые расходовались на повседневные расходы.</a:t>
            </a:r>
            <a:endParaRPr lang="ru-RU" sz="2000" b="1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2000" b="1" dirty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Бюджет- это план доходов и расходов </a:t>
            </a:r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определенный период</a:t>
            </a:r>
          </a:p>
          <a:p>
            <a:endParaRPr lang="ru-RU" sz="2000" i="1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       Каждый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житель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Краснинского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района является,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одной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стороны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участником формирования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бюджета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, где он уплачивает налоги, наполняет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доходы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бюджета, с другой стороны участником исполнения бюджета, где он получает часть расходов как потребитель муниципальных услуг в сфере образования, здравоохранения, культуры и спорта, социального обеспечения и др</a:t>
            </a:r>
            <a:r>
              <a:rPr lang="ru-RU" sz="2000" i="1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0694" y="6429396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30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66"/>
                </a:solidFill>
                <a:latin typeface="Comic Sans MS" pitchFamily="66" charset="0"/>
              </a:rPr>
              <a:t>Бюджетная система </a:t>
            </a:r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</a:rPr>
              <a:t>Смоленской области</a:t>
            </a:r>
            <a:endParaRPr lang="ru-RU" sz="24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22531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22533" name="Text Box 75"/>
          <p:cNvSpPr txBox="1">
            <a:spLocks noChangeArrowheads="1"/>
          </p:cNvSpPr>
          <p:nvPr/>
        </p:nvSpPr>
        <p:spPr bwMode="auto">
          <a:xfrm>
            <a:off x="2357422" y="1714488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34" name="AutoShape 77"/>
          <p:cNvSpPr>
            <a:spLocks noChangeArrowheads="1"/>
          </p:cNvSpPr>
          <p:nvPr/>
        </p:nvSpPr>
        <p:spPr bwMode="auto">
          <a:xfrm>
            <a:off x="571472" y="1428736"/>
            <a:ext cx="3714776" cy="928694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Консолидированный Бюджет Смоленской области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36" name="AutoShape 80"/>
          <p:cNvSpPr>
            <a:spLocks noChangeArrowheads="1"/>
          </p:cNvSpPr>
          <p:nvPr/>
        </p:nvSpPr>
        <p:spPr bwMode="auto">
          <a:xfrm>
            <a:off x="4929190" y="4429132"/>
            <a:ext cx="2000264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поселений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0" name="AutoShape 85"/>
          <p:cNvSpPr>
            <a:spLocks noChangeArrowheads="1"/>
          </p:cNvSpPr>
          <p:nvPr/>
        </p:nvSpPr>
        <p:spPr bwMode="auto">
          <a:xfrm>
            <a:off x="2643174" y="4429132"/>
            <a:ext cx="2000264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муниципальных районов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2" name="AutoShape 88"/>
          <p:cNvSpPr>
            <a:spLocks noChangeArrowheads="1"/>
          </p:cNvSpPr>
          <p:nvPr/>
        </p:nvSpPr>
        <p:spPr bwMode="auto">
          <a:xfrm>
            <a:off x="428596" y="4429132"/>
            <a:ext cx="1928826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округов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5" name="Text Box 92"/>
          <p:cNvSpPr txBox="1">
            <a:spLocks noChangeArrowheads="1"/>
          </p:cNvSpPr>
          <p:nvPr/>
        </p:nvSpPr>
        <p:spPr bwMode="auto">
          <a:xfrm>
            <a:off x="357158" y="2686050"/>
            <a:ext cx="1571636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7" name="AutoShape 97"/>
          <p:cNvSpPr>
            <a:spLocks noChangeArrowheads="1"/>
          </p:cNvSpPr>
          <p:nvPr/>
        </p:nvSpPr>
        <p:spPr bwMode="auto">
          <a:xfrm>
            <a:off x="642910" y="2928934"/>
            <a:ext cx="1928826" cy="78581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Областной бюджет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4" name="AutoShape 105"/>
          <p:cNvSpPr>
            <a:spLocks noChangeArrowheads="1"/>
          </p:cNvSpPr>
          <p:nvPr/>
        </p:nvSpPr>
        <p:spPr bwMode="auto">
          <a:xfrm>
            <a:off x="5214942" y="1428736"/>
            <a:ext cx="2286016" cy="1571636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 территориального фонда обязательного медицинского страхования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9" name="AutoShape 113"/>
          <p:cNvSpPr>
            <a:spLocks noChangeArrowheads="1"/>
          </p:cNvSpPr>
          <p:nvPr/>
        </p:nvSpPr>
        <p:spPr bwMode="auto">
          <a:xfrm>
            <a:off x="7143768" y="4429132"/>
            <a:ext cx="1785950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сельских поселений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2108183" y="3249611"/>
            <a:ext cx="178595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214414" y="4143380"/>
            <a:ext cx="671517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1071538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571736" y="3357562"/>
            <a:ext cx="42862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7785916" y="4286256"/>
            <a:ext cx="28654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357554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5644364" y="4286256"/>
            <a:ext cx="28495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5"/>
          <p:cNvGrpSpPr>
            <a:grpSpLocks/>
          </p:cNvGrpSpPr>
          <p:nvPr/>
        </p:nvGrpSpPr>
        <p:grpSpPr bwMode="auto">
          <a:xfrm>
            <a:off x="323850" y="-387350"/>
            <a:ext cx="8964613" cy="6742113"/>
            <a:chOff x="1157" y="359"/>
            <a:chExt cx="15115" cy="11087"/>
          </a:xfrm>
        </p:grpSpPr>
        <p:sp>
          <p:nvSpPr>
            <p:cNvPr id="24579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3743" y="4708"/>
              <a:ext cx="9877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FF0066"/>
                  </a:solidFill>
                  <a:latin typeface="Comic Sans MS" pitchFamily="66" charset="0"/>
                </a:rPr>
                <a:t>ЭТАПЫ БЮДЖЕТНОГО ПРОЦЕССА</a:t>
              </a:r>
              <a:endParaRPr lang="ru-RU" sz="1400" dirty="0">
                <a:solidFill>
                  <a:srgbClr val="FF0066"/>
                </a:solidFill>
                <a:latin typeface="Comic Sans MS" pitchFamily="66" charset="0"/>
              </a:endParaRPr>
            </a:p>
          </p:txBody>
        </p:sp>
        <p:grpSp>
          <p:nvGrpSpPr>
            <p:cNvPr id="24582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24604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5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3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4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dirty="0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24585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24602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3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6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sp>
          <p:nvSpPr>
            <p:cNvPr id="24587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88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24600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1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9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0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24598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9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91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2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24596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7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93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94" name="Text Box 31"/>
            <p:cNvSpPr txBox="1">
              <a:spLocks noChangeArrowheads="1"/>
            </p:cNvSpPr>
            <p:nvPr/>
          </p:nvSpPr>
          <p:spPr bwMode="auto">
            <a:xfrm>
              <a:off x="5188" y="689"/>
              <a:ext cx="7892" cy="3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3200" dirty="0">
                <a:latin typeface="Times New Roman" pitchFamily="18" charset="0"/>
              </a:endParaRPr>
            </a:p>
            <a:p>
              <a:endParaRPr lang="ru-RU" sz="3200" dirty="0">
                <a:latin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FF0066"/>
                  </a:solidFill>
                  <a:latin typeface="Comic Sans MS" pitchFamily="66" charset="0"/>
                </a:rPr>
                <a:t>Бюджетный процесс</a:t>
              </a:r>
            </a:p>
            <a:p>
              <a:endParaRPr lang="ru-RU" sz="3200" dirty="0">
                <a:latin typeface="Times New Roman" pitchFamily="18" charset="0"/>
              </a:endParaRPr>
            </a:p>
          </p:txBody>
        </p:sp>
        <p:sp>
          <p:nvSpPr>
            <p:cNvPr id="24595" name="Text Box 32"/>
            <p:cNvSpPr txBox="1">
              <a:spLocks noChangeArrowheads="1"/>
            </p:cNvSpPr>
            <p:nvPr/>
          </p:nvSpPr>
          <p:spPr bwMode="auto">
            <a:xfrm>
              <a:off x="1530" y="3463"/>
              <a:ext cx="1474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 dirty="0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 dirty="0">
                <a:latin typeface="Times New Roman" pitchFamily="18" charset="0"/>
              </a:endParaRPr>
            </a:p>
          </p:txBody>
        </p:sp>
      </p:grp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8143900" y="6613525"/>
            <a:ext cx="762000" cy="24447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Нижний колонтитул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13400</TotalTime>
  <Words>6459</Words>
  <Application>Microsoft Office PowerPoint</Application>
  <PresentationFormat>Экран (4:3)</PresentationFormat>
  <Paragraphs>1370</Paragraphs>
  <Slides>57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7" baseType="lpstr">
      <vt:lpstr>Arial</vt:lpstr>
      <vt:lpstr>Wingdings 2</vt:lpstr>
      <vt:lpstr>Calibri</vt:lpstr>
      <vt:lpstr>Times New Roman</vt:lpstr>
      <vt:lpstr>Wingdings</vt:lpstr>
      <vt:lpstr>Courier New</vt:lpstr>
      <vt:lpstr>Tahoma</vt:lpstr>
      <vt:lpstr>Cambria</vt:lpstr>
      <vt:lpstr>139</vt:lpstr>
      <vt:lpstr>Worksheet</vt:lpstr>
      <vt:lpstr>Слайд 1</vt:lpstr>
      <vt:lpstr>Слайд 2</vt:lpstr>
      <vt:lpstr>Содержание</vt:lpstr>
      <vt:lpstr>     Глоссарий </vt:lpstr>
      <vt:lpstr>Слайд 5</vt:lpstr>
      <vt:lpstr>Слайд 6</vt:lpstr>
      <vt:lpstr>Слайд 7</vt:lpstr>
      <vt:lpstr>Слайд 8</vt:lpstr>
      <vt:lpstr>Слайд 9</vt:lpstr>
      <vt:lpstr>    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11</vt:lpstr>
      <vt:lpstr>Расходы бюджета</vt:lpstr>
      <vt:lpstr>Слайд 13</vt:lpstr>
      <vt:lpstr>Слайд 14</vt:lpstr>
      <vt:lpstr>Слайд 15</vt:lpstr>
      <vt:lpstr>Слайд 16</vt:lpstr>
      <vt:lpstr>                                               Публичные слушания            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  </vt:lpstr>
      <vt:lpstr>Слайд 18</vt:lpstr>
      <vt:lpstr>      Основные характеристики бюджета муниципального района в 2020-2025 годах, в тыс. рублей</vt:lpstr>
      <vt:lpstr>Общие характеристики бюджета муниципального района в тыс. рублей</vt:lpstr>
      <vt:lpstr>Слайд 21</vt:lpstr>
      <vt:lpstr>Структура налоговых доходов   в тыс. рублей  </vt:lpstr>
      <vt:lpstr>Слайд 23</vt:lpstr>
      <vt:lpstr>Сведения о налоговых льготах и объеме выпадающих доходов</vt:lpstr>
      <vt:lpstr>Слайд 25</vt:lpstr>
      <vt:lpstr>                      Структура межбюджетных трансфертов, в тыс. рублей</vt:lpstr>
      <vt:lpstr>Слайд 27</vt:lpstr>
      <vt:lpstr>Расходы бюджета муниципального района,  в тыс. рублей </vt:lpstr>
      <vt:lpstr>Слайд 29</vt:lpstr>
      <vt:lpstr>Слайд 30</vt:lpstr>
      <vt:lpstr>Слайд 31</vt:lpstr>
      <vt:lpstr>Слайд 32</vt:lpstr>
      <vt:lpstr>Слайд 33</vt:lpstr>
      <vt:lpstr>Слайд 34</vt:lpstr>
      <vt:lpstr>   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 Непрограммные направления расходов, в тыс. рублей</vt:lpstr>
      <vt:lpstr> На территории муниципального образования «Краснинский район» Смоленской области реализуются общественно значимые проекты     Сведения об объемах бюджетных инвестиций в объекты капитального строительства, в тыс. рублей  </vt:lpstr>
      <vt:lpstr>Слайд 48</vt:lpstr>
      <vt:lpstr>     Финансовое обеспечение на реализацию национальных проектов, в тыс. рублей</vt:lpstr>
      <vt:lpstr>Слайд 50</vt:lpstr>
      <vt:lpstr>Численность занятых в экономике, тыс. человек</vt:lpstr>
      <vt:lpstr>Слайд 52</vt:lpstr>
      <vt:lpstr>    Распределение дотации на выравнивание  бюджетной обеспеченности поселений из бюджета муниципального района на 2023 год, и на плановый период 2024 и 2025 годов, в тыс. рублей</vt:lpstr>
      <vt:lpstr>   Источники  финансирования дефицита бюджета муниципального района, в тыс. рублей     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vt:lpstr>
      <vt:lpstr>    СТРУКТУРА МУНИЦИПАЛЬНОГО ВНУТРЕННЕГО ДОЛГА МУНИЦИПАЛЬНОГО ОБРАЗОВАНИЯ  «КРАСНИНСКИЙ РАЙОН» СМОЛЕНСКОЙ ОБЛАСТИ     </vt:lpstr>
      <vt:lpstr>      Расходы на обслуживание долговых обязательств, в тыс. рублей   </vt:lpstr>
      <vt:lpstr>Слайд 57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Смирнова</cp:lastModifiedBy>
  <cp:revision>1616</cp:revision>
  <dcterms:created xsi:type="dcterms:W3CDTF">2014-03-05T08:04:44Z</dcterms:created>
  <dcterms:modified xsi:type="dcterms:W3CDTF">2023-04-04T13:36:42Z</dcterms:modified>
</cp:coreProperties>
</file>