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3"/>
  </p:notesMasterIdLst>
  <p:handoutMasterIdLst>
    <p:handoutMasterId r:id="rId64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377" r:id="rId25"/>
    <p:sldId id="365" r:id="rId26"/>
    <p:sldId id="392" r:id="rId27"/>
    <p:sldId id="363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380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338" r:id="rId47"/>
    <p:sldId id="389" r:id="rId48"/>
    <p:sldId id="368" r:id="rId49"/>
    <p:sldId id="369" r:id="rId50"/>
    <p:sldId id="321" r:id="rId51"/>
    <p:sldId id="322" r:id="rId52"/>
    <p:sldId id="296" r:id="rId53"/>
    <p:sldId id="345" r:id="rId54"/>
    <p:sldId id="341" r:id="rId55"/>
    <p:sldId id="355" r:id="rId56"/>
    <p:sldId id="352" r:id="rId57"/>
    <p:sldId id="353" r:id="rId58"/>
    <p:sldId id="354" r:id="rId59"/>
    <p:sldId id="396" r:id="rId60"/>
    <p:sldId id="397" r:id="rId61"/>
    <p:sldId id="318" r:id="rId6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660066"/>
    <a:srgbClr val="0000CC"/>
    <a:srgbClr val="6600CC"/>
    <a:srgbClr val="33CC33"/>
    <a:srgbClr val="00FF99"/>
    <a:srgbClr val="00FF00"/>
    <a:srgbClr val="6666FF"/>
    <a:srgbClr val="FF66CC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06/relationships/legacyDocTextInfo" Target="legacyDocTextInfo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926364053493695"/>
          <c:y val="9.5991395360324097E-2"/>
          <c:w val="0.72542372881355932"/>
          <c:h val="0.6461538461538521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311987.59999999998</c:v>
                </c:pt>
                <c:pt idx="1">
                  <c:v>346988.3</c:v>
                </c:pt>
                <c:pt idx="2" formatCode="General">
                  <c:v>366961.1</c:v>
                </c:pt>
                <c:pt idx="3" formatCode="General">
                  <c:v>429791.3</c:v>
                </c:pt>
                <c:pt idx="4">
                  <c:v>351500</c:v>
                </c:pt>
                <c:pt idx="5" formatCode="General">
                  <c:v>608453.19999999925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311235.90000000002</c:v>
                </c:pt>
                <c:pt idx="1">
                  <c:v>341863.5</c:v>
                </c:pt>
                <c:pt idx="2">
                  <c:v>380721.1</c:v>
                </c:pt>
                <c:pt idx="3">
                  <c:v>451677.9</c:v>
                </c:pt>
                <c:pt idx="4">
                  <c:v>351500</c:v>
                </c:pt>
                <c:pt idx="5" formatCode="General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757.1</c:v>
                </c:pt>
                <c:pt idx="1">
                  <c:v>5124.8</c:v>
                </c:pt>
                <c:pt idx="2">
                  <c:v>13760</c:v>
                </c:pt>
                <c:pt idx="3">
                  <c:v>21886.6</c:v>
                </c:pt>
                <c:pt idx="4">
                  <c:v>0</c:v>
                </c:pt>
                <c:pt idx="5">
                  <c:v>137.1</c:v>
                </c:pt>
              </c:numCache>
            </c:numRef>
          </c:val>
        </c:ser>
        <c:marker val="1"/>
        <c:axId val="180636672"/>
        <c:axId val="180642944"/>
      </c:lineChart>
      <c:catAx>
        <c:axId val="180636672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0642944"/>
        <c:crosses val="autoZero"/>
        <c:auto val="1"/>
        <c:lblAlgn val="ctr"/>
        <c:lblOffset val="100"/>
        <c:tickMarkSkip val="1"/>
      </c:catAx>
      <c:valAx>
        <c:axId val="180642944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0636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12E-2"/>
          <c:y val="0.24694606978545669"/>
          <c:w val="0.92923150144180966"/>
          <c:h val="0.59185295874277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852E-2"/>
                  <c:y val="-0.3022201069458855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79"/>
          <c:w val="0.864769683735084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4E-2"/>
          <c:y val="0.2469460697854568"/>
          <c:w val="0.92923150144180966"/>
          <c:h val="0.59185295874277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803E-2"/>
                  <c:y val="-0.30222010694588564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1.0000000000000015E-3</c:v>
                </c:pt>
                <c:pt idx="1">
                  <c:v>1.0000000000000015E-3</c:v>
                </c:pt>
                <c:pt idx="2">
                  <c:v>1.0000000000000015E-3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01"/>
          <c:w val="0.864769683735084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68E-2"/>
          <c:y val="0.24694606978545691"/>
          <c:w val="0.92923150144180966"/>
          <c:h val="0.59185295874277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762E-2"/>
                  <c:y val="-0.3022201069458858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45"/>
          <c:w val="0.864769683735084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14429295333015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24E-2"/>
          <c:y val="0.22916829978442874"/>
          <c:w val="0.92923150144180966"/>
          <c:h val="0.59185295874277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ln>
              <a:solidFill>
                <a:srgbClr val="CCCCFF"/>
              </a:solidFill>
            </a:ln>
          </c:spPr>
          <c:dPt>
            <c:idx val="0"/>
            <c:spPr>
              <a:solidFill>
                <a:srgbClr val="3399FF"/>
              </a:solidFill>
              <a:ln>
                <a:solidFill>
                  <a:srgbClr val="CCCCFF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rgbClr val="CCCCFF"/>
                </a:solidFill>
              </a:ln>
            </c:spPr>
          </c:dPt>
          <c:dPt>
            <c:idx val="2"/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</c:dPt>
          <c:dPt>
            <c:idx val="3"/>
            <c:spPr>
              <a:solidFill>
                <a:srgbClr val="3333FF"/>
              </a:solidFill>
              <a:ln>
                <a:solidFill>
                  <a:srgbClr val="CCCCFF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CCCCFF"/>
                </a:solidFill>
              </a:ln>
            </c:spPr>
          </c:dPt>
          <c:dLbls>
            <c:dLbl>
              <c:idx val="1"/>
              <c:layout>
                <c:manualLayout>
                  <c:x val="-0.43733055236708801"/>
                  <c:y val="-0.49476784064503476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5555306699515698E-3"/>
                  <c:y val="1.3333240012318401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9"/>
          <c:w val="0.86476968373508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08"/>
          <c:w val="0.92923150144180966"/>
          <c:h val="0.59185295874277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666699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CCCC00"/>
              </a:solidFill>
            </c:spPr>
          </c:dPt>
          <c:dLbls>
            <c:dLbl>
              <c:idx val="1"/>
              <c:layout>
                <c:manualLayout>
                  <c:x val="-1.7197158546500443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</c:v>
                </c:pt>
                <c:pt idx="1">
                  <c:v>7.4</c:v>
                </c:pt>
                <c:pt idx="2">
                  <c:v>6.5</c:v>
                </c:pt>
                <c:pt idx="3" formatCode="General">
                  <c:v>7.4</c:v>
                </c:pt>
                <c:pt idx="4" formatCode="General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34"/>
          <c:w val="0.864769683735085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373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19"/>
          <c:w val="0.92923150144180966"/>
          <c:h val="0.59185295874277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89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33E-2"/>
                  <c:y val="-0.1599988801478233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55.1</c:v>
                </c:pt>
                <c:pt idx="1">
                  <c:v>54.9</c:v>
                </c:pt>
                <c:pt idx="2">
                  <c:v>60</c:v>
                </c:pt>
                <c:pt idx="3">
                  <c:v>65.400000000000006</c:v>
                </c:pt>
                <c:pt idx="4">
                  <c:v>63.1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9"/>
          <c:w val="0.864769683735085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88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3"/>
          <c:w val="0.92923150144180966"/>
          <c:h val="0.591852958742774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094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12.3</c:v>
                </c:pt>
                <c:pt idx="2">
                  <c:v>12.4</c:v>
                </c:pt>
                <c:pt idx="3">
                  <c:v>12</c:v>
                </c:pt>
                <c:pt idx="4" formatCode="0.0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34"/>
          <c:w val="0.864769683735085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526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1"/>
          <c:w val="0.92923150144180966"/>
          <c:h val="0.5918529587427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1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3068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0.30000000000000016</c:v>
                </c:pt>
                <c:pt idx="1">
                  <c:v>0.2</c:v>
                </c:pt>
                <c:pt idx="2">
                  <c:v>0.2</c:v>
                </c:pt>
                <c:pt idx="3">
                  <c:v>0.30000000000000016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89"/>
          <c:w val="0.86476968373508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81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787E-2"/>
          <c:y val="0.22916829978442951"/>
          <c:w val="0.92923150144180966"/>
          <c:h val="0.59185295874277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45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0.30000000000000016</c:v>
                </c:pt>
                <c:pt idx="2">
                  <c:v>0.2</c:v>
                </c:pt>
                <c:pt idx="3">
                  <c:v>0.30000000000000016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34"/>
          <c:w val="0.864769683735086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02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7"/>
          <c:w val="0.92923150144180966"/>
          <c:h val="0.59185295874277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105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34"/>
          <c:w val="0.86476968373508623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952096653543732"/>
          <c:y val="9.6109713517815609E-2"/>
          <c:w val="0.78018831992580739"/>
          <c:h val="0.5796944803286010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346988.3</c:v>
                </c:pt>
                <c:pt idx="1">
                  <c:v>366961.1</c:v>
                </c:pt>
                <c:pt idx="2">
                  <c:v>429791.3</c:v>
                </c:pt>
                <c:pt idx="3">
                  <c:v>351500</c:v>
                </c:pt>
                <c:pt idx="4">
                  <c:v>608453.19999999925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341863.5</c:v>
                </c:pt>
                <c:pt idx="1">
                  <c:v>380721.1</c:v>
                </c:pt>
                <c:pt idx="2">
                  <c:v>451677.9</c:v>
                </c:pt>
                <c:pt idx="3">
                  <c:v>351500</c:v>
                </c:pt>
                <c:pt idx="4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5124.8</c:v>
                </c:pt>
                <c:pt idx="1">
                  <c:v>13760</c:v>
                </c:pt>
                <c:pt idx="2">
                  <c:v>21886.6</c:v>
                </c:pt>
                <c:pt idx="3">
                  <c:v>0</c:v>
                </c:pt>
                <c:pt idx="4">
                  <c:v>137.1</c:v>
                </c:pt>
              </c:numCache>
            </c:numRef>
          </c:val>
        </c:ser>
        <c:gapDepth val="0"/>
        <c:shape val="box"/>
        <c:axId val="78316672"/>
        <c:axId val="78318208"/>
        <c:axId val="0"/>
      </c:bar3DChart>
      <c:catAx>
        <c:axId val="78316672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8318208"/>
        <c:crosses val="autoZero"/>
        <c:auto val="1"/>
        <c:lblAlgn val="ctr"/>
        <c:lblOffset val="100"/>
        <c:tickLblSkip val="1"/>
        <c:tickMarkSkip val="1"/>
      </c:catAx>
      <c:valAx>
        <c:axId val="78318208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783166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13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58"/>
          <c:w val="0.92923150144180966"/>
          <c:h val="0.59185295874277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6973033602117707E-2"/>
                  <c:y val="-7.251779607197127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2.4327683482622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1347438308356063"/>
                  <c:y val="-0.1964898528131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89"/>
          <c:w val="0.86476968373508645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24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69"/>
          <c:w val="0.92923150144180966"/>
          <c:h val="0.591852958742773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20961994718824797"/>
                  <c:y val="-0.4704060642942509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94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5129917744474744E-2"/>
          <c:y val="0.89606003586473959"/>
          <c:w val="0.86476968373508678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32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77"/>
          <c:w val="0.92923150144180966"/>
          <c:h val="0.59185295874277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DEBC9A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2853204653581474"/>
                  <c:y val="-0.4196993738761967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2.0000000000000011E-2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87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44"/>
          <c:y val="0.12084435888945418"/>
          <c:w val="0.76027107278982575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814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8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97.5</c:v>
                </c:pt>
                <c:pt idx="2" formatCode="0.0">
                  <c:v>97.9</c:v>
                </c:pt>
                <c:pt idx="3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276E-2"/>
                  <c:y val="-5.8237140283689343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34E-2"/>
                  <c:y val="-6.130225293019943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2.5</c:v>
                </c:pt>
                <c:pt idx="2" formatCode="0.0">
                  <c:v>2.1</c:v>
                </c:pt>
                <c:pt idx="3">
                  <c:v>1.2</c:v>
                </c:pt>
              </c:numCache>
            </c:numRef>
          </c:val>
        </c:ser>
        <c:marker val="1"/>
        <c:axId val="70084864"/>
        <c:axId val="70086656"/>
      </c:lineChart>
      <c:catAx>
        <c:axId val="7008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086656"/>
        <c:crosses val="autoZero"/>
        <c:auto val="1"/>
        <c:lblAlgn val="ctr"/>
        <c:lblOffset val="100"/>
      </c:catAx>
      <c:valAx>
        <c:axId val="70086656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70084864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533E-2"/>
          <c:y val="0.82976380451113785"/>
          <c:w val="0.75194045814524246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-751</c:v>
                </c:pt>
                <c:pt idx="1">
                  <c:v>-5124.8</c:v>
                </c:pt>
                <c:pt idx="2">
                  <c:v>-20428.400000000001</c:v>
                </c:pt>
                <c:pt idx="3">
                  <c:v>28186.6</c:v>
                </c:pt>
                <c:pt idx="4">
                  <c:v>0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-137.1</c:v>
                </c:pt>
              </c:numCache>
            </c:numRef>
          </c:val>
        </c:ser>
        <c:shape val="box"/>
        <c:axId val="198461312"/>
        <c:axId val="198462848"/>
        <c:axId val="0"/>
      </c:bar3DChart>
      <c:catAx>
        <c:axId val="19846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98462848"/>
        <c:crosses val="autoZero"/>
        <c:auto val="1"/>
        <c:lblAlgn val="ctr"/>
        <c:lblOffset val="100"/>
      </c:catAx>
      <c:valAx>
        <c:axId val="1984628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9846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146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муниципального долга</a:t>
            </a:r>
            <a:endParaRPr lang="ru-RU" sz="18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9528972000257352"/>
          <c:y val="0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1797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  <c:pt idx="5">
                  <c:v>1233.9000000000001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98714496"/>
        <c:axId val="198716032"/>
        <c:axId val="0"/>
      </c:bar3DChart>
      <c:catAx>
        <c:axId val="19871449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98716032"/>
        <c:crosses val="autoZero"/>
        <c:auto val="1"/>
        <c:lblAlgn val="ctr"/>
        <c:lblOffset val="100"/>
      </c:catAx>
      <c:valAx>
        <c:axId val="1987160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871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846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1.0000000000000005E-3</c:v>
                </c:pt>
                <c:pt idx="1">
                  <c:v>1.0000000000000005E-3</c:v>
                </c:pt>
                <c:pt idx="2">
                  <c:v>1.0000000000000005E-3</c:v>
                </c:pt>
                <c:pt idx="3">
                  <c:v>1.0000000000000005E-3</c:v>
                </c:pt>
                <c:pt idx="4">
                  <c:v>1.0000000000000005E-3</c:v>
                </c:pt>
                <c:pt idx="5">
                  <c:v>3.0000000000000009E-3</c:v>
                </c:pt>
              </c:numCache>
            </c:numRef>
          </c:val>
          <c:bubble3D val="1"/>
        </c:ser>
        <c:marker val="1"/>
        <c:axId val="198955008"/>
        <c:axId val="198956928"/>
      </c:lineChart>
      <c:catAx>
        <c:axId val="198955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98956928"/>
        <c:crosses val="autoZero"/>
        <c:auto val="1"/>
        <c:lblAlgn val="ctr"/>
        <c:lblOffset val="100"/>
      </c:catAx>
      <c:valAx>
        <c:axId val="1989569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98955008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513"/>
          <c:y val="0.23969442443192143"/>
          <c:w val="0.80612482967566201"/>
          <c:h val="0.4911886880931731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289117.59999999998</c:v>
                </c:pt>
                <c:pt idx="1">
                  <c:v>315394.59999999998</c:v>
                </c:pt>
                <c:pt idx="2">
                  <c:v>368721.5</c:v>
                </c:pt>
                <c:pt idx="3">
                  <c:v>286670.7</c:v>
                </c:pt>
                <c:pt idx="4">
                  <c:v>539604.9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51094.3</c:v>
                </c:pt>
                <c:pt idx="1">
                  <c:v>48799.7</c:v>
                </c:pt>
                <c:pt idx="2">
                  <c:v>59181.4</c:v>
                </c:pt>
                <c:pt idx="3">
                  <c:v>62912.9</c:v>
                </c:pt>
                <c:pt idx="4">
                  <c:v>66734.600000000006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6776.5</c:v>
                </c:pt>
                <c:pt idx="1">
                  <c:v>2766.8</c:v>
                </c:pt>
                <c:pt idx="2">
                  <c:v>1888.4</c:v>
                </c:pt>
                <c:pt idx="3">
                  <c:v>1916.4</c:v>
                </c:pt>
                <c:pt idx="4">
                  <c:v>1976.6</c:v>
                </c:pt>
              </c:numCache>
            </c:numRef>
          </c:val>
        </c:ser>
        <c:gapDepth val="0"/>
        <c:shape val="box"/>
        <c:axId val="67973504"/>
        <c:axId val="67975040"/>
        <c:axId val="0"/>
      </c:bar3DChart>
      <c:catAx>
        <c:axId val="6797350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7975040"/>
        <c:crosses val="autoZero"/>
        <c:auto val="1"/>
        <c:lblAlgn val="ctr"/>
        <c:lblOffset val="100"/>
        <c:tickLblSkip val="1"/>
        <c:tickMarkSkip val="1"/>
      </c:catAx>
      <c:valAx>
        <c:axId val="67975040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679735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00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36474</c:v>
                </c:pt>
                <c:pt idx="1">
                  <c:v>8373.1</c:v>
                </c:pt>
                <c:pt idx="2">
                  <c:v>4811.8</c:v>
                </c:pt>
                <c:pt idx="3">
                  <c:v>1435.4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35228.6</c:v>
                </c:pt>
                <c:pt idx="1">
                  <c:v>7874.7</c:v>
                </c:pt>
                <c:pt idx="2">
                  <c:v>4045</c:v>
                </c:pt>
                <c:pt idx="3">
                  <c:v>1663.4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41374.800000000003</c:v>
                </c:pt>
                <c:pt idx="1">
                  <c:v>9288.1</c:v>
                </c:pt>
                <c:pt idx="2">
                  <c:v>7026.6</c:v>
                </c:pt>
                <c:pt idx="3">
                  <c:v>1491.9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44449.7</c:v>
                </c:pt>
                <c:pt idx="1">
                  <c:v>9540</c:v>
                </c:pt>
                <c:pt idx="2">
                  <c:v>7371.6</c:v>
                </c:pt>
                <c:pt idx="3">
                  <c:v>1551.6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66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47849.2</c:v>
                </c:pt>
                <c:pt idx="1">
                  <c:v>9534.5</c:v>
                </c:pt>
                <c:pt idx="2">
                  <c:v>7737.3</c:v>
                </c:pt>
                <c:pt idx="3">
                  <c:v>1613.6</c:v>
                </c:pt>
              </c:numCache>
            </c:numRef>
          </c:val>
        </c:ser>
        <c:shape val="cylinder"/>
        <c:axId val="68024576"/>
        <c:axId val="68034560"/>
        <c:axId val="68026368"/>
      </c:bar3DChart>
      <c:catAx>
        <c:axId val="6802457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68034560"/>
        <c:crosses val="autoZero"/>
        <c:auto val="1"/>
        <c:lblAlgn val="ctr"/>
        <c:lblOffset val="100"/>
      </c:catAx>
      <c:valAx>
        <c:axId val="6803456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024576"/>
        <c:crosses val="autoZero"/>
        <c:crossBetween val="between"/>
      </c:valAx>
      <c:serAx>
        <c:axId val="68026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034560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896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2181.6</c:v>
                </c:pt>
                <c:pt idx="1">
                  <c:v>1247.4000000000001</c:v>
                </c:pt>
                <c:pt idx="2">
                  <c:v>1301.0999999999999</c:v>
                </c:pt>
                <c:pt idx="3">
                  <c:v>1358.1</c:v>
                </c:pt>
                <c:pt idx="4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109.5</c:v>
                </c:pt>
                <c:pt idx="1">
                  <c:v>185.1</c:v>
                </c:pt>
                <c:pt idx="2">
                  <c:v>157.30000000000001</c:v>
                </c:pt>
                <c:pt idx="3" formatCode="0.000">
                  <c:v>127</c:v>
                </c:pt>
                <c:pt idx="4">
                  <c:v>121.7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3612.6</c:v>
                </c:pt>
                <c:pt idx="1">
                  <c:v>736.9</c:v>
                </c:pt>
                <c:pt idx="2">
                  <c:v>38.1</c:v>
                </c:pt>
                <c:pt idx="3">
                  <c:v>34.5</c:v>
                </c:pt>
                <c:pt idx="4">
                  <c:v>35.6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872.8</c:v>
                </c:pt>
                <c:pt idx="1">
                  <c:v>597.4</c:v>
                </c:pt>
                <c:pt idx="2">
                  <c:v>391.9</c:v>
                </c:pt>
                <c:pt idx="3">
                  <c:v>396.8</c:v>
                </c:pt>
                <c:pt idx="4">
                  <c:v>407</c:v>
                </c:pt>
              </c:numCache>
            </c:numRef>
          </c:val>
        </c:ser>
        <c:gapDepth val="0"/>
        <c:shape val="box"/>
        <c:axId val="78271232"/>
        <c:axId val="78272768"/>
        <c:axId val="0"/>
      </c:bar3DChart>
      <c:catAx>
        <c:axId val="78271232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272768"/>
        <c:crosses val="autoZero"/>
        <c:auto val="1"/>
        <c:lblAlgn val="ctr"/>
        <c:lblOffset val="100"/>
        <c:tickLblSkip val="1"/>
        <c:tickMarkSkip val="1"/>
      </c:catAx>
      <c:valAx>
        <c:axId val="78272768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271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422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119334</c:v>
                </c:pt>
                <c:pt idx="1">
                  <c:v>130918</c:v>
                </c:pt>
                <c:pt idx="2">
                  <c:v>151332</c:v>
                </c:pt>
                <c:pt idx="3">
                  <c:v>96028</c:v>
                </c:pt>
                <c:pt idx="4">
                  <c:v>95912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40434.1</c:v>
                </c:pt>
                <c:pt idx="1">
                  <c:v>31483.3</c:v>
                </c:pt>
                <c:pt idx="2">
                  <c:v>56745.2</c:v>
                </c:pt>
                <c:pt idx="3">
                  <c:v>23431.599999999988</c:v>
                </c:pt>
                <c:pt idx="4">
                  <c:v>271096.09999999998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129249.2</c:v>
                </c:pt>
                <c:pt idx="1">
                  <c:v>143649.1</c:v>
                </c:pt>
                <c:pt idx="2">
                  <c:v>158978.70000000001</c:v>
                </c:pt>
                <c:pt idx="3">
                  <c:v>165571.70000000001</c:v>
                </c:pt>
                <c:pt idx="4">
                  <c:v>170888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100.2</c:v>
                </c:pt>
                <c:pt idx="1">
                  <c:v>9344.2000000000007</c:v>
                </c:pt>
                <c:pt idx="2">
                  <c:v>1665.6</c:v>
                </c:pt>
                <c:pt idx="3">
                  <c:v>1639.4</c:v>
                </c:pt>
                <c:pt idx="4">
                  <c:v>1708.8</c:v>
                </c:pt>
              </c:numCache>
            </c:numRef>
          </c:val>
        </c:ser>
        <c:gapDepth val="0"/>
        <c:shape val="box"/>
        <c:axId val="78729984"/>
        <c:axId val="78731520"/>
        <c:axId val="0"/>
      </c:bar3DChart>
      <c:catAx>
        <c:axId val="78729984"/>
        <c:scaling>
          <c:orientation val="minMax"/>
        </c:scaling>
        <c:delete val="1"/>
        <c:axPos val="b"/>
        <c:numFmt formatCode="General" sourceLinked="1"/>
        <c:tickLblPos val="low"/>
        <c:crossAx val="78731520"/>
        <c:crosses val="autoZero"/>
        <c:auto val="1"/>
        <c:lblAlgn val="ctr"/>
        <c:lblOffset val="100"/>
        <c:tickLblSkip val="1"/>
        <c:tickMarkSkip val="1"/>
      </c:catAx>
      <c:valAx>
        <c:axId val="78731520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78729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55084.6</c:v>
                </c:pt>
                <c:pt idx="1">
                  <c:v>40639.5</c:v>
                </c:pt>
                <c:pt idx="2">
                  <c:v>39951.300000000003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66"/>
            </a:solidFill>
          </c:spPr>
          <c:dPt>
            <c:idx val="1"/>
            <c:spPr>
              <a:solidFill>
                <a:srgbClr val="FF0066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37715.5</c:v>
                </c:pt>
                <c:pt idx="1">
                  <c:v>10543.9</c:v>
                </c:pt>
                <c:pt idx="2">
                  <c:v>275623.09999999998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157.30000000000001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251658.7</c:v>
                </c:pt>
                <c:pt idx="1">
                  <c:v>210625.9</c:v>
                </c:pt>
                <c:pt idx="2">
                  <c:v>197348.6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00CC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55862.7</c:v>
                </c:pt>
                <c:pt idx="1">
                  <c:v>42054.7</c:v>
                </c:pt>
                <c:pt idx="2">
                  <c:v>43726.1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24874.400000000001</c:v>
                </c:pt>
                <c:pt idx="1">
                  <c:v>23626.2</c:v>
                </c:pt>
                <c:pt idx="2">
                  <c:v>23634.9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21623.3</c:v>
                </c:pt>
                <c:pt idx="1">
                  <c:v>19987</c:v>
                </c:pt>
                <c:pt idx="2">
                  <c:v>19799.5</c:v>
                </c:pt>
              </c:numCache>
            </c:numRef>
          </c:val>
        </c:ser>
        <c:shape val="cylinder"/>
        <c:axId val="176852992"/>
        <c:axId val="176854528"/>
        <c:axId val="0"/>
      </c:bar3DChart>
      <c:catAx>
        <c:axId val="176852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76854528"/>
        <c:crosses val="autoZero"/>
        <c:auto val="1"/>
        <c:lblAlgn val="ctr"/>
        <c:lblOffset val="100"/>
      </c:catAx>
      <c:valAx>
        <c:axId val="176854528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76852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467"/>
          <c:y val="6.4805700540254314E-3"/>
          <c:w val="0.33625655326540588"/>
          <c:h val="0.75866175736427899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43E-2"/>
          <c:y val="0.24694606978545647"/>
          <c:w val="0.92923150144180966"/>
          <c:h val="0.5918529587427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8.9</c:v>
                </c:pt>
                <c:pt idx="3">
                  <c:v>8.7000000000000011</c:v>
                </c:pt>
                <c:pt idx="4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84E-2"/>
          <c:y val="0.24694606978545658"/>
          <c:w val="0.92923150144180966"/>
          <c:h val="0.5918529587427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7.4073555623990969E-3"/>
                  <c:y val="-9.333268008622862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12.8</c:v>
                </c:pt>
                <c:pt idx="2">
                  <c:v>8.1</c:v>
                </c:pt>
                <c:pt idx="3">
                  <c:v>2.7</c:v>
                </c:pt>
                <c:pt idx="4">
                  <c:v>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45"/>
          <c:w val="0.86476968373508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CCCC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Краснинской районной Думы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51 от 20.12.2023 года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бюджете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района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2024 год и на плановый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период 2025 и 2026 годов»</a:t>
            </a:r>
            <a:r>
              <a:rPr lang="ru-RU" sz="2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(в редакции решения от 26.04.2024 №11)</a:t>
            </a:r>
          </a:p>
          <a:p>
            <a:pPr>
              <a:defRPr/>
            </a:pP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99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714908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15888"/>
            <a:ext cx="853601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развития Краснинского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Основные направления бюджетной и налоговой политики муниципального образования «Краснинский район» Смоленской области на 2024 год и на плановый период 2025 и 2026 годов</a:t>
            </a:r>
            <a:endParaRPr lang="ru-RU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01.10.2023 составит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1371,0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2023 г.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2023 году по сравнению с 2022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 ед.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2024 год и на плановый период 2025 и 2026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1928802"/>
            <a:ext cx="5500726" cy="4714908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2023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2024 год и на плановый период 2025 и 2026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примут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выступит начальник Финансового управления Администрации муниципального образования «Краснинский район» Смоленской области Н.В.Новикова.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2024 год и на плановый период 2025 и 2026 годов»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2024 год и на плановый период 2025 и 2026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-485227,0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-571917,0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-661009,6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-429791,3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-608453,2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583583,9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604161,4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769849,0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451677,9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608316,1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25176,6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21886,6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2024 год и на плановый период 2025 и 2026 годов, познакомить с основными понятиями, используемые в бюджетном процессе. 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Статистика посещений страницы сайта (количество просмотров):95</a:t>
            </a:r>
            <a:endParaRPr lang="ru-RU" sz="1400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2021-2026 годах,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000108"/>
          <a:ext cx="8143932" cy="549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solidFill>
                  <a:srgbClr val="E6004D"/>
                </a:solidFill>
                <a:latin typeface="Comic Sans MS" pitchFamily="66" charset="0"/>
              </a:rPr>
              <a:t>2599,8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5" y="782713"/>
          <a:ext cx="8429684" cy="5516759"/>
        </p:xfrm>
        <a:graphic>
          <a:graphicData uri="http://schemas.openxmlformats.org/drawingml/2006/table">
            <a:tbl>
              <a:tblPr/>
              <a:tblGrid>
                <a:gridCol w="529558"/>
                <a:gridCol w="4613979"/>
                <a:gridCol w="1178726"/>
                <a:gridCol w="1048307"/>
                <a:gridCol w="1059114"/>
              </a:tblGrid>
              <a:tr h="654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налога/поселения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налоговых льгот за 2022 год ВСЕГО, в т.ч.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неэффективных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6161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земельному налогу и налогу на имущество физических лиц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Результаты оценки бюджетной эффективности налоговых расходов муниципального образования, тыс.руб</a:t>
            </a:r>
            <a:r>
              <a:rPr lang="ru-RU" b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E6004D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__   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доходов__________________________24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налогоплательщиков____________________27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образовании__________________________________________50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</a:t>
            </a:r>
            <a:r>
              <a:rPr lang="ru-RU" sz="900" dirty="0" smtClean="0">
                <a:latin typeface="Comic Sans MS" pitchFamily="66" charset="0"/>
              </a:rPr>
              <a:t>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</a:t>
            </a:r>
            <a:r>
              <a:rPr lang="ru-RU" sz="900" dirty="0" smtClean="0">
                <a:latin typeface="Comic Sans MS" pitchFamily="66" charset="0"/>
              </a:rPr>
              <a:t>4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</a:t>
            </a:r>
            <a:r>
              <a:rPr lang="ru-RU" sz="900" dirty="0" smtClean="0">
                <a:latin typeface="Comic Sans MS" pitchFamily="66" charset="0"/>
              </a:rPr>
              <a:t>5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</a:t>
            </a:r>
            <a:r>
              <a:rPr lang="ru-RU" sz="900" dirty="0" smtClean="0">
                <a:latin typeface="Comic Sans MS" pitchFamily="66" charset="0"/>
              </a:rPr>
              <a:t>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</a:t>
            </a:r>
            <a:r>
              <a:rPr lang="ru-RU" sz="900" dirty="0" smtClean="0">
                <a:latin typeface="Comic Sans MS" pitchFamily="66" charset="0"/>
              </a:rPr>
              <a:t>58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Пояснительная записка</a:t>
            </a:r>
            <a:r>
              <a:rPr lang="ru-RU" sz="9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sz="900" dirty="0" smtClean="0">
                <a:latin typeface="Comic Sans MS" pitchFamily="66" charset="0"/>
              </a:rPr>
              <a:t>к решению Краснинской районной </a:t>
            </a:r>
            <a:r>
              <a:rPr lang="ru-RU" sz="900" dirty="0" smtClean="0">
                <a:latin typeface="Comic Sans MS" pitchFamily="66" charset="0"/>
              </a:rPr>
              <a:t>Думы_59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</a:t>
            </a:r>
            <a:r>
              <a:rPr lang="ru-RU" sz="900" b="1" dirty="0" smtClean="0">
                <a:latin typeface="Comic Sans MS" pitchFamily="66" charset="0"/>
              </a:rPr>
              <a:t>_________________________________61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5020204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451677,9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347478,6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600084,9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55084,6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40639,5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39951,3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3558,2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34805,2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26319,4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10326,3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409,6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37715,5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10543,9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23888,4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1039,0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E6004D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845763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14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251658,7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210625,9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197348,6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50487,5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36776,5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175534,0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150428,4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136192,3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15464,2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10023,0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55862,7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43486,6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30933,6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12376,1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24874,4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23626,2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23634,9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14342,0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14285,3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14294,0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440244,9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340006,6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592662,9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40370,3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40120,3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36686,5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23888,4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43998" cy="550072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54073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40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29261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29380,9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7756,2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66126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270975,7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230032,9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216755,6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6930,7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10327,2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50487,5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36776,5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167072,4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145371,6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130931,2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15464,2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55867,7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12376,1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5764,02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10956,3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10851,9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26761,3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18025,2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18961,7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73291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714380"/>
                <a:gridCol w="857256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11433,0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5968,6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2929,7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71678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786874" cy="5146253"/>
        </p:xfrm>
        <a:graphic>
          <a:graphicData uri="http://schemas.openxmlformats.org/drawingml/2006/table">
            <a:tbl>
              <a:tblPr/>
              <a:tblGrid>
                <a:gridCol w="325993"/>
                <a:gridCol w="2892016"/>
                <a:gridCol w="804502"/>
                <a:gridCol w="692397"/>
                <a:gridCol w="648440"/>
                <a:gridCol w="566006"/>
                <a:gridCol w="571504"/>
                <a:gridCol w="571504"/>
                <a:gridCol w="571504"/>
                <a:gridCol w="571504"/>
                <a:gridCol w="571504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1985,1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Расходы на приобретение подвижного состава пассажирского транспорта общего пользования для осуществления муниципальных перевозок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97724,8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Мероприятия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</a:rPr>
                        <a:t> по переселению граждан из аварийного жилого фонда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Гусинское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21019,2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128729,1</a:t>
                      </a:r>
                      <a:endParaRPr lang="ru-RU" sz="9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686800" cy="10001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31894"/>
          <a:ext cx="8715434" cy="5697502"/>
        </p:xfrm>
        <a:graphic>
          <a:graphicData uri="http://schemas.openxmlformats.org/drawingml/2006/table">
            <a:tbl>
              <a:tblPr/>
              <a:tblGrid>
                <a:gridCol w="4772302"/>
                <a:gridCol w="590526"/>
                <a:gridCol w="590526"/>
                <a:gridCol w="590526"/>
                <a:gridCol w="590526"/>
                <a:gridCol w="580897"/>
                <a:gridCol w="527200"/>
                <a:gridCol w="472931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оснащение (обновление материально-технической базы) оборудованием, средствами обучения и воспитания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создание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63129,1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784225"/>
          <a:ext cx="8099425" cy="5562600"/>
        </p:xfrm>
        <a:graphic>
          <a:graphicData uri="http://schemas.openxmlformats.org/presentationml/2006/ole">
            <p:oleObj spid="_x0000_s58373" name="Worksheet" r:id="rId4" imgW="7078996" imgH="501400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8925" y="1287463"/>
          <a:ext cx="7848600" cy="4945062"/>
        </p:xfrm>
        <a:graphic>
          <a:graphicData uri="http://schemas.openxmlformats.org/presentationml/2006/ole">
            <p:oleObj spid="_x0000_s247814" name="Worksheet" r:id="rId4" imgW="7078996" imgH="49606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00000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00000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48370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2024-2026 </a:t>
            </a:r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a:t>
            </a:r>
            <a:endParaRPr lang="ru-RU" sz="2000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1592,2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1404,5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20031,1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18581,0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18395,0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21623,3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19987,0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19799,5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E6004D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57600"/>
        </p:xfrm>
        <a:graphic>
          <a:graphicData uri="http://schemas.openxmlformats.org/drawingml/2006/table">
            <a:tbl>
              <a:tblPr/>
              <a:tblGrid>
                <a:gridCol w="2875544"/>
                <a:gridCol w="853080"/>
                <a:gridCol w="927902"/>
                <a:gridCol w="841019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21886,6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21886,6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-387159,8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-429791,3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366731,4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451677,9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3" cy="2528129"/>
        </p:xfrm>
        <a:graphic>
          <a:graphicData uri="http://schemas.openxmlformats.org/drawingml/2006/table">
            <a:tbl>
              <a:tblPr/>
              <a:tblGrid>
                <a:gridCol w="443759"/>
                <a:gridCol w="2789521"/>
                <a:gridCol w="860305"/>
                <a:gridCol w="860305"/>
                <a:gridCol w="860305"/>
                <a:gridCol w="752766"/>
                <a:gridCol w="752766"/>
                <a:gridCol w="752766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4000504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858180" cy="1843078"/>
        </p:xfrm>
        <a:graphic>
          <a:graphicData uri="http://schemas.openxmlformats.org/drawingml/2006/table">
            <a:tbl>
              <a:tblPr/>
              <a:tblGrid>
                <a:gridCol w="2428892"/>
                <a:gridCol w="792262"/>
                <a:gridCol w="998337"/>
                <a:gridCol w="924045"/>
                <a:gridCol w="928694"/>
                <a:gridCol w="857256"/>
                <a:gridCol w="928694"/>
              </a:tblGrid>
              <a:tr h="49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2023 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0,0003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2071701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ПОЯСНИТЕЛЬНАЯ ЗАПИСКА</a:t>
            </a:r>
            <a:b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</a:rPr>
              <a:t>к решению Краснинской районной Думы от 26.04.2024 №11 «О внесении изменений в решение Краснинской районной Думы от 20.12.2023 года № 51 «О бюджете муниципального района на 2024 год и на плановый период 2025 и 2026 годов»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429684" cy="354331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x-none" sz="1200" b="1" smtClean="0">
                <a:latin typeface="Comic Sans MS" pitchFamily="66" charset="0"/>
                <a:cs typeface="Times New Roman" pitchFamily="18" charset="0"/>
              </a:rPr>
              <a:t>ДОХОДЫ</a:t>
            </a:r>
            <a:endParaRPr lang="ru-RU" sz="12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  Решением Краснинской районной Думы доходная часть бюджета муниципального района на 2024 год утверждена в сумме </a:t>
            </a:r>
            <a:r>
              <a:rPr lang="ru-RU" sz="1200" b="1" dirty="0" smtClean="0">
                <a:latin typeface="Comic Sans MS" pitchFamily="66" charset="0"/>
              </a:rPr>
              <a:t>429791,3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 За счет безвозмездных поступлений от других бюджетов бюджетной системы Российской Федерации доходы увеличились на </a:t>
            </a:r>
            <a:r>
              <a:rPr lang="ru-RU" sz="1200" b="1" dirty="0" smtClean="0">
                <a:latin typeface="Comic Sans MS" pitchFamily="66" charset="0"/>
              </a:rPr>
              <a:t>64327,2</a:t>
            </a:r>
            <a:r>
              <a:rPr lang="ru-RU" sz="1200" dirty="0" smtClean="0">
                <a:latin typeface="Comic Sans MS" pitchFamily="66" charset="0"/>
              </a:rPr>
              <a:t> тыс. рублей по следующим источникам: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1. Дотации бюджетам бюджетной системы Российской Федерации в сумме 5511,0 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2. Субсидии бюджетам бюджетной системы Российской Федерации в сумме 56745,2 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3. Субвенции бюджету муниципального района в сумме 538,9 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4. Иные межбюджетные трансферты увеличение в сумме 1532,1 тыс. рублей.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Comic Sans MS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latin typeface="Comic Sans MS" pitchFamily="66" charset="0"/>
              </a:rPr>
              <a:t>РАСХОДЫ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Comic Sans MS" pitchFamily="66" charset="0"/>
              </a:rPr>
              <a:t>    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Расходная часть бюджета муниципального района утверждена в сумме </a:t>
            </a:r>
            <a:r>
              <a:rPr lang="ru-RU" sz="1200" b="1" dirty="0" smtClean="0">
                <a:latin typeface="Comic Sans MS" pitchFamily="66" charset="0"/>
              </a:rPr>
              <a:t>451677,9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  <a:r>
              <a:rPr lang="x-none" sz="120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                           Расходы </a:t>
            </a:r>
            <a:r>
              <a:rPr lang="ru-RU" sz="1200" dirty="0" smtClean="0">
                <a:latin typeface="Comic Sans MS" pitchFamily="66" charset="0"/>
              </a:rPr>
              <a:t>увеличились на </a:t>
            </a:r>
            <a:r>
              <a:rPr lang="ru-RU" sz="1200" dirty="0" smtClean="0">
                <a:latin typeface="Comic Sans MS" pitchFamily="66" charset="0"/>
              </a:rPr>
              <a:t>сумму 86213,8 тыс. рублей, в том числе: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1. За счет безвозмездных поступлений от других бюджетов бюджетной системы Российской Федерации в сумме</a:t>
            </a:r>
            <a:r>
              <a:rPr lang="ru-RU" sz="1200" b="1" dirty="0" smtClean="0">
                <a:latin typeface="Comic Sans MS" pitchFamily="66" charset="0"/>
              </a:rPr>
              <a:t> 64327,2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2.</a:t>
            </a:r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latin typeface="Comic Sans MS" pitchFamily="66" charset="0"/>
              </a:rPr>
              <a:t>За счет остатков средств бюджета муниципального района на 01 января 2024 года в сумме </a:t>
            </a:r>
            <a:r>
              <a:rPr lang="ru-RU" sz="1200" b="1" dirty="0" smtClean="0">
                <a:latin typeface="Comic Sans MS" pitchFamily="66" charset="0"/>
              </a:rPr>
              <a:t>21886,6</a:t>
            </a:r>
            <a:r>
              <a:rPr lang="ru-RU" sz="1200" dirty="0" smtClean="0">
                <a:latin typeface="Comic Sans MS" pitchFamily="66" charset="0"/>
              </a:rPr>
              <a:t> тыс. рублей, в том числе: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x-none" sz="1200" smtClean="0">
                <a:latin typeface="Comic Sans MS" pitchFamily="66" charset="0"/>
              </a:rPr>
              <a:t>на повышение заработной платы муниципальным служащим </a:t>
            </a:r>
            <a:r>
              <a:rPr lang="ru-RU" sz="1200" dirty="0" smtClean="0">
                <a:latin typeface="Comic Sans MS" pitchFamily="66" charset="0"/>
              </a:rPr>
              <a:t>с 01.10.23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115,7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на ремонт спортивного зала Краснинского районного дома культуры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872,4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   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- на софинансирование расходов на приобретение (строительство) жилья в сумме </a:t>
            </a:r>
            <a:r>
              <a:rPr lang="ru-RU" sz="1200" b="1" dirty="0" smtClean="0">
                <a:latin typeface="Comic Sans MS" pitchFamily="66" charset="0"/>
              </a:rPr>
              <a:t>5,7 </a:t>
            </a:r>
            <a:r>
              <a:rPr lang="ru-RU" sz="1200" dirty="0" smtClean="0">
                <a:latin typeface="Comic Sans MS" pitchFamily="66" charset="0"/>
              </a:rPr>
              <a:t>тыс. рублей;    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- на приобретение ГСМ на служебные автомобили </a:t>
            </a:r>
            <a:r>
              <a:rPr lang="ru-RU" sz="1200" b="1" dirty="0" smtClean="0">
                <a:latin typeface="Comic Sans MS" pitchFamily="66" charset="0"/>
              </a:rPr>
              <a:t>131,4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- на выплату единовременного денежного поощрения в связи с выходом на пенсию муниципального служащего в сумме </a:t>
            </a:r>
            <a:r>
              <a:rPr lang="ru-RU" sz="1200" b="1" dirty="0" smtClean="0">
                <a:latin typeface="Comic Sans MS" pitchFamily="66" charset="0"/>
              </a:rPr>
              <a:t>84,6 </a:t>
            </a:r>
            <a:r>
              <a:rPr lang="ru-RU" sz="1200" dirty="0" smtClean="0">
                <a:latin typeface="Comic Sans MS" pitchFamily="66" charset="0"/>
              </a:rPr>
              <a:t>тыс. рублей;         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400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10449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76438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Comic Sans MS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на предоставление ежемесячной денежной выплаты студентам, обучающимся по договорам о целевом обучении в сумме </a:t>
            </a:r>
            <a:r>
              <a:rPr lang="ru-RU" sz="1200" b="1" dirty="0" smtClean="0">
                <a:latin typeface="Comic Sans MS" pitchFamily="66" charset="0"/>
              </a:rPr>
              <a:t>317,0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- на прохождение медицинского осмотра </a:t>
            </a:r>
            <a:r>
              <a:rPr lang="ru-RU" sz="1200" dirty="0" err="1" smtClean="0">
                <a:latin typeface="Comic Sans MS" pitchFamily="66" charset="0"/>
              </a:rPr>
              <a:t>д</a:t>
            </a:r>
            <a:r>
              <a:rPr lang="ru-RU" sz="1200" dirty="0" smtClean="0">
                <a:latin typeface="Comic Sans MS" pitchFamily="66" charset="0"/>
              </a:rPr>
              <a:t>/с «Белочка» в сумме </a:t>
            </a:r>
            <a:r>
              <a:rPr lang="ru-RU" sz="1200" b="1" dirty="0" smtClean="0">
                <a:latin typeface="Comic Sans MS" pitchFamily="66" charset="0"/>
              </a:rPr>
              <a:t>16,0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Comic Sans MS" pitchFamily="66" charset="0"/>
              </a:rPr>
              <a:t>          - на восстановление системы наружного освещения на территории детского сада «Белочка» в сумме </a:t>
            </a:r>
            <a:r>
              <a:rPr lang="ru-RU" sz="1200" b="1" dirty="0" smtClean="0">
                <a:latin typeface="Comic Sans MS" pitchFamily="66" charset="0"/>
              </a:rPr>
              <a:t>58,8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          - на софинансирование расходов по проведению капитального ремонта детского сада «Родничок» в сумме </a:t>
            </a:r>
            <a:r>
              <a:rPr lang="ru-RU" sz="1200" b="1" dirty="0" smtClean="0">
                <a:latin typeface="Comic Sans MS" pitchFamily="66" charset="0"/>
              </a:rPr>
              <a:t>236,6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          - на приобретение морозильной камеры для Красновской школы им. М. </a:t>
            </a:r>
            <a:r>
              <a:rPr lang="ru-RU" sz="1200" dirty="0" err="1" smtClean="0">
                <a:latin typeface="Comic Sans MS" pitchFamily="66" charset="0"/>
              </a:rPr>
              <a:t>Бабикова</a:t>
            </a:r>
            <a:r>
              <a:rPr lang="ru-RU" sz="1200" dirty="0" smtClean="0">
                <a:latin typeface="Comic Sans MS" pitchFamily="66" charset="0"/>
              </a:rPr>
              <a:t> в сумме </a:t>
            </a:r>
            <a:r>
              <a:rPr lang="ru-RU" sz="1200" b="1" dirty="0" smtClean="0">
                <a:latin typeface="Comic Sans MS" pitchFamily="66" charset="0"/>
              </a:rPr>
              <a:t>60,0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        - </a:t>
            </a:r>
            <a:r>
              <a:rPr lang="ru-RU" sz="1200" dirty="0" smtClean="0">
                <a:latin typeface="Comic Sans MS" pitchFamily="66" charset="0"/>
              </a:rPr>
              <a:t>на приобретение подвижного состава пассажирского транспорта общего пользования для осуществления муниципальных перевозок в сумме </a:t>
            </a:r>
            <a:r>
              <a:rPr lang="ru-RU" sz="1200" b="1" dirty="0" smtClean="0">
                <a:latin typeface="Comic Sans MS" pitchFamily="66" charset="0"/>
              </a:rPr>
              <a:t>16988,4 </a:t>
            </a:r>
            <a:r>
              <a:rPr lang="ru-RU" sz="1200" dirty="0" smtClean="0">
                <a:latin typeface="Comic Sans MS" pitchFamily="66" charset="0"/>
              </a:rPr>
              <a:t>тыс. рублей за счет остатков областного бюджета.</a:t>
            </a:r>
          </a:p>
          <a:p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latin typeface="Comic Sans MS" pitchFamily="66" charset="0"/>
              </a:rPr>
              <a:t>         - на финансовое обеспечение затрат в рамках мер по предупреждению банкротства и восстановлению платежеспособности муниципальных унитарных предприятий в сумме </a:t>
            </a:r>
            <a:r>
              <a:rPr lang="ru-RU" sz="1200" b="1" dirty="0" smtClean="0">
                <a:latin typeface="Comic Sans MS" pitchFamily="66" charset="0"/>
              </a:rPr>
              <a:t>3000,0</a:t>
            </a:r>
            <a:r>
              <a:rPr lang="ru-RU" sz="1200" dirty="0" smtClean="0">
                <a:latin typeface="Comic Sans MS" pitchFamily="66" charset="0"/>
              </a:rPr>
              <a:t> тыс. рублей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latin typeface="Comic Sans MS" pitchFamily="66" charset="0"/>
                <a:cs typeface="Times New Roman" pitchFamily="18" charset="0"/>
              </a:rPr>
              <a:t>ДЕФИЦИТ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</a:t>
            </a:r>
            <a:r>
              <a:rPr lang="ru-RU" sz="1200" dirty="0" smtClean="0">
                <a:latin typeface="Comic Sans MS" pitchFamily="66" charset="0"/>
              </a:rPr>
              <a:t> Дефицит </a:t>
            </a:r>
            <a:r>
              <a:rPr lang="ru-RU" sz="1200" dirty="0" smtClean="0">
                <a:latin typeface="Comic Sans MS" pitchFamily="66" charset="0"/>
              </a:rPr>
              <a:t>бюджета муниципального района утвержден в сумме</a:t>
            </a:r>
            <a:r>
              <a:rPr lang="ru-RU" sz="1200" b="1" dirty="0" smtClean="0">
                <a:latin typeface="Comic Sans MS" pitchFamily="66" charset="0"/>
              </a:rPr>
              <a:t> 21886,6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У</a:t>
            </a:r>
            <a:r>
              <a:rPr lang="x-none" sz="1200" smtClean="0">
                <a:latin typeface="Comic Sans MS" pitchFamily="66" charset="0"/>
              </a:rPr>
              <a:t>величени</a:t>
            </a:r>
            <a:r>
              <a:rPr lang="ru-RU" sz="1200" dirty="0" smtClean="0">
                <a:latin typeface="Comic Sans MS" pitchFamily="66" charset="0"/>
              </a:rPr>
              <a:t>е</a:t>
            </a:r>
            <a:r>
              <a:rPr lang="x-none" sz="1200" smtClean="0">
                <a:latin typeface="Comic Sans MS" pitchFamily="66" charset="0"/>
              </a:rPr>
              <a:t> размера дефицита бюджета </a:t>
            </a:r>
            <a:r>
              <a:rPr lang="x-none" sz="1200" smtClean="0">
                <a:latin typeface="Comic Sans MS" pitchFamily="66" charset="0"/>
              </a:rPr>
              <a:t>на </a:t>
            </a:r>
            <a:r>
              <a:rPr lang="x-none" sz="1200" smtClean="0">
                <a:latin typeface="Comic Sans MS" pitchFamily="66" charset="0"/>
              </a:rPr>
              <a:t>202</a:t>
            </a:r>
            <a:r>
              <a:rPr lang="ru-RU" sz="1200" dirty="0" smtClean="0">
                <a:latin typeface="Comic Sans MS" pitchFamily="66" charset="0"/>
              </a:rPr>
              <a:t>4 </a:t>
            </a:r>
            <a:r>
              <a:rPr lang="x-none" sz="1200" smtClean="0">
                <a:latin typeface="Comic Sans MS" pitchFamily="66" charset="0"/>
              </a:rPr>
              <a:t>год  в </a:t>
            </a:r>
            <a:r>
              <a:rPr lang="ru-RU" sz="1200" dirty="0" smtClean="0">
                <a:latin typeface="Comic Sans MS" pitchFamily="66" charset="0"/>
              </a:rPr>
              <a:t>размере </a:t>
            </a:r>
            <a:r>
              <a:rPr lang="ru-RU" sz="1200" b="1" dirty="0" smtClean="0">
                <a:latin typeface="Comic Sans MS" pitchFamily="66" charset="0"/>
              </a:rPr>
              <a:t>21886,6 </a:t>
            </a:r>
            <a:r>
              <a:rPr lang="x-none" sz="1200" smtClean="0">
                <a:latin typeface="Comic Sans MS" pitchFamily="66" charset="0"/>
              </a:rPr>
              <a:t>тыс.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р</a:t>
            </a:r>
            <a:r>
              <a:rPr lang="ru-RU" sz="1200" dirty="0" smtClean="0">
                <a:latin typeface="Comic Sans MS" pitchFamily="66" charset="0"/>
              </a:rPr>
              <a:t>ублей</a:t>
            </a:r>
            <a:endParaRPr lang="ru-RU" sz="1200" dirty="0" smtClean="0">
              <a:latin typeface="Comic Sans MS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В </a:t>
            </a:r>
            <a:r>
              <a:rPr lang="ru-RU" sz="1200" dirty="0" smtClean="0">
                <a:latin typeface="Comic Sans MS" pitchFamily="66" charset="0"/>
              </a:rPr>
              <a:t>качестве источника финансирования дефицита бюджета </a:t>
            </a:r>
            <a:r>
              <a:rPr lang="ru-RU" sz="1200" dirty="0" smtClean="0">
                <a:latin typeface="Comic Sans MS" pitchFamily="66" charset="0"/>
              </a:rPr>
              <a:t>муниципального района </a:t>
            </a:r>
            <a:r>
              <a:rPr lang="ru-RU" sz="1200" dirty="0" smtClean="0">
                <a:latin typeface="Comic Sans MS" pitchFamily="66" charset="0"/>
              </a:rPr>
              <a:t>использовались остатки средств бюджета по состоянию на 01 января 2024 года в </a:t>
            </a:r>
            <a:r>
              <a:rPr lang="ru-RU" sz="1200" dirty="0" smtClean="0">
                <a:latin typeface="Comic Sans MS" pitchFamily="66" charset="0"/>
              </a:rPr>
              <a:t>сумме</a:t>
            </a:r>
            <a:r>
              <a:rPr lang="ru-RU" sz="1200" b="1" dirty="0" smtClean="0">
                <a:latin typeface="Comic Sans MS" pitchFamily="66" charset="0"/>
              </a:rPr>
              <a:t> 21886,6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E6004D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E6004D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E6004D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solidFill>
                    <a:srgbClr val="E6004D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2000" dirty="0">
                <a:solidFill>
                  <a:srgbClr val="E6004D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15307</TotalTime>
  <Words>7456</Words>
  <Application>Microsoft Office PowerPoint</Application>
  <PresentationFormat>Экран (4:3)</PresentationFormat>
  <Paragraphs>1605</Paragraphs>
  <Slides>61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1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района в 2021-2026 годах, в тыс. рублей</vt:lpstr>
      <vt:lpstr>Общие характеристики бюджета муниципального района в тыс. рублей</vt:lpstr>
      <vt:lpstr>Слайд 22</vt:lpstr>
      <vt:lpstr>Структура налоговых доходов   в тыс. рублей  </vt:lpstr>
      <vt:lpstr>Слайд 24</vt:lpstr>
      <vt:lpstr>Сведения о налоговых льготах и объеме выпадающих доходов</vt:lpstr>
      <vt:lpstr>Слайд 26</vt:lpstr>
      <vt:lpstr>Слайд 27</vt:lpstr>
      <vt:lpstr>                      Структура межбюджетных трансфертов, в тыс. рублей</vt:lpstr>
      <vt:lpstr>Слайд 29</vt:lpstr>
      <vt:lpstr>Расходы бюджета муниципального района,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     Финансовое обеспечение на реализацию национальных проектов, в тыс. рублей</vt:lpstr>
      <vt:lpstr>Слайд 52</vt:lpstr>
      <vt:lpstr>Численность занятых в экономике, тыс. человек</vt:lpstr>
      <vt:lpstr>Слайд 54</vt:lpstr>
      <vt:lpstr>    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ПОЯСНИТЕЛЬНАЯ ЗАПИСКА      к решению Краснинской районной Думы от 26.04.2024 №11 «О внесении изменений в решение Краснинской районной Думы от 20.12.2023 года № 51 «О бюджете муниципального района на 2024 год и на плановый период 2025 и 2026 годов»  </vt:lpstr>
      <vt:lpstr>Слайд 60</vt:lpstr>
      <vt:lpstr>Слайд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1859</cp:revision>
  <dcterms:created xsi:type="dcterms:W3CDTF">2014-03-05T08:04:44Z</dcterms:created>
  <dcterms:modified xsi:type="dcterms:W3CDTF">2024-12-12T09:46:29Z</dcterms:modified>
</cp:coreProperties>
</file>