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3"/>
  </p:notesMasterIdLst>
  <p:handoutMasterIdLst>
    <p:handoutMasterId r:id="rId64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377" r:id="rId25"/>
    <p:sldId id="365" r:id="rId26"/>
    <p:sldId id="392" r:id="rId27"/>
    <p:sldId id="363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380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338" r:id="rId47"/>
    <p:sldId id="389" r:id="rId48"/>
    <p:sldId id="368" r:id="rId49"/>
    <p:sldId id="369" r:id="rId50"/>
    <p:sldId id="321" r:id="rId51"/>
    <p:sldId id="322" r:id="rId52"/>
    <p:sldId id="296" r:id="rId53"/>
    <p:sldId id="345" r:id="rId54"/>
    <p:sldId id="341" r:id="rId55"/>
    <p:sldId id="355" r:id="rId56"/>
    <p:sldId id="352" r:id="rId57"/>
    <p:sldId id="353" r:id="rId58"/>
    <p:sldId id="354" r:id="rId59"/>
    <p:sldId id="396" r:id="rId60"/>
    <p:sldId id="397" r:id="rId61"/>
    <p:sldId id="318" r:id="rId6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660066"/>
    <a:srgbClr val="0000CC"/>
    <a:srgbClr val="6600CC"/>
    <a:srgbClr val="33CC33"/>
    <a:srgbClr val="00FF99"/>
    <a:srgbClr val="00FF00"/>
    <a:srgbClr val="6666FF"/>
    <a:srgbClr val="FF66CC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06/relationships/legacyDocTextInfo" Target="legacyDocTextInfo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926364053493678"/>
          <c:y val="9.599139536032418E-2"/>
          <c:w val="0.72542372881355932"/>
          <c:h val="0.64615384615385274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311987.59999999998</c:v>
                </c:pt>
                <c:pt idx="1">
                  <c:v>346988.3</c:v>
                </c:pt>
                <c:pt idx="2" formatCode="General">
                  <c:v>382740.3</c:v>
                </c:pt>
                <c:pt idx="3" formatCode="General">
                  <c:v>436060.7</c:v>
                </c:pt>
                <c:pt idx="4">
                  <c:v>351500</c:v>
                </c:pt>
                <c:pt idx="5" formatCode="General">
                  <c:v>608453.19999999902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311235.90000000002</c:v>
                </c:pt>
                <c:pt idx="1">
                  <c:v>341863.5</c:v>
                </c:pt>
                <c:pt idx="2">
                  <c:v>362311.8</c:v>
                </c:pt>
                <c:pt idx="3">
                  <c:v>464320.5</c:v>
                </c:pt>
                <c:pt idx="4">
                  <c:v>351500</c:v>
                </c:pt>
                <c:pt idx="5" formatCode="General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757.1</c:v>
                </c:pt>
                <c:pt idx="1">
                  <c:v>5124.8</c:v>
                </c:pt>
                <c:pt idx="2">
                  <c:v>20428.5</c:v>
                </c:pt>
                <c:pt idx="3">
                  <c:v>28259.8</c:v>
                </c:pt>
                <c:pt idx="4">
                  <c:v>0</c:v>
                </c:pt>
                <c:pt idx="5">
                  <c:v>137.1</c:v>
                </c:pt>
              </c:numCache>
            </c:numRef>
          </c:val>
        </c:ser>
        <c:marker val="1"/>
        <c:axId val="85883520"/>
        <c:axId val="85906176"/>
      </c:lineChart>
      <c:catAx>
        <c:axId val="85883520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906176"/>
        <c:crosses val="autoZero"/>
        <c:auto val="1"/>
        <c:lblAlgn val="ctr"/>
        <c:lblOffset val="100"/>
        <c:tickMarkSkip val="1"/>
      </c:catAx>
      <c:valAx>
        <c:axId val="85906176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883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54E-2"/>
          <c:y val="0.24694606978545686"/>
          <c:w val="0.92923150144180966"/>
          <c:h val="0.59185295874277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776E-2"/>
                  <c:y val="-0.30222010694588575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23"/>
          <c:w val="0.864769683735084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010974551359222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82E-2"/>
          <c:y val="0.24694606978545694"/>
          <c:w val="0.92923150144180966"/>
          <c:h val="0.591852958742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7.111061339903138E-2"/>
                  <c:y val="-2.222206668719729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6.3999832022173089E-2"/>
                  <c:y val="9.756957081665222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1.0000000000000009E-3</c:v>
                </c:pt>
                <c:pt idx="1">
                  <c:v>1.0000000000000009E-3</c:v>
                </c:pt>
                <c:pt idx="2">
                  <c:v>0.30000000000000021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67"/>
          <c:w val="0.864769683735084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09E-2"/>
          <c:y val="0.24694606978545702"/>
          <c:w val="0.92923150144180966"/>
          <c:h val="0.59185295874277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706E-2"/>
                  <c:y val="-0.3022201069458860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12"/>
          <c:w val="0.864769683735085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14429295333015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65E-2"/>
          <c:y val="0.22916829978442882"/>
          <c:w val="0.92923150144180966"/>
          <c:h val="0.591852958742774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ln>
              <a:solidFill>
                <a:srgbClr val="CCCCFF"/>
              </a:solidFill>
            </a:ln>
          </c:spPr>
          <c:dPt>
            <c:idx val="0"/>
            <c:spPr>
              <a:solidFill>
                <a:srgbClr val="3399FF"/>
              </a:solidFill>
              <a:ln>
                <a:solidFill>
                  <a:srgbClr val="CCCCFF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rgbClr val="CCCCFF"/>
                </a:solidFill>
              </a:ln>
            </c:spPr>
          </c:dPt>
          <c:dPt>
            <c:idx val="2"/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</c:dPt>
          <c:dPt>
            <c:idx val="3"/>
            <c:spPr>
              <a:solidFill>
                <a:srgbClr val="3333FF"/>
              </a:solidFill>
              <a:ln>
                <a:solidFill>
                  <a:srgbClr val="CCCCFF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CCCCFF"/>
                </a:solidFill>
              </a:ln>
            </c:spPr>
          </c:dPt>
          <c:dLbls>
            <c:dLbl>
              <c:idx val="1"/>
              <c:layout>
                <c:manualLayout>
                  <c:x val="-0.43733055236708818"/>
                  <c:y val="-0.49476784064503476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555530669951572E-3"/>
                  <c:y val="1.3333240012318401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56"/>
          <c:w val="0.864769683735085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25"/>
          <c:w val="0.92923150144180966"/>
          <c:h val="0.59185295874277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666699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CCCC00"/>
              </a:solidFill>
            </c:spPr>
          </c:dPt>
          <c:dLbls>
            <c:dLbl>
              <c:idx val="1"/>
              <c:layout>
                <c:manualLayout>
                  <c:x val="-1.7197158546500443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</c:v>
                </c:pt>
                <c:pt idx="1">
                  <c:v>7.4</c:v>
                </c:pt>
                <c:pt idx="2">
                  <c:v>6.6</c:v>
                </c:pt>
                <c:pt idx="3" formatCode="General">
                  <c:v>7.4</c:v>
                </c:pt>
                <c:pt idx="4" formatCode="General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12"/>
          <c:w val="0.864769683735085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366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36"/>
          <c:w val="0.92923150144180966"/>
          <c:h val="0.591852958742774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97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33E-2"/>
                  <c:y val="-0.15999888014782368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55.1</c:v>
                </c:pt>
                <c:pt idx="1">
                  <c:v>54.9</c:v>
                </c:pt>
                <c:pt idx="2">
                  <c:v>60</c:v>
                </c:pt>
                <c:pt idx="3">
                  <c:v>65.400000000000006</c:v>
                </c:pt>
                <c:pt idx="4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56"/>
          <c:w val="0.864769683735085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99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4"/>
          <c:w val="0.92923150144180966"/>
          <c:h val="0.591852958742773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103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12.3</c:v>
                </c:pt>
                <c:pt idx="2">
                  <c:v>12.4</c:v>
                </c:pt>
                <c:pt idx="3">
                  <c:v>12</c:v>
                </c:pt>
                <c:pt idx="4" formatCode="0.0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12"/>
          <c:w val="0.86476968373508611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537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52"/>
          <c:w val="0.92923150144180966"/>
          <c:h val="0.591852958742773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108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3086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0.2</c:v>
                </c:pt>
                <c:pt idx="2">
                  <c:v>0.2</c:v>
                </c:pt>
                <c:pt idx="3">
                  <c:v>0.30000000000000032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356"/>
          <c:w val="0.864769683735086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89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787E-2"/>
          <c:y val="0.22916829978442962"/>
          <c:w val="0.92923150144180966"/>
          <c:h val="0.59185295874277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45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0.30000000000000032</c:v>
                </c:pt>
                <c:pt idx="2">
                  <c:v>0.2</c:v>
                </c:pt>
                <c:pt idx="3">
                  <c:v>0.30000000000000032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12"/>
          <c:w val="0.864769683735086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18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63"/>
          <c:w val="0.92923150144180966"/>
          <c:h val="0.59185295874277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114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12"/>
          <c:w val="0.864769683735086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952096653543732"/>
          <c:y val="9.6109713517815609E-2"/>
          <c:w val="0.78018831992580739"/>
          <c:h val="0.579694480328601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346988.3</c:v>
                </c:pt>
                <c:pt idx="1">
                  <c:v>382740.3</c:v>
                </c:pt>
                <c:pt idx="2">
                  <c:v>436060.7</c:v>
                </c:pt>
                <c:pt idx="3">
                  <c:v>351500</c:v>
                </c:pt>
                <c:pt idx="4">
                  <c:v>608453.19999999902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341863.5</c:v>
                </c:pt>
                <c:pt idx="1">
                  <c:v>362311.8</c:v>
                </c:pt>
                <c:pt idx="2">
                  <c:v>464320.5</c:v>
                </c:pt>
                <c:pt idx="3">
                  <c:v>351500</c:v>
                </c:pt>
                <c:pt idx="4">
                  <c:v>608316.1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5124.8</c:v>
                </c:pt>
                <c:pt idx="1">
                  <c:v>20428.5</c:v>
                </c:pt>
                <c:pt idx="2">
                  <c:v>28259.8</c:v>
                </c:pt>
                <c:pt idx="3">
                  <c:v>0</c:v>
                </c:pt>
                <c:pt idx="4">
                  <c:v>137.1</c:v>
                </c:pt>
              </c:numCache>
            </c:numRef>
          </c:val>
        </c:ser>
        <c:gapDepth val="0"/>
        <c:shape val="box"/>
        <c:axId val="65704704"/>
        <c:axId val="65706240"/>
        <c:axId val="0"/>
      </c:bar3DChart>
      <c:catAx>
        <c:axId val="65704704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5706240"/>
        <c:crosses val="autoZero"/>
        <c:auto val="1"/>
        <c:lblAlgn val="ctr"/>
        <c:lblOffset val="100"/>
        <c:tickLblSkip val="1"/>
        <c:tickMarkSkip val="1"/>
      </c:catAx>
      <c:valAx>
        <c:axId val="65706240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65704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27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74"/>
          <c:w val="0.92923150144180966"/>
          <c:h val="0.59185295874277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6973033602117707E-2"/>
                  <c:y val="-7.251779607197133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2.4327683482622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1347438308356063"/>
                  <c:y val="-0.1964898528131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456"/>
          <c:w val="0.864769683735086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38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83"/>
          <c:w val="0.92923150144180966"/>
          <c:h val="0.59185295874277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20961994718824806"/>
                  <c:y val="-0.47040606429425136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97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5129917744474744E-2"/>
          <c:y val="0.89606003586473959"/>
          <c:w val="0.86476968373508711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46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94"/>
          <c:w val="0.92923150144180966"/>
          <c:h val="0.591852958742772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DEBC9A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2853204653581474"/>
                  <c:y val="-0.4196993738761967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2.0000000000000011E-2</c:v>
                </c:pt>
                <c:pt idx="2">
                  <c:v>0.60000000000000031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87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44"/>
          <c:y val="0.12084435888945418"/>
          <c:w val="0.76027107278982631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835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828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97.6</c:v>
                </c:pt>
                <c:pt idx="2" formatCode="0.0">
                  <c:v>97.9</c:v>
                </c:pt>
                <c:pt idx="3">
                  <c:v>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297E-2"/>
                  <c:y val="-5.8237140283689315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388E-2"/>
                  <c:y val="-6.130225293019943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2.4</c:v>
                </c:pt>
                <c:pt idx="2" formatCode="0.0">
                  <c:v>2.1</c:v>
                </c:pt>
                <c:pt idx="3">
                  <c:v>1.2</c:v>
                </c:pt>
              </c:numCache>
            </c:numRef>
          </c:val>
        </c:ser>
        <c:marker val="1"/>
        <c:axId val="112761088"/>
        <c:axId val="112775168"/>
      </c:lineChart>
      <c:catAx>
        <c:axId val="112761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2775168"/>
        <c:crosses val="autoZero"/>
        <c:auto val="1"/>
        <c:lblAlgn val="ctr"/>
        <c:lblOffset val="100"/>
      </c:catAx>
      <c:valAx>
        <c:axId val="112775168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12761088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533E-2"/>
          <c:y val="0.82976380451113785"/>
          <c:w val="0.75194045814524291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-751</c:v>
                </c:pt>
                <c:pt idx="1">
                  <c:v>-5124.8</c:v>
                </c:pt>
                <c:pt idx="2">
                  <c:v>-20428.400000000001</c:v>
                </c:pt>
                <c:pt idx="3">
                  <c:v>28259.8</c:v>
                </c:pt>
                <c:pt idx="4">
                  <c:v>0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-137.1</c:v>
                </c:pt>
              </c:numCache>
            </c:numRef>
          </c:val>
        </c:ser>
        <c:shape val="box"/>
        <c:axId val="134331392"/>
        <c:axId val="134337280"/>
        <c:axId val="0"/>
      </c:bar3DChart>
      <c:catAx>
        <c:axId val="134331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4337280"/>
        <c:crosses val="autoZero"/>
        <c:auto val="1"/>
        <c:lblAlgn val="ctr"/>
        <c:lblOffset val="100"/>
      </c:catAx>
      <c:valAx>
        <c:axId val="1343372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433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19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муниципального долга</a:t>
            </a:r>
            <a:endParaRPr lang="ru-RU" sz="18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9528972000257352"/>
          <c:y val="0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1719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  <c:pt idx="5">
                  <c:v>1233.9000000000001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35758976"/>
        <c:axId val="135760512"/>
        <c:axId val="0"/>
      </c:bar3DChart>
      <c:catAx>
        <c:axId val="13575897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35760512"/>
        <c:crosses val="autoZero"/>
        <c:auto val="1"/>
        <c:lblAlgn val="ctr"/>
        <c:lblOffset val="100"/>
      </c:catAx>
      <c:valAx>
        <c:axId val="1357605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57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862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1.0000000000000011E-3</c:v>
                </c:pt>
                <c:pt idx="1">
                  <c:v>1.0000000000000011E-3</c:v>
                </c:pt>
                <c:pt idx="2">
                  <c:v>1.0000000000000011E-3</c:v>
                </c:pt>
                <c:pt idx="3">
                  <c:v>1.0000000000000011E-3</c:v>
                </c:pt>
                <c:pt idx="4">
                  <c:v>1.0000000000000011E-3</c:v>
                </c:pt>
                <c:pt idx="5">
                  <c:v>3.0000000000000022E-3</c:v>
                </c:pt>
              </c:numCache>
            </c:numRef>
          </c:val>
          <c:bubble3D val="1"/>
        </c:ser>
        <c:marker val="1"/>
        <c:axId val="136024064"/>
        <c:axId val="136025984"/>
      </c:lineChart>
      <c:catAx>
        <c:axId val="136024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6025984"/>
        <c:crosses val="autoZero"/>
        <c:auto val="1"/>
        <c:lblAlgn val="ctr"/>
        <c:lblOffset val="100"/>
      </c:catAx>
      <c:valAx>
        <c:axId val="136025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6024064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541"/>
          <c:y val="0.23969442443192152"/>
          <c:w val="0.80612482967566201"/>
          <c:h val="0.5457715972227529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289117.59999999998</c:v>
                </c:pt>
                <c:pt idx="1">
                  <c:v>322593.8</c:v>
                </c:pt>
                <c:pt idx="2">
                  <c:v>374990.9</c:v>
                </c:pt>
                <c:pt idx="3">
                  <c:v>286670.7</c:v>
                </c:pt>
                <c:pt idx="4">
                  <c:v>539604.9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51094.3</c:v>
                </c:pt>
                <c:pt idx="1">
                  <c:v>53114</c:v>
                </c:pt>
                <c:pt idx="2">
                  <c:v>59181.4</c:v>
                </c:pt>
                <c:pt idx="3">
                  <c:v>62912.9</c:v>
                </c:pt>
                <c:pt idx="4">
                  <c:v>66734.600000000006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6776.5</c:v>
                </c:pt>
                <c:pt idx="1">
                  <c:v>7032.5</c:v>
                </c:pt>
                <c:pt idx="2">
                  <c:v>1888.4</c:v>
                </c:pt>
                <c:pt idx="3">
                  <c:v>1916.4</c:v>
                </c:pt>
                <c:pt idx="4">
                  <c:v>1976.6</c:v>
                </c:pt>
              </c:numCache>
            </c:numRef>
          </c:val>
        </c:ser>
        <c:gapDepth val="0"/>
        <c:shape val="box"/>
        <c:axId val="88956928"/>
        <c:axId val="88958464"/>
        <c:axId val="0"/>
      </c:bar3DChart>
      <c:catAx>
        <c:axId val="8895692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8958464"/>
        <c:crosses val="autoZero"/>
        <c:auto val="1"/>
        <c:lblAlgn val="ctr"/>
        <c:lblOffset val="100"/>
        <c:tickLblSkip val="1"/>
        <c:tickMarkSkip val="1"/>
      </c:catAx>
      <c:valAx>
        <c:axId val="88958464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889569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00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36474</c:v>
                </c:pt>
                <c:pt idx="1">
                  <c:v>8373.1</c:v>
                </c:pt>
                <c:pt idx="2">
                  <c:v>4811.8</c:v>
                </c:pt>
                <c:pt idx="3">
                  <c:v>1435.4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37971.4</c:v>
                </c:pt>
                <c:pt idx="1">
                  <c:v>9166</c:v>
                </c:pt>
                <c:pt idx="2">
                  <c:v>4419.5</c:v>
                </c:pt>
                <c:pt idx="3">
                  <c:v>1557.1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41374.800000000003</c:v>
                </c:pt>
                <c:pt idx="1">
                  <c:v>9288.1</c:v>
                </c:pt>
                <c:pt idx="2">
                  <c:v>7026.6</c:v>
                </c:pt>
                <c:pt idx="3">
                  <c:v>1491.9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44449.7</c:v>
                </c:pt>
                <c:pt idx="1">
                  <c:v>9540</c:v>
                </c:pt>
                <c:pt idx="2">
                  <c:v>7371.6</c:v>
                </c:pt>
                <c:pt idx="3">
                  <c:v>1551.6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66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47849.2</c:v>
                </c:pt>
                <c:pt idx="1">
                  <c:v>9534.5</c:v>
                </c:pt>
                <c:pt idx="2">
                  <c:v>7737.3</c:v>
                </c:pt>
                <c:pt idx="3">
                  <c:v>1613.6</c:v>
                </c:pt>
              </c:numCache>
            </c:numRef>
          </c:val>
        </c:ser>
        <c:shape val="cylinder"/>
        <c:axId val="88917888"/>
        <c:axId val="88919424"/>
        <c:axId val="3944896"/>
      </c:bar3DChart>
      <c:catAx>
        <c:axId val="8891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88919424"/>
        <c:crosses val="autoZero"/>
        <c:auto val="1"/>
        <c:lblAlgn val="ctr"/>
        <c:lblOffset val="100"/>
      </c:catAx>
      <c:valAx>
        <c:axId val="8891942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917888"/>
        <c:crosses val="autoZero"/>
        <c:crossBetween val="between"/>
      </c:valAx>
      <c:serAx>
        <c:axId val="3944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919424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908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2181.6</c:v>
                </c:pt>
                <c:pt idx="1">
                  <c:v>2061.4</c:v>
                </c:pt>
                <c:pt idx="2">
                  <c:v>1301.0999999999999</c:v>
                </c:pt>
                <c:pt idx="3">
                  <c:v>1358.1</c:v>
                </c:pt>
                <c:pt idx="4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109.5</c:v>
                </c:pt>
                <c:pt idx="1">
                  <c:v>271.7</c:v>
                </c:pt>
                <c:pt idx="2">
                  <c:v>157.30000000000001</c:v>
                </c:pt>
                <c:pt idx="3" formatCode="0.000">
                  <c:v>127</c:v>
                </c:pt>
                <c:pt idx="4">
                  <c:v>121.7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3612.6</c:v>
                </c:pt>
                <c:pt idx="1">
                  <c:v>3391.6</c:v>
                </c:pt>
                <c:pt idx="2">
                  <c:v>38.1</c:v>
                </c:pt>
                <c:pt idx="3">
                  <c:v>34.5</c:v>
                </c:pt>
                <c:pt idx="4">
                  <c:v>35.6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872.8</c:v>
                </c:pt>
                <c:pt idx="1">
                  <c:v>597.4</c:v>
                </c:pt>
                <c:pt idx="2">
                  <c:v>391.9</c:v>
                </c:pt>
                <c:pt idx="3">
                  <c:v>396.8</c:v>
                </c:pt>
                <c:pt idx="4">
                  <c:v>407</c:v>
                </c:pt>
              </c:numCache>
            </c:numRef>
          </c:val>
        </c:ser>
        <c:gapDepth val="0"/>
        <c:shape val="box"/>
        <c:axId val="90153728"/>
        <c:axId val="90155264"/>
        <c:axId val="0"/>
      </c:bar3DChart>
      <c:catAx>
        <c:axId val="90153728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155264"/>
        <c:crosses val="autoZero"/>
        <c:auto val="1"/>
        <c:lblAlgn val="ctr"/>
        <c:lblOffset val="100"/>
        <c:tickLblSkip val="1"/>
        <c:tickMarkSkip val="1"/>
      </c:catAx>
      <c:valAx>
        <c:axId val="90155264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153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455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119334</c:v>
                </c:pt>
                <c:pt idx="1">
                  <c:v>132255.1</c:v>
                </c:pt>
                <c:pt idx="2">
                  <c:v>155374</c:v>
                </c:pt>
                <c:pt idx="3">
                  <c:v>96028</c:v>
                </c:pt>
                <c:pt idx="4">
                  <c:v>95912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40434.1</c:v>
                </c:pt>
                <c:pt idx="1">
                  <c:v>30815.3</c:v>
                </c:pt>
                <c:pt idx="2">
                  <c:v>56190.2</c:v>
                </c:pt>
                <c:pt idx="3">
                  <c:v>23431.599999999984</c:v>
                </c:pt>
                <c:pt idx="4">
                  <c:v>271096.09999999998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129249.2</c:v>
                </c:pt>
                <c:pt idx="1">
                  <c:v>141760.6</c:v>
                </c:pt>
                <c:pt idx="2">
                  <c:v>160683.1</c:v>
                </c:pt>
                <c:pt idx="3">
                  <c:v>165571.70000000001</c:v>
                </c:pt>
                <c:pt idx="4">
                  <c:v>170888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Sheet1!$B$7:$F$7</c:f>
              <c:numCache>
                <c:formatCode>0.0</c:formatCode>
                <c:ptCount val="5"/>
                <c:pt idx="0">
                  <c:v>100.2</c:v>
                </c:pt>
                <c:pt idx="1">
                  <c:v>17842.7</c:v>
                </c:pt>
                <c:pt idx="2">
                  <c:v>2743.6</c:v>
                </c:pt>
                <c:pt idx="3">
                  <c:v>1639.4</c:v>
                </c:pt>
                <c:pt idx="4">
                  <c:v>1708.8</c:v>
                </c:pt>
              </c:numCache>
            </c:numRef>
          </c:val>
        </c:ser>
        <c:gapDepth val="0"/>
        <c:shape val="box"/>
        <c:axId val="96772864"/>
        <c:axId val="96774400"/>
        <c:axId val="0"/>
      </c:bar3DChart>
      <c:catAx>
        <c:axId val="96772864"/>
        <c:scaling>
          <c:orientation val="minMax"/>
        </c:scaling>
        <c:delete val="1"/>
        <c:axPos val="b"/>
        <c:numFmt formatCode="General" sourceLinked="1"/>
        <c:tickLblPos val="low"/>
        <c:crossAx val="96774400"/>
        <c:crosses val="autoZero"/>
        <c:auto val="1"/>
        <c:lblAlgn val="ctr"/>
        <c:lblOffset val="100"/>
        <c:tickLblSkip val="1"/>
        <c:tickMarkSkip val="1"/>
      </c:catAx>
      <c:valAx>
        <c:axId val="96774400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96772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56307.1</c:v>
                </c:pt>
                <c:pt idx="1">
                  <c:v>40639.5</c:v>
                </c:pt>
                <c:pt idx="2">
                  <c:v>39951.300000000003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66"/>
            </a:solidFill>
          </c:spPr>
          <c:dPt>
            <c:idx val="1"/>
            <c:spPr>
              <a:solidFill>
                <a:srgbClr val="FF0066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39615.5</c:v>
                </c:pt>
                <c:pt idx="1">
                  <c:v>10543.9</c:v>
                </c:pt>
                <c:pt idx="2">
                  <c:v>275623.09999999998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157.30000000000001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265401.5</c:v>
                </c:pt>
                <c:pt idx="1">
                  <c:v>210625.9</c:v>
                </c:pt>
                <c:pt idx="2">
                  <c:v>197348.6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00CC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57652.2</c:v>
                </c:pt>
                <c:pt idx="1">
                  <c:v>42054.7</c:v>
                </c:pt>
                <c:pt idx="2">
                  <c:v>43726.1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18971.8</c:v>
                </c:pt>
                <c:pt idx="1">
                  <c:v>23626.2</c:v>
                </c:pt>
                <c:pt idx="2">
                  <c:v>23634.9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22613.7</c:v>
                </c:pt>
                <c:pt idx="1">
                  <c:v>19987</c:v>
                </c:pt>
                <c:pt idx="2">
                  <c:v>19799.5</c:v>
                </c:pt>
              </c:numCache>
            </c:numRef>
          </c:val>
        </c:ser>
        <c:shape val="cylinder"/>
        <c:axId val="96903168"/>
        <c:axId val="96904704"/>
        <c:axId val="0"/>
      </c:bar3DChart>
      <c:catAx>
        <c:axId val="96903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6904704"/>
        <c:crosses val="autoZero"/>
        <c:auto val="1"/>
        <c:lblAlgn val="ctr"/>
        <c:lblOffset val="100"/>
      </c:catAx>
      <c:valAx>
        <c:axId val="96904704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6903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5"/>
          <c:y val="6.4805700540254314E-3"/>
          <c:w val="0.33625655326540616"/>
          <c:h val="0.75866175736427965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98E-2"/>
          <c:y val="0.24694606978545663"/>
          <c:w val="0.92923150144180966"/>
          <c:h val="0.59185295874277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8.9</c:v>
                </c:pt>
                <c:pt idx="3">
                  <c:v>8.7000000000000011</c:v>
                </c:pt>
                <c:pt idx="4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26E-2"/>
          <c:y val="0.24694606978545675"/>
          <c:w val="0.92923150144180966"/>
          <c:h val="0.5918529587427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1.8518388905997742E-2"/>
                  <c:y val="2.222206668719729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12.8</c:v>
                </c:pt>
                <c:pt idx="2">
                  <c:v>8.1</c:v>
                </c:pt>
                <c:pt idx="3">
                  <c:v>2.7</c:v>
                </c:pt>
                <c:pt idx="4">
                  <c:v>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9"/>
          <c:w val="0.864769683735084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CCCC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Краснинской районной Думы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51 от 20.12.2023 года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бюджете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района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2024 год и на плановый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период 2025 и 2026 годов»</a:t>
            </a:r>
            <a:r>
              <a:rPr lang="ru-RU" sz="2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(в редакции решения от 26.04.2024 №11,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от 06.09.2024 №31)</a:t>
            </a:r>
          </a:p>
          <a:p>
            <a:pPr>
              <a:defRPr/>
            </a:pP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99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714908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15888"/>
            <a:ext cx="853601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развития Краснинского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Основные направления бюджетной и налоговой политики муниципального образования «Краснинский район» Смоленской области на 2024 год и на плановый период 2025 и 2026 годов</a:t>
            </a:r>
            <a:endParaRPr lang="ru-RU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01.10.2023 составит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1371,0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2023 г.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2023 году по сравнению с 2022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 ед.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2024 год и на плановый период 2025 и 2026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1928802"/>
            <a:ext cx="5500726" cy="4714908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2023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2024 год и на плановый период 2025 и 2026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примут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выступит начальник Финансового управления Администрации муниципального образования «Краснинский район» Смоленской области Н.В.Новикова.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2024 год и на плановый период 2025 и 2026 годов»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2024 год и на плановый период 2025 и 2026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-572259,6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-571917,0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-661009,6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-436060,7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-608453,2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610277,8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604161,4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769849,0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464320,5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351500,0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608316,1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34142,7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28259,8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2024 год и на плановый период 2025 и 2026 годов, познакомить с основными понятиями, используемые в бюджетном процессе. 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Статистика посещений страницы сайта (количество просмотров):75</a:t>
            </a:r>
            <a:endParaRPr lang="ru-RU" sz="1400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2021-2026 годах,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000108"/>
          <a:ext cx="8143932" cy="549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solidFill>
                  <a:srgbClr val="E6004D"/>
                </a:solidFill>
                <a:latin typeface="Comic Sans MS" pitchFamily="66" charset="0"/>
              </a:rPr>
              <a:t>2599,8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5" y="782713"/>
          <a:ext cx="8429684" cy="5516759"/>
        </p:xfrm>
        <a:graphic>
          <a:graphicData uri="http://schemas.openxmlformats.org/drawingml/2006/table">
            <a:tbl>
              <a:tblPr/>
              <a:tblGrid>
                <a:gridCol w="529558"/>
                <a:gridCol w="4613979"/>
                <a:gridCol w="1178726"/>
                <a:gridCol w="1048307"/>
                <a:gridCol w="1059114"/>
              </a:tblGrid>
              <a:tr h="654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налога/поселения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налоговых льгот за 2022 год ВСЕГО, в т.ч.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неэффективных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6161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земельному налогу и налогу на имущество физических лиц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Результаты оценки бюджетной эффективности налоговых расходов муниципального образования, тыс.руб</a:t>
            </a:r>
            <a:r>
              <a:rPr lang="ru-RU" b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E6004D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__   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доходов__________________________24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налогоплательщиков____________________27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образовании__________________________________________50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</a:t>
            </a:r>
            <a:r>
              <a:rPr lang="ru-RU" sz="900" dirty="0" smtClean="0">
                <a:latin typeface="Comic Sans MS" pitchFamily="66" charset="0"/>
              </a:rPr>
              <a:t>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</a:t>
            </a:r>
            <a:r>
              <a:rPr lang="ru-RU" sz="900" dirty="0" smtClean="0">
                <a:latin typeface="Comic Sans MS" pitchFamily="66" charset="0"/>
              </a:rPr>
              <a:t>4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</a:t>
            </a:r>
            <a:r>
              <a:rPr lang="ru-RU" sz="900" dirty="0" smtClean="0">
                <a:latin typeface="Comic Sans MS" pitchFamily="66" charset="0"/>
              </a:rPr>
              <a:t>5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</a:t>
            </a:r>
            <a:r>
              <a:rPr lang="ru-RU" sz="900" dirty="0" smtClean="0">
                <a:latin typeface="Comic Sans MS" pitchFamily="66" charset="0"/>
              </a:rPr>
              <a:t>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Пояснительная записка</a:t>
            </a:r>
            <a:r>
              <a:rPr lang="ru-RU" sz="9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sz="900" dirty="0" smtClean="0">
                <a:latin typeface="Comic Sans MS" pitchFamily="66" charset="0"/>
              </a:rPr>
              <a:t>к решению Краснинской районной Думы_59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информация_________________________________61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5020204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464320,5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347478,6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600084,9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56307,1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40639,5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39951,3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2393,5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3227,3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35704,6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26319,4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10751,7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1529,1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39615,5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10543,9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24588,4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2239,0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E6004D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845763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14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265401,5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210625,9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197348,6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50696,4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36776,5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186915,8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150428,4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136192,3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17329,6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10309,7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57652,2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30933,6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12592,9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18971,8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23626,2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23634,9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14342,0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14285,3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14294,0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22613,7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22613,7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453079,0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340006,6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592662,9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41439,5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41189,5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30443,4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37386,5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24588,4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12788,1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275623,1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43998" cy="550072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35785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40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29261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30716,1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22613,7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66126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278815,9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230032,9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216755,6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6937,9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2062,3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8165,4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10814,4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50696,4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36776,5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178447,0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145371,6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130931,2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17329,6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57657,2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42054,7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43726,1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12592,9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12079,6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10851,9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26921,3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18025,2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18961,7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1054,5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66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1031,0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55003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«Создание условий для устойчивого развития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функционирования жилищно-коммунального хозяйства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714380"/>
                <a:gridCol w="857256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11241,5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5718,3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2393,5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2929,7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71678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786874" cy="5146253"/>
        </p:xfrm>
        <a:graphic>
          <a:graphicData uri="http://schemas.openxmlformats.org/drawingml/2006/table">
            <a:tbl>
              <a:tblPr/>
              <a:tblGrid>
                <a:gridCol w="325993"/>
                <a:gridCol w="2892016"/>
                <a:gridCol w="804502"/>
                <a:gridCol w="692397"/>
                <a:gridCol w="648440"/>
                <a:gridCol w="566006"/>
                <a:gridCol w="571504"/>
                <a:gridCol w="571504"/>
                <a:gridCol w="571504"/>
                <a:gridCol w="571504"/>
                <a:gridCol w="571504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1985,1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2062,3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Расходы на приобретение подвижного состава пассажирского транспорта общего пользования для осуществления муниципальных перевозок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97724,8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Мероприятия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</a:rPr>
                        <a:t> по переселению граждан из аварийного жилого фонда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Гусинское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21019,2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128729,1</a:t>
                      </a:r>
                      <a:endParaRPr lang="ru-RU" sz="9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2062,3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8165,4</a:t>
                      </a:r>
                      <a:endParaRPr lang="ru-RU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686800" cy="10001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31894"/>
          <a:ext cx="8715434" cy="5697502"/>
        </p:xfrm>
        <a:graphic>
          <a:graphicData uri="http://schemas.openxmlformats.org/drawingml/2006/table">
            <a:tbl>
              <a:tblPr/>
              <a:tblGrid>
                <a:gridCol w="4772302"/>
                <a:gridCol w="590526"/>
                <a:gridCol w="590526"/>
                <a:gridCol w="590526"/>
                <a:gridCol w="590526"/>
                <a:gridCol w="580897"/>
                <a:gridCol w="527200"/>
                <a:gridCol w="472931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оснащение (обновление материально-технической базы) оборудованием, средствами обучения и воспитания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создание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28657,8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784225"/>
          <a:ext cx="8099425" cy="5562600"/>
        </p:xfrm>
        <a:graphic>
          <a:graphicData uri="http://schemas.openxmlformats.org/presentationml/2006/ole">
            <p:oleObj spid="_x0000_s58373" name="Worksheet" r:id="rId4" imgW="7078996" imgH="501400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8925" y="1287463"/>
          <a:ext cx="7848600" cy="4945062"/>
        </p:xfrm>
        <a:graphic>
          <a:graphicData uri="http://schemas.openxmlformats.org/presentationml/2006/ole">
            <p:oleObj spid="_x0000_s247814" name="Worksheet" r:id="rId4" imgW="7078996" imgH="49606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00000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00000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48370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2024-2026 </a:t>
            </a:r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a:t>
            </a:r>
            <a:endParaRPr lang="ru-RU" sz="2000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1592,2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1404,5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21021,5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18581,0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18395,0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22613,7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19987,0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19799,5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E6004D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57600"/>
        </p:xfrm>
        <a:graphic>
          <a:graphicData uri="http://schemas.openxmlformats.org/drawingml/2006/table">
            <a:tbl>
              <a:tblPr/>
              <a:tblGrid>
                <a:gridCol w="2875544"/>
                <a:gridCol w="853080"/>
                <a:gridCol w="927902"/>
                <a:gridCol w="841019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28259,8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-20428,4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28259,8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-387159,8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-436060,7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366731,4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464320,5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608453,2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3" cy="2528129"/>
        </p:xfrm>
        <a:graphic>
          <a:graphicData uri="http://schemas.openxmlformats.org/drawingml/2006/table">
            <a:tbl>
              <a:tblPr/>
              <a:tblGrid>
                <a:gridCol w="443759"/>
                <a:gridCol w="2789521"/>
                <a:gridCol w="860305"/>
                <a:gridCol w="860305"/>
                <a:gridCol w="860305"/>
                <a:gridCol w="752766"/>
                <a:gridCol w="752766"/>
                <a:gridCol w="752766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4000504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858180" cy="1843078"/>
        </p:xfrm>
        <a:graphic>
          <a:graphicData uri="http://schemas.openxmlformats.org/drawingml/2006/table">
            <a:tbl>
              <a:tblPr/>
              <a:tblGrid>
                <a:gridCol w="2428892"/>
                <a:gridCol w="792262"/>
                <a:gridCol w="998337"/>
                <a:gridCol w="924045"/>
                <a:gridCol w="928694"/>
                <a:gridCol w="857256"/>
                <a:gridCol w="928694"/>
              </a:tblGrid>
              <a:tr h="49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2023 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0,0003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8786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ПОЯСНИТЕЛЬНАЯ ЗАПИСКА</a:t>
            </a:r>
            <a:b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sz="1600" dirty="0" smtClean="0">
                <a:solidFill>
                  <a:srgbClr val="FF0066"/>
                </a:solidFill>
                <a:latin typeface="Comic Sans MS" pitchFamily="66" charset="0"/>
              </a:rPr>
              <a:t>к решению Краснинской районной Думы от 06.09.2024 №31 «О внесении изменений в решение Краснинской районной Думы от 20.12.2023 года № 51 «О бюджете муниципального района на 2024 год и на плановый период 2025 и 2026 годов» </a:t>
            </a: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x-none" sz="1200" b="1" smtClean="0">
                <a:latin typeface="Comic Sans MS" pitchFamily="66" charset="0"/>
                <a:cs typeface="Times New Roman" pitchFamily="18" charset="0"/>
              </a:rPr>
              <a:t>ДОХОДЫ</a:t>
            </a:r>
            <a:endParaRPr lang="ru-RU" sz="12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 Решением Краснинской районной Думы доходная часть бюджета муниципального района на 2024 год утверждена в сумме </a:t>
            </a:r>
            <a:r>
              <a:rPr lang="ru-RU" sz="1200" b="1" dirty="0" smtClean="0">
                <a:latin typeface="Comic Sans MS" pitchFamily="66" charset="0"/>
              </a:rPr>
              <a:t>436060,7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r>
              <a:rPr lang="ru-RU" sz="1200" dirty="0" smtClean="0">
                <a:latin typeface="Comic Sans MS" pitchFamily="66" charset="0"/>
              </a:rPr>
              <a:t>        За счет безвозмездных поступлений от других бюджетов бюджетной системы Российской Федерации доходы увеличились на </a:t>
            </a:r>
            <a:r>
              <a:rPr lang="ru-RU" sz="1200" b="1" dirty="0" smtClean="0">
                <a:latin typeface="Comic Sans MS" pitchFamily="66" charset="0"/>
              </a:rPr>
              <a:t>6269,4 </a:t>
            </a:r>
            <a:r>
              <a:rPr lang="ru-RU" sz="1200" dirty="0" smtClean="0">
                <a:latin typeface="Comic Sans MS" pitchFamily="66" charset="0"/>
              </a:rPr>
              <a:t>тыс. рублей за счет безвозмездных поступлений от других бюджетов бюджетной системы Российской Федерации по следующим источникам:</a:t>
            </a:r>
          </a:p>
          <a:p>
            <a:r>
              <a:rPr lang="ru-RU" sz="1200" dirty="0" smtClean="0">
                <a:latin typeface="Comic Sans MS" pitchFamily="66" charset="0"/>
              </a:rPr>
              <a:t> 1. Дотации бюджету муниципального района в сумме </a:t>
            </a:r>
            <a:r>
              <a:rPr lang="ru-RU" sz="1200" b="1" dirty="0" smtClean="0">
                <a:latin typeface="Comic Sans MS" pitchFamily="66" charset="0"/>
              </a:rPr>
              <a:t>4042,0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2. Субсидии бюджетам бюджетной системы Российской Федерации уменьшение в сумме </a:t>
            </a:r>
            <a:r>
              <a:rPr lang="ru-RU" sz="1200" b="1" dirty="0" smtClean="0">
                <a:latin typeface="Comic Sans MS" pitchFamily="66" charset="0"/>
              </a:rPr>
              <a:t>555,0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3. Субвенции бюджету муниципального района в сумме </a:t>
            </a:r>
            <a:r>
              <a:rPr lang="ru-RU" sz="1200" b="1" dirty="0" smtClean="0">
                <a:latin typeface="Comic Sans MS" pitchFamily="66" charset="0"/>
              </a:rPr>
              <a:t>1704,4 </a:t>
            </a:r>
            <a:r>
              <a:rPr lang="ru-RU" sz="1200" dirty="0" smtClean="0">
                <a:latin typeface="Comic Sans MS" pitchFamily="66" charset="0"/>
              </a:rPr>
              <a:t>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4. Иные межбюджетные трансферты увеличение в сумме </a:t>
            </a:r>
            <a:r>
              <a:rPr lang="ru-RU" sz="1200" b="1" dirty="0" smtClean="0">
                <a:latin typeface="Comic Sans MS" pitchFamily="66" charset="0"/>
              </a:rPr>
              <a:t>1078,0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dirty="0" smtClean="0">
              <a:latin typeface="Comic Sans MS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latin typeface="Comic Sans MS" pitchFamily="66" charset="0"/>
              </a:rPr>
              <a:t>РАСХОДЫ</a:t>
            </a:r>
          </a:p>
          <a:p>
            <a:r>
              <a:rPr lang="en-US" sz="1200" dirty="0" smtClean="0">
                <a:latin typeface="Comic Sans MS" pitchFamily="66" charset="0"/>
              </a:rPr>
              <a:t>    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Расходная часть бюджета муниципального района утверждена в сумме </a:t>
            </a:r>
            <a:r>
              <a:rPr lang="ru-RU" sz="1200" b="1" dirty="0" smtClean="0">
                <a:latin typeface="Comic Sans MS" pitchFamily="66" charset="0"/>
              </a:rPr>
              <a:t>464320,5 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  <a:r>
              <a:rPr lang="x-none" sz="120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                           Расходы увеличились на сумму </a:t>
            </a:r>
            <a:r>
              <a:rPr lang="ru-RU" sz="1200" b="1" dirty="0" smtClean="0">
                <a:latin typeface="Comic Sans MS" pitchFamily="66" charset="0"/>
              </a:rPr>
              <a:t>12947,4</a:t>
            </a:r>
            <a:r>
              <a:rPr lang="ru-RU" sz="1200" dirty="0" smtClean="0">
                <a:latin typeface="Comic Sans MS" pitchFamily="66" charset="0"/>
              </a:rPr>
              <a:t> тыс. рублей, в том числе:</a:t>
            </a:r>
          </a:p>
          <a:p>
            <a:r>
              <a:rPr lang="ru-RU" sz="1200" dirty="0" smtClean="0">
                <a:latin typeface="Comic Sans MS" pitchFamily="66" charset="0"/>
              </a:rPr>
              <a:t>1. За счет безвозмездных поступлений от других бюджетов бюджетной системы Российской Федерации в сумме </a:t>
            </a:r>
            <a:r>
              <a:rPr lang="ru-RU" sz="1200" b="1" dirty="0" smtClean="0">
                <a:latin typeface="Comic Sans MS" pitchFamily="66" charset="0"/>
              </a:rPr>
              <a:t>6269,4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2.</a:t>
            </a:r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ru-RU" sz="1200" dirty="0" smtClean="0">
                <a:latin typeface="Comic Sans MS" pitchFamily="66" charset="0"/>
              </a:rPr>
              <a:t>За счет остатков средств бюджета муниципального района на 01 января 2024 года в сумме </a:t>
            </a:r>
            <a:r>
              <a:rPr lang="ru-RU" sz="1200" b="1" dirty="0" smtClean="0">
                <a:latin typeface="Comic Sans MS" pitchFamily="66" charset="0"/>
              </a:rPr>
              <a:t>6373,2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тыс. рублей, в том числе:</a:t>
            </a:r>
          </a:p>
          <a:p>
            <a:r>
              <a:rPr lang="ru-RU" sz="1200" dirty="0" smtClean="0">
                <a:latin typeface="Comic Sans MS" pitchFamily="66" charset="0"/>
              </a:rPr>
              <a:t>        - на оплату услуг по составлению проектно-сметной документации и прохождению государственной экспертизы детского сада «Белочка» для вступления в программу по капитальному ремонту дошкольных образовательных организаций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200,0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        - на выполнение работ по строительному контролю МБОУ Краснинской СОШ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434,0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b="1" dirty="0" smtClean="0">
                <a:latin typeface="Comic Sans MS" pitchFamily="66" charset="0"/>
              </a:rPr>
              <a:t>        </a:t>
            </a:r>
            <a:r>
              <a:rPr lang="ru-RU" sz="1200" dirty="0" smtClean="0">
                <a:latin typeface="Comic Sans MS" pitchFamily="66" charset="0"/>
              </a:rPr>
              <a:t>- на монтаж системы громкоговорящей связи в здании МБОУ Краснинской СОШ  по решению суда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325,7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окладов с 01.10.2023.</a:t>
            </a:r>
            <a:endParaRPr lang="ru-RU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400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10449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      - на проведение ремонта кровли спортивного зала МБОУ Гусинской СОШ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158,5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        - на монтаж системы громкоговорящей связи в здании Гусинской СОШ  по решению суда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350,0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         - на заключение договора с АО «</a:t>
            </a:r>
            <a:r>
              <a:rPr lang="ru-RU" sz="1200" dirty="0" err="1" smtClean="0">
                <a:latin typeface="Comic Sans MS" pitchFamily="66" charset="0"/>
              </a:rPr>
              <a:t>СпецАТХ</a:t>
            </a:r>
            <a:r>
              <a:rPr lang="ru-RU" sz="1200" dirty="0" smtClean="0">
                <a:latin typeface="Comic Sans MS" pitchFamily="66" charset="0"/>
              </a:rPr>
              <a:t>» по вывозу строительного мусора с территории Гусинской школы в сумме </a:t>
            </a:r>
            <a:r>
              <a:rPr lang="ru-RU" sz="1200" b="1" dirty="0" smtClean="0">
                <a:latin typeface="Comic Sans MS" pitchFamily="66" charset="0"/>
              </a:rPr>
              <a:t>41,0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- на осуществление ремонта помещений МБОУ Красновской школа им. </a:t>
            </a:r>
            <a:r>
              <a:rPr lang="ru-RU" sz="1200" dirty="0" err="1" smtClean="0">
                <a:latin typeface="Comic Sans MS" pitchFamily="66" charset="0"/>
              </a:rPr>
              <a:t>Бабикова</a:t>
            </a:r>
            <a:r>
              <a:rPr lang="ru-RU" sz="1200" dirty="0" smtClean="0">
                <a:latin typeface="Comic Sans MS" pitchFamily="66" charset="0"/>
              </a:rPr>
              <a:t> для создание Центра образования естественно-научной и технологической направленности «Точка Роста»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1650,7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b="1" dirty="0" smtClean="0">
                <a:latin typeface="Comic Sans MS" pitchFamily="66" charset="0"/>
              </a:rPr>
              <a:t>     </a:t>
            </a:r>
            <a:r>
              <a:rPr lang="ru-RU" sz="1200" dirty="0" smtClean="0">
                <a:latin typeface="Comic Sans MS" pitchFamily="66" charset="0"/>
              </a:rPr>
              <a:t>- на проведение ремонта уличных дорожек на территории Мерлинской СОШ  по предписанию </a:t>
            </a:r>
            <a:r>
              <a:rPr lang="ru-RU" sz="1200" dirty="0" err="1" smtClean="0">
                <a:latin typeface="Comic Sans MS" pitchFamily="66" charset="0"/>
              </a:rPr>
              <a:t>Роспотребнадзора</a:t>
            </a:r>
            <a:r>
              <a:rPr lang="ru-RU" sz="1200" dirty="0" smtClean="0">
                <a:latin typeface="Comic Sans MS" pitchFamily="66" charset="0"/>
              </a:rPr>
              <a:t>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50,0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          - на оплату услуг по составлению проектно-сметной документации и прохождению государственной экспертизы Краснооктябрьской школы для вступления в программу по капитальному ремонту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350,0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на </a:t>
            </a:r>
            <a:r>
              <a:rPr lang="ru-RU" sz="1200" dirty="0" smtClean="0">
                <a:latin typeface="Comic Sans MS" pitchFamily="66" charset="0"/>
              </a:rPr>
              <a:t>ремонт автобуса (для прохождения технического осмотра) МБУДО «Спортивная школа»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40,0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    - </a:t>
            </a:r>
            <a:r>
              <a:rPr lang="ru-RU" sz="1200" dirty="0" smtClean="0">
                <a:latin typeface="Comic Sans MS" pitchFamily="66" charset="0"/>
              </a:rPr>
              <a:t>на текущий ремонт пола в кабинетах специалистов </a:t>
            </a:r>
            <a:r>
              <a:rPr lang="ru-RU" sz="1200" dirty="0" err="1" smtClean="0">
                <a:latin typeface="Comic Sans MS" pitchFamily="66" charset="0"/>
              </a:rPr>
              <a:t>Маньковского</a:t>
            </a:r>
            <a:r>
              <a:rPr lang="ru-RU" sz="1200" dirty="0" smtClean="0">
                <a:latin typeface="Comic Sans MS" pitchFamily="66" charset="0"/>
              </a:rPr>
              <a:t> Дома культуры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156,4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    </a:t>
            </a:r>
            <a:r>
              <a:rPr lang="ru-RU" sz="1200" dirty="0" smtClean="0">
                <a:latin typeface="Comic Sans MS" pitchFamily="66" charset="0"/>
              </a:rPr>
              <a:t>- </a:t>
            </a:r>
            <a:r>
              <a:rPr lang="ru-RU" sz="1200" dirty="0" smtClean="0">
                <a:latin typeface="Comic Sans MS" pitchFamily="66" charset="0"/>
              </a:rPr>
              <a:t>на текущий ремонт здания МУП Пассажир в </a:t>
            </a:r>
            <a:r>
              <a:rPr lang="x-none" sz="1200" smtClean="0">
                <a:latin typeface="Comic Sans MS" pitchFamily="66" charset="0"/>
              </a:rPr>
              <a:t>сумме </a:t>
            </a:r>
            <a:r>
              <a:rPr lang="ru-RU" sz="1200" b="1" dirty="0" smtClean="0">
                <a:latin typeface="Comic Sans MS" pitchFamily="66" charset="0"/>
              </a:rPr>
              <a:t>200,0</a:t>
            </a:r>
            <a:r>
              <a:rPr lang="x-none" sz="1200" smtClean="0">
                <a:latin typeface="Comic Sans MS" pitchFamily="66" charset="0"/>
              </a:rPr>
              <a:t> тыс. рублей</a:t>
            </a:r>
            <a:r>
              <a:rPr lang="ru-RU" sz="1200" dirty="0" smtClean="0">
                <a:latin typeface="Comic Sans MS" pitchFamily="66" charset="0"/>
              </a:rPr>
              <a:t>;</a:t>
            </a:r>
          </a:p>
          <a:p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- </a:t>
            </a:r>
            <a:r>
              <a:rPr lang="ru-RU" sz="1200" dirty="0" smtClean="0">
                <a:latin typeface="Comic Sans MS" pitchFamily="66" charset="0"/>
              </a:rPr>
              <a:t>на финансовое обеспечение затрат в рамках мер по предупреждению банкротства и восстановлению платежеспособности муниципальных унитарных предприятий в сумме </a:t>
            </a:r>
            <a:r>
              <a:rPr lang="ru-RU" sz="1200" b="1" dirty="0" smtClean="0">
                <a:latin typeface="Comic Sans MS" pitchFamily="66" charset="0"/>
              </a:rPr>
              <a:t>1700,0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r>
              <a:rPr lang="ru-RU" sz="1200" b="1" dirty="0" smtClean="0">
                <a:latin typeface="Comic Sans MS" pitchFamily="66" charset="0"/>
              </a:rPr>
              <a:t>- на межбюджетные трансферты в сумме 716,8</a:t>
            </a:r>
            <a:r>
              <a:rPr lang="ru-RU" sz="1200" dirty="0" smtClean="0">
                <a:latin typeface="Comic Sans MS" pitchFamily="66" charset="0"/>
              </a:rPr>
              <a:t> тыс. рублей, из них:</a:t>
            </a:r>
          </a:p>
          <a:p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Малеевское с/</a:t>
            </a:r>
            <a:r>
              <a:rPr lang="ru-RU" sz="1200" dirty="0" err="1" smtClean="0">
                <a:latin typeface="Comic Sans MS" pitchFamily="66" charset="0"/>
              </a:rPr>
              <a:t>п</a:t>
            </a:r>
            <a:r>
              <a:rPr lang="ru-RU" sz="1200" dirty="0" smtClean="0">
                <a:latin typeface="Comic Sans MS" pitchFamily="66" charset="0"/>
              </a:rPr>
              <a:t> в сумме</a:t>
            </a:r>
            <a:r>
              <a:rPr lang="ru-RU" sz="1200" b="1" dirty="0" smtClean="0">
                <a:latin typeface="Comic Sans MS" pitchFamily="66" charset="0"/>
              </a:rPr>
              <a:t> 611,3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Мерлинское</a:t>
            </a:r>
            <a:r>
              <a:rPr lang="ru-RU" sz="1200" dirty="0" smtClean="0">
                <a:latin typeface="Comic Sans MS" pitchFamily="66" charset="0"/>
              </a:rPr>
              <a:t> с/</a:t>
            </a:r>
            <a:r>
              <a:rPr lang="ru-RU" sz="1200" dirty="0" err="1" smtClean="0">
                <a:latin typeface="Comic Sans MS" pitchFamily="66" charset="0"/>
              </a:rPr>
              <a:t>п</a:t>
            </a:r>
            <a:r>
              <a:rPr lang="ru-RU" sz="1200" dirty="0" smtClean="0">
                <a:latin typeface="Comic Sans MS" pitchFamily="66" charset="0"/>
              </a:rPr>
              <a:t> в сумме</a:t>
            </a:r>
            <a:r>
              <a:rPr lang="ru-RU" sz="1200" b="1" dirty="0" smtClean="0">
                <a:latin typeface="Comic Sans MS" pitchFamily="66" charset="0"/>
              </a:rPr>
              <a:t> 105,5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  <a:r>
              <a:rPr lang="ru-RU" sz="12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latin typeface="Comic Sans MS" pitchFamily="66" charset="0"/>
                <a:cs typeface="Times New Roman" pitchFamily="18" charset="0"/>
              </a:rPr>
              <a:t>ДЕФИЦИТ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Дефицит бюджета муниципального района утвержден в сумме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28259,8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У</a:t>
            </a:r>
            <a:r>
              <a:rPr lang="x-none" sz="1200" smtClean="0">
                <a:latin typeface="Comic Sans MS" pitchFamily="66" charset="0"/>
              </a:rPr>
              <a:t>величени</a:t>
            </a:r>
            <a:r>
              <a:rPr lang="ru-RU" sz="1200" dirty="0" smtClean="0">
                <a:latin typeface="Comic Sans MS" pitchFamily="66" charset="0"/>
              </a:rPr>
              <a:t>е</a:t>
            </a:r>
            <a:r>
              <a:rPr lang="x-none" sz="1200" smtClean="0">
                <a:latin typeface="Comic Sans MS" pitchFamily="66" charset="0"/>
              </a:rPr>
              <a:t> размера дефицита бюджета на 202</a:t>
            </a:r>
            <a:r>
              <a:rPr lang="ru-RU" sz="1200" dirty="0" smtClean="0">
                <a:latin typeface="Comic Sans MS" pitchFamily="66" charset="0"/>
              </a:rPr>
              <a:t>4 </a:t>
            </a:r>
            <a:r>
              <a:rPr lang="x-none" sz="1200" smtClean="0">
                <a:latin typeface="Comic Sans MS" pitchFamily="66" charset="0"/>
              </a:rPr>
              <a:t>год  в </a:t>
            </a:r>
            <a:r>
              <a:rPr lang="ru-RU" sz="1200" dirty="0" smtClean="0">
                <a:latin typeface="Comic Sans MS" pitchFamily="66" charset="0"/>
              </a:rPr>
              <a:t>размере </a:t>
            </a:r>
            <a:r>
              <a:rPr lang="ru-RU" sz="1200" b="1" smtClean="0">
                <a:latin typeface="Comic Sans MS" pitchFamily="66" charset="0"/>
              </a:rPr>
              <a:t>6373,2</a:t>
            </a:r>
            <a:r>
              <a:rPr lang="ru-RU" sz="1200" smtClean="0">
                <a:latin typeface="Comic Sans MS" pitchFamily="66" charset="0"/>
              </a:rPr>
              <a:t> </a:t>
            </a:r>
            <a:r>
              <a:rPr lang="x-none" sz="1200" smtClean="0">
                <a:latin typeface="Comic Sans MS" pitchFamily="66" charset="0"/>
              </a:rPr>
              <a:t>тыс</a:t>
            </a:r>
            <a:r>
              <a:rPr lang="x-none" sz="1200" smtClean="0">
                <a:latin typeface="Comic Sans MS" pitchFamily="66" charset="0"/>
              </a:rPr>
              <a:t>.</a:t>
            </a:r>
            <a:r>
              <a:rPr lang="ru-RU" sz="1200" dirty="0" smtClean="0">
                <a:latin typeface="Comic Sans MS" pitchFamily="66" charset="0"/>
              </a:rPr>
              <a:t> рублей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latin typeface="Comic Sans MS" pitchFamily="66" charset="0"/>
              </a:rPr>
              <a:t>       В качестве источника финансирования дефицита бюджета муниципального района использовались остатки средств бюджета по состоянию на 01 января 2024 года в сумме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6373,2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  <a:p>
            <a:endParaRPr lang="ru-RU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E6004D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E6004D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E6004D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solidFill>
                    <a:srgbClr val="E6004D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2000" dirty="0">
                <a:solidFill>
                  <a:srgbClr val="E6004D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15377</TotalTime>
  <Words>7573</Words>
  <Application>Microsoft Office PowerPoint</Application>
  <PresentationFormat>Экран (4:3)</PresentationFormat>
  <Paragraphs>1628</Paragraphs>
  <Slides>61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1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района в 2021-2026 годах, в тыс. рублей</vt:lpstr>
      <vt:lpstr>Общие характеристики бюджета муниципального района в тыс. рублей</vt:lpstr>
      <vt:lpstr>Слайд 22</vt:lpstr>
      <vt:lpstr>Структура налоговых доходов   в тыс. рублей  </vt:lpstr>
      <vt:lpstr>Слайд 24</vt:lpstr>
      <vt:lpstr>Сведения о налоговых льготах и объеме выпадающих доходов</vt:lpstr>
      <vt:lpstr>Слайд 26</vt:lpstr>
      <vt:lpstr>Слайд 27</vt:lpstr>
      <vt:lpstr>                      Структура межбюджетных трансфертов, в тыс. рублей</vt:lpstr>
      <vt:lpstr>Слайд 29</vt:lpstr>
      <vt:lpstr>Расходы бюджета муниципального района,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     Финансовое обеспечение на реализацию национальных проектов, в тыс. рублей</vt:lpstr>
      <vt:lpstr>Слайд 52</vt:lpstr>
      <vt:lpstr>Численность занятых в экономике, тыс. человек</vt:lpstr>
      <vt:lpstr>Слайд 54</vt:lpstr>
      <vt:lpstr>    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Слайд 59</vt:lpstr>
      <vt:lpstr>Слайд 60</vt:lpstr>
      <vt:lpstr>Слайд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1874</cp:revision>
  <dcterms:created xsi:type="dcterms:W3CDTF">2014-03-05T08:04:44Z</dcterms:created>
  <dcterms:modified xsi:type="dcterms:W3CDTF">2024-12-12T09:51:13Z</dcterms:modified>
</cp:coreProperties>
</file>