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2"/>
  </p:notesMasterIdLst>
  <p:handoutMasterIdLst>
    <p:handoutMasterId r:id="rId63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95" r:id="rId16"/>
    <p:sldId id="394" r:id="rId17"/>
    <p:sldId id="308" r:id="rId18"/>
    <p:sldId id="370" r:id="rId19"/>
    <p:sldId id="333" r:id="rId20"/>
    <p:sldId id="346" r:id="rId21"/>
    <p:sldId id="334" r:id="rId22"/>
    <p:sldId id="375" r:id="rId23"/>
    <p:sldId id="284" r:id="rId24"/>
    <p:sldId id="377" r:id="rId25"/>
    <p:sldId id="365" r:id="rId26"/>
    <p:sldId id="392" r:id="rId27"/>
    <p:sldId id="363" r:id="rId28"/>
    <p:sldId id="335" r:id="rId29"/>
    <p:sldId id="373" r:id="rId30"/>
    <p:sldId id="344" r:id="rId31"/>
    <p:sldId id="315" r:id="rId32"/>
    <p:sldId id="314" r:id="rId33"/>
    <p:sldId id="378" r:id="rId34"/>
    <p:sldId id="379" r:id="rId35"/>
    <p:sldId id="380" r:id="rId36"/>
    <p:sldId id="381" r:id="rId37"/>
    <p:sldId id="300" r:id="rId38"/>
    <p:sldId id="382" r:id="rId39"/>
    <p:sldId id="383" r:id="rId40"/>
    <p:sldId id="384" r:id="rId41"/>
    <p:sldId id="366" r:id="rId42"/>
    <p:sldId id="385" r:id="rId43"/>
    <p:sldId id="386" r:id="rId44"/>
    <p:sldId id="387" r:id="rId45"/>
    <p:sldId id="388" r:id="rId46"/>
    <p:sldId id="338" r:id="rId47"/>
    <p:sldId id="389" r:id="rId48"/>
    <p:sldId id="368" r:id="rId49"/>
    <p:sldId id="369" r:id="rId50"/>
    <p:sldId id="321" r:id="rId51"/>
    <p:sldId id="322" r:id="rId52"/>
    <p:sldId id="296" r:id="rId53"/>
    <p:sldId id="345" r:id="rId54"/>
    <p:sldId id="341" r:id="rId55"/>
    <p:sldId id="355" r:id="rId56"/>
    <p:sldId id="352" r:id="rId57"/>
    <p:sldId id="353" r:id="rId58"/>
    <p:sldId id="354" r:id="rId59"/>
    <p:sldId id="396" r:id="rId60"/>
    <p:sldId id="318" r:id="rId6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660066"/>
    <a:srgbClr val="0000CC"/>
    <a:srgbClr val="6600CC"/>
    <a:srgbClr val="33CC33"/>
    <a:srgbClr val="00FF99"/>
    <a:srgbClr val="00FF00"/>
    <a:srgbClr val="6666FF"/>
    <a:srgbClr val="FF66CC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1" autoAdjust="0"/>
    <p:restoredTop sz="98889" autoAdjust="0"/>
  </p:normalViewPr>
  <p:slideViewPr>
    <p:cSldViewPr>
      <p:cViewPr>
        <p:scale>
          <a:sx n="100" d="100"/>
          <a:sy n="100" d="100"/>
        </p:scale>
        <p:origin x="-974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926364053493678"/>
          <c:y val="9.599139536032418E-2"/>
          <c:w val="0.72542372881355932"/>
          <c:h val="0.64615384615385274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 formatCode="General">
                  <c:v>311987.59999999998</c:v>
                </c:pt>
                <c:pt idx="1">
                  <c:v>346988.3</c:v>
                </c:pt>
                <c:pt idx="2" formatCode="General">
                  <c:v>382740.3</c:v>
                </c:pt>
                <c:pt idx="3" formatCode="General">
                  <c:v>436760.7</c:v>
                </c:pt>
                <c:pt idx="4">
                  <c:v>351500</c:v>
                </c:pt>
                <c:pt idx="5" formatCode="General">
                  <c:v>608453.19999999925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solidFill>
                <a:srgbClr val="FFFF00"/>
              </a:solid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 formatCode="General">
                  <c:v>311235.90000000002</c:v>
                </c:pt>
                <c:pt idx="1">
                  <c:v>341863.5</c:v>
                </c:pt>
                <c:pt idx="2">
                  <c:v>362311.8</c:v>
                </c:pt>
                <c:pt idx="3">
                  <c:v>465357.8</c:v>
                </c:pt>
                <c:pt idx="4">
                  <c:v>351500</c:v>
                </c:pt>
                <c:pt idx="5" formatCode="General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757.1</c:v>
                </c:pt>
                <c:pt idx="1">
                  <c:v>5124.8</c:v>
                </c:pt>
                <c:pt idx="2">
                  <c:v>20428.5</c:v>
                </c:pt>
                <c:pt idx="3">
                  <c:v>28597.1</c:v>
                </c:pt>
                <c:pt idx="4">
                  <c:v>0</c:v>
                </c:pt>
                <c:pt idx="5">
                  <c:v>137.1</c:v>
                </c:pt>
              </c:numCache>
            </c:numRef>
          </c:val>
        </c:ser>
        <c:marker val="1"/>
        <c:axId val="79583872"/>
        <c:axId val="79598336"/>
      </c:lineChart>
      <c:catAx>
        <c:axId val="79583872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9598336"/>
        <c:crosses val="autoZero"/>
        <c:auto val="1"/>
        <c:lblAlgn val="ctr"/>
        <c:lblOffset val="100"/>
        <c:tickMarkSkip val="1"/>
      </c:catAx>
      <c:valAx>
        <c:axId val="79598336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9583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54E-2"/>
          <c:y val="0.24694606978545686"/>
          <c:w val="0.92923150144180966"/>
          <c:h val="0.59185295874277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776E-2"/>
                  <c:y val="-0.30222010694588575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23"/>
          <c:w val="0.864769683735084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010974551359222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82E-2"/>
          <c:y val="0.24694606978545694"/>
          <c:w val="0.92923150144180966"/>
          <c:h val="0.591852958742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7.111061339903138E-2"/>
                  <c:y val="-2.222206668719729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6.3999832022173089E-2"/>
                  <c:y val="9.7569570816652226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1.0000000000000009E-3</c:v>
                </c:pt>
                <c:pt idx="1">
                  <c:v>1.0000000000000009E-3</c:v>
                </c:pt>
                <c:pt idx="2">
                  <c:v>0.30000000000000021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67"/>
          <c:w val="0.864769683735084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09E-2"/>
          <c:y val="0.24694606978545702"/>
          <c:w val="0.92923150144180966"/>
          <c:h val="0.591852958742774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706E-2"/>
                  <c:y val="-0.3022201069458860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12"/>
          <c:w val="0.864769683735085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144292953330159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65E-2"/>
          <c:y val="0.22916829978442882"/>
          <c:w val="0.92923150144180966"/>
          <c:h val="0.591852958742774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spPr>
            <a:ln>
              <a:solidFill>
                <a:srgbClr val="CCCCFF"/>
              </a:solidFill>
            </a:ln>
          </c:spPr>
          <c:dPt>
            <c:idx val="0"/>
            <c:spPr>
              <a:solidFill>
                <a:srgbClr val="3399FF"/>
              </a:solidFill>
              <a:ln>
                <a:solidFill>
                  <a:srgbClr val="CCCCFF"/>
                </a:solidFill>
              </a:ln>
            </c:spPr>
          </c:dPt>
          <c:dPt>
            <c:idx val="1"/>
            <c:spPr>
              <a:solidFill>
                <a:srgbClr val="33CCFF"/>
              </a:solidFill>
              <a:ln>
                <a:solidFill>
                  <a:srgbClr val="CCCCFF"/>
                </a:solidFill>
              </a:ln>
            </c:spPr>
          </c:dPt>
          <c:dPt>
            <c:idx val="2"/>
            <c:spPr>
              <a:solidFill>
                <a:srgbClr val="CCCCFF"/>
              </a:solidFill>
              <a:ln>
                <a:solidFill>
                  <a:srgbClr val="CCCCFF"/>
                </a:solidFill>
              </a:ln>
            </c:spPr>
          </c:dPt>
          <c:dPt>
            <c:idx val="3"/>
            <c:spPr>
              <a:solidFill>
                <a:srgbClr val="3333FF"/>
              </a:solidFill>
              <a:ln>
                <a:solidFill>
                  <a:srgbClr val="CCCCFF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srgbClr val="CCCCFF"/>
                </a:solidFill>
              </a:ln>
            </c:spPr>
          </c:dPt>
          <c:dLbls>
            <c:dLbl>
              <c:idx val="1"/>
              <c:layout>
                <c:manualLayout>
                  <c:x val="-0.43733055236708818"/>
                  <c:y val="-0.49476784064503476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555530669951572E-3"/>
                  <c:y val="1.3333240012318401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1.3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56"/>
          <c:w val="0.864769683735085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25"/>
          <c:w val="0.92923150144180966"/>
          <c:h val="0.59185295874277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666699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CCCC00"/>
              </a:solidFill>
            </c:spPr>
          </c:dPt>
          <c:dLbls>
            <c:dLbl>
              <c:idx val="1"/>
              <c:layout>
                <c:manualLayout>
                  <c:x val="-1.7197158546500443E-2"/>
                  <c:y val="4.4444133374394578E-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</c:v>
                </c:pt>
                <c:pt idx="1">
                  <c:v>7.4</c:v>
                </c:pt>
                <c:pt idx="2">
                  <c:v>6.7</c:v>
                </c:pt>
                <c:pt idx="3" formatCode="General">
                  <c:v>7.4</c:v>
                </c:pt>
                <c:pt idx="4" formatCode="General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12"/>
          <c:w val="0.864769683735085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366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36"/>
          <c:w val="0.92923150144180966"/>
          <c:h val="0.591852958742774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97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2033E-2"/>
                  <c:y val="-0.15999888014782368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55.1</c:v>
                </c:pt>
                <c:pt idx="1">
                  <c:v>54.9</c:v>
                </c:pt>
                <c:pt idx="2">
                  <c:v>60</c:v>
                </c:pt>
                <c:pt idx="3">
                  <c:v>65.400000000000006</c:v>
                </c:pt>
                <c:pt idx="4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56"/>
          <c:w val="0.864769683735085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99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4"/>
          <c:w val="0.92923150144180966"/>
          <c:h val="0.591852958742773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103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8.444385341134969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13.8</c:v>
                </c:pt>
                <c:pt idx="1">
                  <c:v>12.3</c:v>
                </c:pt>
                <c:pt idx="2">
                  <c:v>12.4</c:v>
                </c:pt>
                <c:pt idx="3">
                  <c:v>12</c:v>
                </c:pt>
                <c:pt idx="4" formatCode="0.0">
                  <c:v>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12"/>
          <c:w val="0.86476968373508611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537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52"/>
          <c:w val="0.92923150144180966"/>
          <c:h val="0.591852958742773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108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036644779910327E-2"/>
                  <c:y val="-1.9883270145183086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0.30000000000000032</c:v>
                </c:pt>
                <c:pt idx="1">
                  <c:v>0.2</c:v>
                </c:pt>
                <c:pt idx="2">
                  <c:v>0.2</c:v>
                </c:pt>
                <c:pt idx="3">
                  <c:v>0.30000000000000032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56"/>
          <c:w val="0.864769683735086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25228930650789"/>
          <c:y val="4.56546235896861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787E-2"/>
          <c:y val="0.22916829978442962"/>
          <c:w val="0.92923150144180966"/>
          <c:h val="0.59185295874277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4D4D4D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rgbClr val="666699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6177907994405539E-2"/>
                  <c:y val="1.7777653349757845E-2"/>
                </c:manualLayout>
              </c:layout>
              <c:dLblPos val="outEnd"/>
              <c:showVal val="1"/>
            </c:dLbl>
            <c:dLbl>
              <c:idx val="1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0.30000000000000032</c:v>
                </c:pt>
                <c:pt idx="2">
                  <c:v>0.2</c:v>
                </c:pt>
                <c:pt idx="3">
                  <c:v>0.30000000000000032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412"/>
          <c:w val="0.864769683735086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18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63"/>
          <c:w val="0.92923150144180966"/>
          <c:h val="0.59185295874277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777777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114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5567267673858535"/>
                  <c:y val="-2.900601331150604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412"/>
          <c:w val="0.864769683735086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1952096653543732"/>
          <c:y val="9.6109713517815609E-2"/>
          <c:w val="0.78018831992580739"/>
          <c:h val="0.579694480328601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346988.3</c:v>
                </c:pt>
                <c:pt idx="1">
                  <c:v>382740.3</c:v>
                </c:pt>
                <c:pt idx="2">
                  <c:v>436760.7</c:v>
                </c:pt>
                <c:pt idx="3">
                  <c:v>351500</c:v>
                </c:pt>
                <c:pt idx="4">
                  <c:v>608453.19999999925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341863.5</c:v>
                </c:pt>
                <c:pt idx="1">
                  <c:v>362311.8</c:v>
                </c:pt>
                <c:pt idx="2">
                  <c:v>465357.8</c:v>
                </c:pt>
                <c:pt idx="3">
                  <c:v>351500</c:v>
                </c:pt>
                <c:pt idx="4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5124.8</c:v>
                </c:pt>
                <c:pt idx="1">
                  <c:v>20428.5</c:v>
                </c:pt>
                <c:pt idx="2">
                  <c:v>28597.1</c:v>
                </c:pt>
                <c:pt idx="3">
                  <c:v>0</c:v>
                </c:pt>
                <c:pt idx="4">
                  <c:v>137.1</c:v>
                </c:pt>
              </c:numCache>
            </c:numRef>
          </c:val>
        </c:ser>
        <c:gapDepth val="0"/>
        <c:shape val="box"/>
        <c:axId val="44389120"/>
        <c:axId val="44390656"/>
        <c:axId val="0"/>
      </c:bar3DChart>
      <c:catAx>
        <c:axId val="44389120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44390656"/>
        <c:crosses val="autoZero"/>
        <c:auto val="1"/>
        <c:lblAlgn val="ctr"/>
        <c:lblOffset val="100"/>
        <c:tickLblSkip val="1"/>
        <c:tickMarkSkip val="1"/>
      </c:catAx>
      <c:valAx>
        <c:axId val="44390656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>
                <a:latin typeface="Comic Sans MS" pitchFamily="66" charset="0"/>
              </a:defRPr>
            </a:pPr>
            <a:endParaRPr lang="ru-RU"/>
          </a:p>
        </c:txPr>
        <c:crossAx val="44389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27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74"/>
          <c:w val="0.92923150144180966"/>
          <c:h val="0.59185295874277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4.6973033602117707E-2"/>
                  <c:y val="-7.2517796071971336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2.4327683482622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.11347438308356063"/>
                  <c:y val="-0.196489852813112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2.0000000000000011E-2</c:v>
                </c:pt>
                <c:pt idx="2">
                  <c:v>3.0000000000000002E-2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456"/>
          <c:w val="0.864769683735086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38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83"/>
          <c:w val="0.92923150144180966"/>
          <c:h val="0.59185295874277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0.20961994718824806"/>
                  <c:y val="-0.47040606429425136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97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5129917744474744E-2"/>
          <c:y val="0.89606003586473959"/>
          <c:w val="0.86476968373508711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46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94"/>
          <c:w val="0.92923150144180966"/>
          <c:h val="0.591852958742772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DEBC9A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22853204653581474"/>
                  <c:y val="-0.4196993738761967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42139114232665981"/>
                  <c:y val="-0.4812948561757589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2.0000000000000011E-2</c:v>
                </c:pt>
                <c:pt idx="2">
                  <c:v>0.60000000000000031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19933188171"/>
          <c:w val="0.864769683735087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7609452695144"/>
          <c:y val="0.12084435888945418"/>
          <c:w val="0.76027107278982631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dLbls>
            <c:dLbl>
              <c:idx val="1"/>
              <c:layout>
                <c:manualLayout>
                  <c:x val="-8.3446127968251044E-2"/>
                  <c:y val="-3.9846464404629682E-2"/>
                </c:manualLayout>
              </c:layout>
              <c:showVal val="1"/>
            </c:dLbl>
            <c:dLbl>
              <c:idx val="2"/>
              <c:layout>
                <c:manualLayout>
                  <c:x val="-8.7074220488609827E-2"/>
                  <c:y val="-4.2911577051139835E-2"/>
                </c:manualLayout>
              </c:layout>
              <c:showVal val="1"/>
            </c:dLbl>
            <c:dLbl>
              <c:idx val="3"/>
              <c:layout>
                <c:manualLayout>
                  <c:x val="-6.5305665366457336E-2"/>
                  <c:y val="-4.2911577051139828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98</c:v>
                </c:pt>
                <c:pt idx="2" formatCode="0.0">
                  <c:v>97.9</c:v>
                </c:pt>
                <c:pt idx="3">
                  <c:v>98.8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9909017723946297E-2"/>
                  <c:y val="-5.8237140283689315E-2"/>
                </c:manualLayout>
              </c:layout>
              <c:showVal val="1"/>
            </c:dLbl>
            <c:dLbl>
              <c:idx val="2"/>
              <c:layout>
                <c:manualLayout>
                  <c:x val="-4.7165202764663607E-2"/>
                  <c:y val="-6.1302252930199433E-2"/>
                </c:manualLayout>
              </c:layout>
              <c:showVal val="1"/>
            </c:dLbl>
            <c:dLbl>
              <c:idx val="3"/>
              <c:layout>
                <c:manualLayout>
                  <c:x val="-5.4421387805381388E-2"/>
                  <c:y val="-6.130225293019943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</c:v>
                </c:pt>
                <c:pt idx="2" formatCode="0.0">
                  <c:v>2.1</c:v>
                </c:pt>
                <c:pt idx="3">
                  <c:v>1.2</c:v>
                </c:pt>
              </c:numCache>
            </c:numRef>
          </c:val>
        </c:ser>
        <c:marker val="1"/>
        <c:axId val="112838912"/>
        <c:axId val="117649408"/>
      </c:lineChart>
      <c:catAx>
        <c:axId val="112838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649408"/>
        <c:crosses val="autoZero"/>
        <c:auto val="1"/>
        <c:lblAlgn val="ctr"/>
        <c:lblOffset val="100"/>
      </c:catAx>
      <c:valAx>
        <c:axId val="117649408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12838912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533E-2"/>
          <c:y val="0.82976380451113785"/>
          <c:w val="0.75194045814524291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-751</c:v>
                </c:pt>
                <c:pt idx="1">
                  <c:v>-5124.8</c:v>
                </c:pt>
                <c:pt idx="2">
                  <c:v>-20428.400000000001</c:v>
                </c:pt>
                <c:pt idx="3">
                  <c:v>28597.1</c:v>
                </c:pt>
                <c:pt idx="4">
                  <c:v>0</c:v>
                </c:pt>
                <c:pt idx="5">
                  <c:v>-137.1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-137.1</c:v>
                </c:pt>
              </c:numCache>
            </c:numRef>
          </c:val>
        </c:ser>
        <c:shape val="box"/>
        <c:axId val="118544256"/>
        <c:axId val="118545792"/>
        <c:axId val="0"/>
      </c:bar3DChart>
      <c:catAx>
        <c:axId val="118544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18545792"/>
        <c:crosses val="autoZero"/>
        <c:auto val="1"/>
        <c:lblAlgn val="ctr"/>
        <c:lblOffset val="100"/>
      </c:catAx>
      <c:valAx>
        <c:axId val="1185457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1854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319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  <a:latin typeface="Comic Sans MS" pitchFamily="66" charset="0"/>
              </a:rPr>
              <a:t>Динамика объема муниципального долга</a:t>
            </a:r>
            <a:endParaRPr lang="ru-RU" sz="1800" dirty="0">
              <a:solidFill>
                <a:srgbClr val="0000FF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59528972000257352"/>
          <c:y val="0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7.6340028379411812E-2"/>
          <c:y val="5.6342859693403725E-2"/>
          <c:w val="0.58957764583621719"/>
          <c:h val="0.5616338554617589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  <c:pt idx="5">
                  <c:v>1233.9000000000001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118875264"/>
        <c:axId val="118876800"/>
        <c:axId val="0"/>
      </c:bar3DChart>
      <c:catAx>
        <c:axId val="118875264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18876800"/>
        <c:crosses val="autoZero"/>
        <c:auto val="1"/>
        <c:lblAlgn val="ctr"/>
        <c:lblOffset val="100"/>
      </c:catAx>
      <c:valAx>
        <c:axId val="11887680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887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862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Pt>
            <c:idx val="3"/>
            <c:marker>
              <c:spPr>
                <a:solidFill>
                  <a:srgbClr val="0000FF"/>
                </a:solidFill>
                <a:ln>
                  <a:solidFill>
                    <a:srgbClr val="CCCCFF"/>
                  </a:solidFill>
                </a:ln>
              </c:spPr>
            </c:marker>
            <c:bubble3D val="1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CC0066"/>
              </a:solidFill>
            </a:ln>
          </c:spPr>
          <c:marker>
            <c:spPr>
              <a:solidFill>
                <a:srgbClr val="CC0066"/>
              </a:solidFill>
              <a:ln w="12700"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1.0000000000000011E-3</c:v>
                </c:pt>
                <c:pt idx="1">
                  <c:v>1.0000000000000011E-3</c:v>
                </c:pt>
                <c:pt idx="2">
                  <c:v>1.0000000000000011E-3</c:v>
                </c:pt>
                <c:pt idx="3">
                  <c:v>1.0000000000000011E-3</c:v>
                </c:pt>
                <c:pt idx="4">
                  <c:v>1.0000000000000011E-3</c:v>
                </c:pt>
                <c:pt idx="5">
                  <c:v>3.0000000000000022E-3</c:v>
                </c:pt>
              </c:numCache>
            </c:numRef>
          </c:val>
          <c:bubble3D val="1"/>
        </c:ser>
        <c:marker val="1"/>
        <c:axId val="119095296"/>
        <c:axId val="119097216"/>
      </c:lineChart>
      <c:catAx>
        <c:axId val="119095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19097216"/>
        <c:crosses val="autoZero"/>
        <c:auto val="1"/>
        <c:lblAlgn val="ctr"/>
        <c:lblOffset val="100"/>
      </c:catAx>
      <c:valAx>
        <c:axId val="119097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19095296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31691939471007391"/>
          <c:y val="0.18634235127205598"/>
          <c:w val="0.80612482967566201"/>
          <c:h val="0.5457715972227529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289117.59999999998</c:v>
                </c:pt>
                <c:pt idx="1">
                  <c:v>322593.8</c:v>
                </c:pt>
                <c:pt idx="2">
                  <c:v>375690.9</c:v>
                </c:pt>
                <c:pt idx="3">
                  <c:v>286670.7</c:v>
                </c:pt>
                <c:pt idx="4">
                  <c:v>539604.9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51094.3</c:v>
                </c:pt>
                <c:pt idx="1">
                  <c:v>53114</c:v>
                </c:pt>
                <c:pt idx="2">
                  <c:v>59181.4</c:v>
                </c:pt>
                <c:pt idx="3">
                  <c:v>62912.9</c:v>
                </c:pt>
                <c:pt idx="4">
                  <c:v>66734.600000000006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C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6776.5</c:v>
                </c:pt>
                <c:pt idx="1">
                  <c:v>7032.5</c:v>
                </c:pt>
                <c:pt idx="2">
                  <c:v>1888.4</c:v>
                </c:pt>
                <c:pt idx="3">
                  <c:v>1916.4</c:v>
                </c:pt>
                <c:pt idx="4">
                  <c:v>1976.6</c:v>
                </c:pt>
              </c:numCache>
            </c:numRef>
          </c:val>
        </c:ser>
        <c:gapDepth val="0"/>
        <c:shape val="box"/>
        <c:axId val="81412096"/>
        <c:axId val="81413632"/>
        <c:axId val="0"/>
      </c:bar3DChart>
      <c:catAx>
        <c:axId val="8141209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1413632"/>
        <c:crosses val="autoZero"/>
        <c:auto val="1"/>
        <c:lblAlgn val="ctr"/>
        <c:lblOffset val="100"/>
        <c:tickLblSkip val="1"/>
        <c:tickMarkSkip val="1"/>
      </c:catAx>
      <c:valAx>
        <c:axId val="81413632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814120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600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36474</c:v>
                </c:pt>
                <c:pt idx="1">
                  <c:v>8373.1</c:v>
                </c:pt>
                <c:pt idx="2">
                  <c:v>4811.8</c:v>
                </c:pt>
                <c:pt idx="3">
                  <c:v>1435.4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37971.4</c:v>
                </c:pt>
                <c:pt idx="1">
                  <c:v>9166</c:v>
                </c:pt>
                <c:pt idx="2">
                  <c:v>4419.5</c:v>
                </c:pt>
                <c:pt idx="3">
                  <c:v>1557.1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41374.800000000003</c:v>
                </c:pt>
                <c:pt idx="1">
                  <c:v>9288.1</c:v>
                </c:pt>
                <c:pt idx="2">
                  <c:v>7026.6</c:v>
                </c:pt>
                <c:pt idx="3">
                  <c:v>1491.9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44449.7</c:v>
                </c:pt>
                <c:pt idx="1">
                  <c:v>9540</c:v>
                </c:pt>
                <c:pt idx="2">
                  <c:v>7371.6</c:v>
                </c:pt>
                <c:pt idx="3">
                  <c:v>1551.6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66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47849.2</c:v>
                </c:pt>
                <c:pt idx="1">
                  <c:v>9534.5</c:v>
                </c:pt>
                <c:pt idx="2">
                  <c:v>7737.3</c:v>
                </c:pt>
                <c:pt idx="3">
                  <c:v>1613.6</c:v>
                </c:pt>
              </c:numCache>
            </c:numRef>
          </c:val>
        </c:ser>
        <c:shape val="cylinder"/>
        <c:axId val="81500032"/>
        <c:axId val="81501568"/>
        <c:axId val="81502208"/>
      </c:bar3DChart>
      <c:catAx>
        <c:axId val="8150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81501568"/>
        <c:crosses val="autoZero"/>
        <c:auto val="1"/>
        <c:lblAlgn val="ctr"/>
        <c:lblOffset val="100"/>
      </c:catAx>
      <c:valAx>
        <c:axId val="8150156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500032"/>
        <c:crosses val="autoZero"/>
        <c:crossBetween val="between"/>
      </c:valAx>
      <c:serAx>
        <c:axId val="81502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1501568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908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2181.6</c:v>
                </c:pt>
                <c:pt idx="1">
                  <c:v>2061.4</c:v>
                </c:pt>
                <c:pt idx="2">
                  <c:v>1301.0999999999999</c:v>
                </c:pt>
                <c:pt idx="3">
                  <c:v>1358.1</c:v>
                </c:pt>
                <c:pt idx="4">
                  <c:v>1412.3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109.5</c:v>
                </c:pt>
                <c:pt idx="1">
                  <c:v>271.7</c:v>
                </c:pt>
                <c:pt idx="2">
                  <c:v>157.30000000000001</c:v>
                </c:pt>
                <c:pt idx="3" formatCode="0.000">
                  <c:v>127</c:v>
                </c:pt>
                <c:pt idx="4">
                  <c:v>121.7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3612.6</c:v>
                </c:pt>
                <c:pt idx="1">
                  <c:v>3391.6</c:v>
                </c:pt>
                <c:pt idx="2">
                  <c:v>38.1</c:v>
                </c:pt>
                <c:pt idx="3">
                  <c:v>34.5</c:v>
                </c:pt>
                <c:pt idx="4">
                  <c:v>35.6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872.8</c:v>
                </c:pt>
                <c:pt idx="1">
                  <c:v>597.4</c:v>
                </c:pt>
                <c:pt idx="2">
                  <c:v>391.9</c:v>
                </c:pt>
                <c:pt idx="3">
                  <c:v>396.8</c:v>
                </c:pt>
                <c:pt idx="4">
                  <c:v>407</c:v>
                </c:pt>
              </c:numCache>
            </c:numRef>
          </c:val>
        </c:ser>
        <c:gapDepth val="0"/>
        <c:shape val="box"/>
        <c:axId val="81609088"/>
        <c:axId val="81610624"/>
        <c:axId val="0"/>
      </c:bar3DChart>
      <c:catAx>
        <c:axId val="81609088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1610624"/>
        <c:crosses val="autoZero"/>
        <c:auto val="1"/>
        <c:lblAlgn val="ctr"/>
        <c:lblOffset val="100"/>
        <c:tickLblSkip val="1"/>
        <c:tickMarkSkip val="1"/>
      </c:catAx>
      <c:valAx>
        <c:axId val="81610624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1609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799942678752844"/>
          <c:y val="2.9737165603231291E-2"/>
          <c:w val="0.70200057321247455"/>
          <c:h val="0.642443415650952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119334</c:v>
                </c:pt>
                <c:pt idx="1">
                  <c:v>132255.1</c:v>
                </c:pt>
                <c:pt idx="2">
                  <c:v>155374</c:v>
                </c:pt>
                <c:pt idx="3">
                  <c:v>96028</c:v>
                </c:pt>
                <c:pt idx="4">
                  <c:v>95912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40434.1</c:v>
                </c:pt>
                <c:pt idx="1">
                  <c:v>30815.3</c:v>
                </c:pt>
                <c:pt idx="2">
                  <c:v>56190.2</c:v>
                </c:pt>
                <c:pt idx="3">
                  <c:v>23431.599999999988</c:v>
                </c:pt>
                <c:pt idx="4">
                  <c:v>271096.09999999998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99CC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129249.2</c:v>
                </c:pt>
                <c:pt idx="1">
                  <c:v>141760.6</c:v>
                </c:pt>
                <c:pt idx="2">
                  <c:v>160683.1</c:v>
                </c:pt>
                <c:pt idx="3">
                  <c:v>165571.70000000001</c:v>
                </c:pt>
                <c:pt idx="4">
                  <c:v>170888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Sheet1!$B$7:$F$7</c:f>
              <c:numCache>
                <c:formatCode>0.0</c:formatCode>
                <c:ptCount val="5"/>
                <c:pt idx="0">
                  <c:v>100.2</c:v>
                </c:pt>
                <c:pt idx="1">
                  <c:v>17842.7</c:v>
                </c:pt>
                <c:pt idx="2">
                  <c:v>3443.6</c:v>
                </c:pt>
                <c:pt idx="3">
                  <c:v>1639.4</c:v>
                </c:pt>
                <c:pt idx="4">
                  <c:v>1708.8</c:v>
                </c:pt>
              </c:numCache>
            </c:numRef>
          </c:val>
        </c:ser>
        <c:gapDepth val="0"/>
        <c:shape val="box"/>
        <c:axId val="82608512"/>
        <c:axId val="82610048"/>
        <c:axId val="0"/>
      </c:bar3DChart>
      <c:catAx>
        <c:axId val="82608512"/>
        <c:scaling>
          <c:orientation val="minMax"/>
        </c:scaling>
        <c:delete val="1"/>
        <c:axPos val="b"/>
        <c:numFmt formatCode="General" sourceLinked="1"/>
        <c:tickLblPos val="low"/>
        <c:crossAx val="82610048"/>
        <c:crosses val="autoZero"/>
        <c:auto val="1"/>
        <c:lblAlgn val="ctr"/>
        <c:lblOffset val="100"/>
        <c:tickLblSkip val="1"/>
        <c:tickMarkSkip val="1"/>
      </c:catAx>
      <c:valAx>
        <c:axId val="82610048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82608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55452.9</c:v>
                </c:pt>
                <c:pt idx="1">
                  <c:v>40639.5</c:v>
                </c:pt>
                <c:pt idx="2">
                  <c:v>39951.300000000003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66"/>
            </a:solidFill>
          </c:spPr>
          <c:dPt>
            <c:idx val="1"/>
            <c:spPr>
              <a:solidFill>
                <a:srgbClr val="FF0066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39652.6</c:v>
                </c:pt>
                <c:pt idx="1">
                  <c:v>10543.9</c:v>
                </c:pt>
                <c:pt idx="2">
                  <c:v>275623.09999999998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3183.5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157.30000000000001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265424.90000000002</c:v>
                </c:pt>
                <c:pt idx="1">
                  <c:v>210625.9</c:v>
                </c:pt>
                <c:pt idx="2">
                  <c:v>197348.6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00CC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57675.6</c:v>
                </c:pt>
                <c:pt idx="1">
                  <c:v>42054.7</c:v>
                </c:pt>
                <c:pt idx="2">
                  <c:v>43726.1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CC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20215.8</c:v>
                </c:pt>
                <c:pt idx="1">
                  <c:v>23626.2</c:v>
                </c:pt>
                <c:pt idx="2">
                  <c:v>23634.9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450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23143.8</c:v>
                </c:pt>
                <c:pt idx="1">
                  <c:v>19987</c:v>
                </c:pt>
                <c:pt idx="2">
                  <c:v>19799.5</c:v>
                </c:pt>
              </c:numCache>
            </c:numRef>
          </c:val>
        </c:ser>
        <c:shape val="cylinder"/>
        <c:axId val="82787712"/>
        <c:axId val="82805888"/>
        <c:axId val="0"/>
      </c:bar3DChart>
      <c:catAx>
        <c:axId val="82787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82805888"/>
        <c:crosses val="autoZero"/>
        <c:auto val="1"/>
        <c:lblAlgn val="ctr"/>
        <c:lblOffset val="100"/>
      </c:catAx>
      <c:valAx>
        <c:axId val="82805888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827877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15821076835255"/>
          <c:y val="6.4805700540254314E-3"/>
          <c:w val="0.33625655326540616"/>
          <c:h val="0.75866175736427965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98E-2"/>
          <c:y val="0.24694606978545663"/>
          <c:w val="0.92923150144180966"/>
          <c:h val="0.59185295874277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8.9</c:v>
                </c:pt>
                <c:pt idx="2">
                  <c:v>9.4</c:v>
                </c:pt>
                <c:pt idx="3">
                  <c:v>8.7000000000000011</c:v>
                </c:pt>
                <c:pt idx="4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26E-2"/>
          <c:y val="0.24694606978545675"/>
          <c:w val="0.92923150144180966"/>
          <c:h val="0.5918529587427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2"/>
              <c:layout>
                <c:manualLayout>
                  <c:x val="-1.8518388905997742E-2"/>
                  <c:y val="2.222206668719729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12.8</c:v>
                </c:pt>
                <c:pt idx="2">
                  <c:v>8</c:v>
                </c:pt>
                <c:pt idx="3">
                  <c:v>2.7</c:v>
                </c:pt>
                <c:pt idx="4">
                  <c:v>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9"/>
          <c:w val="0.864769683735084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CCCC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ru-RU" sz="40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 </a:t>
            </a: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решению Краснинской районной Думы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 51 от 20.12.2023 года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«О бюджете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муниципального района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2024 год и на плановый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период 2025 и 2026 годов»</a:t>
            </a:r>
            <a:r>
              <a:rPr lang="ru-RU" sz="2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(в редакции решения от 26.04.2024 №11,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от 06.09.2024 №31, от 24.10.2024 №37)</a:t>
            </a:r>
          </a:p>
          <a:p>
            <a:pPr>
              <a:defRPr/>
            </a:pPr>
            <a:endParaRPr lang="ru-RU" sz="20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        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642910" y="1500174"/>
          <a:ext cx="8064499" cy="4322759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99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500034" y="1214422"/>
          <a:ext cx="8358246" cy="4714908"/>
        </p:xfrm>
        <a:graphic>
          <a:graphicData uri="http://schemas.openxmlformats.org/drawingml/2006/table">
            <a:tbl>
              <a:tblPr/>
              <a:tblGrid>
                <a:gridCol w="2253062"/>
                <a:gridCol w="872165"/>
                <a:gridCol w="799484"/>
                <a:gridCol w="872165"/>
                <a:gridCol w="872165"/>
                <a:gridCol w="872165"/>
                <a:gridCol w="944845"/>
                <a:gridCol w="872195"/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428596" y="115888"/>
            <a:ext cx="853601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развития Краснинского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51314" cy="365125"/>
          </a:xfrm>
        </p:spPr>
        <p:txBody>
          <a:bodyPr/>
          <a:lstStyle/>
          <a:p>
            <a:pPr>
              <a:defRPr/>
            </a:pPr>
            <a:fld id="{A97CBEAA-64A0-4387-8926-CD86B9A319C7}" type="slidenum">
              <a:rPr lang="ru-RU" sz="900" smtClean="0"/>
              <a:pPr>
                <a:defRPr/>
              </a:pPr>
              <a:t>15</a:t>
            </a:fld>
            <a:endParaRPr lang="ru-RU" sz="900"/>
          </a:p>
        </p:txBody>
      </p:sp>
      <p:sp>
        <p:nvSpPr>
          <p:cNvPr id="5" name="Овал 4"/>
          <p:cNvSpPr/>
          <p:nvPr/>
        </p:nvSpPr>
        <p:spPr>
          <a:xfrm>
            <a:off x="285720" y="2071678"/>
            <a:ext cx="2357454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Мобилизация доходов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Основные направления бюджетной и налоговой политики муниципального образования «Краснинский район» Смоленской области на 2024 год и на плановый период 2025 и 2026 годов</a:t>
            </a:r>
            <a:endParaRPr lang="ru-RU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214422"/>
            <a:ext cx="6929486" cy="50006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налоговой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3714752"/>
            <a:ext cx="2428892" cy="1214446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Совершенствование администрирования доходов</a:t>
            </a:r>
            <a:endParaRPr lang="ru-RU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71488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-  актуализация базы данных по объектам налогообложения.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282" y="5286388"/>
            <a:ext cx="2571768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Оценка налоговых расходов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557214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сохранение социальной направленности предоставляемых льгот.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21468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установление коэффициента, отражающего региональные особенности рынка труда.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271462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уточнение перечня объектов недвижимости для определения налоговой базы по налогу на имущество организаций;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857364"/>
            <a:ext cx="585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  <a:endParaRPr lang="ru-RU" sz="1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усиление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претензионно-исковой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работы с неплательщиками, проведение анализа состояния дебиторской задолженности по взаимодействию органов власти всех уровней;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6929486" cy="50006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71546"/>
            <a:ext cx="2286016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Бюджетная устойчивость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85723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оптимизация муниципального долга и расходов на его обслуживание;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42873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 исполнения действующих расходных обязательств, с учетом их приоритизации, оптимизации и эффективности исполнения;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2928934"/>
            <a:ext cx="2357454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Совершенствование бюджетного процесса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07181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открытости и прозрачности бюджетного процесса, доступности информации о муниципальных финансов;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0024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содействие в обеспечении сбалансированности и устойчивости местных бюджетов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20" y="4572008"/>
            <a:ext cx="2357454" cy="128588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Социальная ориентированность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4344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выплаты заработной платы работникам организаций бюджетной сферы не ниже минимального размера оплаты труда;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643314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развитие системы межбюджетных отношений.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21495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сохранение социальных гарантий.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01.10.2023 составит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1371,0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2023 г.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2023 году по сравнению с 2022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 ед.</a:t>
            </a: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164,8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2024 год и на плановый период 2025 и 2026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14480" y="1928802"/>
            <a:ext cx="5500726" cy="4714908"/>
          </a:xfrm>
          <a:prstGeom prst="vertic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2023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состоялись публичные слушания по проекту решения Краснинской районной Думы «О бюджете муниципального района на 2024 год и на плановый период 2025 и 2026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примут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выступит начальник Финансового управления Администрации муниципального образования «Краснинский район» Смоленской области Н.В.Новикова.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Предложений  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решения Краснинской районной Думы «О бюджете муниципального района на 2024 год и на плановый период 2025 и 2026 годов»</a:t>
            </a:r>
            <a:endParaRPr lang="ru-RU" sz="1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642918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38985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2024 год и на плановый период 2025 и 2026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573135,1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-571917,0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-661009,6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-436760,7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-608453,2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615307,8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604161,4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769849,0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465357,8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608316,1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34480,0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28597,1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5"/>
            <a:ext cx="8358246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2024 год и на плановый период 2025 и 2026 годов, познакомить с основными понятиями, используемые в бюджетном процессе. </a:t>
            </a:r>
            <a:endParaRPr lang="en-U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Н.В.Новикова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://</a:t>
            </a:r>
            <a:r>
              <a:rPr lang="en-US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krasniy.admin-smolensk.ru/obraschenia-graj/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Оставлять комментарии или вести обсуждение публикуемых бюджетных данных Вы можете в официальной группе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Финансовое управление МО «Краснинский район» </a:t>
            </a: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(Вконтакте)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Статистика посещений страницы сайта (количество просмотров):75</a:t>
            </a:r>
            <a:endParaRPr lang="ru-RU" sz="1400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2021-2026 годах,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48" y="1285860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1142984"/>
          <a:ext cx="8813831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2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472" y="1000108"/>
          <a:ext cx="8143932" cy="549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в тыс. рублей</a:t>
            </a:r>
            <a:endParaRPr lang="ru-RU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428736"/>
          <a:ext cx="890336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1200" dirty="0" smtClean="0">
                <a:solidFill>
                  <a:srgbClr val="E6004D"/>
                </a:solidFill>
                <a:latin typeface="Comic Sans MS" pitchFamily="66" charset="0"/>
              </a:rPr>
              <a:t>2599,8</a:t>
            </a:r>
            <a:r>
              <a:rPr lang="ru-RU" sz="1200" dirty="0" smtClean="0">
                <a:latin typeface="Comic Sans MS" pitchFamily="66" charset="0"/>
              </a:rPr>
              <a:t> тыс. рублей. 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429000"/>
          <a:ext cx="8286808" cy="24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 Администрация муниципального образования "Краснинский район"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256 "Об утверждении Порядка оценки налоговых расходов  Краснинского городского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2. Администрация Гусинского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127 "Об утверждении Порядка оценки налоговых расходов  Гусинского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3. Администрации Малеевского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26.06.2020 № 61 "Об утверждении Порядка оценки налоговых расходов  Малеевского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4. Постановление Администрации Мерлинского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67 "Об утверждении Порядка оценки налоговых расходов  Мерлинского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5" y="782713"/>
          <a:ext cx="8429684" cy="5516759"/>
        </p:xfrm>
        <a:graphic>
          <a:graphicData uri="http://schemas.openxmlformats.org/drawingml/2006/table">
            <a:tbl>
              <a:tblPr/>
              <a:tblGrid>
                <a:gridCol w="529558"/>
                <a:gridCol w="4613979"/>
                <a:gridCol w="1178726"/>
                <a:gridCol w="1048307"/>
                <a:gridCol w="1059114"/>
              </a:tblGrid>
              <a:tr h="654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налога/поселения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налоговых льгот за 2022 год ВСЕГО, в т.ч.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неэффективных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6161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земельному налогу и налогу на имущество физических лиц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Результаты оценки бюджетной эффективности налоговых расходов муниципального образования, тыс.руб</a:t>
            </a:r>
            <a:r>
              <a:rPr lang="ru-RU" b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1160,0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1300,0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1050,0</a:t>
            </a: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endParaRPr lang="ru-RU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650,0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E6004D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 _________________________________ 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бюджета_19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района __   20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района______21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доходов__________________________24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25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налогоплательщиков____________________27</a:t>
            </a: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______________________2</a:t>
            </a:r>
            <a:r>
              <a:rPr lang="ru-RU" sz="900" dirty="0" smtClean="0">
                <a:latin typeface="Comic Sans MS" pitchFamily="66" charset="0"/>
                <a:ea typeface="Times New Roman"/>
              </a:rPr>
              <a:t>8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</a:t>
            </a:r>
            <a:r>
              <a:rPr lang="ru-RU" sz="900" dirty="0" smtClean="0">
                <a:latin typeface="Comic Sans MS" pitchFamily="66" charset="0"/>
              </a:rPr>
              <a:t>30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_________________________________________4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49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образовании__________________________________________50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__________________________________5</a:t>
            </a:r>
            <a:r>
              <a:rPr lang="ru-RU" sz="900" dirty="0" smtClean="0">
                <a:latin typeface="Comic Sans MS" pitchFamily="66" charset="0"/>
              </a:rPr>
              <a:t>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___________________5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________5</a:t>
            </a:r>
            <a:r>
              <a:rPr lang="ru-RU" sz="900" dirty="0" smtClean="0">
                <a:latin typeface="Comic Sans MS" pitchFamily="66" charset="0"/>
              </a:rPr>
              <a:t>4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__5</a:t>
            </a:r>
            <a:r>
              <a:rPr lang="ru-RU" sz="900" dirty="0" smtClean="0">
                <a:latin typeface="Comic Sans MS" pitchFamily="66" charset="0"/>
              </a:rPr>
              <a:t>5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______________5</a:t>
            </a:r>
            <a:r>
              <a:rPr lang="ru-RU" sz="900" dirty="0" smtClean="0">
                <a:latin typeface="Comic Sans MS" pitchFamily="66" charset="0"/>
              </a:rPr>
              <a:t>6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57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обязательств_____________58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Пояснительная записка</a:t>
            </a:r>
            <a:r>
              <a:rPr lang="ru-RU" sz="9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sz="900" dirty="0" smtClean="0">
                <a:latin typeface="Comic Sans MS" pitchFamily="66" charset="0"/>
              </a:rPr>
              <a:t>к решению Краснинской районной Думы_59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информация_________________________________60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5020204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465357,8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347478,6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600084,9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55452,9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40639,5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39951,3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2489,8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3461,2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36831,1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26319,4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25669,4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10917,0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1552,9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39652,6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10543,9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24588,4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9540,0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2276,1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E6004D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845763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14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3183,5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183,5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265424,9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210625,9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197348,6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50696,4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36776,5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186915,8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150428,4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136192,3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17329,6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10333,1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57675,6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30933,6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32605,0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12616,3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20215,8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23626,2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23634,9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5488,9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8238,9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14285,3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14294,0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1528,7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23143,8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23143,8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в тыс. рублей</a:t>
            </a:r>
            <a:endParaRPr lang="ru-RU" b="1" dirty="0">
              <a:solidFill>
                <a:srgbClr val="E600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645070"/>
                <a:gridCol w="739228"/>
                <a:gridCol w="759106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453079,0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340006,6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592662,9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43560,0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37386,5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24588,4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8643998" cy="5500726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11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1240,1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1240,1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54073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406"/>
          <a:ext cx="8643998" cy="668474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6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"Спорт - норма жизни"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Ведомственный проект "Развитие физической культуры и массового спорта"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37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29261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31396,5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25885,9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25698,1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8251,3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23143,8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/>
            </a:r>
            <a:br>
              <a:rPr lang="ru-RU" sz="2700" dirty="0" smtClean="0">
                <a:solidFill>
                  <a:srgbClr val="E6004D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>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661269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991">
                <a:tc rowSpan="1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278839,3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230032,9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216755,6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"Современная школа"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6937,9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"Патриотическое воспитание граждан Российской Федерации"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2062,3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10837,8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50696,4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36776,5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178447,0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145371,6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130931,2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17329,6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57680,6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12616,3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12079,6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10261,1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10851,9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26921,3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18025,2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18961,7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55003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«Создание условий для устойчивого развития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функционирования жилищно-коммунального хозяйства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в тыс. рублей</a:t>
            </a:r>
            <a:endParaRPr lang="ru-RU" sz="2200" b="1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714380"/>
                <a:gridCol w="857256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9144,0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7472,0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7422,0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5967,2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2393,5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487,0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071678"/>
          <a:ext cx="35004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6"/>
          <a:ext cx="8786874" cy="5146253"/>
        </p:xfrm>
        <a:graphic>
          <a:graphicData uri="http://schemas.openxmlformats.org/drawingml/2006/table">
            <a:tbl>
              <a:tblPr/>
              <a:tblGrid>
                <a:gridCol w="325993"/>
                <a:gridCol w="2892016"/>
                <a:gridCol w="804502"/>
                <a:gridCol w="692397"/>
                <a:gridCol w="648440"/>
                <a:gridCol w="566006"/>
                <a:gridCol w="571504"/>
                <a:gridCol w="571504"/>
                <a:gridCol w="571504"/>
                <a:gridCol w="571504"/>
                <a:gridCol w="571504"/>
              </a:tblGrid>
              <a:tr h="131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8000,0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1985,1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2062,3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Расходы на приобретение подвижного состава пассажирского транспорта общего пользования для осуществления муниципальных перевозок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97724,8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7183,0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Мероприятия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</a:rPr>
                        <a:t> по переселению граждан из аварийного жилого фонда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Гусинское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21019,2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128729,1</a:t>
                      </a:r>
                      <a:endParaRPr lang="ru-RU" sz="9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2062,3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Смирнова\Documents\4_30_09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64595" cy="1595438"/>
          </a:xfrm>
          <a:prstGeom prst="rect">
            <a:avLst/>
          </a:prstGeom>
          <a:noFill/>
        </p:spPr>
      </p:pic>
      <p:pic>
        <p:nvPicPr>
          <p:cNvPr id="5" name="Picture 3" descr="C:\Users\Смирнова\Documents\09.06.2020_23.08.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357454" cy="1643074"/>
          </a:xfrm>
          <a:prstGeom prst="rect">
            <a:avLst/>
          </a:prstGeom>
          <a:noFill/>
        </p:spPr>
      </p:pic>
      <p:pic>
        <p:nvPicPr>
          <p:cNvPr id="6" name="Picture 3" descr="C:\Users\Смирнова\Documents\p30_img_20210519_134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237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686800" cy="10001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731894"/>
          <a:ext cx="8715434" cy="5697502"/>
        </p:xfrm>
        <a:graphic>
          <a:graphicData uri="http://schemas.openxmlformats.org/drawingml/2006/table">
            <a:tbl>
              <a:tblPr/>
              <a:tblGrid>
                <a:gridCol w="4772302"/>
                <a:gridCol w="590526"/>
                <a:gridCol w="590526"/>
                <a:gridCol w="590526"/>
                <a:gridCol w="590526"/>
                <a:gridCol w="580897"/>
                <a:gridCol w="527200"/>
                <a:gridCol w="472931"/>
              </a:tblGrid>
              <a:tr h="389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техническое оснащение муниципальных музеев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оснащение (обновление материально-технической базы) оборудованием, средствами обучения и воспитания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создание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Региональный проект «Патриотическое воспитание граждан Российской Федерации»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Региональный проект "Региональный проект «Спорт - норма жизни»" национального проекта «Демография»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107216,6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784225"/>
          <a:ext cx="8099425" cy="5562600"/>
        </p:xfrm>
        <a:graphic>
          <a:graphicData uri="http://schemas.openxmlformats.org/presentationml/2006/ole">
            <p:oleObj spid="_x0000_s58373" name="Worksheet" r:id="rId4" imgW="7078996" imgH="501400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88925" y="1287463"/>
          <a:ext cx="7848600" cy="4945062"/>
        </p:xfrm>
        <a:graphic>
          <a:graphicData uri="http://schemas.openxmlformats.org/presentationml/2006/ole">
            <p:oleObj spid="_x0000_s247814" name="Worksheet" r:id="rId4" imgW="7078996" imgH="4960656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C00000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C00000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71472" y="571480"/>
          <a:ext cx="7956550" cy="5948370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2024-2026 </a:t>
            </a:r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b="1" cap="none" dirty="0" smtClean="0"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a:t>
            </a:r>
            <a:endParaRPr lang="ru-RU" sz="2000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1592,2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1404,5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21551,6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18581,0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18395,0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23143,8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19987,0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19799,5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рублей</a:t>
            </a:r>
            <a:b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E6004D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57350"/>
          <a:ext cx="8358246" cy="3657600"/>
        </p:xfrm>
        <a:graphic>
          <a:graphicData uri="http://schemas.openxmlformats.org/drawingml/2006/table">
            <a:tbl>
              <a:tblPr/>
              <a:tblGrid>
                <a:gridCol w="2875544"/>
                <a:gridCol w="853080"/>
                <a:gridCol w="927902"/>
                <a:gridCol w="841019"/>
                <a:gridCol w="953567"/>
                <a:gridCol w="953567"/>
                <a:gridCol w="953567"/>
              </a:tblGrid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28597,1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кредитов, представленных кредитными организациями в валюте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28597,1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-346988,3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-387159,8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-436760,7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-351500,0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-608453,2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341863,5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366731,4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465357,8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351500,0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608453,2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5000612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3" cy="2528129"/>
        </p:xfrm>
        <a:graphic>
          <a:graphicData uri="http://schemas.openxmlformats.org/drawingml/2006/table">
            <a:tbl>
              <a:tblPr/>
              <a:tblGrid>
                <a:gridCol w="443759"/>
                <a:gridCol w="2789521"/>
                <a:gridCol w="860305"/>
                <a:gridCol w="860305"/>
                <a:gridCol w="860305"/>
                <a:gridCol w="752766"/>
                <a:gridCol w="752766"/>
                <a:gridCol w="752766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202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4000504"/>
          <a:ext cx="8358246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solidFill>
                  <a:srgbClr val="E6004D"/>
                </a:solidFill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7858180" cy="1843078"/>
        </p:xfrm>
        <a:graphic>
          <a:graphicData uri="http://schemas.openxmlformats.org/drawingml/2006/table">
            <a:tbl>
              <a:tblPr/>
              <a:tblGrid>
                <a:gridCol w="2428892"/>
                <a:gridCol w="792262"/>
                <a:gridCol w="998337"/>
                <a:gridCol w="924045"/>
                <a:gridCol w="928694"/>
                <a:gridCol w="857256"/>
                <a:gridCol w="928694"/>
              </a:tblGrid>
              <a:tr h="49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2023 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0,0003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ПОЯСНИТЕЛЬНАЯ ЗАПИСКА</a:t>
            </a:r>
            <a:b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</a:rPr>
              <a:t>к решению Краснинской районной Думы от 24.10.2024 №37 «О внесении изменений в решение Краснинской районной Думы от 20.12.2023 года № 51 «О бюджете муниципального района на 2024 год и на плановый период 2025 и 2026 годов» </a:t>
            </a: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037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x-none" sz="1200" b="1" smtClean="0">
                <a:latin typeface="Comic Sans MS" pitchFamily="66" charset="0"/>
                <a:cs typeface="Times New Roman" pitchFamily="18" charset="0"/>
              </a:rPr>
              <a:t>ДОХОДЫ</a:t>
            </a:r>
            <a:endParaRPr lang="ru-RU" sz="12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      Решением Краснинской районной Думы доходная часть бюджета муниципального района на 2024 год утверждена в сумме </a:t>
            </a:r>
            <a:r>
              <a:rPr lang="ru-RU" sz="1200" b="1" dirty="0" smtClean="0">
                <a:latin typeface="Comic Sans MS" pitchFamily="66" charset="0"/>
              </a:rPr>
              <a:t>436760,7</a:t>
            </a:r>
            <a:r>
              <a:rPr lang="ru-RU" sz="1200" dirty="0" smtClean="0">
                <a:latin typeface="Comic Sans MS" pitchFamily="66" charset="0"/>
              </a:rPr>
              <a:t> тыс. рублей.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      За счет безвозмездных поступлений от других бюджетов бюджетной системы Российской Федерации доходы увеличились на </a:t>
            </a:r>
            <a:r>
              <a:rPr lang="ru-RU" sz="1200" b="1" dirty="0" smtClean="0">
                <a:latin typeface="Comic Sans MS" pitchFamily="66" charset="0"/>
              </a:rPr>
              <a:t>700,0</a:t>
            </a:r>
            <a:r>
              <a:rPr lang="ru-RU" sz="1200" dirty="0" smtClean="0">
                <a:latin typeface="Comic Sans MS" pitchFamily="66" charset="0"/>
              </a:rPr>
              <a:t> тыс. рублей по следующим источникам: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       1. Иные межбюджетные трансферты в сумме </a:t>
            </a:r>
            <a:r>
              <a:rPr lang="ru-RU" sz="1200" b="1" dirty="0" smtClean="0">
                <a:latin typeface="Comic Sans MS" pitchFamily="66" charset="0"/>
              </a:rPr>
              <a:t>700,0 </a:t>
            </a:r>
            <a:r>
              <a:rPr lang="ru-RU" sz="1200" dirty="0" smtClean="0">
                <a:latin typeface="Comic Sans MS" pitchFamily="66" charset="0"/>
              </a:rPr>
              <a:t>тыс. рублей, на поощрение за достижение показателей деятельности органов исполнительной власти.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Comic Sans MS" pitchFamily="66" charset="0"/>
              </a:rPr>
              <a:t>РАСХОДЫ</a:t>
            </a:r>
            <a:endParaRPr lang="ru-RU" sz="1200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mic Sans MS" pitchFamily="66" charset="0"/>
              </a:rPr>
              <a:t>    </a:t>
            </a:r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Расходная часть бюджета муниципального района утверждена в сумме</a:t>
            </a:r>
            <a:r>
              <a:rPr lang="ru-RU" sz="1200" b="1" dirty="0" smtClean="0">
                <a:latin typeface="Comic Sans MS" pitchFamily="66" charset="0"/>
              </a:rPr>
              <a:t> 465357,8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  <a:r>
              <a:rPr lang="x-none" sz="1200" smtClean="0">
                <a:latin typeface="Comic Sans MS" pitchFamily="66" charset="0"/>
              </a:rPr>
              <a:t> </a:t>
            </a:r>
            <a:endParaRPr lang="ru-RU" sz="1200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Расходы увеличить на </a:t>
            </a:r>
            <a:r>
              <a:rPr lang="ru-RU" sz="1200" dirty="0" smtClean="0">
                <a:latin typeface="Comic Sans MS" pitchFamily="66" charset="0"/>
              </a:rPr>
              <a:t>сумму </a:t>
            </a:r>
            <a:r>
              <a:rPr lang="ru-RU" sz="1200" b="1" dirty="0" smtClean="0">
                <a:latin typeface="Comic Sans MS" pitchFamily="66" charset="0"/>
              </a:rPr>
              <a:t>1037,3</a:t>
            </a:r>
            <a:r>
              <a:rPr lang="ru-RU" sz="1200" dirty="0" smtClean="0">
                <a:latin typeface="Comic Sans MS" pitchFamily="66" charset="0"/>
              </a:rPr>
              <a:t> тыс. рублей, в том числе: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1. За счет безвозмездных поступлений от других бюджетов бюджетной системы Российской Федерации в сумме </a:t>
            </a:r>
            <a:r>
              <a:rPr lang="ru-RU" sz="1200" b="1" dirty="0" smtClean="0">
                <a:latin typeface="Comic Sans MS" pitchFamily="66" charset="0"/>
              </a:rPr>
              <a:t>700,0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2.</a:t>
            </a:r>
            <a:r>
              <a:rPr lang="ru-RU" sz="1200" b="1" dirty="0" smtClean="0">
                <a:latin typeface="Comic Sans MS" pitchFamily="66" charset="0"/>
              </a:rPr>
              <a:t>  </a:t>
            </a:r>
            <a:r>
              <a:rPr lang="ru-RU" sz="1200" dirty="0" smtClean="0">
                <a:latin typeface="Comic Sans MS" pitchFamily="66" charset="0"/>
              </a:rPr>
              <a:t>За счет остатков средств бюджета муниципального района на 01 января 2024 года в сумме </a:t>
            </a:r>
            <a:r>
              <a:rPr lang="ru-RU" sz="1200" b="1" dirty="0" smtClean="0">
                <a:latin typeface="Comic Sans MS" pitchFamily="66" charset="0"/>
              </a:rPr>
              <a:t>337,3</a:t>
            </a:r>
            <a:r>
              <a:rPr lang="ru-RU" sz="1200" dirty="0" smtClean="0">
                <a:latin typeface="Comic Sans MS" pitchFamily="66" charset="0"/>
              </a:rPr>
              <a:t> тыс.  рублей, в том числе:     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- </a:t>
            </a:r>
            <a:r>
              <a:rPr lang="ru-RU" sz="1200" dirty="0" err="1" smtClean="0">
                <a:latin typeface="Comic Sans MS" pitchFamily="66" charset="0"/>
              </a:rPr>
              <a:t>Мерлинскому</a:t>
            </a:r>
            <a:r>
              <a:rPr lang="ru-RU" sz="1200" dirty="0" smtClean="0">
                <a:latin typeface="Comic Sans MS" pitchFamily="66" charset="0"/>
              </a:rPr>
              <a:t> с/</a:t>
            </a:r>
            <a:r>
              <a:rPr lang="ru-RU" sz="1200" dirty="0" err="1" smtClean="0">
                <a:latin typeface="Comic Sans MS" pitchFamily="66" charset="0"/>
              </a:rPr>
              <a:t>п</a:t>
            </a:r>
            <a:r>
              <a:rPr lang="ru-RU" sz="1200" dirty="0" smtClean="0">
                <a:latin typeface="Comic Sans MS" pitchFamily="66" charset="0"/>
              </a:rPr>
              <a:t> на оплату исполнительного листа от 04.10.2023 г №А62-3447/2023 Арбитражного суда Смоленской области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337,3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Comic Sans MS" pitchFamily="66" charset="0"/>
                <a:cs typeface="Times New Roman" pitchFamily="18" charset="0"/>
              </a:rPr>
              <a:t>ДЕФИЦИТ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Дефицит бюджета муниципального района утвержден в сумме</a:t>
            </a:r>
            <a:r>
              <a:rPr lang="ru-RU" sz="1200" b="1" dirty="0" smtClean="0">
                <a:latin typeface="Comic Sans MS" pitchFamily="66" charset="0"/>
              </a:rPr>
              <a:t> 28597,1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У</a:t>
            </a:r>
            <a:r>
              <a:rPr lang="x-none" sz="1200" smtClean="0">
                <a:latin typeface="Comic Sans MS" pitchFamily="66" charset="0"/>
              </a:rPr>
              <a:t>величени</a:t>
            </a:r>
            <a:r>
              <a:rPr lang="ru-RU" sz="1200" dirty="0" smtClean="0">
                <a:latin typeface="Comic Sans MS" pitchFamily="66" charset="0"/>
              </a:rPr>
              <a:t>е</a:t>
            </a:r>
            <a:r>
              <a:rPr lang="x-none" sz="1200" smtClean="0">
                <a:latin typeface="Comic Sans MS" pitchFamily="66" charset="0"/>
              </a:rPr>
              <a:t> размера дефицита бюджета муниципального </a:t>
            </a:r>
            <a:r>
              <a:rPr lang="ru-RU" sz="1200" dirty="0" smtClean="0">
                <a:latin typeface="Comic Sans MS" pitchFamily="66" charset="0"/>
              </a:rPr>
              <a:t>образования</a:t>
            </a:r>
            <a:r>
              <a:rPr lang="x-none" sz="1200" smtClean="0">
                <a:latin typeface="Comic Sans MS" pitchFamily="66" charset="0"/>
              </a:rPr>
              <a:t> на 202</a:t>
            </a:r>
            <a:r>
              <a:rPr lang="ru-RU" sz="1200" dirty="0" smtClean="0">
                <a:latin typeface="Comic Sans MS" pitchFamily="66" charset="0"/>
              </a:rPr>
              <a:t>4 </a:t>
            </a:r>
            <a:r>
              <a:rPr lang="x-none" sz="1200" smtClean="0">
                <a:latin typeface="Comic Sans MS" pitchFamily="66" charset="0"/>
              </a:rPr>
              <a:t>год  в </a:t>
            </a:r>
            <a:r>
              <a:rPr lang="ru-RU" sz="1200" dirty="0" smtClean="0">
                <a:latin typeface="Comic Sans MS" pitchFamily="66" charset="0"/>
              </a:rPr>
              <a:t>размере </a:t>
            </a:r>
            <a:r>
              <a:rPr lang="ru-RU" sz="1200" b="1" dirty="0" smtClean="0">
                <a:latin typeface="Comic Sans MS" pitchFamily="66" charset="0"/>
              </a:rPr>
              <a:t>337,3 </a:t>
            </a:r>
            <a:r>
              <a:rPr lang="x-none" sz="1200" smtClean="0">
                <a:latin typeface="Comic Sans MS" pitchFamily="66" charset="0"/>
              </a:rPr>
              <a:t>тыс.</a:t>
            </a:r>
            <a:endParaRPr lang="ru-RU" sz="1200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omic Sans MS" pitchFamily="66" charset="0"/>
              </a:rPr>
              <a:t>       В качестве источника финансирования дефицита бюджета  муниципального </a:t>
            </a:r>
            <a:r>
              <a:rPr lang="ru-RU" sz="1200" dirty="0" smtClean="0">
                <a:latin typeface="Comic Sans MS" pitchFamily="66" charset="0"/>
              </a:rPr>
              <a:t>района использовались </a:t>
            </a:r>
            <a:r>
              <a:rPr lang="ru-RU" sz="1200" dirty="0" smtClean="0">
                <a:latin typeface="Comic Sans MS" pitchFamily="66" charset="0"/>
              </a:rPr>
              <a:t>остатки средств бюджета </a:t>
            </a:r>
            <a:r>
              <a:rPr lang="ru-RU" sz="1200" dirty="0" smtClean="0">
                <a:latin typeface="Comic Sans MS" pitchFamily="66" charset="0"/>
              </a:rPr>
              <a:t>по </a:t>
            </a:r>
            <a:r>
              <a:rPr lang="ru-RU" sz="1200" dirty="0" smtClean="0">
                <a:latin typeface="Comic Sans MS" pitchFamily="66" charset="0"/>
              </a:rPr>
              <a:t>состоянию на 01 января 2024 года в сумме </a:t>
            </a:r>
            <a:r>
              <a:rPr lang="ru-RU" sz="1200" b="1" dirty="0" smtClean="0">
                <a:latin typeface="Comic Sans MS" pitchFamily="66" charset="0"/>
              </a:rPr>
              <a:t>337,3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pPr>
              <a:lnSpc>
                <a:spcPct val="100000"/>
              </a:lnSpc>
            </a:pPr>
            <a:endParaRPr lang="ru-RU" sz="1100" dirty="0" smtClean="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ru-RU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400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составляет </a:t>
            </a:r>
            <a:r>
              <a:rPr lang="ru-RU" sz="15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1507,67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</a:t>
            </a:r>
          </a:p>
          <a:p>
            <a:pPr marL="342900" indent="-342900">
              <a:defRPr/>
            </a:pPr>
            <a:endParaRPr lang="ru-RU" sz="15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  <a:r>
              <a:rPr lang="ru-RU" sz="15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10449</a:t>
            </a: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человек</a:t>
            </a: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E6004D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E6004D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E6004D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solidFill>
                    <a:srgbClr val="E6004D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2000" dirty="0">
                <a:solidFill>
                  <a:srgbClr val="E6004D"/>
                </a:solidFill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15563</TotalTime>
  <Words>7243</Words>
  <Application>Microsoft Office PowerPoint</Application>
  <PresentationFormat>Экран (4:3)</PresentationFormat>
  <Paragraphs>1615</Paragraphs>
  <Slides>60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70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       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Слайд 17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19</vt:lpstr>
      <vt:lpstr>      Основные характеристики бюджета муниципального района в 2021-2026 годах, в тыс. рублей</vt:lpstr>
      <vt:lpstr>Общие характеристики бюджета муниципального района в тыс. рублей</vt:lpstr>
      <vt:lpstr>Слайд 22</vt:lpstr>
      <vt:lpstr>Структура налоговых доходов   в тыс. рублей  </vt:lpstr>
      <vt:lpstr>Слайд 24</vt:lpstr>
      <vt:lpstr>Сведения о налоговых льготах и объеме выпадающих доходов</vt:lpstr>
      <vt:lpstr>Слайд 26</vt:lpstr>
      <vt:lpstr>Слайд 27</vt:lpstr>
      <vt:lpstr>                      Структура межбюджетных трансфертов, в тыс. рублей</vt:lpstr>
      <vt:lpstr>Слайд 29</vt:lpstr>
      <vt:lpstr>Расходы бюджета муниципального района,  в тыс. рублей </vt:lpstr>
      <vt:lpstr>Слайд 31</vt:lpstr>
      <vt:lpstr>Слайд 32</vt:lpstr>
      <vt:lpstr>Слайд 33</vt:lpstr>
      <vt:lpstr>Слайд 34</vt:lpstr>
      <vt:lpstr>Слайд 35</vt:lpstr>
      <vt:lpstr>Слайд 36</vt:lpstr>
      <vt:lpstr>  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Сведения об объемах бюджетных инвестиций в объекты капитального строительства, в тыс. рублей  </vt:lpstr>
      <vt:lpstr>Слайд 50</vt:lpstr>
      <vt:lpstr>     Финансовое обеспечение на реализацию национальных проектов, в тыс. рублей</vt:lpstr>
      <vt:lpstr>Слайд 52</vt:lpstr>
      <vt:lpstr>Численность занятых в экономике, тыс. человек</vt:lpstr>
      <vt:lpstr>Слайд 54</vt:lpstr>
      <vt:lpstr>    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vt:lpstr>
      <vt:lpstr>   Источники  финансирования дефицита бюджета муниципального района, в тыс. рублей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ПОЯСНИТЕЛЬНАЯ ЗАПИСКА      к решению Краснинской районной Думы от 24.10.2024 №37 «О внесении изменений в решение Краснинской районной Думы от 20.12.2023 года № 51 «О бюджете муниципального района на 2024 год и на плановый период 2025 и 2026 годов»  </vt:lpstr>
      <vt:lpstr>Слайд 60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1887</cp:revision>
  <dcterms:created xsi:type="dcterms:W3CDTF">2014-03-05T08:04:44Z</dcterms:created>
  <dcterms:modified xsi:type="dcterms:W3CDTF">2024-12-12T09:46:34Z</dcterms:modified>
</cp:coreProperties>
</file>