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96" r:id="rId60"/>
    <p:sldId id="318" r:id="rId6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0066"/>
    <a:srgbClr val="0000CC"/>
    <a:srgbClr val="6600CC"/>
    <a:srgbClr val="33CC33"/>
    <a:srgbClr val="00FF99"/>
    <a:srgbClr val="00FF00"/>
    <a:srgbClr val="6666FF"/>
    <a:srgbClr val="FF66CC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661"/>
          <c:y val="9.5991395360324264E-2"/>
          <c:w val="0.72542372881355932"/>
          <c:h val="0.6461538461538531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382740.3</c:v>
                </c:pt>
                <c:pt idx="3">
                  <c:v>441455</c:v>
                </c:pt>
                <c:pt idx="4">
                  <c:v>351500</c:v>
                </c:pt>
                <c:pt idx="5" formatCode="General">
                  <c:v>608453.19999999949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362311.8</c:v>
                </c:pt>
                <c:pt idx="3">
                  <c:v>470392.7</c:v>
                </c:pt>
                <c:pt idx="4">
                  <c:v>351500</c:v>
                </c:pt>
                <c:pt idx="5" formatCode="General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20428.5</c:v>
                </c:pt>
                <c:pt idx="3">
                  <c:v>28937.7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dLbls/>
        <c:marker val="1"/>
        <c:axId val="38297600"/>
        <c:axId val="38299136"/>
      </c:lineChart>
      <c:catAx>
        <c:axId val="3829760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299136"/>
        <c:crosses val="autoZero"/>
        <c:auto val="1"/>
        <c:lblAlgn val="ctr"/>
        <c:lblOffset val="100"/>
        <c:tickMarkSkip val="1"/>
      </c:catAx>
      <c:valAx>
        <c:axId val="38299136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297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95E-2"/>
          <c:y val="0.24694606978545697"/>
          <c:w val="0.92923150144180966"/>
          <c:h val="0.5918529587427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27E-2"/>
                  <c:y val="-0.3022201069458859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9"/>
          <c:w val="0.86476968373508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10974551359222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08"/>
          <c:w val="0.92923150144180966"/>
          <c:h val="0.59185295874277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1110613399031422E-2"/>
                  <c:y val="-2.222206668719729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3999832022173089E-2"/>
                  <c:y val="9.756957081665222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1.0000000000000005E-3</c:v>
                </c:pt>
                <c:pt idx="1">
                  <c:v>1.0000000000000005E-3</c:v>
                </c:pt>
                <c:pt idx="2">
                  <c:v>0.3000000000000001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34"/>
          <c:w val="0.864769683735085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19"/>
          <c:w val="0.92923150144180966"/>
          <c:h val="0.59185295874277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651E-2"/>
                  <c:y val="-0.30222010694588625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9"/>
          <c:w val="0.864769683735085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07E-2"/>
          <c:y val="0.22916829978442896"/>
          <c:w val="0.92923150144180966"/>
          <c:h val="0.59185295874277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84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754E-3"/>
                  <c:y val="1.3333240012318401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34"/>
          <c:w val="0.864769683735085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1"/>
          <c:w val="0.92923150144180966"/>
          <c:h val="0.591852958742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6.7</c:v>
                </c:pt>
                <c:pt idx="3" formatCode="General">
                  <c:v>7.4</c:v>
                </c:pt>
                <c:pt idx="4" formatCode="General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89"/>
          <c:w val="0.86476968373508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6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7"/>
          <c:w val="0.92923150144180966"/>
          <c:h val="0.59185295874277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10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39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59.9</c:v>
                </c:pt>
                <c:pt idx="3">
                  <c:v>65.400000000000006</c:v>
                </c:pt>
                <c:pt idx="4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34"/>
          <c:w val="0.864769683735086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1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8"/>
          <c:w val="0.92923150144180966"/>
          <c:h val="0.59185295874277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111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12.3</c:v>
                </c:pt>
                <c:pt idx="3">
                  <c:v>12</c:v>
                </c:pt>
                <c:pt idx="4" formatCode="0.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89"/>
          <c:w val="0.864769683735086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4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69"/>
          <c:w val="0.92923150144180966"/>
          <c:h val="0.59185295874277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116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107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0.2</c:v>
                </c:pt>
                <c:pt idx="2">
                  <c:v>0.2</c:v>
                </c:pt>
                <c:pt idx="3">
                  <c:v>0.30000000000000032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34"/>
          <c:w val="0.864769683735086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97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76"/>
          <c:w val="0.92923150144180966"/>
          <c:h val="0.59185295874277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0.30000000000000032</c:v>
                </c:pt>
                <c:pt idx="2">
                  <c:v>0.2</c:v>
                </c:pt>
                <c:pt idx="3">
                  <c:v>0.30000000000000032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89"/>
          <c:w val="0.864769683735087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3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77"/>
          <c:w val="0.92923150144180966"/>
          <c:h val="0.59185295874277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121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89"/>
          <c:w val="0.864769683735087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19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382740.3</c:v>
                </c:pt>
                <c:pt idx="2">
                  <c:v>441455</c:v>
                </c:pt>
                <c:pt idx="3">
                  <c:v>351500</c:v>
                </c:pt>
                <c:pt idx="4">
                  <c:v>608453.19999999949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362311.8</c:v>
                </c:pt>
                <c:pt idx="2">
                  <c:v>470392.7</c:v>
                </c:pt>
                <c:pt idx="3">
                  <c:v>351500</c:v>
                </c:pt>
                <c:pt idx="4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20428.5</c:v>
                </c:pt>
                <c:pt idx="2">
                  <c:v>28937.7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dLbls/>
        <c:gapDepth val="0"/>
        <c:shape val="box"/>
        <c:axId val="88087168"/>
        <c:axId val="88105344"/>
        <c:axId val="0"/>
      </c:bar3DChart>
      <c:catAx>
        <c:axId val="88087168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8105344"/>
        <c:crosses val="autoZero"/>
        <c:auto val="1"/>
        <c:lblAlgn val="ctr"/>
        <c:lblOffset val="100"/>
        <c:tickLblSkip val="1"/>
        <c:tickMarkSkip val="1"/>
      </c:catAx>
      <c:valAx>
        <c:axId val="8810534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88087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4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88"/>
          <c:w val="0.92923150144180966"/>
          <c:h val="0.591852958742772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38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534"/>
          <c:w val="0.8647696837350872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49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97"/>
          <c:w val="0.92923150144180966"/>
          <c:h val="0.59185295874277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814"/>
                  <c:y val="-0.47040606429425169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9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4E-2"/>
          <c:y val="0.89606003586473959"/>
          <c:w val="0.864769683735087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5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808"/>
          <c:w val="0.92923150144180966"/>
          <c:h val="0.59185295874277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2.0000000000000011E-2</c:v>
                </c:pt>
                <c:pt idx="2">
                  <c:v>0.60000000000000064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7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44"/>
          <c:y val="0.12084435888945418"/>
          <c:w val="0.76027107278982686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876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86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98</c:v>
                </c:pt>
                <c:pt idx="2" formatCode="0.0">
                  <c:v>97.9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318E-2"/>
                  <c:y val="-5.8237140283689287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43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  <c:pt idx="2" formatCode="0.0">
                  <c:v>2.1</c:v>
                </c:pt>
                <c:pt idx="3">
                  <c:v>1.2</c:v>
                </c:pt>
              </c:numCache>
            </c:numRef>
          </c:val>
        </c:ser>
        <c:dLbls/>
        <c:marker val="1"/>
        <c:axId val="112760320"/>
        <c:axId val="112761856"/>
      </c:lineChart>
      <c:catAx>
        <c:axId val="11276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761856"/>
        <c:crosses val="autoZero"/>
        <c:auto val="1"/>
        <c:lblAlgn val="ctr"/>
        <c:lblOffset val="100"/>
      </c:catAx>
      <c:valAx>
        <c:axId val="11276185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1276032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324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-20428.400000000001</c:v>
                </c:pt>
                <c:pt idx="3">
                  <c:v>28597.1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dLbls/>
        <c:shape val="box"/>
        <c:axId val="155957120"/>
        <c:axId val="155958656"/>
        <c:axId val="0"/>
      </c:bar3DChart>
      <c:catAx>
        <c:axId val="15595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55958656"/>
        <c:crosses val="autoZero"/>
        <c:auto val="1"/>
        <c:lblAlgn val="ctr"/>
        <c:lblOffset val="100"/>
      </c:catAx>
      <c:valAx>
        <c:axId val="1559586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5595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224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641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shape val="box"/>
        <c:axId val="165233792"/>
        <c:axId val="165235328"/>
        <c:axId val="0"/>
      </c:bar3DChart>
      <c:catAx>
        <c:axId val="16523379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65235328"/>
        <c:crosses val="autoZero"/>
        <c:auto val="1"/>
        <c:lblAlgn val="ctr"/>
        <c:lblOffset val="100"/>
      </c:catAx>
      <c:valAx>
        <c:axId val="1652353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23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84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1.0000000000000018E-3</c:v>
                </c:pt>
                <c:pt idx="1">
                  <c:v>1.0000000000000018E-3</c:v>
                </c:pt>
                <c:pt idx="2">
                  <c:v>1.0000000000000018E-3</c:v>
                </c:pt>
                <c:pt idx="3">
                  <c:v>1.0000000000000018E-3</c:v>
                </c:pt>
                <c:pt idx="4">
                  <c:v>1.0000000000000018E-3</c:v>
                </c:pt>
                <c:pt idx="5">
                  <c:v>3.000000000000004E-3</c:v>
                </c:pt>
              </c:numCache>
            </c:numRef>
          </c:val>
        </c:ser>
        <c:dLbls/>
        <c:marker val="1"/>
        <c:axId val="165463168"/>
        <c:axId val="165464704"/>
      </c:lineChart>
      <c:catAx>
        <c:axId val="16546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5464704"/>
        <c:crosses val="autoZero"/>
        <c:auto val="1"/>
        <c:lblAlgn val="ctr"/>
        <c:lblOffset val="100"/>
      </c:catAx>
      <c:valAx>
        <c:axId val="165464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5463168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408"/>
          <c:y val="0.18634235127205606"/>
          <c:w val="0.80612482967566201"/>
          <c:h val="0.545771597222752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322593.8</c:v>
                </c:pt>
                <c:pt idx="2">
                  <c:v>380385.2</c:v>
                </c:pt>
                <c:pt idx="3">
                  <c:v>286670.7</c:v>
                </c:pt>
                <c:pt idx="4">
                  <c:v>539604.9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53114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7032.5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dLbls/>
        <c:gapDepth val="0"/>
        <c:shape val="box"/>
        <c:axId val="100940800"/>
        <c:axId val="100946688"/>
        <c:axId val="0"/>
      </c:bar3DChart>
      <c:catAx>
        <c:axId val="10094080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0946688"/>
        <c:crosses val="autoZero"/>
        <c:auto val="1"/>
        <c:lblAlgn val="ctr"/>
        <c:lblOffset val="100"/>
        <c:tickLblSkip val="1"/>
        <c:tickMarkSkip val="1"/>
      </c:catAx>
      <c:valAx>
        <c:axId val="100946688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00940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37971.4</c:v>
                </c:pt>
                <c:pt idx="1">
                  <c:v>9166</c:v>
                </c:pt>
                <c:pt idx="2">
                  <c:v>4419.5</c:v>
                </c:pt>
                <c:pt idx="3">
                  <c:v>1557.1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dLbls/>
        <c:shape val="cylinder"/>
        <c:axId val="86494208"/>
        <c:axId val="111809280"/>
        <c:axId val="88099008"/>
      </c:bar3DChart>
      <c:catAx>
        <c:axId val="8649420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11809280"/>
        <c:crosses val="autoZero"/>
        <c:auto val="1"/>
        <c:lblAlgn val="ctr"/>
        <c:lblOffset val="100"/>
      </c:catAx>
      <c:valAx>
        <c:axId val="11180928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494208"/>
        <c:crosses val="autoZero"/>
        <c:crossBetween val="between"/>
      </c:valAx>
      <c:serAx>
        <c:axId val="88099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80928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924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2061.4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271.7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3391.6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dLbls/>
        <c:gapDepth val="0"/>
        <c:shape val="box"/>
        <c:axId val="111868928"/>
        <c:axId val="111878912"/>
        <c:axId val="0"/>
      </c:bar3DChart>
      <c:catAx>
        <c:axId val="111868928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878912"/>
        <c:crosses val="autoZero"/>
        <c:auto val="1"/>
        <c:lblAlgn val="ctr"/>
        <c:lblOffset val="100"/>
        <c:tickLblSkip val="1"/>
        <c:tickMarkSkip val="1"/>
      </c:catAx>
      <c:valAx>
        <c:axId val="11187891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868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489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132255.1</c:v>
                </c:pt>
                <c:pt idx="2">
                  <c:v>155374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30815.3</c:v>
                </c:pt>
                <c:pt idx="2">
                  <c:v>56190.2</c:v>
                </c:pt>
                <c:pt idx="3">
                  <c:v>23431.599999999991</c:v>
                </c:pt>
                <c:pt idx="4">
                  <c:v>271096.09999999998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141760.6</c:v>
                </c:pt>
                <c:pt idx="2">
                  <c:v>165221.1</c:v>
                </c:pt>
                <c:pt idx="3">
                  <c:v>165571.70000000001</c:v>
                </c:pt>
                <c:pt idx="4">
                  <c:v>170888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100.2</c:v>
                </c:pt>
                <c:pt idx="1">
                  <c:v>17842.7</c:v>
                </c:pt>
                <c:pt idx="2">
                  <c:v>3599.9</c:v>
                </c:pt>
                <c:pt idx="3">
                  <c:v>1639.4</c:v>
                </c:pt>
                <c:pt idx="4">
                  <c:v>1708.8</c:v>
                </c:pt>
              </c:numCache>
            </c:numRef>
          </c:val>
        </c:ser>
        <c:dLbls/>
        <c:gapDepth val="0"/>
        <c:shape val="box"/>
        <c:axId val="130930176"/>
        <c:axId val="130931712"/>
        <c:axId val="0"/>
      </c:bar3DChart>
      <c:catAx>
        <c:axId val="130930176"/>
        <c:scaling>
          <c:orientation val="minMax"/>
        </c:scaling>
        <c:delete val="1"/>
        <c:axPos val="b"/>
        <c:numFmt formatCode="General" sourceLinked="1"/>
        <c:tickLblPos val="low"/>
        <c:crossAx val="130931712"/>
        <c:crosses val="autoZero"/>
        <c:auto val="1"/>
        <c:lblAlgn val="ctr"/>
        <c:lblOffset val="100"/>
        <c:tickLblSkip val="1"/>
        <c:tickMarkSkip val="1"/>
      </c:catAx>
      <c:valAx>
        <c:axId val="130931712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0930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perspective val="30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55743.5</c:v>
                </c:pt>
                <c:pt idx="1">
                  <c:v>40639.5</c:v>
                </c:pt>
                <c:pt idx="2">
                  <c:v>39951.300000000003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39652.6</c:v>
                </c:pt>
                <c:pt idx="1">
                  <c:v>10543.9</c:v>
                </c:pt>
                <c:pt idx="2">
                  <c:v>275623.09999999998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3222.6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270214.3</c:v>
                </c:pt>
                <c:pt idx="1">
                  <c:v>210625.9</c:v>
                </c:pt>
                <c:pt idx="2">
                  <c:v>197348.6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CC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57686.5</c:v>
                </c:pt>
                <c:pt idx="1">
                  <c:v>42054.7</c:v>
                </c:pt>
                <c:pt idx="2">
                  <c:v>43726.1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20120.7</c:v>
                </c:pt>
                <c:pt idx="1">
                  <c:v>23626.2</c:v>
                </c:pt>
                <c:pt idx="2">
                  <c:v>23634.9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23143.8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dLbls/>
        <c:shape val="cylinder"/>
        <c:axId val="131126016"/>
        <c:axId val="131127552"/>
        <c:axId val="0"/>
      </c:bar3DChart>
      <c:catAx>
        <c:axId val="131126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1127552"/>
        <c:crosses val="autoZero"/>
        <c:auto val="1"/>
        <c:lblAlgn val="ctr"/>
        <c:lblOffset val="100"/>
      </c:catAx>
      <c:valAx>
        <c:axId val="131127552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11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82107683524911"/>
          <c:y val="1.4629943578956731E-2"/>
          <c:w val="0.33625655326540643"/>
          <c:h val="0.75866175736428021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4E-2"/>
          <c:y val="0.2469460697854568"/>
          <c:w val="0.92923150144180966"/>
          <c:h val="0.59185295874277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9.3000000000000007</c:v>
                </c:pt>
                <c:pt idx="3">
                  <c:v>8.7000000000000011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68E-2"/>
          <c:y val="0.24694606978545691"/>
          <c:w val="0.92923150144180966"/>
          <c:h val="0.5918529587427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1.8518388905997742E-2"/>
                  <c:y val="2.222206668719729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7.9</c:v>
                </c:pt>
                <c:pt idx="3">
                  <c:v>2.7</c:v>
                </c:pt>
                <c:pt idx="4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45"/>
          <c:w val="0.864769683735084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ABCFF-53A8-4A94-AF09-206B333FA1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56113F5-1039-48A6-B6DA-977EEFBC0A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ДОХДЫ БЮДЖЕТА</a:t>
          </a:r>
        </a:p>
      </dgm:t>
    </dgm:pt>
    <dgm:pt modelId="{CC9660A6-586E-494C-AEB9-82C818D0B0EC}" type="parTrans" cxnId="{16E2D91B-7611-4508-8243-519DBE6B923D}">
      <dgm:prSet/>
      <dgm:spPr/>
    </dgm:pt>
    <dgm:pt modelId="{F3F072AA-861E-46A9-9821-B7510FBCDF28}" type="sibTrans" cxnId="{16E2D91B-7611-4508-8243-519DBE6B923D}">
      <dgm:prSet/>
      <dgm:spPr/>
    </dgm:pt>
    <dgm:pt modelId="{D819096B-F9A9-474C-BAA2-033167A009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Arial" charset="0"/>
            </a:rPr>
            <a:t>Налоговые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Arial" charset="0"/>
            </a:rPr>
            <a:t>Поступления от уплаты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Arial" charset="0"/>
            </a:rPr>
            <a:t>налогов, установленных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Arial" charset="0"/>
            </a:rPr>
            <a:t>Налоговым кодексом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Arial" charset="0"/>
            </a:rPr>
            <a:t>Российской Федерации</a:t>
          </a:r>
        </a:p>
      </dgm:t>
    </dgm:pt>
    <dgm:pt modelId="{B3DFF4C0-7405-4B1A-803D-E28A593405A5}" type="parTrans" cxnId="{319017E6-E1FF-4266-B0F6-705590DA0F97}">
      <dgm:prSet/>
      <dgm:spPr/>
    </dgm:pt>
    <dgm:pt modelId="{72C15C71-55E4-474C-A318-A58358EF5FF0}" type="sibTrans" cxnId="{319017E6-E1FF-4266-B0F6-705590DA0F97}">
      <dgm:prSet/>
      <dgm:spPr/>
    </dgm:pt>
    <dgm:pt modelId="{71C52DCA-F7D0-42E9-A81D-E5AC61256B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Неналоговые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Поступления от других сборов,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Установленных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законодательством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Российской Федерации,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а также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Штрафов за нарушение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законодательства</a:t>
          </a:r>
        </a:p>
      </dgm:t>
    </dgm:pt>
    <dgm:pt modelId="{04209C06-74F8-4B17-A3B4-CE88805D5ECB}" type="parTrans" cxnId="{E71B1F18-06CF-4A8D-AD0F-90B7C817FA11}">
      <dgm:prSet/>
      <dgm:spPr/>
    </dgm:pt>
    <dgm:pt modelId="{5ECDA77C-F599-4641-92B7-C335A00ABAD5}" type="sibTrans" cxnId="{E71B1F18-06CF-4A8D-AD0F-90B7C817FA11}">
      <dgm:prSet/>
      <dgm:spPr/>
    </dgm:pt>
    <dgm:pt modelId="{8AE68722-9559-4764-80A7-31E10EF7ED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Безвозмездные 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Поступления от других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бюджетов (межбюджетные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трансферты) организаций,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граждан (кроме налоговых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и неналоговых доходов)</a:t>
          </a:r>
        </a:p>
      </dgm:t>
    </dgm:pt>
    <dgm:pt modelId="{5FAECCE5-C327-436B-AEC6-3EBF2EC4D23C}" type="parTrans" cxnId="{1DB15F5F-C442-4D39-B555-4247782293F3}">
      <dgm:prSet/>
      <dgm:spPr/>
    </dgm:pt>
    <dgm:pt modelId="{B1D1D8E8-54BA-499C-ACE9-97183B7891A2}" type="sibTrans" cxnId="{1DB15F5F-C442-4D39-B555-4247782293F3}">
      <dgm:prSet/>
      <dgm:spPr/>
    </dgm:pt>
    <dgm:pt modelId="{8DE5424F-3C8F-4AA0-9FBF-E9FFD5E3DF80}" type="pres">
      <dgm:prSet presAssocID="{44BABCFF-53A8-4A94-AF09-206B333FA1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A9E757-FD55-464A-95A3-BD79151C680F}" type="pres">
      <dgm:prSet presAssocID="{F56113F5-1039-48A6-B6DA-977EEFBC0AE0}" presName="hierRoot1" presStyleCnt="0">
        <dgm:presLayoutVars>
          <dgm:hierBranch/>
        </dgm:presLayoutVars>
      </dgm:prSet>
      <dgm:spPr/>
    </dgm:pt>
    <dgm:pt modelId="{C7166DEE-B304-4EF6-9527-90CA0214F6BE}" type="pres">
      <dgm:prSet presAssocID="{F56113F5-1039-48A6-B6DA-977EEFBC0AE0}" presName="rootComposite1" presStyleCnt="0"/>
      <dgm:spPr/>
    </dgm:pt>
    <dgm:pt modelId="{5D6BF3BA-45C7-4A53-9F7C-E314D45ACC17}" type="pres">
      <dgm:prSet presAssocID="{F56113F5-1039-48A6-B6DA-977EEFBC0A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0058A-3EE5-4F37-BB68-8C622D3F0926}" type="pres">
      <dgm:prSet presAssocID="{F56113F5-1039-48A6-B6DA-977EEFBC0A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9577B8-ACAA-4C4F-916B-589306315706}" type="pres">
      <dgm:prSet presAssocID="{F56113F5-1039-48A6-B6DA-977EEFBC0AE0}" presName="hierChild2" presStyleCnt="0"/>
      <dgm:spPr/>
    </dgm:pt>
    <dgm:pt modelId="{FB408159-03CA-4AA5-A4C5-213B3C8FF764}" type="pres">
      <dgm:prSet presAssocID="{B3DFF4C0-7405-4B1A-803D-E28A593405A5}" presName="Name35" presStyleLbl="parChTrans1D2" presStyleIdx="0" presStyleCnt="3"/>
      <dgm:spPr/>
    </dgm:pt>
    <dgm:pt modelId="{885EA0F8-7285-4787-8A29-139CBE748FF1}" type="pres">
      <dgm:prSet presAssocID="{D819096B-F9A9-474C-BAA2-033167A009E5}" presName="hierRoot2" presStyleCnt="0">
        <dgm:presLayoutVars>
          <dgm:hierBranch/>
        </dgm:presLayoutVars>
      </dgm:prSet>
      <dgm:spPr/>
    </dgm:pt>
    <dgm:pt modelId="{6FE6A3A7-E171-4E24-AEED-0DE760ED0DF5}" type="pres">
      <dgm:prSet presAssocID="{D819096B-F9A9-474C-BAA2-033167A009E5}" presName="rootComposite" presStyleCnt="0"/>
      <dgm:spPr/>
    </dgm:pt>
    <dgm:pt modelId="{CC580646-11BB-4E52-86E8-B78C9872CD62}" type="pres">
      <dgm:prSet presAssocID="{D819096B-F9A9-474C-BAA2-033167A009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6AAFA6-50C3-4716-9B95-B3882AB2F1D2}" type="pres">
      <dgm:prSet presAssocID="{D819096B-F9A9-474C-BAA2-033167A009E5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FFD779-C674-4794-A88E-C684C86BE8EB}" type="pres">
      <dgm:prSet presAssocID="{D819096B-F9A9-474C-BAA2-033167A009E5}" presName="hierChild4" presStyleCnt="0"/>
      <dgm:spPr/>
    </dgm:pt>
    <dgm:pt modelId="{EE2CD643-23C9-4821-8E57-0A700405BCB3}" type="pres">
      <dgm:prSet presAssocID="{D819096B-F9A9-474C-BAA2-033167A009E5}" presName="hierChild5" presStyleCnt="0"/>
      <dgm:spPr/>
    </dgm:pt>
    <dgm:pt modelId="{0D4289D8-2584-4654-A22F-588742F9FE40}" type="pres">
      <dgm:prSet presAssocID="{04209C06-74F8-4B17-A3B4-CE88805D5ECB}" presName="Name35" presStyleLbl="parChTrans1D2" presStyleIdx="1" presStyleCnt="3"/>
      <dgm:spPr/>
    </dgm:pt>
    <dgm:pt modelId="{4F361FD3-270D-4706-89DD-34D0CD5B0F92}" type="pres">
      <dgm:prSet presAssocID="{71C52DCA-F7D0-42E9-A81D-E5AC61256B0E}" presName="hierRoot2" presStyleCnt="0">
        <dgm:presLayoutVars>
          <dgm:hierBranch/>
        </dgm:presLayoutVars>
      </dgm:prSet>
      <dgm:spPr/>
    </dgm:pt>
    <dgm:pt modelId="{CA48AECD-1C29-46E1-ACAC-ABBE4218E6EA}" type="pres">
      <dgm:prSet presAssocID="{71C52DCA-F7D0-42E9-A81D-E5AC61256B0E}" presName="rootComposite" presStyleCnt="0"/>
      <dgm:spPr/>
    </dgm:pt>
    <dgm:pt modelId="{B1C2D9AE-C0CE-4263-A742-B599A5417879}" type="pres">
      <dgm:prSet presAssocID="{71C52DCA-F7D0-42E9-A81D-E5AC61256B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5AE2B-B800-481F-BC0F-F763899D1232}" type="pres">
      <dgm:prSet presAssocID="{71C52DCA-F7D0-42E9-A81D-E5AC61256B0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70AD277-94E6-4236-B985-7F8C57367B82}" type="pres">
      <dgm:prSet presAssocID="{71C52DCA-F7D0-42E9-A81D-E5AC61256B0E}" presName="hierChild4" presStyleCnt="0"/>
      <dgm:spPr/>
    </dgm:pt>
    <dgm:pt modelId="{3A4DE42E-5115-46D1-A9F6-0ACC25CDD4BF}" type="pres">
      <dgm:prSet presAssocID="{71C52DCA-F7D0-42E9-A81D-E5AC61256B0E}" presName="hierChild5" presStyleCnt="0"/>
      <dgm:spPr/>
    </dgm:pt>
    <dgm:pt modelId="{72BA998E-CDBF-4C22-BE06-7A33D1088E97}" type="pres">
      <dgm:prSet presAssocID="{5FAECCE5-C327-436B-AEC6-3EBF2EC4D23C}" presName="Name35" presStyleLbl="parChTrans1D2" presStyleIdx="2" presStyleCnt="3"/>
      <dgm:spPr/>
    </dgm:pt>
    <dgm:pt modelId="{D722006B-02C1-4F19-B353-8E2E83C264D9}" type="pres">
      <dgm:prSet presAssocID="{8AE68722-9559-4764-80A7-31E10EF7ED9D}" presName="hierRoot2" presStyleCnt="0">
        <dgm:presLayoutVars>
          <dgm:hierBranch/>
        </dgm:presLayoutVars>
      </dgm:prSet>
      <dgm:spPr/>
    </dgm:pt>
    <dgm:pt modelId="{5C29C76C-D2E9-49DB-B7A7-582AE0495A1C}" type="pres">
      <dgm:prSet presAssocID="{8AE68722-9559-4764-80A7-31E10EF7ED9D}" presName="rootComposite" presStyleCnt="0"/>
      <dgm:spPr/>
    </dgm:pt>
    <dgm:pt modelId="{9A0B15D8-21ED-4E2E-8B23-B83DF64A82D1}" type="pres">
      <dgm:prSet presAssocID="{8AE68722-9559-4764-80A7-31E10EF7ED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1ACF3-47C0-4DAD-BBC0-C819CE877EE6}" type="pres">
      <dgm:prSet presAssocID="{8AE68722-9559-4764-80A7-31E10EF7ED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1CDA22-44D0-44E9-8B68-6DFF7814D4D2}" type="pres">
      <dgm:prSet presAssocID="{8AE68722-9559-4764-80A7-31E10EF7ED9D}" presName="hierChild4" presStyleCnt="0"/>
      <dgm:spPr/>
    </dgm:pt>
    <dgm:pt modelId="{0B727C66-DE4F-4353-9D2D-D4697166FB83}" type="pres">
      <dgm:prSet presAssocID="{8AE68722-9559-4764-80A7-31E10EF7ED9D}" presName="hierChild5" presStyleCnt="0"/>
      <dgm:spPr/>
    </dgm:pt>
    <dgm:pt modelId="{D1EFB514-8FE8-4660-B85B-7851266081A9}" type="pres">
      <dgm:prSet presAssocID="{F56113F5-1039-48A6-B6DA-977EEFBC0AE0}" presName="hierChild3" presStyleCnt="0"/>
      <dgm:spPr/>
    </dgm:pt>
  </dgm:ptLst>
  <dgm:cxnLst>
    <dgm:cxn modelId="{E71B1F18-06CF-4A8D-AD0F-90B7C817FA11}" srcId="{F56113F5-1039-48A6-B6DA-977EEFBC0AE0}" destId="{71C52DCA-F7D0-42E9-A81D-E5AC61256B0E}" srcOrd="1" destOrd="0" parTransId="{04209C06-74F8-4B17-A3B4-CE88805D5ECB}" sibTransId="{5ECDA77C-F599-4641-92B7-C335A00ABAD5}"/>
    <dgm:cxn modelId="{BC4CF9A6-FAF5-47AB-BDAF-4D773D5D67BD}" type="presOf" srcId="{D819096B-F9A9-474C-BAA2-033167A009E5}" destId="{A26AAFA6-50C3-4716-9B95-B3882AB2F1D2}" srcOrd="1" destOrd="0" presId="urn:microsoft.com/office/officeart/2005/8/layout/orgChart1"/>
    <dgm:cxn modelId="{1DB15F5F-C442-4D39-B555-4247782293F3}" srcId="{F56113F5-1039-48A6-B6DA-977EEFBC0AE0}" destId="{8AE68722-9559-4764-80A7-31E10EF7ED9D}" srcOrd="2" destOrd="0" parTransId="{5FAECCE5-C327-436B-AEC6-3EBF2EC4D23C}" sibTransId="{B1D1D8E8-54BA-499C-ACE9-97183B7891A2}"/>
    <dgm:cxn modelId="{3F23E47A-902D-4848-B999-0160216A720B}" type="presOf" srcId="{F56113F5-1039-48A6-B6DA-977EEFBC0AE0}" destId="{5D6BF3BA-45C7-4A53-9F7C-E314D45ACC17}" srcOrd="0" destOrd="0" presId="urn:microsoft.com/office/officeart/2005/8/layout/orgChart1"/>
    <dgm:cxn modelId="{319017E6-E1FF-4266-B0F6-705590DA0F97}" srcId="{F56113F5-1039-48A6-B6DA-977EEFBC0AE0}" destId="{D819096B-F9A9-474C-BAA2-033167A009E5}" srcOrd="0" destOrd="0" parTransId="{B3DFF4C0-7405-4B1A-803D-E28A593405A5}" sibTransId="{72C15C71-55E4-474C-A318-A58358EF5FF0}"/>
    <dgm:cxn modelId="{7077EA93-D242-4968-A9E4-BEBA25C1854A}" type="presOf" srcId="{04209C06-74F8-4B17-A3B4-CE88805D5ECB}" destId="{0D4289D8-2584-4654-A22F-588742F9FE40}" srcOrd="0" destOrd="0" presId="urn:microsoft.com/office/officeart/2005/8/layout/orgChart1"/>
    <dgm:cxn modelId="{89B7AAD3-FEBB-401B-B7FD-F77335270C92}" type="presOf" srcId="{D819096B-F9A9-474C-BAA2-033167A009E5}" destId="{CC580646-11BB-4E52-86E8-B78C9872CD62}" srcOrd="0" destOrd="0" presId="urn:microsoft.com/office/officeart/2005/8/layout/orgChart1"/>
    <dgm:cxn modelId="{16E2D91B-7611-4508-8243-519DBE6B923D}" srcId="{44BABCFF-53A8-4A94-AF09-206B333FA151}" destId="{F56113F5-1039-48A6-B6DA-977EEFBC0AE0}" srcOrd="0" destOrd="0" parTransId="{CC9660A6-586E-494C-AEB9-82C818D0B0EC}" sibTransId="{F3F072AA-861E-46A9-9821-B7510FBCDF28}"/>
    <dgm:cxn modelId="{73623316-BEF1-4325-A9B1-AE77120CCB9F}" type="presOf" srcId="{71C52DCA-F7D0-42E9-A81D-E5AC61256B0E}" destId="{6045AE2B-B800-481F-BC0F-F763899D1232}" srcOrd="1" destOrd="0" presId="urn:microsoft.com/office/officeart/2005/8/layout/orgChart1"/>
    <dgm:cxn modelId="{59843B5E-2602-4C75-9528-CF0A5CCACE47}" type="presOf" srcId="{8AE68722-9559-4764-80A7-31E10EF7ED9D}" destId="{9A0B15D8-21ED-4E2E-8B23-B83DF64A82D1}" srcOrd="0" destOrd="0" presId="urn:microsoft.com/office/officeart/2005/8/layout/orgChart1"/>
    <dgm:cxn modelId="{D3EF5B08-DAC2-44FB-9AD8-0D82AF6F928C}" type="presOf" srcId="{5FAECCE5-C327-436B-AEC6-3EBF2EC4D23C}" destId="{72BA998E-CDBF-4C22-BE06-7A33D1088E97}" srcOrd="0" destOrd="0" presId="urn:microsoft.com/office/officeart/2005/8/layout/orgChart1"/>
    <dgm:cxn modelId="{2398F581-336F-4B67-899B-36C44244EACE}" type="presOf" srcId="{44BABCFF-53A8-4A94-AF09-206B333FA151}" destId="{8DE5424F-3C8F-4AA0-9FBF-E9FFD5E3DF80}" srcOrd="0" destOrd="0" presId="urn:microsoft.com/office/officeart/2005/8/layout/orgChart1"/>
    <dgm:cxn modelId="{5042FCFB-34F9-4326-9936-4C97C7BD2A6C}" type="presOf" srcId="{8AE68722-9559-4764-80A7-31E10EF7ED9D}" destId="{0B11ACF3-47C0-4DAD-BBC0-C819CE877EE6}" srcOrd="1" destOrd="0" presId="urn:microsoft.com/office/officeart/2005/8/layout/orgChart1"/>
    <dgm:cxn modelId="{119993CF-173B-4A51-B1C7-7BEBF46BF0B3}" type="presOf" srcId="{F56113F5-1039-48A6-B6DA-977EEFBC0AE0}" destId="{DC20058A-3EE5-4F37-BB68-8C622D3F0926}" srcOrd="1" destOrd="0" presId="urn:microsoft.com/office/officeart/2005/8/layout/orgChart1"/>
    <dgm:cxn modelId="{8C474367-8A70-42BD-892E-A6687B526B0A}" type="presOf" srcId="{71C52DCA-F7D0-42E9-A81D-E5AC61256B0E}" destId="{B1C2D9AE-C0CE-4263-A742-B599A5417879}" srcOrd="0" destOrd="0" presId="urn:microsoft.com/office/officeart/2005/8/layout/orgChart1"/>
    <dgm:cxn modelId="{102B2251-000C-40E1-97CD-86ABEF501EF4}" type="presOf" srcId="{B3DFF4C0-7405-4B1A-803D-E28A593405A5}" destId="{FB408159-03CA-4AA5-A4C5-213B3C8FF764}" srcOrd="0" destOrd="0" presId="urn:microsoft.com/office/officeart/2005/8/layout/orgChart1"/>
    <dgm:cxn modelId="{535867F7-6730-41D5-AC2C-7410BCB1F925}" type="presParOf" srcId="{8DE5424F-3C8F-4AA0-9FBF-E9FFD5E3DF80}" destId="{48A9E757-FD55-464A-95A3-BD79151C680F}" srcOrd="0" destOrd="0" presId="urn:microsoft.com/office/officeart/2005/8/layout/orgChart1"/>
    <dgm:cxn modelId="{C79A8249-2D5D-4E72-94DB-7F6F5759449D}" type="presParOf" srcId="{48A9E757-FD55-464A-95A3-BD79151C680F}" destId="{C7166DEE-B304-4EF6-9527-90CA0214F6BE}" srcOrd="0" destOrd="0" presId="urn:microsoft.com/office/officeart/2005/8/layout/orgChart1"/>
    <dgm:cxn modelId="{CE2F815D-4991-43F3-8FAE-8CA496A41EB0}" type="presParOf" srcId="{C7166DEE-B304-4EF6-9527-90CA0214F6BE}" destId="{5D6BF3BA-45C7-4A53-9F7C-E314D45ACC17}" srcOrd="0" destOrd="0" presId="urn:microsoft.com/office/officeart/2005/8/layout/orgChart1"/>
    <dgm:cxn modelId="{1C422C05-4F0F-493C-8E7C-18A3C59C55C2}" type="presParOf" srcId="{C7166DEE-B304-4EF6-9527-90CA0214F6BE}" destId="{DC20058A-3EE5-4F37-BB68-8C622D3F0926}" srcOrd="1" destOrd="0" presId="urn:microsoft.com/office/officeart/2005/8/layout/orgChart1"/>
    <dgm:cxn modelId="{2679991D-E30A-4290-9FAE-DC3A0BB4146D}" type="presParOf" srcId="{48A9E757-FD55-464A-95A3-BD79151C680F}" destId="{5D9577B8-ACAA-4C4F-916B-589306315706}" srcOrd="1" destOrd="0" presId="urn:microsoft.com/office/officeart/2005/8/layout/orgChart1"/>
    <dgm:cxn modelId="{30CA2A56-AB9C-468C-9F5A-2D5555754519}" type="presParOf" srcId="{5D9577B8-ACAA-4C4F-916B-589306315706}" destId="{FB408159-03CA-4AA5-A4C5-213B3C8FF764}" srcOrd="0" destOrd="0" presId="urn:microsoft.com/office/officeart/2005/8/layout/orgChart1"/>
    <dgm:cxn modelId="{295497E8-B47D-4220-AA2C-29082C45E1A5}" type="presParOf" srcId="{5D9577B8-ACAA-4C4F-916B-589306315706}" destId="{885EA0F8-7285-4787-8A29-139CBE748FF1}" srcOrd="1" destOrd="0" presId="urn:microsoft.com/office/officeart/2005/8/layout/orgChart1"/>
    <dgm:cxn modelId="{F1AEE89D-147A-42DB-BAFB-731795BBE995}" type="presParOf" srcId="{885EA0F8-7285-4787-8A29-139CBE748FF1}" destId="{6FE6A3A7-E171-4E24-AEED-0DE760ED0DF5}" srcOrd="0" destOrd="0" presId="urn:microsoft.com/office/officeart/2005/8/layout/orgChart1"/>
    <dgm:cxn modelId="{EB3FDB3A-08A9-4FBC-8A43-BAFA404213E5}" type="presParOf" srcId="{6FE6A3A7-E171-4E24-AEED-0DE760ED0DF5}" destId="{CC580646-11BB-4E52-86E8-B78C9872CD62}" srcOrd="0" destOrd="0" presId="urn:microsoft.com/office/officeart/2005/8/layout/orgChart1"/>
    <dgm:cxn modelId="{A63CB418-294E-495F-AF59-5768DCF90936}" type="presParOf" srcId="{6FE6A3A7-E171-4E24-AEED-0DE760ED0DF5}" destId="{A26AAFA6-50C3-4716-9B95-B3882AB2F1D2}" srcOrd="1" destOrd="0" presId="urn:microsoft.com/office/officeart/2005/8/layout/orgChart1"/>
    <dgm:cxn modelId="{225A9578-EFF2-403A-9E92-511674E7D138}" type="presParOf" srcId="{885EA0F8-7285-4787-8A29-139CBE748FF1}" destId="{E0FFD779-C674-4794-A88E-C684C86BE8EB}" srcOrd="1" destOrd="0" presId="urn:microsoft.com/office/officeart/2005/8/layout/orgChart1"/>
    <dgm:cxn modelId="{5DB87009-CEF7-4604-8429-1BF520FF9256}" type="presParOf" srcId="{885EA0F8-7285-4787-8A29-139CBE748FF1}" destId="{EE2CD643-23C9-4821-8E57-0A700405BCB3}" srcOrd="2" destOrd="0" presId="urn:microsoft.com/office/officeart/2005/8/layout/orgChart1"/>
    <dgm:cxn modelId="{C68CC9FC-5015-4C0F-8238-DC97077CC123}" type="presParOf" srcId="{5D9577B8-ACAA-4C4F-916B-589306315706}" destId="{0D4289D8-2584-4654-A22F-588742F9FE40}" srcOrd="2" destOrd="0" presId="urn:microsoft.com/office/officeart/2005/8/layout/orgChart1"/>
    <dgm:cxn modelId="{E386DAF5-5C75-4652-BFFC-2BDFAA989702}" type="presParOf" srcId="{5D9577B8-ACAA-4C4F-916B-589306315706}" destId="{4F361FD3-270D-4706-89DD-34D0CD5B0F92}" srcOrd="3" destOrd="0" presId="urn:microsoft.com/office/officeart/2005/8/layout/orgChart1"/>
    <dgm:cxn modelId="{0E140E56-0F0B-4B0B-A430-8BFFB037FEEB}" type="presParOf" srcId="{4F361FD3-270D-4706-89DD-34D0CD5B0F92}" destId="{CA48AECD-1C29-46E1-ACAC-ABBE4218E6EA}" srcOrd="0" destOrd="0" presId="urn:microsoft.com/office/officeart/2005/8/layout/orgChart1"/>
    <dgm:cxn modelId="{AA57111A-A1B4-403B-A7A9-24F3E23E3832}" type="presParOf" srcId="{CA48AECD-1C29-46E1-ACAC-ABBE4218E6EA}" destId="{B1C2D9AE-C0CE-4263-A742-B599A5417879}" srcOrd="0" destOrd="0" presId="urn:microsoft.com/office/officeart/2005/8/layout/orgChart1"/>
    <dgm:cxn modelId="{45B4DA86-4BDC-4414-A187-87F3E56D8F47}" type="presParOf" srcId="{CA48AECD-1C29-46E1-ACAC-ABBE4218E6EA}" destId="{6045AE2B-B800-481F-BC0F-F763899D1232}" srcOrd="1" destOrd="0" presId="urn:microsoft.com/office/officeart/2005/8/layout/orgChart1"/>
    <dgm:cxn modelId="{AA90E2F2-93EF-4E36-AD0C-822D0DB260DC}" type="presParOf" srcId="{4F361FD3-270D-4706-89DD-34D0CD5B0F92}" destId="{270AD277-94E6-4236-B985-7F8C57367B82}" srcOrd="1" destOrd="0" presId="urn:microsoft.com/office/officeart/2005/8/layout/orgChart1"/>
    <dgm:cxn modelId="{D5D3CBD0-FE48-4C37-AE0C-25A6F2B2229E}" type="presParOf" srcId="{4F361FD3-270D-4706-89DD-34D0CD5B0F92}" destId="{3A4DE42E-5115-46D1-A9F6-0ACC25CDD4BF}" srcOrd="2" destOrd="0" presId="urn:microsoft.com/office/officeart/2005/8/layout/orgChart1"/>
    <dgm:cxn modelId="{01331976-CE67-44D9-A6B8-055EE2F68BA1}" type="presParOf" srcId="{5D9577B8-ACAA-4C4F-916B-589306315706}" destId="{72BA998E-CDBF-4C22-BE06-7A33D1088E97}" srcOrd="4" destOrd="0" presId="urn:microsoft.com/office/officeart/2005/8/layout/orgChart1"/>
    <dgm:cxn modelId="{CDC2183F-AB4E-4B29-975A-C0BAE778EB22}" type="presParOf" srcId="{5D9577B8-ACAA-4C4F-916B-589306315706}" destId="{D722006B-02C1-4F19-B353-8E2E83C264D9}" srcOrd="5" destOrd="0" presId="urn:microsoft.com/office/officeart/2005/8/layout/orgChart1"/>
    <dgm:cxn modelId="{1C99E108-4D5C-44FB-9704-E646437F3AE1}" type="presParOf" srcId="{D722006B-02C1-4F19-B353-8E2E83C264D9}" destId="{5C29C76C-D2E9-49DB-B7A7-582AE0495A1C}" srcOrd="0" destOrd="0" presId="urn:microsoft.com/office/officeart/2005/8/layout/orgChart1"/>
    <dgm:cxn modelId="{D8F69FC5-BBD8-4EFA-A151-A15019BC8886}" type="presParOf" srcId="{5C29C76C-D2E9-49DB-B7A7-582AE0495A1C}" destId="{9A0B15D8-21ED-4E2E-8B23-B83DF64A82D1}" srcOrd="0" destOrd="0" presId="urn:microsoft.com/office/officeart/2005/8/layout/orgChart1"/>
    <dgm:cxn modelId="{6208C78B-7AF2-43A7-9748-2D7D507A2044}" type="presParOf" srcId="{5C29C76C-D2E9-49DB-B7A7-582AE0495A1C}" destId="{0B11ACF3-47C0-4DAD-BBC0-C819CE877EE6}" srcOrd="1" destOrd="0" presId="urn:microsoft.com/office/officeart/2005/8/layout/orgChart1"/>
    <dgm:cxn modelId="{0DD45AA7-EF27-4B4C-874E-F20A67B523EB}" type="presParOf" srcId="{D722006B-02C1-4F19-B353-8E2E83C264D9}" destId="{0F1CDA22-44D0-44E9-8B68-6DFF7814D4D2}" srcOrd="1" destOrd="0" presId="urn:microsoft.com/office/officeart/2005/8/layout/orgChart1"/>
    <dgm:cxn modelId="{41DBA89B-1289-4F9B-8479-B1E7D6090470}" type="presParOf" srcId="{D722006B-02C1-4F19-B353-8E2E83C264D9}" destId="{0B727C66-DE4F-4353-9D2D-D4697166FB83}" srcOrd="2" destOrd="0" presId="urn:microsoft.com/office/officeart/2005/8/layout/orgChart1"/>
    <dgm:cxn modelId="{1CC902E4-40B5-4D3F-9EEC-D46676DC31AB}" type="presParOf" srcId="{48A9E757-FD55-464A-95A3-BD79151C680F}" destId="{D1EFB514-8FE8-4660-B85B-7851266081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733C-54B7-4C29-B08C-3747880F100B}">
      <dsp:nvSpPr>
        <dsp:cNvPr id="0" name=""/>
        <dsp:cNvSpPr/>
      </dsp:nvSpPr>
      <dsp:spPr>
        <a:xfrm>
          <a:off x="3999048" y="1442498"/>
          <a:ext cx="2121202" cy="80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85"/>
              </a:lnTo>
              <a:lnTo>
                <a:pt x="2121202" y="594985"/>
              </a:lnTo>
              <a:lnTo>
                <a:pt x="2121202" y="802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F514-EEEE-4E61-B1C9-E9974041AC39}">
      <dsp:nvSpPr>
        <dsp:cNvPr id="0" name=""/>
        <dsp:cNvSpPr/>
      </dsp:nvSpPr>
      <dsp:spPr>
        <a:xfrm>
          <a:off x="1788843" y="1442498"/>
          <a:ext cx="2210204" cy="870652"/>
        </a:xfrm>
        <a:custGeom>
          <a:avLst/>
          <a:gdLst/>
          <a:ahLst/>
          <a:cxnLst/>
          <a:rect l="0" t="0" r="0" b="0"/>
          <a:pathLst>
            <a:path>
              <a:moveTo>
                <a:pt x="2210204" y="0"/>
              </a:moveTo>
              <a:lnTo>
                <a:pt x="2210204" y="663220"/>
              </a:lnTo>
              <a:lnTo>
                <a:pt x="0" y="663220"/>
              </a:lnTo>
              <a:lnTo>
                <a:pt x="0" y="870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18B08-8B23-4761-815C-FF731424DDBA}">
      <dsp:nvSpPr>
        <dsp:cNvPr id="0" name=""/>
        <dsp:cNvSpPr/>
      </dsp:nvSpPr>
      <dsp:spPr>
        <a:xfrm>
          <a:off x="160798" y="418477"/>
          <a:ext cx="7676498" cy="1024020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775B-9E88-4819-BF9E-79E431BC902F}">
      <dsp:nvSpPr>
        <dsp:cNvPr id="0" name=""/>
        <dsp:cNvSpPr/>
      </dsp:nvSpPr>
      <dsp:spPr>
        <a:xfrm>
          <a:off x="409592" y="654831"/>
          <a:ext cx="7676498" cy="1024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sp:txBody>
      <dsp:txXfrm>
        <a:off x="439585" y="684824"/>
        <a:ext cx="7616512" cy="964034"/>
      </dsp:txXfrm>
    </dsp:sp>
    <dsp:sp modelId="{21EF4F56-8165-45C1-A6D3-0E472D9D09B1}">
      <dsp:nvSpPr>
        <dsp:cNvPr id="0" name=""/>
        <dsp:cNvSpPr/>
      </dsp:nvSpPr>
      <dsp:spPr>
        <a:xfrm>
          <a:off x="-71447" y="2313150"/>
          <a:ext cx="3720582" cy="1903637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39887-C6C6-4859-8822-3D9D7B217568}">
      <dsp:nvSpPr>
        <dsp:cNvPr id="0" name=""/>
        <dsp:cNvSpPr/>
      </dsp:nvSpPr>
      <dsp:spPr>
        <a:xfrm>
          <a:off x="177346" y="2549504"/>
          <a:ext cx="3720582" cy="1903637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272" y="2642430"/>
        <a:ext cx="3534730" cy="1717785"/>
      </dsp:txXfrm>
    </dsp:sp>
    <dsp:sp modelId="{5AD82798-F568-4F0D-85FC-837CC49E197A}">
      <dsp:nvSpPr>
        <dsp:cNvPr id="0" name=""/>
        <dsp:cNvSpPr/>
      </dsp:nvSpPr>
      <dsp:spPr>
        <a:xfrm>
          <a:off x="4231118" y="2244915"/>
          <a:ext cx="3778262" cy="2063837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67C8-9ACA-45CA-92CD-3535FE146F9E}">
      <dsp:nvSpPr>
        <dsp:cNvPr id="0" name=""/>
        <dsp:cNvSpPr/>
      </dsp:nvSpPr>
      <dsp:spPr>
        <a:xfrm>
          <a:off x="4479912" y="2481269"/>
          <a:ext cx="3778262" cy="2063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0360" y="2541717"/>
        <a:ext cx="3657366" cy="1942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0287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2939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26.04.2024 №11,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от 06.09.2024 №31, от 24.10.2024 №37,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От 10.12.2024 №43)</a:t>
            </a: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642910" y="1500174"/>
          <a:ext cx="8064499" cy="432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2024 год и на плановый период 2025 и 2026 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-577829,4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-571917,0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-661009,6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-441455,0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-608453,2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620342,7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604161,4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769849,0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470392,7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608316,1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34820,6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28937,7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2024 год и на плановый период 2025 и 2026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просмотров):70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000108"/>
          <a:ext cx="8143932" cy="54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707236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1200,0 </a:t>
            </a:r>
            <a:r>
              <a:rPr lang="ru-RU" sz="1100" dirty="0" smtClean="0">
                <a:latin typeface="Comic Sans MS" pitchFamily="66" charset="0"/>
              </a:rPr>
              <a:t>Основным видом деятельности компании РТ Терминал, ООО по ОКВЭД является: деятельность вспомогательная прочая, связанная с перевозками. 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1150,0 </a:t>
            </a:r>
            <a:r>
              <a:rPr lang="ru-RU" sz="1100" dirty="0" smtClean="0">
                <a:latin typeface="Comic Sans MS" pitchFamily="66" charset="0"/>
              </a:rPr>
              <a:t>Основным видом деятельности является торговля оптовая твердым, жидким и газообразным топливом и подобными продуктами.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«Альфа Транс Инвест»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1160,0</a:t>
            </a:r>
            <a:r>
              <a:rPr lang="ru-RU" sz="1100" dirty="0" smtClean="0">
                <a:latin typeface="Comic Sans MS" pitchFamily="66" charset="0"/>
              </a:rPr>
              <a:t>  Предприятие является крупнейшим логистическим оператором (провайдером), который предлагает своим клиентам круглосуточный сервис, комплексные услуги по логистической обработке (хранение, перевозка, маркировка, упаковка, перегрузка и другие операции).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780,0 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100" dirty="0" smtClean="0">
                <a:latin typeface="Comic Sans MS" pitchFamily="66" charset="0"/>
              </a:rPr>
              <a:t>беспечивает передачу и распределение электрической энергии, технологическое присоединение к электрическим сетям.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600,0 </a:t>
            </a:r>
            <a:r>
              <a:rPr lang="ru-RU" sz="11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 сухопутного пассажирского транспорта: перевозки пассажиров в городском и пригородном сообщении.</a:t>
            </a:r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600,0 </a:t>
            </a:r>
            <a:r>
              <a:rPr lang="ru-RU" sz="1100" dirty="0" smtClean="0">
                <a:latin typeface="Comic Sans MS" pitchFamily="66" charset="0"/>
              </a:rPr>
              <a:t>Торговля оптовая неспециализированная.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850,0 </a:t>
            </a:r>
            <a:r>
              <a:rPr lang="ru-RU" sz="11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Оказание услуг по круглогодичному комплексному содержанию, искусственных сооружений автомобильных дорог и обеспечение безопасности дорожного движения</a:t>
            </a:r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1050,0 </a:t>
            </a:r>
            <a:r>
              <a:rPr lang="ru-RU" sz="1100" dirty="0" smtClean="0">
                <a:latin typeface="Comic Sans MS" pitchFamily="66" charset="0"/>
              </a:rPr>
              <a:t>Общество осуществляет реализацию моторных топлив в розницу через собственную сеть АЗК и мелкооптовым потребителям с нефтебаз.</a:t>
            </a:r>
            <a:endParaRPr lang="ru-RU" sz="1100" b="1" i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400,0 </a:t>
            </a:r>
            <a:r>
              <a:rPr lang="ru-RU" sz="1100" dirty="0" smtClean="0">
                <a:latin typeface="Comic Sans MS" pitchFamily="66" charset="0"/>
              </a:rPr>
              <a:t>Строительство автомобильных дорог и автомагистралей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500,0 </a:t>
            </a:r>
            <a:r>
              <a:rPr lang="ru-RU" sz="1100" dirty="0" smtClean="0">
                <a:latin typeface="Comic Sans MS" pitchFamily="66" charset="0"/>
              </a:rPr>
              <a:t>Торговля розничная моторным топливом в специализированных магазинах</a:t>
            </a:r>
            <a:endParaRPr lang="ru-RU" sz="11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650,0 </a:t>
            </a:r>
            <a:r>
              <a:rPr lang="ru-RU" sz="1100" dirty="0" smtClean="0">
                <a:latin typeface="Comic Sans MS" pitchFamily="66" charset="0"/>
              </a:rPr>
              <a:t>Производство канатов, веревок, шпагата и сетей</a:t>
            </a:r>
            <a:endParaRPr lang="ru-RU" sz="1100" b="1" i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5586" name="Picture 2" descr="https://www.rosneft.ru/upload/site1/document_image/img_16082023_01-800x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998" y="992536"/>
            <a:ext cx="1562053" cy="1171540"/>
          </a:xfrm>
          <a:prstGeom prst="rect">
            <a:avLst/>
          </a:prstGeom>
          <a:noFill/>
        </p:spPr>
      </p:pic>
      <p:sp>
        <p:nvSpPr>
          <p:cNvPr id="195588" name="AutoShape 4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0" name="AutoShape 6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2" name="AutoShape 8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4" name="AutoShape 10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6" name="AutoShape 12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8" name="AutoShape 14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600" name="AutoShape 16" descr="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5601" name="Picture 17" descr="C:\Users\Смирнова\Documents\163df93b22f77b61d58367c4f43b7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665" y="4797152"/>
            <a:ext cx="1693386" cy="136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Пояснительная записка</a:t>
            </a:r>
            <a:r>
              <a:rPr lang="ru-RU" sz="9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к решению Краснинской районной Думы_59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информация_________________________________60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861112029"/>
              </p:ext>
            </p:extLst>
          </p:nvPr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020204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470392,7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347478,6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600084,9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55743,5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40639,5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39951,3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2489,8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3559,6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36846,1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26319,4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112090,3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1513,8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39652,6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24588,4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845763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1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3222,6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222,6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270214,3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197348,6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50420,2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191981,4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150428,4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136192,3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10333,1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57686,5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30933,6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12627,2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20120,7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23626,2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23634,9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5488,9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14285,3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14294,0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460894,9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340006,6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592662,9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43575,0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37386,5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24588,4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31396,5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283533,6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230032,9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216755,6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6937,9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1914,2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10837,8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50420,2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36776,5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183512,6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145371,6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130931,2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5127,1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57691,5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12616,3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6017,7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12115,3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10851,9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26921,3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55003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«Создание условий для устойчивого развития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функционирования жилищно-коммунального хозяйства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9497,8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6438,9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2489,8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14625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1985,1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1903,9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97724,8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50396,4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Гусинское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21019,2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128729,1</a:t>
                      </a:r>
                      <a:endParaRPr lang="ru-RU" sz="9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52300,3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543956" cy="64291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31894"/>
          <a:ext cx="8715434" cy="5697502"/>
        </p:xfrm>
        <a:graphic>
          <a:graphicData uri="http://schemas.openxmlformats.org/drawingml/2006/table">
            <a:tbl>
              <a:tblPr/>
              <a:tblGrid>
                <a:gridCol w="4772302"/>
                <a:gridCol w="590526"/>
                <a:gridCol w="590526"/>
                <a:gridCol w="590526"/>
                <a:gridCol w="590526"/>
                <a:gridCol w="580897"/>
                <a:gridCol w="527200"/>
                <a:gridCol w="472931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оснащение (обновление материально-технической базы) оборудованием, средствами обучения и воспитания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создание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8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9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21551,6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23143,8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-441455,0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470392,7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к решению Краснинской районной Думы от 10.12.2024 №43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037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1200" b="1" smtClean="0">
                <a:latin typeface="Comic Sans MS" pitchFamily="66" charset="0"/>
                <a:cs typeface="Times New Roman" pitchFamily="18" charset="0"/>
              </a:rPr>
              <a:t>ДОХОДЫ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 Решением Краснинской районной Думы доходная часть бюджета муниципального района на 2024 год утверждена в сумме </a:t>
            </a:r>
            <a:r>
              <a:rPr lang="ru-RU" sz="1200" b="1" dirty="0" smtClean="0">
                <a:latin typeface="Comic Sans MS" pitchFamily="66" charset="0"/>
              </a:rPr>
              <a:t>441455,0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За счет безвозмездных поступлений от других бюджетов бюджетной системы Российской Федерации доходы увеличились на сумму </a:t>
            </a:r>
            <a:r>
              <a:rPr lang="ru-RU" sz="1200" b="1" dirty="0" smtClean="0">
                <a:latin typeface="Comic Sans MS" pitchFamily="66" charset="0"/>
              </a:rPr>
              <a:t>4694,3 </a:t>
            </a:r>
            <a:r>
              <a:rPr lang="ru-RU" sz="1200" dirty="0" smtClean="0">
                <a:latin typeface="Comic Sans MS" pitchFamily="66" charset="0"/>
              </a:rPr>
              <a:t>тыс. рублей по следующим источникам: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1. Субвенции бюджету муниципального района в сумме </a:t>
            </a:r>
            <a:r>
              <a:rPr lang="ru-RU" sz="1200" b="1" dirty="0" smtClean="0">
                <a:latin typeface="Comic Sans MS" pitchFamily="66" charset="0"/>
              </a:rPr>
              <a:t>4538,0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2. Иные межбюджетные трансферты увеличение в сумме </a:t>
            </a:r>
            <a:r>
              <a:rPr lang="ru-RU" sz="1200" b="1" dirty="0" smtClean="0">
                <a:latin typeface="Comic Sans MS" pitchFamily="66" charset="0"/>
              </a:rPr>
              <a:t>156,3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  <a:endParaRPr lang="ru-RU" sz="1200" b="1" dirty="0" smtClean="0">
              <a:latin typeface="Comic Sans MS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Comic Sans MS" pitchFamily="66" charset="0"/>
              </a:rPr>
              <a:t>РАСХОДЫ</a:t>
            </a:r>
            <a:endParaRPr lang="ru-RU" sz="1200" dirty="0" smtClean="0">
              <a:latin typeface="Comic Sans MS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Расходная часть бюджета муниципального района утверждена в сумме</a:t>
            </a:r>
            <a:r>
              <a:rPr lang="ru-RU" sz="1200" b="1" dirty="0" smtClean="0">
                <a:latin typeface="Comic Sans MS" pitchFamily="66" charset="0"/>
              </a:rPr>
              <a:t> 470392,7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  <a:r>
              <a:rPr lang="x-none" sz="1200" smtClean="0">
                <a:latin typeface="Comic Sans MS" pitchFamily="66" charset="0"/>
              </a:rPr>
              <a:t> </a:t>
            </a:r>
            <a:endParaRPr lang="ru-RU" sz="1200" dirty="0" smtClean="0">
              <a:latin typeface="Comic Sans MS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Расходы увеличить </a:t>
            </a:r>
            <a:r>
              <a:rPr lang="ru-RU" sz="1200" b="1" dirty="0" smtClean="0">
                <a:latin typeface="Comic Sans MS" pitchFamily="66" charset="0"/>
              </a:rPr>
              <a:t>5034,9</a:t>
            </a:r>
            <a:r>
              <a:rPr lang="ru-RU" sz="1200" dirty="0" smtClean="0">
                <a:latin typeface="Comic Sans MS" pitchFamily="66" charset="0"/>
              </a:rPr>
              <a:t> тыс. рублей, в том числе: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1. За счет безвозмездных поступлений от других бюджетов бюджетной системы Российской Федерации в сумме </a:t>
            </a:r>
            <a:r>
              <a:rPr lang="ru-RU" sz="1200" b="1" dirty="0" smtClean="0">
                <a:latin typeface="Comic Sans MS" pitchFamily="66" charset="0"/>
              </a:rPr>
              <a:t>4694,3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2.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latin typeface="Comic Sans MS" pitchFamily="66" charset="0"/>
              </a:rPr>
              <a:t>За счет остатков средств бюджета муниципального района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340,6</a:t>
            </a:r>
            <a:r>
              <a:rPr lang="ru-RU" sz="1200" dirty="0" smtClean="0">
                <a:latin typeface="Comic Sans MS" pitchFamily="66" charset="0"/>
              </a:rPr>
              <a:t> тыс. рублей, в том числе: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- на выплату компенсации за неиспользованный отпуск и выходное пособие при увольнении работников Контрольно-ревизионной комиссии в связи с ликвидацией учреждения в сумме </a:t>
            </a:r>
            <a:r>
              <a:rPr lang="ru-RU" sz="1200" b="1" dirty="0" smtClean="0">
                <a:latin typeface="Comic Sans MS" pitchFamily="66" charset="0"/>
              </a:rPr>
              <a:t>340,6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  <a:endParaRPr lang="ru-RU" sz="12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ДЕФИЦИТ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Дефицит бюджета муниципального района утвержден в сумме</a:t>
            </a:r>
            <a:r>
              <a:rPr lang="ru-RU" sz="1200" b="1" dirty="0" smtClean="0">
                <a:latin typeface="Comic Sans MS" pitchFamily="66" charset="0"/>
              </a:rPr>
              <a:t> 28937,7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У</a:t>
            </a:r>
            <a:r>
              <a:rPr lang="x-none" sz="1200" smtClean="0">
                <a:latin typeface="Comic Sans MS" pitchFamily="66" charset="0"/>
              </a:rPr>
              <a:t>величени</a:t>
            </a:r>
            <a:r>
              <a:rPr lang="ru-RU" sz="1200" dirty="0" smtClean="0">
                <a:latin typeface="Comic Sans MS" pitchFamily="66" charset="0"/>
              </a:rPr>
              <a:t>е</a:t>
            </a:r>
            <a:r>
              <a:rPr lang="x-none" sz="1200" smtClean="0">
                <a:latin typeface="Comic Sans MS" pitchFamily="66" charset="0"/>
              </a:rPr>
              <a:t> размера дефицита бюджета муниципального </a:t>
            </a:r>
            <a:r>
              <a:rPr lang="ru-RU" sz="1200" dirty="0" smtClean="0">
                <a:latin typeface="Comic Sans MS" pitchFamily="66" charset="0"/>
              </a:rPr>
              <a:t>образования</a:t>
            </a:r>
            <a:r>
              <a:rPr lang="x-none" sz="1200" smtClean="0">
                <a:latin typeface="Comic Sans MS" pitchFamily="66" charset="0"/>
              </a:rPr>
              <a:t> на 202</a:t>
            </a:r>
            <a:r>
              <a:rPr lang="ru-RU" sz="1200" dirty="0" smtClean="0">
                <a:latin typeface="Comic Sans MS" pitchFamily="66" charset="0"/>
              </a:rPr>
              <a:t>4 </a:t>
            </a:r>
            <a:r>
              <a:rPr lang="x-none" sz="1200" smtClean="0">
                <a:latin typeface="Comic Sans MS" pitchFamily="66" charset="0"/>
              </a:rPr>
              <a:t>год  в </a:t>
            </a:r>
            <a:r>
              <a:rPr lang="ru-RU" sz="1200" dirty="0" smtClean="0">
                <a:latin typeface="Comic Sans MS" pitchFamily="66" charset="0"/>
              </a:rPr>
              <a:t>размере </a:t>
            </a:r>
            <a:r>
              <a:rPr lang="ru-RU" sz="1200" b="1" dirty="0" smtClean="0">
                <a:latin typeface="Comic Sans MS" pitchFamily="66" charset="0"/>
              </a:rPr>
              <a:t>340,6 </a:t>
            </a:r>
            <a:r>
              <a:rPr lang="x-none" sz="1200" smtClean="0">
                <a:latin typeface="Comic Sans MS" pitchFamily="66" charset="0"/>
              </a:rPr>
              <a:t>тыс.</a:t>
            </a:r>
            <a:endParaRPr lang="ru-RU" sz="1200" dirty="0" smtClean="0">
              <a:latin typeface="Comic Sans MS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В качестве источника финансирования дефицита бюджета  муниципального района использовались остатки средств бюджета по состоянию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340,6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>
              <a:lnSpc>
                <a:spcPct val="100000"/>
              </a:lnSpc>
            </a:pPr>
            <a:endParaRPr lang="ru-RU" sz="11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15797</TotalTime>
  <Words>7247</Words>
  <Application>Microsoft Office PowerPoint</Application>
  <PresentationFormat>Экран (4:3)</PresentationFormat>
  <Paragraphs>1634</Paragraphs>
  <Slides>60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ПОЯСНИТЕЛЬНАЯ ЗАПИСКА      к решению Краснинской районной Думы от 10.12.2024 №43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 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1905</cp:revision>
  <dcterms:created xsi:type="dcterms:W3CDTF">2014-03-05T08:04:44Z</dcterms:created>
  <dcterms:modified xsi:type="dcterms:W3CDTF">2024-12-23T07:00:08Z</dcterms:modified>
</cp:coreProperties>
</file>