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277" r:id="rId20"/>
    <p:sldId id="281" r:id="rId21"/>
    <p:sldId id="283" r:id="rId22"/>
    <p:sldId id="284" r:id="rId23"/>
    <p:sldId id="285" r:id="rId24"/>
    <p:sldId id="278" r:id="rId25"/>
    <p:sldId id="286" r:id="rId26"/>
    <p:sldId id="279" r:id="rId27"/>
    <p:sldId id="287" r:id="rId28"/>
    <p:sldId id="315" r:id="rId29"/>
    <p:sldId id="314" r:id="rId30"/>
    <p:sldId id="313" r:id="rId31"/>
    <p:sldId id="300" r:id="rId32"/>
    <p:sldId id="321" r:id="rId33"/>
    <p:sldId id="322" r:id="rId34"/>
    <p:sldId id="324" r:id="rId35"/>
    <p:sldId id="323" r:id="rId36"/>
    <p:sldId id="316" r:id="rId37"/>
    <p:sldId id="291" r:id="rId38"/>
    <p:sldId id="293" r:id="rId39"/>
    <p:sldId id="295" r:id="rId40"/>
    <p:sldId id="296" r:id="rId41"/>
    <p:sldId id="297" r:id="rId42"/>
    <p:sldId id="299" r:id="rId43"/>
    <p:sldId id="301" r:id="rId44"/>
    <p:sldId id="302" r:id="rId45"/>
    <p:sldId id="318" r:id="rId4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660033"/>
    <a:srgbClr val="5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4" autoAdjust="0"/>
    <p:restoredTop sz="95932" autoAdjust="0"/>
  </p:normalViewPr>
  <p:slideViewPr>
    <p:cSldViewPr>
      <p:cViewPr>
        <p:scale>
          <a:sx n="80" d="100"/>
          <a:sy n="80" d="100"/>
        </p:scale>
        <p:origin x="-2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70718232044202"/>
          <c:y val="7.6167076167076173E-2"/>
          <c:w val="0.56243093922651932"/>
          <c:h val="0.7100737100737110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1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261594.2</c:v>
                </c:pt>
                <c:pt idx="1">
                  <c:v>306004.5</c:v>
                </c:pt>
                <c:pt idx="2">
                  <c:v>321299.59999999998</c:v>
                </c:pt>
                <c:pt idx="3">
                  <c:v>312536.09999999998</c:v>
                </c:pt>
                <c:pt idx="4">
                  <c:v>269494.09999999998</c:v>
                </c:pt>
                <c:pt idx="5">
                  <c:v>364115.20000000001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FF0000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267077</c:v>
                </c:pt>
                <c:pt idx="1">
                  <c:v>300118.3</c:v>
                </c:pt>
                <c:pt idx="2">
                  <c:v>321898.2</c:v>
                </c:pt>
                <c:pt idx="3">
                  <c:v>319239.3</c:v>
                </c:pt>
                <c:pt idx="4">
                  <c:v>274508.2</c:v>
                </c:pt>
                <c:pt idx="5">
                  <c:v>369387.3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Дефицит, профицит (-;+)</c:v>
                </c:pt>
              </c:strCache>
            </c:strRef>
          </c:tx>
          <c:spPr>
            <a:solidFill>
              <a:schemeClr val="hlink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-5482.8</c:v>
                </c:pt>
                <c:pt idx="1">
                  <c:v>5886.2</c:v>
                </c:pt>
                <c:pt idx="2">
                  <c:v>-598.6</c:v>
                </c:pt>
                <c:pt idx="3">
                  <c:v>-6703.2</c:v>
                </c:pt>
                <c:pt idx="4">
                  <c:v>-5014.1000000000004</c:v>
                </c:pt>
                <c:pt idx="5">
                  <c:v>-5272.1</c:v>
                </c:pt>
              </c:numCache>
            </c:numRef>
          </c:val>
        </c:ser>
        <c:axId val="117840128"/>
        <c:axId val="117858304"/>
      </c:barChart>
      <c:catAx>
        <c:axId val="117840128"/>
        <c:scaling>
          <c:orientation val="minMax"/>
        </c:scaling>
        <c:axPos val="b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7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7858304"/>
        <c:crosses val="autoZero"/>
        <c:auto val="1"/>
        <c:lblAlgn val="ctr"/>
        <c:lblOffset val="100"/>
        <c:tickLblSkip val="1"/>
        <c:tickMarkSkip val="1"/>
      </c:catAx>
      <c:valAx>
        <c:axId val="117858304"/>
        <c:scaling>
          <c:orientation val="minMax"/>
        </c:scaling>
        <c:axPos val="l"/>
        <c:majorGridlines>
          <c:spPr>
            <a:ln w="31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7840128"/>
        <c:crosses val="autoZero"/>
        <c:crossBetween val="between"/>
      </c:valAx>
      <c:spPr>
        <a:noFill/>
        <a:ln w="1265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729281767955996"/>
          <c:y val="0.3046683046683048"/>
          <c:w val="0.30828729281768014"/>
          <c:h val="0.25307125307125306"/>
        </c:manualLayout>
      </c:layout>
      <c:spPr>
        <a:noFill/>
        <a:ln w="3165">
          <a:solidFill>
            <a:schemeClr val="tx1"/>
          </a:solidFill>
          <a:prstDash val="solid"/>
        </a:ln>
      </c:spPr>
      <c:txPr>
        <a:bodyPr/>
        <a:lstStyle/>
        <a:p>
          <a:pPr>
            <a:defRPr sz="1605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47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Среднемесячная номинальная начисленная заработная плата работников организаций </a:t>
            </a:r>
          </a:p>
        </c:rich>
      </c:tx>
      <c:layout>
        <c:manualLayout>
          <c:xMode val="edge"/>
          <c:yMode val="edge"/>
          <c:x val="0.20226140725675679"/>
          <c:y val="1.9784460534651761E-2"/>
        </c:manualLayout>
      </c:layout>
      <c:spPr>
        <a:noFill/>
        <a:ln w="27246">
          <a:noFill/>
        </a:ln>
      </c:spPr>
    </c:title>
    <c:plotArea>
      <c:layout>
        <c:manualLayout>
          <c:layoutTarget val="inner"/>
          <c:xMode val="edge"/>
          <c:yMode val="edge"/>
          <c:x val="4.7486033519553134E-2"/>
          <c:y val="0.16545012165450118"/>
          <c:w val="0.89944134078212257"/>
          <c:h val="0.65936739659367494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2018г. 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381234150464929E-3"/>
                  <c:y val="1.123280076885427E-2"/>
                </c:manualLayout>
              </c:layout>
              <c:dLblPos val="outEnd"/>
              <c:showVal val="1"/>
            </c:dLbl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24.43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2019г. 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27.72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2020 г. Оценка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29.32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2021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31.32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2022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33.449999999999996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35.690000000000012</c:v>
                </c:pt>
              </c:numCache>
            </c:numRef>
          </c:val>
        </c:ser>
        <c:gapWidth val="100"/>
        <c:overlap val="-24"/>
        <c:axId val="132776320"/>
        <c:axId val="132777856"/>
      </c:barChart>
      <c:catAx>
        <c:axId val="132776320"/>
        <c:scaling>
          <c:orientation val="minMax"/>
        </c:scaling>
        <c:delete val="1"/>
        <c:axPos val="b"/>
        <c:tickLblPos val="nextTo"/>
        <c:crossAx val="132777856"/>
        <c:crosses val="autoZero"/>
        <c:auto val="1"/>
        <c:lblAlgn val="ctr"/>
        <c:lblOffset val="100"/>
      </c:catAx>
      <c:valAx>
        <c:axId val="132777856"/>
        <c:scaling>
          <c:orientation val="minMax"/>
        </c:scaling>
        <c:axPos val="l"/>
        <c:majorGridlines>
          <c:spPr>
            <a:ln w="348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980">
            <a:noFill/>
          </a:ln>
        </c:spPr>
        <c:txPr>
          <a:bodyPr rot="0" vert="horz"/>
          <a:lstStyle/>
          <a:p>
            <a:pPr>
              <a:defRPr sz="1314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776320"/>
        <c:crosses val="autoZero"/>
        <c:crossBetween val="between"/>
      </c:valAx>
      <c:spPr>
        <a:noFill/>
        <a:ln w="27246">
          <a:noFill/>
        </a:ln>
      </c:spPr>
    </c:plotArea>
    <c:legend>
      <c:legendPos val="r"/>
      <c:layout>
        <c:manualLayout>
          <c:xMode val="edge"/>
          <c:yMode val="edge"/>
          <c:x val="7.5187625967804818E-3"/>
          <c:y val="0.79472687987907453"/>
          <c:w val="0.89599004946136152"/>
          <c:h val="0.11676080381147977"/>
        </c:manualLayout>
      </c:layout>
      <c:spPr>
        <a:noFill/>
        <a:ln w="27921">
          <a:noFill/>
        </a:ln>
      </c:spPr>
      <c:txPr>
        <a:bodyPr/>
        <a:lstStyle/>
        <a:p>
          <a:pPr>
            <a:defRPr sz="1207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63576158940412"/>
          <c:y val="6.1046511627906974E-2"/>
          <c:w val="0.58145695364238359"/>
          <c:h val="0.7936046511627914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312536.09999999998</c:v>
                </c:pt>
                <c:pt idx="1">
                  <c:v>269494.09999999998</c:v>
                </c:pt>
                <c:pt idx="2">
                  <c:v>364115.20000000001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319239.3</c:v>
                </c:pt>
                <c:pt idx="1">
                  <c:v>274508.2</c:v>
                </c:pt>
                <c:pt idx="2">
                  <c:v>369387.3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Дефицит, профицит (-;+)</c:v>
                </c:pt>
              </c:strCache>
            </c:strRef>
          </c:tx>
          <c:spPr>
            <a:solidFill>
              <a:schemeClr val="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-6703.2</c:v>
                </c:pt>
                <c:pt idx="1">
                  <c:v>-5014.1000000000004</c:v>
                </c:pt>
                <c:pt idx="2">
                  <c:v>-5272.1</c:v>
                </c:pt>
              </c:numCache>
            </c:numRef>
          </c:val>
        </c:ser>
        <c:gapDepth val="0"/>
        <c:shape val="box"/>
        <c:axId val="120404992"/>
        <c:axId val="120423168"/>
        <c:axId val="0"/>
      </c:bar3DChart>
      <c:catAx>
        <c:axId val="120404992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0423168"/>
        <c:crosses val="autoZero"/>
        <c:auto val="1"/>
        <c:lblAlgn val="ctr"/>
        <c:lblOffset val="100"/>
        <c:tickLblSkip val="1"/>
        <c:tickMarkSkip val="1"/>
      </c:catAx>
      <c:valAx>
        <c:axId val="120423168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0404992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609271523178805"/>
          <c:y val="0.23837209302325582"/>
          <c:w val="0.31390728476821234"/>
          <c:h val="0.46511627906976816"/>
        </c:manualLayout>
      </c:layout>
      <c:spPr>
        <a:noFill/>
        <a:ln w="25735">
          <a:noFill/>
        </a:ln>
      </c:spPr>
      <c:txPr>
        <a:bodyPr/>
        <a:lstStyle/>
        <a:p>
          <a:pPr>
            <a:defRPr sz="1302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3547646383467279"/>
          <c:y val="0.11578947368421059"/>
          <c:w val="0.65901262916188363"/>
          <c:h val="0.536842105263157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808080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263383</c:v>
                </c:pt>
                <c:pt idx="1">
                  <c:v>45977.8</c:v>
                </c:pt>
                <c:pt idx="2">
                  <c:v>3175.3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D9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219352.3</c:v>
                </c:pt>
                <c:pt idx="1">
                  <c:v>47286.9</c:v>
                </c:pt>
                <c:pt idx="2">
                  <c:v>2854.9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311393.40000000002</c:v>
                </c:pt>
                <c:pt idx="1">
                  <c:v>49752.800000000003</c:v>
                </c:pt>
                <c:pt idx="2">
                  <c:v>2969</c:v>
                </c:pt>
              </c:numCache>
            </c:numRef>
          </c:val>
        </c:ser>
        <c:axId val="120371456"/>
        <c:axId val="120442880"/>
      </c:barChart>
      <c:catAx>
        <c:axId val="120371456"/>
        <c:scaling>
          <c:orientation val="minMax"/>
        </c:scaling>
        <c:axPos val="b"/>
        <c:numFmt formatCode="General" sourceLinked="1"/>
        <c:tickLblPos val="nextTo"/>
        <c:spPr>
          <a:ln w="3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0442880"/>
        <c:crosses val="autoZero"/>
        <c:auto val="1"/>
        <c:lblAlgn val="ctr"/>
        <c:lblOffset val="100"/>
        <c:tickLblSkip val="1"/>
        <c:tickMarkSkip val="1"/>
      </c:catAx>
      <c:valAx>
        <c:axId val="120442880"/>
        <c:scaling>
          <c:orientation val="minMax"/>
        </c:scaling>
        <c:axPos val="l"/>
        <c:numFmt formatCode="General" sourceLinked="1"/>
        <c:tickLblPos val="nextTo"/>
        <c:spPr>
          <a:ln w="3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0371456"/>
        <c:crosses val="autoZero"/>
        <c:crossBetween val="between"/>
      </c:valAx>
      <c:spPr>
        <a:noFill/>
        <a:ln w="31661">
          <a:noFill/>
        </a:ln>
      </c:spPr>
    </c:plotArea>
    <c:legend>
      <c:legendPos val="r"/>
      <c:layout>
        <c:manualLayout>
          <c:xMode val="edge"/>
          <c:yMode val="edge"/>
          <c:x val="0.86322846276416365"/>
          <c:y val="2.2913222803671324E-2"/>
          <c:w val="0.10562222558221598"/>
          <c:h val="0.52491286415284988"/>
        </c:manualLayout>
      </c:layout>
      <c:spPr>
        <a:noFill/>
        <a:ln w="31661">
          <a:noFill/>
        </a:ln>
      </c:spPr>
      <c:txPr>
        <a:bodyPr/>
        <a:lstStyle/>
        <a:p>
          <a:pPr>
            <a:defRPr sz="206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244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430894308943215E-2"/>
          <c:y val="6.3670411985018813E-2"/>
          <c:w val="0.603252032520326"/>
          <c:h val="0.7827715355805254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33058.199999999997</c:v>
                </c:pt>
                <c:pt idx="1">
                  <c:v>34736.9</c:v>
                </c:pt>
                <c:pt idx="2">
                  <c:v>36605.1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Акцизы </c:v>
                </c:pt>
              </c:strCache>
            </c:strRef>
          </c:tx>
          <c:spPr>
            <a:solidFill>
              <a:srgbClr val="00FF00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6832.1</c:v>
                </c:pt>
                <c:pt idx="1">
                  <c:v>7076.6</c:v>
                </c:pt>
                <c:pt idx="2">
                  <c:v>7340.4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hlink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4851</c:v>
                </c:pt>
                <c:pt idx="1">
                  <c:v>4187.4000000000005</c:v>
                </c:pt>
                <c:pt idx="2">
                  <c:v>4469.9000000000005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00FFFF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1236.5</c:v>
                </c:pt>
                <c:pt idx="1">
                  <c:v>1286</c:v>
                </c:pt>
                <c:pt idx="2">
                  <c:v>1337.4</c:v>
                </c:pt>
              </c:numCache>
            </c:numRef>
          </c:val>
        </c:ser>
        <c:gapDepth val="0"/>
        <c:shape val="box"/>
        <c:axId val="121843072"/>
        <c:axId val="121848960"/>
        <c:axId val="0"/>
      </c:bar3DChart>
      <c:catAx>
        <c:axId val="121843072"/>
        <c:scaling>
          <c:orientation val="minMax"/>
        </c:scaling>
        <c:axPos val="b"/>
        <c:numFmt formatCode="General" sourceLinked="1"/>
        <c:tickLblPos val="low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1848960"/>
        <c:crosses val="autoZero"/>
        <c:auto val="1"/>
        <c:lblAlgn val="ctr"/>
        <c:lblOffset val="100"/>
        <c:tickLblSkip val="1"/>
        <c:tickMarkSkip val="1"/>
      </c:catAx>
      <c:valAx>
        <c:axId val="121848960"/>
        <c:scaling>
          <c:orientation val="minMax"/>
        </c:scaling>
        <c:axPos val="l"/>
        <c:majorGridlines>
          <c:spPr>
            <a:ln w="37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1843072"/>
        <c:crosses val="autoZero"/>
        <c:crossBetween val="between"/>
      </c:valAx>
      <c:spPr>
        <a:noFill/>
        <a:ln w="30198">
          <a:noFill/>
        </a:ln>
      </c:spPr>
    </c:plotArea>
    <c:legend>
      <c:legendPos val="r"/>
      <c:layout>
        <c:manualLayout>
          <c:xMode val="edge"/>
          <c:yMode val="edge"/>
          <c:x val="0.70894308943089523"/>
          <c:y val="3.3707865168539373E-2"/>
          <c:w val="0.28617886178861873"/>
          <c:h val="0.86891385767790263"/>
        </c:manualLayout>
      </c:layout>
      <c:spPr>
        <a:noFill/>
        <a:ln w="3775">
          <a:solidFill>
            <a:schemeClr val="tx1"/>
          </a:solidFill>
          <a:prstDash val="solid"/>
        </a:ln>
      </c:spPr>
      <c:txPr>
        <a:bodyPr/>
        <a:lstStyle/>
        <a:p>
          <a:pPr>
            <a:defRPr sz="87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8145695364238404E-2"/>
          <c:y val="6.3953488372093026E-2"/>
          <c:w val="0.60794701986754962"/>
          <c:h val="0.7906976744186057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продажи материальных и нематериальных активов 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741</c:v>
                </c:pt>
                <c:pt idx="1">
                  <c:v>770.7</c:v>
                </c:pt>
                <c:pt idx="2">
                  <c:v>801.5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231.7</c:v>
                </c:pt>
                <c:pt idx="1">
                  <c:v>241</c:v>
                </c:pt>
                <c:pt idx="2">
                  <c:v>250.5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Штрафы, санкции, возмещение ущерба </c:v>
                </c:pt>
              </c:strCache>
            </c:strRef>
          </c:tx>
          <c:spPr>
            <a:solidFill>
              <a:schemeClr val="fol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681.2</c:v>
                </c:pt>
                <c:pt idx="1">
                  <c:v>261</c:v>
                </c:pt>
                <c:pt idx="2">
                  <c:v>271.39999999999969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Доходы от использования имущества </c:v>
                </c:pt>
              </c:strCache>
            </c:strRef>
          </c:tx>
          <c:spPr>
            <a:solidFill>
              <a:schemeClr val="bg2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1521.4</c:v>
                </c:pt>
                <c:pt idx="1">
                  <c:v>1582.2</c:v>
                </c:pt>
                <c:pt idx="2">
                  <c:v>1645.6</c:v>
                </c:pt>
              </c:numCache>
            </c:numRef>
          </c:val>
        </c:ser>
        <c:gapDepth val="0"/>
        <c:shape val="box"/>
        <c:axId val="121990528"/>
        <c:axId val="122004608"/>
        <c:axId val="0"/>
      </c:bar3DChart>
      <c:catAx>
        <c:axId val="121990528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2004608"/>
        <c:crosses val="autoZero"/>
        <c:auto val="1"/>
        <c:lblAlgn val="ctr"/>
        <c:lblOffset val="100"/>
        <c:tickLblSkip val="1"/>
        <c:tickMarkSkip val="1"/>
      </c:catAx>
      <c:valAx>
        <c:axId val="122004608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1990528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476821192052983"/>
          <c:y val="2.9069767441860492E-2"/>
          <c:w val="0.31390728476821234"/>
          <c:h val="0.89825581395348975"/>
        </c:manualLayout>
      </c:layout>
      <c:spPr>
        <a:noFill/>
        <a:ln w="25735">
          <a:noFill/>
        </a:ln>
      </c:spPr>
      <c:txPr>
        <a:bodyPr/>
        <a:lstStyle/>
        <a:p>
          <a:pPr>
            <a:defRPr sz="12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63576158940412"/>
          <c:y val="6.3953488372093026E-2"/>
          <c:w val="0.58145695364238359"/>
          <c:h val="0.7906976744186057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 бюджетам муниципальных образований 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104010.2</c:v>
                </c:pt>
                <c:pt idx="1">
                  <c:v>95084</c:v>
                </c:pt>
                <c:pt idx="2">
                  <c:v>81913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 бюджетам муниципальных образований 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126166.5</c:v>
                </c:pt>
                <c:pt idx="1">
                  <c:v>118407.9</c:v>
                </c:pt>
                <c:pt idx="2">
                  <c:v>123572.5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 бюджетам муниципальных образований </c:v>
                </c:pt>
              </c:strCache>
            </c:strRef>
          </c:tx>
          <c:spPr>
            <a:solidFill>
              <a:schemeClr val="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33115</c:v>
                </c:pt>
                <c:pt idx="1">
                  <c:v>5771.6</c:v>
                </c:pt>
                <c:pt idx="2">
                  <c:v>105819.1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</c:v>
                </c:pt>
              </c:strCache>
            </c:strRef>
          </c:tx>
          <c:spPr>
            <a:solidFill>
              <a:schemeClr val="fol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91.3</c:v>
                </c:pt>
                <c:pt idx="1">
                  <c:v>88.8</c:v>
                </c:pt>
                <c:pt idx="2">
                  <c:v>88.8</c:v>
                </c:pt>
              </c:numCache>
            </c:numRef>
          </c:val>
        </c:ser>
        <c:gapDepth val="0"/>
        <c:shape val="box"/>
        <c:axId val="129536384"/>
        <c:axId val="129537920"/>
        <c:axId val="0"/>
      </c:bar3DChart>
      <c:catAx>
        <c:axId val="129536384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9537920"/>
        <c:crosses val="autoZero"/>
        <c:auto val="1"/>
        <c:lblAlgn val="ctr"/>
        <c:lblOffset val="100"/>
        <c:tickLblSkip val="1"/>
        <c:tickMarkSkip val="1"/>
      </c:catAx>
      <c:valAx>
        <c:axId val="129537920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9536384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609271523178805"/>
          <c:y val="2.9069767441860492E-2"/>
          <c:w val="0.31390728476821234"/>
          <c:h val="0.89825581395348975"/>
        </c:manualLayout>
      </c:layout>
      <c:spPr>
        <a:noFill/>
        <a:ln w="25735">
          <a:noFill/>
        </a:ln>
      </c:spPr>
      <c:txPr>
        <a:bodyPr/>
        <a:lstStyle/>
        <a:p>
          <a:pPr>
            <a:defRPr sz="12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697674418604657E-2"/>
          <c:y val="6.8322981366459631E-2"/>
          <c:w val="0.55930232558139537"/>
          <c:h val="0.7826086956521750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solidFill>
              <a:schemeClr val="accent1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170632.1</c:v>
                </c:pt>
                <c:pt idx="1">
                  <c:v>163500.29999999999</c:v>
                </c:pt>
                <c:pt idx="2">
                  <c:v>162403.5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Культура и кинематография </c:v>
                </c:pt>
              </c:strCache>
            </c:strRef>
          </c:tx>
          <c:spPr>
            <a:solidFill>
              <a:srgbClr val="FF6600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39467.300000000003</c:v>
                </c:pt>
                <c:pt idx="1">
                  <c:v>40222.300000000003</c:v>
                </c:pt>
                <c:pt idx="2">
                  <c:v>39214.699999999997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Общегосударственные вопросы </c:v>
                </c:pt>
              </c:strCache>
            </c:strRef>
          </c:tx>
          <c:spPr>
            <a:solidFill>
              <a:schemeClr val="hlink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34613.9</c:v>
                </c:pt>
                <c:pt idx="1">
                  <c:v>32729</c:v>
                </c:pt>
                <c:pt idx="2">
                  <c:v>30880.9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Межбюджетные трансферты </c:v>
                </c:pt>
              </c:strCache>
            </c:strRef>
          </c:tx>
          <c:spPr>
            <a:solidFill>
              <a:schemeClr val="folHlink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22736.6</c:v>
                </c:pt>
                <c:pt idx="1">
                  <c:v>19219.099999999995</c:v>
                </c:pt>
                <c:pt idx="2">
                  <c:v>15793.3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Социальная политика </c:v>
                </c:pt>
              </c:strCache>
            </c:strRef>
          </c:tx>
          <c:spPr>
            <a:solidFill>
              <a:schemeClr val="bg2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17253.7</c:v>
                </c:pt>
                <c:pt idx="1">
                  <c:v>4488.9000000000005</c:v>
                </c:pt>
                <c:pt idx="2">
                  <c:v>3293.2</c:v>
                </c:pt>
              </c:numCache>
            </c:numRef>
          </c:val>
        </c:ser>
        <c:ser>
          <c:idx val="5"/>
          <c:order val="5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tx2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6"/>
          <c:tx>
            <c:strRef>
              <c:f>Sheet1!$A$8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CCCCFF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390</c:v>
                </c:pt>
                <c:pt idx="1">
                  <c:v>390</c:v>
                </c:pt>
                <c:pt idx="2">
                  <c:v>290</c:v>
                </c:pt>
              </c:numCache>
            </c:numRef>
          </c:val>
        </c:ser>
        <c:ser>
          <c:idx val="8"/>
          <c:order val="7"/>
          <c:tx>
            <c:strRef>
              <c:f>Sheet1!$A$9</c:f>
              <c:strCache>
                <c:ptCount val="1"/>
                <c:pt idx="0">
                  <c:v>Обслуживание муниципального долга </c:v>
                </c:pt>
              </c:strCache>
            </c:strRef>
          </c:tx>
          <c:spPr>
            <a:solidFill>
              <a:srgbClr val="FF0000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170</c:v>
                </c:pt>
                <c:pt idx="1">
                  <c:v>100</c:v>
                </c:pt>
                <c:pt idx="2">
                  <c:v>50</c:v>
                </c:pt>
              </c:numCache>
            </c:numRef>
          </c:val>
        </c:ser>
        <c:ser>
          <c:idx val="6"/>
          <c:order val="8"/>
          <c:tx>
            <c:strRef>
              <c:f>Sheet1!$A$10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66CC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50</c:v>
                </c:pt>
                <c:pt idx="1">
                  <c:v>138</c:v>
                </c:pt>
                <c:pt idx="2">
                  <c:v>158</c:v>
                </c:pt>
              </c:numCache>
            </c:numRef>
          </c:val>
        </c:ser>
        <c:gapDepth val="0"/>
        <c:shape val="box"/>
        <c:axId val="129700224"/>
        <c:axId val="129701760"/>
        <c:axId val="0"/>
      </c:bar3DChart>
      <c:catAx>
        <c:axId val="129700224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9701760"/>
        <c:crosses val="autoZero"/>
        <c:auto val="1"/>
        <c:lblAlgn val="ctr"/>
        <c:lblOffset val="100"/>
        <c:tickLblSkip val="1"/>
        <c:tickMarkSkip val="1"/>
      </c:catAx>
      <c:valAx>
        <c:axId val="129701760"/>
        <c:scaling>
          <c:orientation val="minMax"/>
        </c:scaling>
        <c:axPos val="l"/>
        <c:majorGridlines>
          <c:spPr>
            <a:ln w="31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9700224"/>
        <c:crosses val="autoZero"/>
        <c:crossBetween val="between"/>
      </c:valAx>
      <c:spPr>
        <a:noFill/>
        <a:ln w="25298">
          <a:noFill/>
        </a:ln>
      </c:spPr>
    </c:plotArea>
    <c:legend>
      <c:legendPos val="r"/>
      <c:layout>
        <c:manualLayout>
          <c:xMode val="edge"/>
          <c:yMode val="edge"/>
          <c:x val="0.66511627906976745"/>
          <c:y val="5.5900621118012514E-2"/>
          <c:w val="0.33372093023255894"/>
          <c:h val="0.87577639751552894"/>
        </c:manualLayout>
      </c:layout>
      <c:spPr>
        <a:noFill/>
        <a:ln w="3162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1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4270557029177717E-2"/>
          <c:y val="4.0998217468805713E-2"/>
          <c:w val="0.86206896551724055"/>
          <c:h val="0.860962566844919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 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37">
                <a:noFill/>
              </a:ln>
            </c:spPr>
            <c:txPr>
              <a:bodyPr/>
              <a:lstStyle/>
              <a:p>
                <a:pPr>
                  <a:defRPr sz="1281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 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37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 Оценка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11.4</c:v>
                </c:pt>
              </c:numCache>
            </c:numRef>
          </c:val>
        </c:ser>
        <c:gapWidth val="100"/>
        <c:overlap val="-24"/>
        <c:axId val="132237952"/>
        <c:axId val="132243840"/>
      </c:barChart>
      <c:catAx>
        <c:axId val="132237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362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243840"/>
        <c:crosses val="autoZero"/>
        <c:auto val="1"/>
        <c:lblAlgn val="ctr"/>
        <c:lblOffset val="100"/>
      </c:catAx>
      <c:valAx>
        <c:axId val="132243840"/>
        <c:scaling>
          <c:orientation val="minMax"/>
        </c:scaling>
        <c:axPos val="l"/>
        <c:majorGridlines>
          <c:spPr>
            <a:ln w="3406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10214">
            <a:noFill/>
          </a:ln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237952"/>
        <c:crosses val="autoZero"/>
        <c:crossBetween val="between"/>
      </c:valAx>
      <c:spPr>
        <a:noFill/>
        <a:ln w="27237">
          <a:noFill/>
        </a:ln>
      </c:spPr>
    </c:plotArea>
    <c:legend>
      <c:legendPos val="r"/>
      <c:layout>
        <c:manualLayout>
          <c:xMode val="edge"/>
          <c:yMode val="edge"/>
          <c:x val="0.52496630248433251"/>
          <c:y val="6.4285748903656195E-2"/>
          <c:w val="0.27395417137869338"/>
          <c:h val="0.78750002019379961"/>
        </c:manualLayout>
      </c:layout>
      <c:spPr>
        <a:noFill/>
        <a:ln w="27237">
          <a:noFill/>
        </a:ln>
      </c:spPr>
      <c:txPr>
        <a:bodyPr/>
        <a:lstStyle/>
        <a:p>
          <a:pPr>
            <a:defRPr sz="118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81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Численность занятых в экономике, тыс. человек</a:t>
            </a:r>
          </a:p>
        </c:rich>
      </c:tx>
      <c:layout>
        <c:manualLayout>
          <c:xMode val="edge"/>
          <c:yMode val="edge"/>
          <c:x val="0.20226135088395006"/>
          <c:y val="1.9784188515227029E-2"/>
        </c:manualLayout>
      </c:layout>
      <c:spPr>
        <a:noFill/>
        <a:ln w="27813">
          <a:noFill/>
        </a:ln>
      </c:spPr>
    </c:title>
    <c:view3D>
      <c:rotX val="22"/>
      <c:hPercent val="100"/>
      <c:rotY val="29"/>
      <c:depthPercent val="100"/>
      <c:perspective val="30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349726775956283E-2"/>
          <c:y val="9.0185676392573008E-2"/>
          <c:w val="0.78688524590163855"/>
          <c:h val="0.78249336870026365"/>
        </c:manualLayout>
      </c:layout>
      <c:bar3DChart>
        <c:barDir val="col"/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2018г. 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381234150464929E-3"/>
                  <c:y val="1.123280076885427E-2"/>
                </c:manualLayout>
              </c:layout>
              <c:showVal val="1"/>
            </c:dLbl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SerName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2019г 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2020 г.Оценка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2021 г.План</c:v>
                </c:pt>
              </c:strCache>
            </c:strRef>
          </c:tx>
          <c:dLbls>
            <c:dLbl>
              <c:idx val="0"/>
              <c:layout>
                <c:manualLayout>
                  <c:x val="9.373173698627860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ru-RU"/>
                      <a:t>,</a:t>
                    </a:r>
                    <a:r>
                      <a:rPr lang="en-US"/>
                      <a:t>1</a:t>
                    </a:r>
                  </a:p>
                </c:rich>
              </c:tx>
            </c:dLbl>
            <c:spPr>
              <a:noFill/>
              <a:ln w="278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7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2022 г.План</c:v>
                </c:pt>
              </c:strCache>
            </c:strRef>
          </c:tx>
          <c:dLbls>
            <c:spPr>
              <a:noFill/>
              <a:ln w="278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4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г.План</c:v>
                </c:pt>
              </c:strCache>
            </c:strRef>
          </c:tx>
          <c:dLbls>
            <c:dLbl>
              <c:idx val="0"/>
              <c:layout>
                <c:manualLayout>
                  <c:x val="1.2497728943694652E-2"/>
                  <c:y val="3.0255059682274292E-3"/>
                </c:manualLayout>
              </c:layout>
              <c:spPr>
                <a:noFill/>
                <a:ln w="27813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pPr>
              <a:noFill/>
              <a:ln w="27813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gapWidth val="100"/>
        <c:shape val="box"/>
        <c:axId val="132602880"/>
        <c:axId val="132616960"/>
        <c:axId val="132577024"/>
      </c:bar3DChart>
      <c:catAx>
        <c:axId val="132602880"/>
        <c:scaling>
          <c:orientation val="minMax"/>
        </c:scaling>
        <c:delete val="1"/>
        <c:axPos val="b"/>
        <c:tickLblPos val="nextTo"/>
        <c:crossAx val="132616960"/>
        <c:crosses val="autoZero"/>
        <c:auto val="1"/>
        <c:lblAlgn val="ctr"/>
        <c:lblOffset val="100"/>
      </c:catAx>
      <c:valAx>
        <c:axId val="132616960"/>
        <c:scaling>
          <c:orientation val="minMax"/>
        </c:scaling>
        <c:axPos val="l"/>
        <c:majorGridlines>
          <c:spPr>
            <a:ln w="356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ln w="71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4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602880"/>
        <c:crosses val="autoZero"/>
        <c:crossBetween val="between"/>
      </c:valAx>
      <c:serAx>
        <c:axId val="132577024"/>
        <c:scaling>
          <c:orientation val="minMax"/>
        </c:scaling>
        <c:axPos val="b"/>
        <c:numFmt formatCode="General" sourceLinked="1"/>
        <c:tickLblPos val="low"/>
        <c:spPr>
          <a:ln w="34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616960"/>
        <c:crosses val="autoZero"/>
        <c:tickLblSkip val="1"/>
        <c:tickMarkSkip val="1"/>
      </c:serAx>
      <c:spPr>
        <a:noFill/>
        <a:ln w="27813">
          <a:noFill/>
        </a:ln>
      </c:spPr>
    </c:plotArea>
    <c:legend>
      <c:legendPos val="b"/>
      <c:spPr>
        <a:noFill/>
        <a:ln w="2850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4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9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37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  <p:extLst>
      <p:ext uri="{BB962C8B-B14F-4D97-AF65-F5344CB8AC3E}">
        <p14:creationId xmlns:p14="http://schemas.microsoft.com/office/powerpoint/2010/main" xmlns="" val="365809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2495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378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343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652854"/>
          </a:xfrm>
        </p:spPr>
        <p:txBody>
          <a:bodyPr>
            <a:normAutofit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2021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2022 и 2023 годов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  <a:p>
            <a:pPr marR="0" algn="ctr"/>
            <a:r>
              <a:rPr lang="ru-RU" sz="1400" b="1" i="1" dirty="0" smtClean="0">
                <a:solidFill>
                  <a:srgbClr val="0076A3"/>
                </a:solidFill>
                <a:latin typeface="Times New Roman" pitchFamily="18" charset="0"/>
                <a:cs typeface="Times New Roman" pitchFamily="18" charset="0"/>
              </a:rPr>
              <a:t>(с учетом изменений от 26.02.2021 г, от 31.05.2021г)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105,9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, 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24433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27716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29324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31318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33447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35688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2022 и 2023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)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2021 год и плановый период 2022 и 2023 годов.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При подготовке основных направлений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на 2021 год и плановый период 2022 и 2023 годов были учтены положения Указа Президента Российской Федерации от 7 мая 2018 года № 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Послания Президента Российской Федерации Федеральному Собранию Российской Федерации от 15 января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Основные направления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инфекции, и принятием на федеральном, региональном и муниципальном  уровне мер по ее устранению.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задачи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В сложившихся экономических условиях основными задачами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на 2021-2023 годы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  Укрепление доходной базы бюджета муниципального района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 Реализация приоритетных направлений и национальных проектов, в первую очередь  направленных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142853"/>
            <a:ext cx="864399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3. Сохранение социальной направленности  бюджета муниципального района 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4.  Открытость и прозрачность управления общественными финансами.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среднесрочный период будет направлена на увеличение доходов бюджета муниципального района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района,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2021 год и на плановый период 2022 и 2023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сохранение сбалансированности и устойчивости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повышение собираемости налоговых и неналоговых доходов, зачисляемых в бюджет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дальнейшее повышение результативности деятельности главных администраторов доходов бюджета муниципального района, направленной на безусловное исполнение всеми плательщиками своих обязательств перед бюджетом муниципального района, сокращение задолженности и недоимки по платежам в бюджет муниципального района.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сохранение условий для стимулирования деловой активности, устойчивого роста экономики и инвестиций.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Продолжится действие «налоговых каникул» для впервые зарегистрированных индивидуальных предпринимателей, применяющих упрощенную систему налогообложения и (или)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 до 2024 года.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 1 января 2021 года будет отменен единый налог на вмененный доход. До конца года хозяйствующие субъекты должны будут выбрать другие налоговые системы (патентную, упрощенную или общую). При этом в  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2021 году в бюджет муниципального района еще поступит квартальный платеж налога за 4 квартал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обеспечения перехода на патентную систему максимального количества хозяйствующих субъектов, для минимизации потерь местных бюджетов, в текущем году будет актуализирована патентная система налогообложения. В рамках переданных федеральными законодателями полномочий размер налога на патенте будет приближен к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вмененке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При этом будут учтены особенности ведения деятельности в зависимости от численности населенного пункта, количества наемных работников и другие факторы. Перечень видов деятельности, на которых может применяться патентная система налогообложения, планируется значительно расширить.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налоговой политики будут являться: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укрепление доходной базы бюджета муниципального района за счет наращивания стабильных доходных источников и мобилизации в бюджет имеющихся резервов;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для инвестиционной  привлекательности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устойчивой налоговой базы для обеспечения сбалансированности бюджета муниципального района, обеспечение своевременности и полноты поступлений в бюджет муниципального района по доходным источникам, укрепление платежной и налоговой дисциплины;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постановки на налоговый учет обособленных подразделений предприятий, работающих на территории муниципального образования;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участков, находящихся в  муниципальной собственности;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района, усиление мер воздействия на плательщиков, имеющих задолженность по платежам, поступающим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</a:t>
            </a:r>
          </a:p>
          <a:p>
            <a:pPr indent="177800"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труда, снижения неформальной занятости населения, легализации  «теневой» заработной платы;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повышения уровня налоговой грамотности населения;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мобилизации доходов бюджета муниципального района планируется проведение следующих мероприятий: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а также проведение мероприятий по сокращению задолженности по налогу на доходы физических лиц;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малого и среднего предпринимательства.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создания условий для развития малых форм торговли, в целях формирования комфортной потребительской среды.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целях совершенствования налогового администрирования предполагается: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качества и эффективности совместной работы органов власти всех уровней по усилению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администрирования доходов в рамках деятельности межведомственной комиссии  и рабочей группы по платежам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 по легализации налоговой базы, легализации «теневой» заработной платы, взысканию задолженности по налоговым и неналоговым доходам;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осуществление контроля за наличием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доходов бюджета муниципального района в целях повышения собираемости налогов будет продолжена работа по следующим направлениям: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района.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  на среднесрочный период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реалистичности и минимизация рисков несбалансированности бюджета;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проведение долговой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 учетом сохранения безопасного уровня долговой нагрузки на бюджет муниципального района и реализации мероприятий, обеспечивающих выполнение условий соглашений, заключенных с Департаментом финансов Смоленской области, по реструктуризации задолженности по бюджетным кредитам, предоставленным бюджету муниципального района из областного бюджета для частичного покрытия дефицита бюджета муниципального района;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 Смоленской области, размещение основных положений   о бюджете в формате «Бюджет для граждан» в социальных сетях.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сфере межбюджетных отношений: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заключение с органами местного самоуправления   поселений,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сбалансированности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стимулирование органов местного самоуправления в увеличении собственной доходной базы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1"/>
            <a:ext cx="8786874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Долговая политика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I. 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(далее - долговая политика) является неотъемлемой частью бюджетной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 - муниципальное образование) и определяет стратегию управления муниципальным  долгом муниципального образования (далее - муниципальный долг), направленную на эффективное управление муниципальным долгом.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2. Принципами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1) соблюдение требований, установленных Бюджетным кодексом Российской Федерации;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2) сохранение объема долговых обязательств на экономически безопасном уровне;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3) полнота и своевременность исполнения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4) сокращение стоимости обслуживания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5) прозрачность управления муниципальным долгом.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Итоги реализации долговой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Муниципальным образованием проводится взвешенная долговая политика. С 2014 года долговая политика реализуется с учетом мероприятий, предусмотренных подпрограммой  «Управление муниципальным долгом»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области», утвержденной постановлением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от 15.11.2013 г. № 520   «Об утверждении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».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Приоритетами муниципальной политики в сфере реализации подпрограммы «Управление муниципальным долгом» являлись соблюдение ограничений, устанавливаемых Бюджетным кодексом Российской Федерации: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предельному объему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верхнему пределу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-по расходам на обслуживание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установленному размеру дефицита местного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В целях снижения расходов бюджета муниципального района, предусмотренных на обслуживание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и обеспечение долговых обязательств на экономически безопасном уровне, проводились мероприятия по эффективному управлению муниципальными финансами: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направлялись остатки средств на едином счете бюджета муниципального района на начало текущего года   на покрытие временных кассовых разрывов;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 покрытие временных кассовых разрывов направлялись остатки средств муниципальных бюджетных учреждений, а также средства муниципальных казенных учреждений, находящиеся во временном распоряжении на едином счете бюджета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Проводимые мероприятия обеспечили своевременное и в полном объеме выполнение расходных обязательств по социально - значимым статьям бюджета муниципального района, сохранение объема муниципального долга на экономически безопасном уровне.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целом проводимая долговая политика позволила повысить сбалансированность и устойчивость бюджета муниципального района.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2019 год выполнены в полном объеме долговые  обязательства, принятые муниципальным образованием.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Цели и задачи долговой политики        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Целями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обеспечение сбалансированности бюджета муниципального района  при поддержании объема муниципального долга на экономически безопасном уровне, обеспечивающим возможность гарантированного выполнения муниципальным образованием обязательств по его погашению и обслуживанию;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 своевременное исполнение долговых обязательств муниципального образования.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Задачами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сокращение объема муниципального долга и расходов на его обслуживание;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снижение долговых рисков, гибкое реагирование на изменяющиеся условия рынка финансовых услуг и использование наиболее благоприятных видов муниципальных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использование механизмов оперативного управления долговыми обязательствами, а именно: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осуществление досрочного погашения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привлечение краткосрочных бюджетных кредитов на пополнение остатков средств на счете бюджета муниципального района.</a:t>
            </a:r>
          </a:p>
          <a:p>
            <a:pPr indent="177800" algn="just"/>
            <a:r>
              <a:rPr lang="ru-RU" sz="1400" dirty="0" smtClean="0"/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обеспечение раскрытия информации о муниципальном долге.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2018-2023 годах</a:t>
            </a:r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42844" y="1285860"/>
          <a:ext cx="868680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2018(факт)	2019(факт)	2020 (факт)	2021(план)	2022(план)     2023 (план)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Доходы, всего		261594,2	306004,5	321299,6	312536,1          269494,1        364115,2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Расходы, всего		267077,0	300118,3	321898,2	319239,3          274508,2        369387,3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(-;+)		-5482,8	5886,2	-598,6	-6703,2            -5014,1           -5272,1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рублей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   2022	    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312536,1     269494,1	    364115,2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319239,3     274508,2     369387,3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(-;+)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-6703,2 	 -5014,1         -5272,1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0034" y="1857364"/>
          <a:ext cx="740251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9738" y="1354138"/>
          <a:ext cx="8156575" cy="203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14546" y="4357694"/>
          <a:ext cx="5143536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938046"/>
                <a:gridCol w="928694"/>
                <a:gridCol w="928694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263383,0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219352,3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311393,4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45977,8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47286,9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49752,8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3175,3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2854,9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2021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28596" y="1857364"/>
          <a:ext cx="825341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2022	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r>
              <a:rPr lang="ru-RU" sz="1200" dirty="0" smtClean="0"/>
              <a:t>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33058,2	34736,9	36605,1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Акцизы			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6832,1	7076,6	7340,4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4 851,0 	4 187,4	4469,9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1236,5	1286,0	1337,4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2910" y="1071546"/>
          <a:ext cx="740251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2021           2022             2023</a:t>
            </a:r>
          </a:p>
          <a:p>
            <a:pPr>
              <a:tabLst>
                <a:tab pos="628173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1 521,4       1582,2         1 645,6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681,2         261,0            271,4</a:t>
            </a:r>
          </a:p>
          <a:p>
            <a:pPr>
              <a:tabLst>
                <a:tab pos="54752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741,0         770,7            801,5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231,7         241,0            250,5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24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2910" y="1714488"/>
          <a:ext cx="7402512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	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  2022	  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104010,2	95084,0	81913,0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126166,5	118407,9     123572,5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33115,0	5771,6	105819,1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91,3	 88,8 	 88,8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8596" y="1071546"/>
          <a:ext cx="8258175" cy="315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2022	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	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170632,1	 163500,3    162403,5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и кинематография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39467,3	 40222,3      39214,7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34613,9	 32729,0      30880,9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экономика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33925,7	 9964,6	  110308,4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Межбюджетные трансферты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22736,6	 19219,1	  15793,3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Социальная политика      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17253,7	 4488,9        3293,2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390,0	 390,0          290,0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170,0	 100,0	  50,0</a:t>
            </a:r>
          </a:p>
          <a:p>
            <a:pPr>
              <a:tabLst>
                <a:tab pos="35861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50,0	 138,0	  158,0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587565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2023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319239,3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274508,2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369387,3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34613,9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32729,0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30880,9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3169,1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3202,0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2876,2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21759,4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20690,4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19499,2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6284,3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6045,1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5889,1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6157843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1532,0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1064,1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33925,7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110308,4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Водное хозяйство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2960,0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30808,1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7076,6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107340,4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170632,1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163500,3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162403,5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33008,3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32195,3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30850,3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119560,2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115402,2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116021,0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10461,8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9823,9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9698,5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6981,0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6007,9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5762,7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39467,3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40222,3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39214,7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30306,5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31865,7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31038,6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9160,8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8176,1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17253,7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4488,9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3293,2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3057,0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2776,4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1744,8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5170,2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7912,4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1114,1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975,4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8578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000108"/>
          <a:ext cx="8643997" cy="5575026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312956,1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264694,0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356887,6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26232,0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24422,8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22118,9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33623,1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9971,6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110315,4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28114,3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24483,5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20929,7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183684,6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164362,2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163302,9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39472,3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40227,3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39219,7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области»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 Смоленской области»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0034" y="285728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Национальный проект представляет собой часть платформы социально-экономического и стратегического развития страны, которая направлена на конкретную сферу общественных отношений и предусматривает достижение конкретных целей в этой сфере. Так, приоритетными сферами социально-экономического развития посредством реализации национальных проектов сегодня является здоровье населения, обеспечение населения жильем и прочее.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Кроме непосредственно задач социально-экономического развития национальные проекты выполняют интеграционную функцию объединения муниципалитетов и регионов федерации в решении задач, имеющих значение для отдельной личности и общества в целом.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Сегодня в качестве приоритетных направлений социально-экономического развития страны можно выделить следующие: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1.Сокращение уровня бедности населения;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2.Повышение уровня дохода населения, повышение уровня пенсионного обеспечения, которые бы превысили рост инфляции; Обеспечение роста продолжительности жизни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3.Обеспечение устойчивого увеличения численности населения;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4.Наиболее полное обеспечение прав всего населения на жилище;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5.Обеспечение инновационного развития и другое. Документальное оформление национального проекта предполагает составление паспорта проекта, а также разработку плана проекта.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35824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Национальные проекты, направленные на обеспечение прорывного научно-технологического и социально-экономического развития России, повышения уровня жизни, создания условий и возможностей для самореализации и раскрытия таланта каждого человека, установлены Указом Президента  Российской Федерации  от 07 мая 2018 года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204 «О национальных целях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стратегических задачах развития Российской Федерации на период до 2024 года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структуре федерального проекта выделяется региональный элемент, так называемая региональная составляющая. Региональная составляющая представляет собой часть национального проекта, за реализацию которой ответственен регион.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Муниципалитет участвует в национальных проектах посредством реализации региональной составляющей национальных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Муниципальное образование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участвует в реализации нескольких национальных и региональных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регионального проекта «Современная школа»  федерального проекта «Образование» на территории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школа» , МБОУ « Гусинская  школа» в 2020 году были открыты центры образования  цифрового и гуманитарного профилей «Точка роста», целью которых является обновление обучения  и совершенствование методов обучения предметов «Технология», «Информатика», «ОБЖ». В 2021 году  планируется создать центр образования  цифрового и гуманитарного профилей «Точка роста»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Краснооктябрьская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школа». Предусмотрено  финансирование на создание и обеспечение функционирования центров образования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технологической направленностей в общеобразовательных организациях, расположенных в сельской местности и малых городах  .Так в рамках реализации вышеуказанного федерального проекта  в бюджете муниципального района на 2021 год предусмотрено финансирование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8414,0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тыс.рублей, на 2022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8975,9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на 2023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9457,5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0042"/>
            <a:ext cx="850112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В бюджете муниципального района на 2022 год в рамках регионального проекта «Успех каждого ребенка» национального проекта «Образование»  предусмотрены  расходы на создание в общеобразовательных организациях, расположенных в сельской местности, условий для занятий физической культурой и спортом в сумме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1131,3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тыс.рублей, на 2023 год  в сумме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374,9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тыс.рублей.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 рамках реализации регионального проекта «Культурная среда» федерального проекта «Культура» предусмотрено финансирование государственной поддержки отрасли культуры -это создание и модернизация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типа в сельской местности в 2022 году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4158,3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в 2023 году обеспечение учреждений культуры специализированным автотранспортом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4973,2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 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Кроме того в бюджете муниципального района  предусмотрены  расходы на реализацию регионального проекта «Творческие люди» на 2022 год в сумме 82,7 тыс.рублей , на 2023 год в сумме 82,7 тыс.рублей 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357298"/>
          <a:ext cx="7072362" cy="4386296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785818"/>
                <a:gridCol w="928694"/>
                <a:gridCol w="928694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2021-2023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8414,0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14348,2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14888,3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37650,5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8414,0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10107,2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9832,4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28353,6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8414,0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9457,5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26847,4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ребенка»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1506,2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4241,0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5055,9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9296,9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«Культурная среда»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4158,3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9131,5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«Творческие люди»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165,4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14348" y="0"/>
            <a:ext cx="821537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ФИНАНСОВОЕ ОБЕСПЕЧЕНИЕ РЕАЛИЗАЦИИ НАЦИОНАЛЬНЫХ ПРОЕКТОВ НА ТЕРРИТОРИИ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 ,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тыс.рублей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6703,2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3977,1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8991,2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7620,2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12892,3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на 2021-2023  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714348" y="1357298"/>
          <a:ext cx="7358114" cy="176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8186"/>
                <a:gridCol w="1628627"/>
                <a:gridCol w="1939665"/>
              </a:tblGrid>
              <a:tr h="5717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352806,1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312536,1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63097,8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362209,2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319239,3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65797,7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1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-9403,1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-6703,2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-2699,9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714348" y="4857760"/>
          <a:ext cx="7358114" cy="17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6"/>
              </a:tblGrid>
              <a:tr h="580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26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349630,7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364115,2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101374,6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2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354902,8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369387,3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101374,6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4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714348" y="3143248"/>
          <a:ext cx="73581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334046,7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269494,1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83837,5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5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339060,8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274508,2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83837,5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100" dirty="0" smtClean="0"/>
              <a:t> </a:t>
            </a:r>
            <a:r>
              <a:rPr lang="ru-RU" sz="1100" dirty="0" smtClean="0"/>
              <a:t>сельских  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 smtClean="0"/>
              <a:t>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100" dirty="0" smtClean="0"/>
              <a:t> </a:t>
            </a:r>
            <a:r>
              <a:rPr lang="ru-RU" sz="1100" dirty="0" smtClean="0"/>
              <a:t>- </a:t>
            </a:r>
            <a:r>
              <a:rPr lang="ru-RU" sz="1100" dirty="0" err="1" smtClean="0"/>
              <a:t>Краснинское</a:t>
            </a:r>
            <a:r>
              <a:rPr lang="ru-RU" sz="1100" dirty="0" smtClean="0"/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 algn="just"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12" name="Object 4"/>
          <p:cNvGraphicFramePr>
            <a:graphicFrameLocks/>
          </p:cNvGraphicFramePr>
          <p:nvPr/>
        </p:nvGraphicFramePr>
        <p:xfrm>
          <a:off x="427038" y="712788"/>
          <a:ext cx="8099425" cy="606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8300" y="498475"/>
          <a:ext cx="9001125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8300" y="355600"/>
          <a:ext cx="9001125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26,6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27,1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14,5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3,4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1,5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22,9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23,3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13,9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–3,4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0,4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2023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30,9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</a:t>
            </a:r>
            <a:r>
              <a:rPr lang="ru-RU" sz="2400" i="1" smtClean="0"/>
              <a:t>– 31,4</a:t>
            </a:r>
            <a:endParaRPr lang="ru-RU" sz="2400" i="1" dirty="0" smtClean="0"/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13,8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3,3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Исполняющий обязанности начальника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Виноградова Ирина Дмитриевна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4-13-04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2018 – 2023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565,5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497,0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538,6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562,2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586,5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614,8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6798</TotalTime>
  <Words>4108</Words>
  <Application>Microsoft Office PowerPoint</Application>
  <PresentationFormat>Экран (4:3)</PresentationFormat>
  <Paragraphs>911</Paragraphs>
  <Slides>45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Основные характеристики бюджета муниципального района в 2018-2023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24</vt:lpstr>
      <vt:lpstr>Структура безвозмездных поступлений</vt:lpstr>
      <vt:lpstr>Слайд 26</vt:lpstr>
      <vt:lpstr>Расходы бюджета муниципального района</vt:lpstr>
      <vt:lpstr>Слайд 28</vt:lpstr>
      <vt:lpstr>Слайд 29</vt:lpstr>
      <vt:lpstr>Слайд 30</vt:lpstr>
      <vt:lpstr>Расходы бюджета муниципального района в разрезе муниципальных программ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Показатели бюджета  муниципального района  на 1 жителя в 2023 году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Виноградова</cp:lastModifiedBy>
  <cp:revision>973</cp:revision>
  <dcterms:created xsi:type="dcterms:W3CDTF">2014-03-05T08:04:44Z</dcterms:created>
  <dcterms:modified xsi:type="dcterms:W3CDTF">2021-08-06T07:33:57Z</dcterms:modified>
</cp:coreProperties>
</file>