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charts/chart27.xml" ContentType="application/vnd.openxmlformats-officedocument.drawingml.char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50"/>
  </p:notesMasterIdLst>
  <p:handoutMasterIdLst>
    <p:handoutMasterId r:id="rId51"/>
  </p:handoutMasterIdLst>
  <p:sldIdLst>
    <p:sldId id="256" r:id="rId2"/>
    <p:sldId id="347" r:id="rId3"/>
    <p:sldId id="371" r:id="rId4"/>
    <p:sldId id="261" r:id="rId5"/>
    <p:sldId id="329" r:id="rId6"/>
    <p:sldId id="392" r:id="rId7"/>
    <p:sldId id="308" r:id="rId8"/>
    <p:sldId id="370" r:id="rId9"/>
    <p:sldId id="346" r:id="rId10"/>
    <p:sldId id="334" r:id="rId11"/>
    <p:sldId id="375" r:id="rId12"/>
    <p:sldId id="284" r:id="rId13"/>
    <p:sldId id="377" r:id="rId14"/>
    <p:sldId id="335" r:id="rId15"/>
    <p:sldId id="315" r:id="rId16"/>
    <p:sldId id="314" r:id="rId17"/>
    <p:sldId id="393" r:id="rId18"/>
    <p:sldId id="378" r:id="rId19"/>
    <p:sldId id="379" r:id="rId20"/>
    <p:sldId id="380" r:id="rId21"/>
    <p:sldId id="381" r:id="rId22"/>
    <p:sldId id="300" r:id="rId23"/>
    <p:sldId id="382" r:id="rId24"/>
    <p:sldId id="383" r:id="rId25"/>
    <p:sldId id="384" r:id="rId26"/>
    <p:sldId id="366" r:id="rId27"/>
    <p:sldId id="385" r:id="rId28"/>
    <p:sldId id="386" r:id="rId29"/>
    <p:sldId id="387" r:id="rId30"/>
    <p:sldId id="388" r:id="rId31"/>
    <p:sldId id="338" r:id="rId32"/>
    <p:sldId id="389" r:id="rId33"/>
    <p:sldId id="368" r:id="rId34"/>
    <p:sldId id="369" r:id="rId35"/>
    <p:sldId id="394" r:id="rId36"/>
    <p:sldId id="322" r:id="rId37"/>
    <p:sldId id="395" r:id="rId38"/>
    <p:sldId id="396" r:id="rId39"/>
    <p:sldId id="397" r:id="rId40"/>
    <p:sldId id="399" r:id="rId41"/>
    <p:sldId id="398" r:id="rId42"/>
    <p:sldId id="296" r:id="rId43"/>
    <p:sldId id="341" r:id="rId44"/>
    <p:sldId id="355" r:id="rId45"/>
    <p:sldId id="352" r:id="rId46"/>
    <p:sldId id="353" r:id="rId47"/>
    <p:sldId id="354" r:id="rId48"/>
    <p:sldId id="318" r:id="rId49"/>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FF99"/>
    <a:srgbClr val="0000FF"/>
    <a:srgbClr val="CC00CC"/>
    <a:srgbClr val="FF99CC"/>
    <a:srgbClr val="FFCCFF"/>
    <a:srgbClr val="6600FF"/>
    <a:srgbClr val="9900FF"/>
    <a:srgbClr val="9933FF"/>
    <a:srgbClr val="6600CC"/>
    <a:srgbClr val="CC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21" autoAdjust="0"/>
    <p:restoredTop sz="98889" autoAdjust="0"/>
  </p:normalViewPr>
  <p:slideViewPr>
    <p:cSldViewPr>
      <p:cViewPr>
        <p:scale>
          <a:sx n="100" d="100"/>
          <a:sy n="100" d="100"/>
        </p:scale>
        <p:origin x="-974" y="605"/>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7457627345709984"/>
          <c:y val="3.2976708698259652E-2"/>
          <c:w val="0.72542372881355932"/>
          <c:h val="0.70916850158788469"/>
        </c:manualLayout>
      </c:layout>
      <c:lineChart>
        <c:grouping val="standard"/>
        <c:ser>
          <c:idx val="0"/>
          <c:order val="0"/>
          <c:tx>
            <c:strRef>
              <c:f>Sheet1!$A$2</c:f>
              <c:strCache>
                <c:ptCount val="1"/>
                <c:pt idx="0">
                  <c:v>доходы</c:v>
                </c:pt>
              </c:strCache>
            </c:strRef>
          </c:tx>
          <c:spPr>
            <a:ln w="41515">
              <a:solidFill>
                <a:srgbClr val="FF0000"/>
              </a:solidFill>
              <a:prstDash val="solid"/>
            </a:ln>
          </c:spPr>
          <c:marker>
            <c:symbol val="triangle"/>
            <c:size val="9"/>
            <c:spPr>
              <a:solidFill>
                <a:srgbClr val="FF0000"/>
              </a:solidFill>
              <a:ln>
                <a:solidFill>
                  <a:srgbClr val="FF0000"/>
                </a:solidFill>
                <a:prstDash val="solid"/>
              </a:ln>
            </c:spPr>
          </c:marker>
          <c:cat>
            <c:strRef>
              <c:f>Sheet1!$B$1:$E$1</c:f>
              <c:strCache>
                <c:ptCount val="4"/>
                <c:pt idx="0">
                  <c:v>2020 год </c:v>
                </c:pt>
                <c:pt idx="1">
                  <c:v>2021 год</c:v>
                </c:pt>
                <c:pt idx="2">
                  <c:v>2022 год</c:v>
                </c:pt>
                <c:pt idx="3">
                  <c:v>2023 год </c:v>
                </c:pt>
              </c:strCache>
            </c:strRef>
          </c:cat>
          <c:val>
            <c:numRef>
              <c:f>Sheet1!$B$2:$E$2</c:f>
              <c:numCache>
                <c:formatCode>General</c:formatCode>
                <c:ptCount val="4"/>
                <c:pt idx="0">
                  <c:v>321299.5</c:v>
                </c:pt>
                <c:pt idx="1">
                  <c:v>311987.59999999998</c:v>
                </c:pt>
                <c:pt idx="2" formatCode="0.0">
                  <c:v>346988.3</c:v>
                </c:pt>
                <c:pt idx="3" formatCode="0.0">
                  <c:v>382740.3</c:v>
                </c:pt>
              </c:numCache>
            </c:numRef>
          </c:val>
        </c:ser>
        <c:ser>
          <c:idx val="1"/>
          <c:order val="1"/>
          <c:tx>
            <c:strRef>
              <c:f>Sheet1!$A$3</c:f>
              <c:strCache>
                <c:ptCount val="1"/>
                <c:pt idx="0">
                  <c:v>расходы</c:v>
                </c:pt>
              </c:strCache>
            </c:strRef>
          </c:tx>
          <c:spPr>
            <a:ln w="41515">
              <a:solidFill>
                <a:srgbClr val="6600FF"/>
              </a:solidFill>
              <a:prstDash val="solid"/>
            </a:ln>
          </c:spPr>
          <c:marker>
            <c:symbol val="plus"/>
            <c:size val="8"/>
            <c:spPr>
              <a:solidFill>
                <a:srgbClr val="660066"/>
              </a:solidFill>
              <a:ln>
                <a:solidFill>
                  <a:srgbClr val="6600FF"/>
                </a:solidFill>
                <a:prstDash val="solid"/>
              </a:ln>
            </c:spPr>
          </c:marker>
          <c:cat>
            <c:strRef>
              <c:f>Sheet1!$B$1:$E$1</c:f>
              <c:strCache>
                <c:ptCount val="4"/>
                <c:pt idx="0">
                  <c:v>2020 год </c:v>
                </c:pt>
                <c:pt idx="1">
                  <c:v>2021 год</c:v>
                </c:pt>
                <c:pt idx="2">
                  <c:v>2022 год</c:v>
                </c:pt>
                <c:pt idx="3">
                  <c:v>2023 год </c:v>
                </c:pt>
              </c:strCache>
            </c:strRef>
          </c:cat>
          <c:val>
            <c:numRef>
              <c:f>Sheet1!$B$3:$E$3</c:f>
              <c:numCache>
                <c:formatCode>General</c:formatCode>
                <c:ptCount val="4"/>
                <c:pt idx="0">
                  <c:v>321898.2</c:v>
                </c:pt>
                <c:pt idx="1">
                  <c:v>311235.90000000002</c:v>
                </c:pt>
                <c:pt idx="2" formatCode="0.0">
                  <c:v>341863.5</c:v>
                </c:pt>
                <c:pt idx="3" formatCode="0.0">
                  <c:v>362311.8</c:v>
                </c:pt>
              </c:numCache>
            </c:numRef>
          </c:val>
        </c:ser>
        <c:ser>
          <c:idx val="2"/>
          <c:order val="2"/>
          <c:tx>
            <c:strRef>
              <c:f>Sheet1!$A$4</c:f>
              <c:strCache>
                <c:ptCount val="1"/>
                <c:pt idx="0">
                  <c:v>источники</c:v>
                </c:pt>
              </c:strCache>
            </c:strRef>
          </c:tx>
          <c:spPr>
            <a:ln w="41515">
              <a:solidFill>
                <a:srgbClr val="0099FF"/>
              </a:solidFill>
              <a:prstDash val="solid"/>
            </a:ln>
          </c:spPr>
          <c:marker>
            <c:symbol val="star"/>
            <c:size val="14"/>
            <c:spPr>
              <a:solidFill>
                <a:srgbClr val="0099FF"/>
              </a:solidFill>
              <a:ln>
                <a:solidFill>
                  <a:srgbClr val="00FF00"/>
                </a:solidFill>
                <a:prstDash val="solid"/>
              </a:ln>
            </c:spPr>
          </c:marker>
          <c:cat>
            <c:strRef>
              <c:f>Sheet1!$B$1:$E$1</c:f>
              <c:strCache>
                <c:ptCount val="4"/>
                <c:pt idx="0">
                  <c:v>2020 год </c:v>
                </c:pt>
                <c:pt idx="1">
                  <c:v>2021 год</c:v>
                </c:pt>
                <c:pt idx="2">
                  <c:v>2022 год</c:v>
                </c:pt>
                <c:pt idx="3">
                  <c:v>2023 год </c:v>
                </c:pt>
              </c:strCache>
            </c:strRef>
          </c:cat>
          <c:val>
            <c:numRef>
              <c:f>Sheet1!$B$4:$E$4</c:f>
              <c:numCache>
                <c:formatCode>0.0</c:formatCode>
                <c:ptCount val="4"/>
                <c:pt idx="0" formatCode="General">
                  <c:v>598.70000000000005</c:v>
                </c:pt>
                <c:pt idx="1">
                  <c:v>-751.7</c:v>
                </c:pt>
                <c:pt idx="2">
                  <c:v>-5124.8</c:v>
                </c:pt>
                <c:pt idx="3">
                  <c:v>-20428.5</c:v>
                </c:pt>
              </c:numCache>
            </c:numRef>
          </c:val>
        </c:ser>
        <c:marker val="1"/>
        <c:axId val="71252224"/>
        <c:axId val="71266688"/>
      </c:lineChart>
      <c:catAx>
        <c:axId val="71252224"/>
        <c:scaling>
          <c:orientation val="minMax"/>
        </c:scaling>
        <c:axPos val="b"/>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71266688"/>
        <c:crosses val="autoZero"/>
        <c:auto val="1"/>
        <c:lblAlgn val="ctr"/>
        <c:lblOffset val="100"/>
        <c:tickMarkSkip val="1"/>
      </c:catAx>
      <c:valAx>
        <c:axId val="71266688"/>
        <c:scaling>
          <c:orientation val="minMax"/>
        </c:scaling>
        <c:axPos val="l"/>
        <c:majorGridlines>
          <c:spPr>
            <a:ln w="3460">
              <a:solidFill>
                <a:schemeClr val="tx1"/>
              </a:solidFill>
              <a:prstDash val="solid"/>
            </a:ln>
          </c:spPr>
        </c:majorGridlines>
        <c:numFmt formatCode="General" sourceLinked="1"/>
        <c:tickLblPos val="nextTo"/>
        <c:spPr>
          <a:ln w="3460">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71252224"/>
        <c:crosses val="autoZero"/>
        <c:crossBetween val="between"/>
      </c:valAx>
      <c:dTable>
        <c:showHorzBorder val="1"/>
        <c:showVertBorder val="1"/>
        <c:showOutline val="1"/>
        <c:showKeys val="1"/>
        <c:spPr>
          <a:ln w="3460">
            <a:solidFill>
              <a:schemeClr val="tx1"/>
            </a:solidFill>
            <a:prstDash val="solid"/>
          </a:ln>
        </c:spPr>
        <c:txPr>
          <a:bodyPr/>
          <a:lstStyle/>
          <a:p>
            <a:pPr rtl="0">
              <a:defRPr sz="1117" b="1" i="0" u="none" strike="noStrike" baseline="0">
                <a:solidFill>
                  <a:schemeClr val="tx1"/>
                </a:solidFill>
                <a:latin typeface="Arial"/>
                <a:ea typeface="Arial"/>
                <a:cs typeface="Arial"/>
              </a:defRPr>
            </a:pPr>
            <a:endParaRPr lang="ru-RU"/>
          </a:p>
        </c:txPr>
      </c:dTable>
      <c:spPr>
        <a:noFill/>
        <a:ln w="13838">
          <a:solidFill>
            <a:schemeClr val="tx1"/>
          </a:solidFill>
          <a:prstDash val="solid"/>
        </a:ln>
      </c:spPr>
    </c:plotArea>
    <c:plotVisOnly val="1"/>
    <c:dispBlanksAs val="gap"/>
  </c:chart>
  <c:spPr>
    <a:noFill/>
    <a:ln>
      <a:noFill/>
    </a:ln>
  </c:spPr>
  <c:txPr>
    <a:bodyPr/>
    <a:lstStyle/>
    <a:p>
      <a:pPr>
        <a:defRPr sz="1961"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2.9172149276295539E-3"/>
          <c:y val="0.24694595313418641"/>
          <c:w val="0.92923150144180966"/>
          <c:h val="0.5918529587427763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explosion val="46"/>
            <c:spPr>
              <a:solidFill>
                <a:srgbClr val="99FF99"/>
              </a:solidFill>
            </c:spPr>
          </c:dPt>
          <c:dPt>
            <c:idx val="3"/>
            <c:explosion val="69"/>
            <c:spPr>
              <a:solidFill>
                <a:srgbClr val="99FF99"/>
              </a:solidFill>
            </c:spPr>
          </c:dPt>
          <c:dPt>
            <c:idx val="4"/>
            <c:spPr>
              <a:solidFill>
                <a:srgbClr val="00CC00"/>
              </a:solidFill>
            </c:spPr>
          </c:dPt>
          <c:dLbls>
            <c:dLbl>
              <c:idx val="1"/>
              <c:delete val="1"/>
            </c:dLbl>
            <c:dLbl>
              <c:idx val="2"/>
              <c:layout>
                <c:manualLayout>
                  <c:x val="-9.9851059660124863E-2"/>
                  <c:y val="-2.6666480024636747E-2"/>
                </c:manualLayout>
              </c:layout>
              <c:dLblPos val="outEnd"/>
              <c:showVal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1">
                  <c:v>99.9</c:v>
                </c:pt>
                <c:pt idx="2">
                  <c:v>1.0000000000000004E-2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84E-2"/>
          <c:y val="0.24694606978545658"/>
          <c:w val="0.92923150144180966"/>
          <c:h val="0.591852958742775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FFC000"/>
              </a:solidFill>
            </c:spPr>
          </c:dPt>
          <c:dPt>
            <c:idx val="3"/>
            <c:spPr>
              <a:solidFill>
                <a:srgbClr val="FF9966"/>
              </a:solidFill>
            </c:spPr>
          </c:dPt>
          <c:dPt>
            <c:idx val="4"/>
            <c:spPr>
              <a:solidFill>
                <a:srgbClr val="00B0F0"/>
              </a:solidFill>
            </c:spPr>
          </c:dPt>
          <c:dLbls>
            <c:dLbl>
              <c:idx val="1"/>
              <c:layout>
                <c:manualLayout>
                  <c:x val="-4.6221898709369887E-2"/>
                  <c:y val="-0.30222010694588541"/>
                </c:manualLayout>
              </c:layout>
              <c:dLblPos val="outEnd"/>
              <c:showVal val="1"/>
            </c:dLbl>
            <c:dLbl>
              <c:idx val="2"/>
              <c:delete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0">
                  <c:v>1.0000000000000004E-2</c:v>
                </c:pt>
                <c:pt idx="2">
                  <c:v>99.9</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4277611355301098"/>
          <c:y val="2.7876970239928436E-2"/>
        </c:manualLayout>
      </c:layout>
    </c:title>
    <c:view3D>
      <c:rotX val="30"/>
      <c:perspective val="30"/>
    </c:view3D>
    <c:plotArea>
      <c:layout>
        <c:manualLayout>
          <c:layoutTarget val="inner"/>
          <c:xMode val="edge"/>
          <c:yMode val="edge"/>
          <c:x val="6.0101906548335707E-2"/>
          <c:y val="0.26098118206291532"/>
          <c:w val="0.92923150144180966"/>
          <c:h val="0.591852958742775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FFFF"/>
              </a:solidFill>
            </c:spPr>
          </c:dPt>
          <c:dPt>
            <c:idx val="1"/>
            <c:spPr>
              <a:solidFill>
                <a:srgbClr val="FF0000"/>
              </a:solidFill>
            </c:spPr>
          </c:dPt>
          <c:dPt>
            <c:idx val="2"/>
            <c:spPr>
              <a:solidFill>
                <a:srgbClr val="0000FF"/>
              </a:solidFill>
            </c:spPr>
          </c:dPt>
          <c:dPt>
            <c:idx val="3"/>
            <c:spPr>
              <a:solidFill>
                <a:srgbClr val="99CCFF"/>
              </a:solidFill>
            </c:spPr>
          </c:dPt>
          <c:dPt>
            <c:idx val="4"/>
            <c:spPr>
              <a:solidFill>
                <a:srgbClr val="0000CC"/>
              </a:solidFill>
            </c:spPr>
          </c:dPt>
          <c:dLbls>
            <c:dLbl>
              <c:idx val="1"/>
              <c:layout>
                <c:manualLayout>
                  <c:x val="3.555530669951569E-2"/>
                  <c:y val="3.0064531481844466E-3"/>
                </c:manualLayout>
              </c:layout>
              <c:dLblPos val="outEnd"/>
              <c:showVal val="1"/>
            </c:dLbl>
            <c:dLbl>
              <c:idx val="2"/>
              <c:delete val="1"/>
            </c:dLbl>
            <c:dLbl>
              <c:idx val="3"/>
              <c:delete val="1"/>
            </c:dLbl>
            <c:txPr>
              <a:bodyPr/>
              <a:lstStyle/>
              <a:p>
                <a:pPr>
                  <a:defRPr sz="1200" b="1"/>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1">
                  <c:v>1.3</c:v>
                </c:pt>
                <c:pt idx="2">
                  <c:v>98.7</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84E-2"/>
          <c:y val="0.2469460697854568"/>
          <c:w val="0.92923150144180966"/>
          <c:h val="0.591852958742775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29"/>
          <c:dPt>
            <c:idx val="0"/>
            <c:spPr>
              <a:solidFill>
                <a:srgbClr val="006600"/>
              </a:solidFill>
            </c:spPr>
          </c:dPt>
          <c:dPt>
            <c:idx val="1"/>
            <c:spPr>
              <a:solidFill>
                <a:srgbClr val="99CC00"/>
              </a:solidFill>
            </c:spPr>
          </c:dPt>
          <c:dPt>
            <c:idx val="2"/>
            <c:spPr>
              <a:solidFill>
                <a:srgbClr val="FF9900"/>
              </a:solidFill>
            </c:spPr>
          </c:dPt>
          <c:dPt>
            <c:idx val="3"/>
            <c:spPr>
              <a:solidFill>
                <a:srgbClr val="009900"/>
              </a:solidFill>
            </c:spPr>
          </c:dPt>
          <c:dPt>
            <c:idx val="4"/>
            <c:spPr>
              <a:solidFill>
                <a:srgbClr val="FFC000"/>
              </a:solidFill>
            </c:spPr>
          </c:dPt>
          <c:dLbls>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0.0</c:formatCode>
                <c:ptCount val="5"/>
                <c:pt idx="1">
                  <c:v>89.1</c:v>
                </c:pt>
                <c:pt idx="3" formatCode="General">
                  <c:v>10.9</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1854904919992384"/>
          <c:y val="1.2104902152915817E-3"/>
        </c:manualLayout>
      </c:layout>
    </c:title>
    <c:view3D>
      <c:rotX val="30"/>
      <c:perspective val="30"/>
    </c:view3D>
    <c:plotArea>
      <c:layout>
        <c:manualLayout>
          <c:layoutTarget val="inner"/>
          <c:xMode val="edge"/>
          <c:yMode val="edge"/>
          <c:x val="5.0096782573537502E-2"/>
          <c:y val="0.29583449984602089"/>
          <c:w val="0.92923150144180966"/>
          <c:h val="0.591852958742775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99CCFF"/>
              </a:solidFill>
            </c:spPr>
          </c:dPt>
          <c:dPt>
            <c:idx val="1"/>
            <c:spPr>
              <a:solidFill>
                <a:srgbClr val="FFFF99"/>
              </a:solidFill>
            </c:spPr>
          </c:dPt>
          <c:dPt>
            <c:idx val="2"/>
            <c:spPr>
              <a:solidFill>
                <a:srgbClr val="FF9900"/>
              </a:solidFill>
            </c:spPr>
          </c:dPt>
          <c:dPt>
            <c:idx val="3"/>
            <c:spPr>
              <a:solidFill>
                <a:srgbClr val="FF6600"/>
              </a:solidFill>
            </c:spPr>
          </c:dPt>
          <c:dPt>
            <c:idx val="4"/>
            <c:spPr>
              <a:solidFill>
                <a:srgbClr val="FFC000"/>
              </a:solidFill>
            </c:spPr>
          </c:dPt>
          <c:dLbls>
            <c:dLbl>
              <c:idx val="0"/>
              <c:layout>
                <c:manualLayout>
                  <c:x val="-0.26459795679063375"/>
                  <c:y val="-0.37777513368235405"/>
                </c:manualLayout>
              </c:layout>
              <c:tx>
                <c:rich>
                  <a:bodyPr/>
                  <a:lstStyle/>
                  <a:p>
                    <a:r>
                      <a:rPr lang="en-US" b="1" dirty="0" smtClean="0"/>
                      <a:t>56,</a:t>
                    </a:r>
                    <a:r>
                      <a:rPr lang="ru-RU" b="1" dirty="0" smtClean="0"/>
                      <a:t>3</a:t>
                    </a:r>
                    <a:endParaRPr lang="en-US" b="1" dirty="0"/>
                  </a:p>
                </c:rich>
              </c:tx>
              <c:dLblPos val="outEnd"/>
              <c:showVal val="1"/>
            </c:dLbl>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strRef>
              <c:f>Лист1!$A$2:$A$6</c:f>
              <c:strCache>
                <c:ptCount val="5"/>
                <c:pt idx="0">
                  <c:v>Программа</c:v>
                </c:pt>
                <c:pt idx="1">
                  <c:v>2022</c:v>
                </c:pt>
                <c:pt idx="2">
                  <c:v>2023</c:v>
                </c:pt>
                <c:pt idx="3">
                  <c:v>2024</c:v>
                </c:pt>
                <c:pt idx="4">
                  <c:v>2025</c:v>
                </c:pt>
              </c:strCache>
            </c:strRef>
          </c:cat>
          <c:val>
            <c:numRef>
              <c:f>Лист1!$B$2:$B$6</c:f>
              <c:numCache>
                <c:formatCode>General</c:formatCode>
                <c:ptCount val="5"/>
                <c:pt idx="0">
                  <c:v>56.6</c:v>
                </c:pt>
                <c:pt idx="1">
                  <c:v>43.4</c:v>
                </c:pt>
              </c:numCache>
            </c:numRef>
          </c:val>
        </c:ser>
        <c:ser>
          <c:idx val="1"/>
          <c:order val="1"/>
          <c:tx>
            <c:strRef>
              <c:f>Лист1!$C$1</c:f>
              <c:strCache>
                <c:ptCount val="1"/>
                <c:pt idx="0">
                  <c:v>на реализацию</c:v>
                </c:pt>
              </c:strCache>
            </c:strRef>
          </c:tx>
          <c:dLbls>
            <c:showVal val="1"/>
          </c:dLbls>
          <c:cat>
            <c:strRef>
              <c:f>Лист1!$A$2:$A$6</c:f>
              <c:strCache>
                <c:ptCount val="5"/>
                <c:pt idx="0">
                  <c:v>Программа</c:v>
                </c:pt>
                <c:pt idx="1">
                  <c:v>2022</c:v>
                </c:pt>
                <c:pt idx="2">
                  <c:v>2023</c:v>
                </c:pt>
                <c:pt idx="3">
                  <c:v>2024</c:v>
                </c:pt>
                <c:pt idx="4">
                  <c:v>2025</c:v>
                </c:pt>
              </c:strCache>
            </c:str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757"/>
          <c:y val="2.3432556902488768E-2"/>
        </c:manualLayout>
      </c:layout>
    </c:title>
    <c:view3D>
      <c:rotX val="30"/>
      <c:perspective val="30"/>
    </c:view3D>
    <c:plotArea>
      <c:layout>
        <c:manualLayout>
          <c:layoutTarget val="inner"/>
          <c:xMode val="edge"/>
          <c:yMode val="edge"/>
          <c:x val="6.6985923815503182E-2"/>
          <c:y val="0.29583449984602089"/>
          <c:w val="0.92923150144180966"/>
          <c:h val="0.591852958742774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15"/>
          <c:dPt>
            <c:idx val="0"/>
            <c:spPr>
              <a:solidFill>
                <a:srgbClr val="660066"/>
              </a:solidFill>
            </c:spPr>
          </c:dPt>
          <c:dPt>
            <c:idx val="1"/>
            <c:spPr>
              <a:solidFill>
                <a:srgbClr val="CC00FF"/>
              </a:solidFill>
            </c:spPr>
          </c:dPt>
          <c:dPt>
            <c:idx val="2"/>
            <c:spPr>
              <a:solidFill>
                <a:srgbClr val="FFFF00"/>
              </a:solidFill>
            </c:spPr>
          </c:dPt>
          <c:dPt>
            <c:idx val="3"/>
            <c:spPr>
              <a:solidFill>
                <a:srgbClr val="FFFF66"/>
              </a:solidFill>
            </c:spPr>
          </c:dPt>
          <c:dPt>
            <c:idx val="4"/>
            <c:spPr>
              <a:solidFill>
                <a:srgbClr val="9966FF"/>
              </a:solidFill>
            </c:spPr>
          </c:dPt>
          <c:dLbls>
            <c:dLbl>
              <c:idx val="0"/>
              <c:layout>
                <c:manualLayout>
                  <c:x val="-0.10749278769621078"/>
                  <c:y val="-3.9999720036955122E-2"/>
                </c:manualLayout>
              </c:layout>
              <c:dLblPos val="outEnd"/>
              <c:showVal val="1"/>
            </c:dLbl>
            <c:dLbl>
              <c:idx val="1"/>
              <c:layout>
                <c:manualLayout>
                  <c:x val="-5.0708157587028312E-2"/>
                  <c:y val="8.444385341134969E-2"/>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3">
                  <c:v>12.4</c:v>
                </c:pt>
                <c:pt idx="4">
                  <c:v>87.6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848095030179501"/>
          <c:y val="1.2104902152915804E-3"/>
        </c:manualLayout>
      </c:layout>
    </c:title>
    <c:view3D>
      <c:rotX val="30"/>
      <c:perspective val="30"/>
    </c:view3D>
    <c:plotArea>
      <c:layout>
        <c:manualLayout>
          <c:layoutTarget val="inner"/>
          <c:xMode val="edge"/>
          <c:yMode val="edge"/>
          <c:x val="7.0768498558190923E-2"/>
          <c:y val="0.24694606978545708"/>
          <c:w val="0.92923150144180966"/>
          <c:h val="0.591852958742774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FF99"/>
              </a:solidFill>
            </c:spPr>
          </c:dPt>
          <c:dPt>
            <c:idx val="2"/>
            <c:spPr>
              <a:solidFill>
                <a:srgbClr val="00CC00"/>
              </a:solidFill>
            </c:spPr>
          </c:dPt>
          <c:dPt>
            <c:idx val="3"/>
            <c:spPr>
              <a:solidFill>
                <a:srgbClr val="FF0000"/>
              </a:solidFill>
            </c:spPr>
          </c:dPt>
          <c:dPt>
            <c:idx val="4"/>
            <c:spPr>
              <a:solidFill>
                <a:srgbClr val="FFC000"/>
              </a:solidFill>
            </c:spPr>
          </c:dPt>
          <c:dLbls>
            <c:dLbl>
              <c:idx val="0"/>
              <c:layout>
                <c:manualLayout>
                  <c:x val="-9.148239240930835E-3"/>
                  <c:y val="5.7140457459615426E-3"/>
                </c:manualLayout>
              </c:layout>
              <c:dLblPos val="outEnd"/>
              <c:showVal val="1"/>
            </c:dLbl>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0.2</c:v>
                </c:pt>
                <c:pt idx="1">
                  <c:v>99.8</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768"/>
          <c:y val="2.3432556902488768E-2"/>
        </c:manualLayout>
      </c:layout>
    </c:title>
    <c:view3D>
      <c:rotX val="30"/>
      <c:perspective val="30"/>
    </c:view3D>
    <c:plotArea>
      <c:layout>
        <c:manualLayout>
          <c:layoutTarget val="inner"/>
          <c:xMode val="edge"/>
          <c:yMode val="edge"/>
          <c:x val="6.6985923815503182E-2"/>
          <c:y val="0.295834499846021"/>
          <c:w val="0.92923150144180966"/>
          <c:h val="0.591852958742774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27"/>
          <c:dPt>
            <c:idx val="0"/>
            <c:spPr>
              <a:solidFill>
                <a:srgbClr val="996633"/>
              </a:solidFill>
            </c:spPr>
          </c:dPt>
          <c:dPt>
            <c:idx val="1"/>
            <c:spPr>
              <a:solidFill>
                <a:srgbClr val="CC00FF"/>
              </a:solidFill>
            </c:spPr>
          </c:dPt>
          <c:dPt>
            <c:idx val="2"/>
            <c:spPr>
              <a:solidFill>
                <a:srgbClr val="FFFFCC"/>
              </a:solidFill>
            </c:spPr>
          </c:dPt>
          <c:dPt>
            <c:idx val="3"/>
            <c:spPr>
              <a:solidFill>
                <a:srgbClr val="FFFF66"/>
              </a:solidFill>
            </c:spPr>
          </c:dPt>
          <c:dPt>
            <c:idx val="4"/>
            <c:spPr>
              <a:solidFill>
                <a:srgbClr val="9966FF"/>
              </a:solidFill>
            </c:spPr>
          </c:dPt>
          <c:dLbls>
            <c:dLbl>
              <c:idx val="0"/>
              <c:layout>
                <c:manualLayout>
                  <c:x val="-7.1937437591571271E-2"/>
                  <c:y val="5.8765020795032832E-2"/>
                </c:manualLayout>
              </c:layout>
              <c:dLblPos val="outEnd"/>
              <c:showVal val="1"/>
            </c:dLbl>
            <c:dLbl>
              <c:idx val="1"/>
              <c:layout>
                <c:manualLayout>
                  <c:x val="-5.0708157587028312E-2"/>
                  <c:y val="8.444385341134969E-2"/>
                </c:manualLayout>
              </c:layout>
              <c:dLblPos val="outEnd"/>
              <c:showVal val="1"/>
            </c:dLbl>
            <c:dLbl>
              <c:idx val="2"/>
              <c:delete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0.2</c:v>
                </c:pt>
                <c:pt idx="2">
                  <c:v>99.8</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777"/>
          <c:y val="2.3432556902488768E-2"/>
        </c:manualLayout>
      </c:layout>
    </c:title>
    <c:view3D>
      <c:rotX val="30"/>
      <c:perspective val="30"/>
    </c:view3D>
    <c:plotArea>
      <c:layout>
        <c:manualLayout>
          <c:layoutTarget val="inner"/>
          <c:xMode val="edge"/>
          <c:yMode val="edge"/>
          <c:x val="6.6985923815503182E-2"/>
          <c:y val="0.29583449984602112"/>
          <c:w val="0.92923150144180966"/>
          <c:h val="0.591852958742774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27"/>
          <c:dPt>
            <c:idx val="0"/>
            <c:spPr>
              <a:solidFill>
                <a:srgbClr val="996633"/>
              </a:solidFill>
            </c:spPr>
          </c:dPt>
          <c:dPt>
            <c:idx val="1"/>
            <c:spPr>
              <a:solidFill>
                <a:srgbClr val="CC00FF"/>
              </a:solidFill>
            </c:spPr>
          </c:dPt>
          <c:dPt>
            <c:idx val="2"/>
            <c:spPr>
              <a:solidFill>
                <a:srgbClr val="FFCC99"/>
              </a:solidFill>
            </c:spPr>
          </c:dPt>
          <c:dPt>
            <c:idx val="3"/>
            <c:spPr>
              <a:solidFill>
                <a:srgbClr val="FFFF66"/>
              </a:solidFill>
            </c:spPr>
          </c:dPt>
          <c:dPt>
            <c:idx val="4"/>
            <c:spPr>
              <a:solidFill>
                <a:srgbClr val="9966FF"/>
              </a:solidFill>
            </c:spPr>
          </c:dPt>
          <c:dLbls>
            <c:dLbl>
              <c:idx val="0"/>
              <c:layout>
                <c:manualLayout>
                  <c:x val="-8.1015348527185949E-2"/>
                  <c:y val="8.6164497254104397E-2"/>
                </c:manualLayout>
              </c:layout>
              <c:dLblPos val="outEnd"/>
              <c:showVal val="1"/>
            </c:dLbl>
            <c:dLbl>
              <c:idx val="1"/>
              <c:layout>
                <c:manualLayout>
                  <c:x val="-5.0708157587028312E-2"/>
                  <c:y val="8.444385341134969E-2"/>
                </c:manualLayout>
              </c:layout>
              <c:dLblPos val="outEnd"/>
              <c:showVal val="1"/>
            </c:dLbl>
            <c:dLbl>
              <c:idx val="2"/>
              <c:delete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1.0000000000000004E-2</c:v>
                </c:pt>
                <c:pt idx="2">
                  <c:v>99.990000000000023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7335103255731951"/>
          <c:y val="4.9354775492215593E-4"/>
        </c:manualLayout>
      </c:layout>
    </c:title>
    <c:view3D>
      <c:rotX val="30"/>
      <c:perspective val="30"/>
    </c:view3D>
    <c:plotArea>
      <c:layout>
        <c:manualLayout>
          <c:layoutTarget val="inner"/>
          <c:xMode val="edge"/>
          <c:yMode val="edge"/>
          <c:x val="6.6985923815503182E-2"/>
          <c:y val="0.29583449984602123"/>
          <c:w val="0.92923150144180966"/>
          <c:h val="0.59185295874277433"/>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CC66"/>
              </a:solidFill>
            </c:spPr>
          </c:dPt>
          <c:dPt>
            <c:idx val="1"/>
            <c:spPr>
              <a:solidFill>
                <a:srgbClr val="CC00FF"/>
              </a:solidFill>
            </c:spPr>
          </c:dPt>
          <c:dPt>
            <c:idx val="2"/>
            <c:spPr>
              <a:solidFill>
                <a:srgbClr val="FFCC99"/>
              </a:solidFill>
            </c:spPr>
          </c:dPt>
          <c:dPt>
            <c:idx val="3"/>
            <c:spPr>
              <a:solidFill>
                <a:srgbClr val="FFFF66"/>
              </a:solidFill>
            </c:spPr>
          </c:dPt>
          <c:dPt>
            <c:idx val="4"/>
            <c:spPr>
              <a:solidFill>
                <a:srgbClr val="9966FF"/>
              </a:solidFill>
            </c:spPr>
          </c:dPt>
          <c:dLbls>
            <c:dLbl>
              <c:idx val="0"/>
              <c:layout>
                <c:manualLayout>
                  <c:x val="-0.25106233803224931"/>
                  <c:y val="-0.64177828526634484"/>
                </c:manualLayout>
              </c:layout>
              <c:tx>
                <c:rich>
                  <a:bodyPr/>
                  <a:lstStyle/>
                  <a:p>
                    <a:r>
                      <a:rPr lang="ru-RU" dirty="0" smtClean="0"/>
                      <a:t>0,1</a:t>
                    </a:r>
                    <a:endParaRPr lang="en-US" dirty="0"/>
                  </a:p>
                </c:rich>
              </c:tx>
              <c:dLblPos val="outEnd"/>
              <c:showVal val="1"/>
            </c:dLbl>
            <c:dLbl>
              <c:idx val="1"/>
              <c:layout>
                <c:manualLayout>
                  <c:x val="-5.0708157587028312E-2"/>
                  <c:y val="8.444385341134969E-2"/>
                </c:manualLayout>
              </c:layout>
              <c:dLblPos val="outEnd"/>
              <c:showVal val="1"/>
            </c:dLbl>
            <c:dLbl>
              <c:idx val="2"/>
              <c:delete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99.9</c:v>
                </c:pt>
                <c:pt idx="2">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1.4657724458268621E-3"/>
          <c:y val="0.28001649174327947"/>
          <c:w val="0.83281036005497244"/>
          <c:h val="0.52938698454260513"/>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6699"/>
              </a:solidFill>
            </c:spPr>
          </c:dPt>
          <c:dPt>
            <c:idx val="1"/>
            <c:spPr>
              <a:solidFill>
                <a:srgbClr val="CC99FF"/>
              </a:solidFill>
            </c:spPr>
          </c:dPt>
          <c:dPt>
            <c:idx val="2"/>
            <c:spPr>
              <a:solidFill>
                <a:srgbClr val="CCECFF"/>
              </a:solidFill>
            </c:spPr>
          </c:dPt>
          <c:dPt>
            <c:idx val="3"/>
            <c:spPr>
              <a:solidFill>
                <a:srgbClr val="FF0000"/>
              </a:solidFill>
            </c:spPr>
          </c:dPt>
          <c:dPt>
            <c:idx val="4"/>
            <c:spPr>
              <a:solidFill>
                <a:srgbClr val="FFC000"/>
              </a:solidFill>
            </c:spPr>
          </c:dPt>
          <c:dLbls>
            <c:dLbl>
              <c:idx val="0"/>
              <c:layout>
                <c:manualLayout>
                  <c:x val="-6.551846243364981E-3"/>
                  <c:y val="-0.17595532762873325"/>
                </c:manualLayout>
              </c:layout>
              <c:dLblPos val="outEnd"/>
              <c:showVal val="1"/>
            </c:dLbl>
            <c:dLbl>
              <c:idx val="1"/>
              <c:layout>
                <c:manualLayout>
                  <c:x val="1.7036644779910327E-2"/>
                  <c:y val="-1.9883270145183044E-2"/>
                </c:manualLayout>
              </c:layout>
              <c:dLblPos val="outEnd"/>
              <c:showVal val="1"/>
            </c:dLbl>
            <c:dLbl>
              <c:idx val="3"/>
              <c:spPr>
                <a:effectLst>
                  <a:outerShdw blurRad="50800" dist="50800" dir="5400000" algn="ctr" rotWithShape="0">
                    <a:srgbClr val="FFFF00"/>
                  </a:outerShdw>
                </a:effectLst>
              </c:spPr>
              <c:txPr>
                <a:bodyPr/>
                <a:lstStyle/>
                <a:p>
                  <a:pPr>
                    <a:defRPr sz="1200" b="1"/>
                  </a:pPr>
                  <a:endParaRPr lang="ru-RU"/>
                </a:p>
              </c:txPr>
            </c:dLbl>
            <c:txPr>
              <a:bodyPr/>
              <a:lstStyle/>
              <a:p>
                <a:pPr>
                  <a:defRPr sz="1200" b="1"/>
                </a:pPr>
                <a:endParaRPr lang="ru-RU"/>
              </a:p>
            </c:txPr>
            <c:dLblPos val="outEnd"/>
            <c:showVal val="1"/>
          </c:dLbls>
          <c:cat>
            <c:strRef>
              <c:f>Лист1!$A$2:$A$6</c:f>
              <c:strCache>
                <c:ptCount val="3"/>
                <c:pt idx="0">
                  <c:v>Доходы</c:v>
                </c:pt>
                <c:pt idx="1">
                  <c:v>Расходы</c:v>
                </c:pt>
                <c:pt idx="2">
                  <c:v>Источники</c:v>
                </c:pt>
              </c:strCache>
            </c:strRef>
          </c:cat>
          <c:val>
            <c:numRef>
              <c:f>Лист1!$B$2:$B$6</c:f>
              <c:numCache>
                <c:formatCode>General</c:formatCode>
                <c:ptCount val="5"/>
                <c:pt idx="0">
                  <c:v>382740.3</c:v>
                </c:pt>
                <c:pt idx="1">
                  <c:v>362311.8</c:v>
                </c:pt>
                <c:pt idx="2">
                  <c:v>-20428.5</c:v>
                </c:pt>
              </c:numCache>
            </c:numRef>
          </c:val>
        </c:ser>
        <c:ser>
          <c:idx val="1"/>
          <c:order val="1"/>
          <c:tx>
            <c:strRef>
              <c:f>Лист1!$C$1</c:f>
              <c:strCache>
                <c:ptCount val="1"/>
                <c:pt idx="0">
                  <c:v>на реализацию</c:v>
                </c:pt>
              </c:strCache>
            </c:strRef>
          </c:tx>
          <c:dLbls>
            <c:showVal val="1"/>
          </c:dLbls>
          <c:cat>
            <c:strRef>
              <c:f>Лист1!$A$2:$A$6</c:f>
              <c:strCache>
                <c:ptCount val="3"/>
                <c:pt idx="0">
                  <c:v>Доходы</c:v>
                </c:pt>
                <c:pt idx="1">
                  <c:v>Расходы</c:v>
                </c:pt>
                <c:pt idx="2">
                  <c:v>Источники</c:v>
                </c:pt>
              </c:strCache>
            </c:strRef>
          </c:cat>
          <c:val>
            <c:numRef>
              <c:f>Лист1!$C$2:$C$6</c:f>
              <c:numCache>
                <c:formatCode>General</c:formatCode>
                <c:ptCount val="5"/>
              </c:numCache>
            </c:numRef>
          </c:val>
        </c:ser>
        <c:dLbls>
          <c:showVal val="1"/>
        </c:dLbls>
      </c:pie3DChart>
    </c:plotArea>
    <c:legend>
      <c:legendPos val="r"/>
      <c:legendEntry>
        <c:idx val="3"/>
        <c:delete val="1"/>
      </c:legendEntry>
      <c:legendEntry>
        <c:idx val="4"/>
        <c:delete val="1"/>
      </c:legendEntry>
      <c:layout>
        <c:manualLayout>
          <c:xMode val="edge"/>
          <c:yMode val="edge"/>
          <c:x val="0.8296471339083259"/>
          <c:y val="0.13022719546332409"/>
          <c:w val="0.16131338240990045"/>
          <c:h val="0.59991551598180126"/>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70244246908344266"/>
          <c:y val="0.81048343723891603"/>
          <c:w val="0.29755753091655734"/>
          <c:h val="0.18951656276108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CCECFF"/>
              </a:solidFill>
            </c:spPr>
          </c:dPt>
          <c:dPt>
            <c:idx val="1"/>
            <c:spPr>
              <a:solidFill>
                <a:srgbClr val="00B0F0"/>
              </a:solidFill>
            </c:spPr>
          </c:dPt>
          <c:dPt>
            <c:idx val="2"/>
            <c:spPr>
              <a:solidFill>
                <a:srgbClr val="66FFCC"/>
              </a:solidFill>
            </c:spPr>
          </c:dPt>
          <c:dPt>
            <c:idx val="3"/>
            <c:spPr>
              <a:solidFill>
                <a:srgbClr val="FF0000"/>
              </a:solidFill>
            </c:spPr>
          </c:dPt>
          <c:dPt>
            <c:idx val="4"/>
            <c:spPr>
              <a:solidFill>
                <a:srgbClr val="009900"/>
              </a:solidFill>
            </c:spPr>
          </c:dPt>
          <c:dLbls>
            <c:dLbl>
              <c:idx val="0"/>
              <c:delete val="1"/>
            </c:dLbl>
            <c:dLbl>
              <c:idx val="1"/>
              <c:layout>
                <c:manualLayout>
                  <c:x val="-5.0708157587028312E-2"/>
                  <c:y val="-0.15999923010162898"/>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spPr>
        <a:noFill/>
        <a:ln w="25400">
          <a:noFill/>
        </a:ln>
      </c:spPr>
    </c:plotArea>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7.0768498558190923E-2"/>
          <c:y val="0.24694606978545747"/>
          <c:w val="0.92923150144180966"/>
          <c:h val="0.59185295874277388"/>
        </c:manualLayout>
      </c:layout>
      <c:pie3DChart>
        <c:varyColors val="1"/>
        <c:ser>
          <c:idx val="1"/>
          <c:order val="0"/>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spPr>
        <a:noFill/>
        <a:ln w="25400">
          <a:noFill/>
        </a:ln>
      </c:spPr>
    </c:plotArea>
    <c:plotVisOnly val="1"/>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7.0768498558190923E-2"/>
          <c:y val="0.24694606978545747"/>
          <c:w val="0.92923150144180966"/>
          <c:h val="0.591852958742773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CCECFF"/>
              </a:solidFill>
            </c:spPr>
          </c:dPt>
          <c:dPt>
            <c:idx val="1"/>
            <c:spPr>
              <a:solidFill>
                <a:srgbClr val="00B0F0"/>
              </a:solidFill>
            </c:spPr>
          </c:dPt>
          <c:dPt>
            <c:idx val="2"/>
            <c:explosion val="18"/>
            <c:spPr>
              <a:solidFill>
                <a:srgbClr val="66FFCC"/>
              </a:solidFill>
            </c:spPr>
          </c:dPt>
          <c:dPt>
            <c:idx val="3"/>
            <c:spPr>
              <a:solidFill>
                <a:srgbClr val="FF7C80"/>
              </a:solidFill>
            </c:spPr>
          </c:dPt>
          <c:dPt>
            <c:idx val="4"/>
            <c:spPr>
              <a:solidFill>
                <a:srgbClr val="009900"/>
              </a:solidFill>
            </c:spPr>
          </c:dPt>
          <c:dLbls>
            <c:dLbl>
              <c:idx val="0"/>
              <c:delete val="1"/>
            </c:dLbl>
            <c:dLbl>
              <c:idx val="1"/>
              <c:layout>
                <c:manualLayout>
                  <c:x val="-5.0708157587028312E-2"/>
                  <c:y val="-0.15999923010162914"/>
                </c:manualLayout>
              </c:layout>
              <c:dLblPos val="outEnd"/>
              <c:showVal val="1"/>
            </c:dLbl>
            <c:dLbl>
              <c:idx val="2"/>
              <c:layout>
                <c:manualLayout>
                  <c:x val="-0.17148355886049627"/>
                  <c:y val="-0.54200162651700823"/>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strRef>
              <c:f>Лист1!$A$2:$A$6</c:f>
              <c:strCache>
                <c:ptCount val="5"/>
                <c:pt idx="0">
                  <c:v>Муниципальные программы</c:v>
                </c:pt>
                <c:pt idx="1">
                  <c:v>Муниципальные программы</c:v>
                </c:pt>
                <c:pt idx="2">
                  <c:v>Муниципальные программы</c:v>
                </c:pt>
                <c:pt idx="3">
                  <c:v>Непрограммные направления деятельности</c:v>
                </c:pt>
                <c:pt idx="4">
                  <c:v>2025</c:v>
                </c:pt>
              </c:strCache>
            </c:strRef>
          </c:cat>
          <c:val>
            <c:numRef>
              <c:f>Лист1!$B$2:$B$6</c:f>
              <c:numCache>
                <c:formatCode>General</c:formatCode>
                <c:ptCount val="5"/>
                <c:pt idx="2">
                  <c:v>97.7</c:v>
                </c:pt>
                <c:pt idx="3">
                  <c:v>2.2999999999999998</c:v>
                </c:pt>
              </c:numCache>
            </c:numRef>
          </c:val>
        </c:ser>
        <c:ser>
          <c:idx val="1"/>
          <c:order val="1"/>
          <c:tx>
            <c:strRef>
              <c:f>Лист1!$C$1</c:f>
              <c:strCache>
                <c:ptCount val="1"/>
                <c:pt idx="0">
                  <c:v>на реализацию</c:v>
                </c:pt>
              </c:strCache>
            </c:strRef>
          </c:tx>
          <c:dLbls>
            <c:showVal val="1"/>
          </c:dLbls>
          <c:cat>
            <c:strRef>
              <c:f>Лист1!$A$2:$A$6</c:f>
              <c:strCache>
                <c:ptCount val="5"/>
                <c:pt idx="0">
                  <c:v>Муниципальные программы</c:v>
                </c:pt>
                <c:pt idx="1">
                  <c:v>Муниципальные программы</c:v>
                </c:pt>
                <c:pt idx="2">
                  <c:v>Муниципальные программы</c:v>
                </c:pt>
                <c:pt idx="3">
                  <c:v>Непрограммные направления деятельности</c:v>
                </c:pt>
                <c:pt idx="4">
                  <c:v>2025</c:v>
                </c:pt>
              </c:strCache>
            </c:strRef>
          </c:cat>
          <c:val>
            <c:numRef>
              <c:f>Лист1!$C$2:$C$6</c:f>
              <c:numCache>
                <c:formatCode>General</c:formatCode>
                <c:ptCount val="5"/>
              </c:numCache>
            </c:numRef>
          </c:val>
        </c:ser>
        <c:dLbls>
          <c:showVal val="1"/>
        </c:dLbls>
      </c:pie3DChart>
    </c:plotArea>
    <c:legend>
      <c:legendPos val="r"/>
      <c:legendEntry>
        <c:idx val="0"/>
        <c:delete val="1"/>
      </c:legendEntry>
      <c:legendEntry>
        <c:idx val="1"/>
        <c:delete val="1"/>
      </c:legendEntry>
      <c:legendEntry>
        <c:idx val="4"/>
        <c:delete val="1"/>
      </c:legendEntry>
      <c:layout>
        <c:manualLayout>
          <c:xMode val="edge"/>
          <c:yMode val="edge"/>
          <c:x val="0.73808881526703962"/>
          <c:y val="2.7815011345331687E-2"/>
          <c:w val="0.26191118473296132"/>
          <c:h val="0.87593608375401766"/>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5489551123932491"/>
          <c:y val="4.8832904056664524E-2"/>
          <c:w val="0.71931815000419952"/>
          <c:h val="0.64361019345446413"/>
        </c:manualLayout>
      </c:layout>
      <c:areaChart>
        <c:grouping val="standard"/>
        <c:ser>
          <c:idx val="0"/>
          <c:order val="0"/>
          <c:tx>
            <c:strRef>
              <c:f>Лист1!$B$1</c:f>
              <c:strCache>
                <c:ptCount val="1"/>
                <c:pt idx="0">
                  <c:v>Доля расходов на реализацию программы в расходах бюджета,  в%</c:v>
                </c:pt>
              </c:strCache>
            </c:strRef>
          </c:tx>
          <c:spPr>
            <a:solidFill>
              <a:srgbClr val="00FF99"/>
            </a:solidFill>
          </c:spPr>
          <c:cat>
            <c:numRef>
              <c:f>Лист1!$A$2:$A$6</c:f>
              <c:numCache>
                <c:formatCode>General</c:formatCode>
                <c:ptCount val="5"/>
                <c:pt idx="0">
                  <c:v>2020</c:v>
                </c:pt>
                <c:pt idx="1">
                  <c:v>2021</c:v>
                </c:pt>
                <c:pt idx="2">
                  <c:v>2022</c:v>
                </c:pt>
                <c:pt idx="3">
                  <c:v>2023</c:v>
                </c:pt>
              </c:numCache>
            </c:numRef>
          </c:cat>
          <c:val>
            <c:numRef>
              <c:f>Лист1!$B$2:$B$6</c:f>
              <c:numCache>
                <c:formatCode>0.0</c:formatCode>
                <c:ptCount val="5"/>
                <c:pt idx="0" formatCode="General">
                  <c:v>34120.699999999997</c:v>
                </c:pt>
                <c:pt idx="1">
                  <c:v>6292.7</c:v>
                </c:pt>
                <c:pt idx="2" formatCode="General">
                  <c:v>9058.2000000000007</c:v>
                </c:pt>
                <c:pt idx="3" formatCode="General">
                  <c:v>128729.1</c:v>
                </c:pt>
              </c:numCache>
            </c:numRef>
          </c:val>
        </c:ser>
        <c:ser>
          <c:idx val="1"/>
          <c:order val="1"/>
          <c:tx>
            <c:strRef>
              <c:f>Лист1!$C$1</c:f>
              <c:strCache>
                <c:ptCount val="1"/>
                <c:pt idx="0">
                  <c:v>на реализацию</c:v>
                </c:pt>
              </c:strCache>
            </c:strRef>
          </c:tx>
          <c:cat>
            <c:numRef>
              <c:f>Лист1!$A$2:$A$6</c:f>
              <c:numCache>
                <c:formatCode>General</c:formatCode>
                <c:ptCount val="5"/>
                <c:pt idx="0">
                  <c:v>2020</c:v>
                </c:pt>
                <c:pt idx="1">
                  <c:v>2021</c:v>
                </c:pt>
                <c:pt idx="2">
                  <c:v>2022</c:v>
                </c:pt>
                <c:pt idx="3">
                  <c:v>2023</c:v>
                </c:pt>
              </c:numCache>
            </c:numRef>
          </c:cat>
          <c:val>
            <c:numRef>
              <c:f>Лист1!$C$2:$C$6</c:f>
              <c:numCache>
                <c:formatCode>General</c:formatCode>
                <c:ptCount val="5"/>
              </c:numCache>
            </c:numRef>
          </c:val>
        </c:ser>
        <c:axId val="135647616"/>
        <c:axId val="135649152"/>
      </c:areaChart>
      <c:catAx>
        <c:axId val="135647616"/>
        <c:scaling>
          <c:orientation val="minMax"/>
        </c:scaling>
        <c:axPos val="b"/>
        <c:numFmt formatCode="General" sourceLinked="1"/>
        <c:tickLblPos val="nextTo"/>
        <c:txPr>
          <a:bodyPr/>
          <a:lstStyle/>
          <a:p>
            <a:pPr>
              <a:defRPr sz="1100">
                <a:latin typeface="Comic Sans MS" pitchFamily="66" charset="0"/>
              </a:defRPr>
            </a:pPr>
            <a:endParaRPr lang="ru-RU"/>
          </a:p>
        </c:txPr>
        <c:crossAx val="135649152"/>
        <c:crosses val="autoZero"/>
        <c:auto val="1"/>
        <c:lblAlgn val="ctr"/>
        <c:lblOffset val="100"/>
      </c:catAx>
      <c:valAx>
        <c:axId val="135649152"/>
        <c:scaling>
          <c:orientation val="minMax"/>
        </c:scaling>
        <c:axPos val="l"/>
        <c:majorGridlines/>
        <c:numFmt formatCode="General" sourceLinked="1"/>
        <c:tickLblPos val="nextTo"/>
        <c:txPr>
          <a:bodyPr/>
          <a:lstStyle/>
          <a:p>
            <a:pPr>
              <a:defRPr sz="1100">
                <a:latin typeface="Comic Sans MS" pitchFamily="66" charset="0"/>
              </a:defRPr>
            </a:pPr>
            <a:endParaRPr lang="ru-RU"/>
          </a:p>
        </c:txPr>
        <c:crossAx val="135647616"/>
        <c:crosses val="autoZero"/>
        <c:crossBetween val="midCat"/>
      </c:valAx>
    </c:plotArea>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autoTitleDeleted val="1"/>
    <c:view3D>
      <c:perspective val="30"/>
    </c:view3D>
    <c:plotArea>
      <c:layout>
        <c:manualLayout>
          <c:layoutTarget val="inner"/>
          <c:xMode val="edge"/>
          <c:yMode val="edge"/>
          <c:x val="0.12867860892388402"/>
          <c:y val="0.3042732826409898"/>
          <c:w val="0.637751968503938"/>
          <c:h val="0.4064221165573525"/>
        </c:manualLayout>
      </c:layout>
      <c:bar3DChart>
        <c:barDir val="col"/>
        <c:grouping val="standard"/>
        <c:ser>
          <c:idx val="0"/>
          <c:order val="0"/>
          <c:tx>
            <c:strRef>
              <c:f>Лист1!$B$1</c:f>
              <c:strCache>
                <c:ptCount val="1"/>
                <c:pt idx="0">
                  <c:v>Ряд 1</c:v>
                </c:pt>
              </c:strCache>
            </c:strRef>
          </c:tx>
          <c:dPt>
            <c:idx val="0"/>
            <c:spPr>
              <a:solidFill>
                <a:srgbClr val="6600FF"/>
              </a:solidFill>
            </c:spPr>
          </c:dPt>
          <c:dPt>
            <c:idx val="1"/>
            <c:spPr>
              <a:solidFill>
                <a:srgbClr val="CC66FF"/>
              </a:solidFill>
            </c:spPr>
          </c:dPt>
          <c:dPt>
            <c:idx val="2"/>
            <c:spPr>
              <a:solidFill>
                <a:srgbClr val="9999FF"/>
              </a:solidFill>
            </c:spPr>
          </c:dPt>
          <c:dPt>
            <c:idx val="3"/>
            <c:spPr>
              <a:solidFill>
                <a:srgbClr val="FFCCFF"/>
              </a:solidFill>
            </c:spPr>
          </c:dPt>
          <c:dLbls>
            <c:showVal val="1"/>
          </c:dLbls>
          <c:cat>
            <c:strRef>
              <c:f>Лист1!$A$2:$A$5</c:f>
              <c:strCache>
                <c:ptCount val="4"/>
                <c:pt idx="0">
                  <c:v>на 01.01.2020</c:v>
                </c:pt>
                <c:pt idx="1">
                  <c:v>на 01.01.2021</c:v>
                </c:pt>
                <c:pt idx="2">
                  <c:v>на 01.01.2022</c:v>
                </c:pt>
                <c:pt idx="3">
                  <c:v>на 01.01.2023</c:v>
                </c:pt>
              </c:strCache>
            </c:strRef>
          </c:cat>
          <c:val>
            <c:numRef>
              <c:f>Лист1!$B$2:$B$5</c:f>
              <c:numCache>
                <c:formatCode>General</c:formatCode>
                <c:ptCount val="4"/>
                <c:pt idx="0">
                  <c:v>11.7</c:v>
                </c:pt>
                <c:pt idx="1">
                  <c:v>11.5</c:v>
                </c:pt>
                <c:pt idx="2">
                  <c:v>11.4</c:v>
                </c:pt>
                <c:pt idx="3">
                  <c:v>10.5</c:v>
                </c:pt>
              </c:numCache>
            </c:numRef>
          </c:val>
        </c:ser>
        <c:dLbls>
          <c:showVal val="1"/>
        </c:dLbls>
        <c:shape val="box"/>
        <c:axId val="156476544"/>
        <c:axId val="156478080"/>
        <c:axId val="156318784"/>
      </c:bar3DChart>
      <c:catAx>
        <c:axId val="156476544"/>
        <c:scaling>
          <c:orientation val="minMax"/>
        </c:scaling>
        <c:delete val="1"/>
        <c:axPos val="b"/>
        <c:tickLblPos val="nextTo"/>
        <c:crossAx val="156478080"/>
        <c:crosses val="autoZero"/>
        <c:auto val="1"/>
        <c:lblAlgn val="ctr"/>
        <c:lblOffset val="100"/>
      </c:catAx>
      <c:valAx>
        <c:axId val="156478080"/>
        <c:scaling>
          <c:orientation val="minMax"/>
        </c:scaling>
        <c:axPos val="l"/>
        <c:majorGridlines/>
        <c:numFmt formatCode="General" sourceLinked="1"/>
        <c:tickLblPos val="nextTo"/>
        <c:txPr>
          <a:bodyPr/>
          <a:lstStyle/>
          <a:p>
            <a:pPr>
              <a:defRPr sz="1400"/>
            </a:pPr>
            <a:endParaRPr lang="ru-RU"/>
          </a:p>
        </c:txPr>
        <c:crossAx val="156476544"/>
        <c:crosses val="autoZero"/>
        <c:crossBetween val="between"/>
      </c:valAx>
      <c:serAx>
        <c:axId val="156318784"/>
        <c:scaling>
          <c:orientation val="minMax"/>
        </c:scaling>
        <c:delete val="1"/>
        <c:axPos val="b"/>
        <c:tickLblPos val="nextTo"/>
        <c:crossAx val="156478080"/>
        <c:crosses val="autoZero"/>
      </c:serAx>
    </c:plotArea>
    <c:legend>
      <c:legendPos val="b"/>
      <c:layout/>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9.0355799530188505E-2"/>
          <c:y val="9.136701647690193E-2"/>
          <c:w val="0.55158019996061236"/>
          <c:h val="0.85145376194957645"/>
        </c:manualLayout>
      </c:layout>
      <c:bar3DChart>
        <c:barDir val="col"/>
        <c:grouping val="percentStacked"/>
        <c:ser>
          <c:idx val="0"/>
          <c:order val="0"/>
          <c:tx>
            <c:strRef>
              <c:f>Лист1!$B$1</c:f>
              <c:strCache>
                <c:ptCount val="1"/>
                <c:pt idx="0">
                  <c:v>Источники дефицита</c:v>
                </c:pt>
              </c:strCache>
            </c:strRef>
          </c:tx>
          <c:spPr>
            <a:solidFill>
              <a:srgbClr val="9966FF"/>
            </a:solidFill>
          </c:spPr>
          <c:cat>
            <c:numRef>
              <c:f>Лист1!$A$2:$A$5</c:f>
              <c:numCache>
                <c:formatCode>General</c:formatCode>
                <c:ptCount val="4"/>
                <c:pt idx="0">
                  <c:v>2020</c:v>
                </c:pt>
                <c:pt idx="1">
                  <c:v>2021</c:v>
                </c:pt>
                <c:pt idx="2">
                  <c:v>2022</c:v>
                </c:pt>
                <c:pt idx="3">
                  <c:v>2023</c:v>
                </c:pt>
              </c:numCache>
            </c:numRef>
          </c:cat>
          <c:val>
            <c:numRef>
              <c:f>Лист1!$B$2:$B$5</c:f>
              <c:numCache>
                <c:formatCode>General</c:formatCode>
                <c:ptCount val="4"/>
                <c:pt idx="0">
                  <c:v>598.70000000000005</c:v>
                </c:pt>
                <c:pt idx="1">
                  <c:v>-751</c:v>
                </c:pt>
                <c:pt idx="2">
                  <c:v>-5124.8</c:v>
                </c:pt>
                <c:pt idx="3">
                  <c:v>-20428.5</c:v>
                </c:pt>
              </c:numCache>
            </c:numRef>
          </c:val>
        </c:ser>
        <c:ser>
          <c:idx val="1"/>
          <c:order val="1"/>
          <c:tx>
            <c:strRef>
              <c:f>Лист1!$C$1</c:f>
              <c:strCache>
                <c:ptCount val="1"/>
                <c:pt idx="0">
                  <c:v>Кредиты кредитных организаций </c:v>
                </c:pt>
              </c:strCache>
            </c:strRef>
          </c:tx>
          <c:spPr>
            <a:solidFill>
              <a:srgbClr val="FF0066"/>
            </a:solidFill>
          </c:spPr>
          <c:cat>
            <c:numRef>
              <c:f>Лист1!$A$2:$A$5</c:f>
              <c:numCache>
                <c:formatCode>General</c:formatCode>
                <c:ptCount val="4"/>
                <c:pt idx="0">
                  <c:v>2020</c:v>
                </c:pt>
                <c:pt idx="1">
                  <c:v>2021</c:v>
                </c:pt>
                <c:pt idx="2">
                  <c:v>2022</c:v>
                </c:pt>
                <c:pt idx="3">
                  <c:v>2023</c:v>
                </c:pt>
              </c:numCache>
            </c:numRef>
          </c:cat>
          <c:val>
            <c:numRef>
              <c:f>Лист1!$C$2:$C$5</c:f>
              <c:numCache>
                <c:formatCode>General</c:formatCode>
                <c:ptCount val="4"/>
              </c:numCache>
            </c:numRef>
          </c:val>
        </c:ser>
        <c:shape val="box"/>
        <c:axId val="158632576"/>
        <c:axId val="158638464"/>
        <c:axId val="0"/>
      </c:bar3DChart>
      <c:catAx>
        <c:axId val="158632576"/>
        <c:scaling>
          <c:orientation val="minMax"/>
        </c:scaling>
        <c:axPos val="b"/>
        <c:numFmt formatCode="General" sourceLinked="1"/>
        <c:tickLblPos val="nextTo"/>
        <c:txPr>
          <a:bodyPr/>
          <a:lstStyle/>
          <a:p>
            <a:pPr>
              <a:defRPr sz="1200">
                <a:latin typeface="Comic Sans MS" pitchFamily="66" charset="0"/>
              </a:defRPr>
            </a:pPr>
            <a:endParaRPr lang="ru-RU"/>
          </a:p>
        </c:txPr>
        <c:crossAx val="158638464"/>
        <c:crosses val="autoZero"/>
        <c:auto val="1"/>
        <c:lblAlgn val="ctr"/>
        <c:lblOffset val="100"/>
      </c:catAx>
      <c:valAx>
        <c:axId val="158638464"/>
        <c:scaling>
          <c:orientation val="minMax"/>
        </c:scaling>
        <c:axPos val="l"/>
        <c:majorGridlines/>
        <c:numFmt formatCode="#,##0.000" sourceLinked="0"/>
        <c:tickLblPos val="nextTo"/>
        <c:txPr>
          <a:bodyPr/>
          <a:lstStyle/>
          <a:p>
            <a:pPr>
              <a:defRPr sz="1200">
                <a:latin typeface="Comic Sans MS" pitchFamily="66" charset="0"/>
              </a:defRPr>
            </a:pPr>
            <a:endParaRPr lang="ru-RU"/>
          </a:p>
        </c:txPr>
        <c:crossAx val="158632576"/>
        <c:crosses val="autoZero"/>
        <c:crossBetween val="between"/>
      </c:valAx>
    </c:plotArea>
    <c:legend>
      <c:legendPos val="r"/>
      <c:layout>
        <c:manualLayout>
          <c:xMode val="edge"/>
          <c:yMode val="edge"/>
          <c:x val="0.64010283975848636"/>
          <c:y val="7.8603931973287328E-2"/>
          <c:w val="0.35078041493394724"/>
          <c:h val="0.72655363338193202"/>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percentStacked"/>
        <c:ser>
          <c:idx val="0"/>
          <c:order val="0"/>
          <c:tx>
            <c:strRef>
              <c:f>Лист1!$B$1</c:f>
              <c:strCache>
                <c:ptCount val="1"/>
                <c:pt idx="0">
                  <c:v>Бюджетные кредиты</c:v>
                </c:pt>
              </c:strCache>
            </c:strRef>
          </c:tx>
          <c:spPr>
            <a:solidFill>
              <a:srgbClr val="FF99CC"/>
            </a:solidFill>
            <a:ln>
              <a:solidFill>
                <a:srgbClr val="0000FF"/>
              </a:solidFill>
            </a:ln>
          </c:spPr>
          <c:cat>
            <c:strRef>
              <c:f>Лист1!$A$2:$A$5</c:f>
              <c:strCache>
                <c:ptCount val="4"/>
                <c:pt idx="0">
                  <c:v>на 01.01.2021</c:v>
                </c:pt>
                <c:pt idx="1">
                  <c:v>на 01.01.2022</c:v>
                </c:pt>
                <c:pt idx="2">
                  <c:v>на 01.01.2023</c:v>
                </c:pt>
                <c:pt idx="3">
                  <c:v>на 01.01.2024</c:v>
                </c:pt>
              </c:strCache>
            </c:strRef>
          </c:cat>
          <c:val>
            <c:numRef>
              <c:f>Лист1!$B$2:$B$5</c:f>
              <c:numCache>
                <c:formatCode>General</c:formatCode>
                <c:ptCount val="4"/>
                <c:pt idx="0">
                  <c:v>1371</c:v>
                </c:pt>
                <c:pt idx="1">
                  <c:v>1371</c:v>
                </c:pt>
                <c:pt idx="2">
                  <c:v>1371</c:v>
                </c:pt>
                <c:pt idx="3">
                  <c:v>1371</c:v>
                </c:pt>
              </c:numCache>
            </c:numRef>
          </c:val>
        </c:ser>
        <c:ser>
          <c:idx val="1"/>
          <c:order val="1"/>
          <c:tx>
            <c:strRef>
              <c:f>Лист1!$C$1</c:f>
              <c:strCache>
                <c:ptCount val="1"/>
                <c:pt idx="0">
                  <c:v>Кредиты от кредитных организаций</c:v>
                </c:pt>
              </c:strCache>
            </c:strRef>
          </c:tx>
          <c:spPr>
            <a:solidFill>
              <a:srgbClr val="0000FF"/>
            </a:solidFill>
          </c:spPr>
          <c:dPt>
            <c:idx val="0"/>
            <c:spPr>
              <a:solidFill>
                <a:srgbClr val="6600FF"/>
              </a:solidFill>
            </c:spPr>
          </c:dPt>
          <c:cat>
            <c:strRef>
              <c:f>Лист1!$A$2:$A$5</c:f>
              <c:strCache>
                <c:ptCount val="4"/>
                <c:pt idx="0">
                  <c:v>на 01.01.2021</c:v>
                </c:pt>
                <c:pt idx="1">
                  <c:v>на 01.01.2022</c:v>
                </c:pt>
                <c:pt idx="2">
                  <c:v>на 01.01.2023</c:v>
                </c:pt>
                <c:pt idx="3">
                  <c:v>на 01.01.2024</c:v>
                </c:pt>
              </c:strCache>
            </c:strRef>
          </c:cat>
          <c:val>
            <c:numRef>
              <c:f>Лист1!$C$2:$C$5</c:f>
              <c:numCache>
                <c:formatCode>General</c:formatCode>
                <c:ptCount val="4"/>
              </c:numCache>
            </c:numRef>
          </c:val>
        </c:ser>
        <c:shape val="box"/>
        <c:axId val="158720000"/>
        <c:axId val="158721536"/>
        <c:axId val="0"/>
      </c:bar3DChart>
      <c:catAx>
        <c:axId val="158720000"/>
        <c:scaling>
          <c:orientation val="minMax"/>
        </c:scaling>
        <c:axPos val="b"/>
        <c:numFmt formatCode="dd/mm/yyyy" sourceLinked="1"/>
        <c:tickLblPos val="nextTo"/>
        <c:txPr>
          <a:bodyPr/>
          <a:lstStyle/>
          <a:p>
            <a:pPr>
              <a:defRPr sz="1100">
                <a:latin typeface="Comic Sans MS" pitchFamily="66" charset="0"/>
              </a:defRPr>
            </a:pPr>
            <a:endParaRPr lang="ru-RU"/>
          </a:p>
        </c:txPr>
        <c:crossAx val="158721536"/>
        <c:crosses val="autoZero"/>
        <c:auto val="1"/>
        <c:lblAlgn val="ctr"/>
        <c:lblOffset val="100"/>
      </c:catAx>
      <c:valAx>
        <c:axId val="158721536"/>
        <c:scaling>
          <c:orientation val="minMax"/>
        </c:scaling>
        <c:axPos val="l"/>
        <c:majorGridlines/>
        <c:numFmt formatCode="#,##0.0000" sourceLinked="0"/>
        <c:tickLblPos val="nextTo"/>
        <c:txPr>
          <a:bodyPr/>
          <a:lstStyle/>
          <a:p>
            <a:pPr>
              <a:defRPr sz="1200"/>
            </a:pPr>
            <a:endParaRPr lang="ru-RU"/>
          </a:p>
        </c:txPr>
        <c:crossAx val="158720000"/>
        <c:crosses val="autoZero"/>
        <c:crossBetween val="between"/>
      </c:valAx>
    </c:plotArea>
    <c:legend>
      <c:legendPos val="r"/>
      <c:layout>
        <c:manualLayout>
          <c:xMode val="edge"/>
          <c:yMode val="edge"/>
          <c:x val="0.68410983785228074"/>
          <c:y val="0.31788305455927807"/>
          <c:w val="0.30653350248995231"/>
          <c:h val="0.36423389088144631"/>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ru-RU"/>
  <c:chart>
    <c:plotArea>
      <c:layout/>
      <c:lineChart>
        <c:grouping val="standard"/>
        <c:ser>
          <c:idx val="0"/>
          <c:order val="0"/>
          <c:tx>
            <c:strRef>
              <c:f>Лист1!$B$1</c:f>
              <c:strCache>
                <c:ptCount val="1"/>
                <c:pt idx="0">
                  <c:v>Обслуживание долговых обязательств</c:v>
                </c:pt>
              </c:strCache>
            </c:strRef>
          </c:tx>
          <c:spPr>
            <a:ln w="25400">
              <a:solidFill>
                <a:srgbClr val="0000FF"/>
              </a:solidFill>
            </a:ln>
          </c:spPr>
          <c:marker>
            <c:spPr>
              <a:solidFill>
                <a:srgbClr val="0000FF"/>
              </a:solidFill>
            </c:spPr>
          </c:marker>
          <c:cat>
            <c:numRef>
              <c:f>Лист1!$A$2:$A$5</c:f>
              <c:numCache>
                <c:formatCode>General</c:formatCode>
                <c:ptCount val="4"/>
                <c:pt idx="0">
                  <c:v>2020</c:v>
                </c:pt>
                <c:pt idx="1">
                  <c:v>2021</c:v>
                </c:pt>
                <c:pt idx="2">
                  <c:v>2022</c:v>
                </c:pt>
                <c:pt idx="3">
                  <c:v>2023</c:v>
                </c:pt>
              </c:numCache>
            </c:numRef>
          </c:cat>
          <c:val>
            <c:numRef>
              <c:f>Лист1!$B$2:$B$5</c:f>
              <c:numCache>
                <c:formatCode>General</c:formatCode>
                <c:ptCount val="4"/>
                <c:pt idx="0">
                  <c:v>1.4</c:v>
                </c:pt>
                <c:pt idx="1">
                  <c:v>1.4</c:v>
                </c:pt>
                <c:pt idx="2">
                  <c:v>1.4</c:v>
                </c:pt>
                <c:pt idx="3">
                  <c:v>1.4</c:v>
                </c:pt>
              </c:numCache>
            </c:numRef>
          </c:val>
          <c:bubble3D val="1"/>
        </c:ser>
        <c:ser>
          <c:idx val="1"/>
          <c:order val="1"/>
          <c:tx>
            <c:strRef>
              <c:f>Лист1!$C$1</c:f>
              <c:strCache>
                <c:ptCount val="1"/>
                <c:pt idx="0">
                  <c:v>Процент в общем объеме расходов</c:v>
                </c:pt>
              </c:strCache>
            </c:strRef>
          </c:tx>
          <c:spPr>
            <a:ln w="25400">
              <a:solidFill>
                <a:srgbClr val="CC00CC"/>
              </a:solidFill>
            </a:ln>
          </c:spPr>
          <c:marker>
            <c:spPr>
              <a:solidFill>
                <a:srgbClr val="CC00CC"/>
              </a:solidFill>
              <a:ln w="12700"/>
            </c:spPr>
          </c:marker>
          <c:cat>
            <c:numRef>
              <c:f>Лист1!$A$2:$A$5</c:f>
              <c:numCache>
                <c:formatCode>General</c:formatCode>
                <c:ptCount val="4"/>
                <c:pt idx="0">
                  <c:v>2020</c:v>
                </c:pt>
                <c:pt idx="1">
                  <c:v>2021</c:v>
                </c:pt>
                <c:pt idx="2">
                  <c:v>2022</c:v>
                </c:pt>
                <c:pt idx="3">
                  <c:v>2023</c:v>
                </c:pt>
              </c:numCache>
            </c:numRef>
          </c:cat>
          <c:val>
            <c:numRef>
              <c:f>Лист1!$C$2:$C$5</c:f>
              <c:numCache>
                <c:formatCode>General</c:formatCode>
                <c:ptCount val="4"/>
                <c:pt idx="0">
                  <c:v>1E-3</c:v>
                </c:pt>
                <c:pt idx="1">
                  <c:v>1E-3</c:v>
                </c:pt>
                <c:pt idx="2">
                  <c:v>1E-3</c:v>
                </c:pt>
                <c:pt idx="3">
                  <c:v>1E-3</c:v>
                </c:pt>
              </c:numCache>
            </c:numRef>
          </c:val>
          <c:bubble3D val="1"/>
        </c:ser>
        <c:marker val="1"/>
        <c:axId val="86132608"/>
        <c:axId val="86134784"/>
      </c:lineChart>
      <c:catAx>
        <c:axId val="86132608"/>
        <c:scaling>
          <c:orientation val="minMax"/>
        </c:scaling>
        <c:axPos val="b"/>
        <c:numFmt formatCode="General" sourceLinked="1"/>
        <c:tickLblPos val="nextTo"/>
        <c:txPr>
          <a:bodyPr/>
          <a:lstStyle/>
          <a:p>
            <a:pPr>
              <a:defRPr sz="1200">
                <a:latin typeface="Comic Sans MS" pitchFamily="66" charset="0"/>
              </a:defRPr>
            </a:pPr>
            <a:endParaRPr lang="ru-RU"/>
          </a:p>
        </c:txPr>
        <c:crossAx val="86134784"/>
        <c:crosses val="autoZero"/>
        <c:auto val="1"/>
        <c:lblAlgn val="ctr"/>
        <c:lblOffset val="100"/>
      </c:catAx>
      <c:valAx>
        <c:axId val="86134784"/>
        <c:scaling>
          <c:orientation val="minMax"/>
        </c:scaling>
        <c:axPos val="l"/>
        <c:majorGridlines/>
        <c:numFmt formatCode="General" sourceLinked="1"/>
        <c:tickLblPos val="nextTo"/>
        <c:txPr>
          <a:bodyPr/>
          <a:lstStyle/>
          <a:p>
            <a:pPr>
              <a:defRPr sz="1200">
                <a:latin typeface="Comic Sans MS" pitchFamily="66" charset="0"/>
              </a:defRPr>
            </a:pPr>
            <a:endParaRPr lang="ru-RU"/>
          </a:p>
        </c:txPr>
        <c:crossAx val="86132608"/>
        <c:crosses val="autoZero"/>
        <c:crossBetween val="between"/>
      </c:valAx>
      <c:spPr>
        <a:noFill/>
      </c:spPr>
    </c:plotArea>
    <c:legend>
      <c:legendPos val="r"/>
      <c:layout/>
      <c:txPr>
        <a:bodyPr/>
        <a:lstStyle/>
        <a:p>
          <a:pPr rtl="0">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8.998675513972371E-3"/>
          <c:y val="0.15508430318768088"/>
          <c:w val="0.87198145600933108"/>
          <c:h val="0.55510831748052603"/>
        </c:manualLayout>
      </c:layout>
      <c:pie3DChart>
        <c:varyColors val="1"/>
        <c:ser>
          <c:idx val="0"/>
          <c:order val="0"/>
          <c:tx>
            <c:strRef>
              <c:f>Лист1!$B$1</c:f>
              <c:strCache>
                <c:ptCount val="1"/>
                <c:pt idx="0">
                  <c:v>Доля доходов в общем объеме,  в%</c:v>
                </c:pt>
              </c:strCache>
            </c:strRef>
          </c:tx>
          <c:explosion val="17"/>
          <c:dPt>
            <c:idx val="0"/>
            <c:spPr>
              <a:solidFill>
                <a:srgbClr val="CC99FF"/>
              </a:solidFill>
            </c:spPr>
          </c:dPt>
          <c:dPt>
            <c:idx val="1"/>
            <c:spPr>
              <a:solidFill>
                <a:srgbClr val="666699"/>
              </a:solidFill>
            </c:spPr>
          </c:dPt>
          <c:dPt>
            <c:idx val="2"/>
            <c:explosion val="19"/>
            <c:spPr>
              <a:solidFill>
                <a:srgbClr val="FF99CC"/>
              </a:solidFill>
            </c:spPr>
          </c:dPt>
          <c:dPt>
            <c:idx val="3"/>
            <c:spPr>
              <a:solidFill>
                <a:srgbClr val="FF0000"/>
              </a:solidFill>
            </c:spPr>
          </c:dPt>
          <c:dPt>
            <c:idx val="4"/>
            <c:spPr>
              <a:solidFill>
                <a:srgbClr val="FFC000"/>
              </a:solidFill>
            </c:spPr>
          </c:dPt>
          <c:dLbls>
            <c:dLbl>
              <c:idx val="0"/>
              <c:layout>
                <c:manualLayout>
                  <c:x val="-2.7644093462567156E-2"/>
                  <c:y val="7.7684790706757994E-3"/>
                </c:manualLayout>
              </c:layout>
              <c:dLblPos val="outEnd"/>
              <c:showVal val="1"/>
            </c:dLbl>
            <c:dLbl>
              <c:idx val="1"/>
              <c:layout>
                <c:manualLayout>
                  <c:x val="1.7036644779910327E-2"/>
                  <c:y val="-1.9883270145183055E-2"/>
                </c:manualLayout>
              </c:layout>
              <c:dLblPos val="outEnd"/>
              <c:showVal val="1"/>
            </c:dLbl>
            <c:dLbl>
              <c:idx val="2"/>
              <c:layout>
                <c:manualLayout>
                  <c:x val="-9.4914578658633411E-2"/>
                  <c:y val="-0.40786685087268898"/>
                </c:manualLayout>
              </c:layout>
              <c:dLblPos val="outEnd"/>
              <c:showVal val="1"/>
            </c:dLbl>
            <c:dLbl>
              <c:idx val="3"/>
              <c:spPr>
                <a:effectLst>
                  <a:outerShdw blurRad="50800" dist="50800" dir="5400000" algn="ctr" rotWithShape="0">
                    <a:srgbClr val="FFFF00"/>
                  </a:outerShdw>
                </a:effectLst>
              </c:spPr>
              <c:txPr>
                <a:bodyPr/>
                <a:lstStyle/>
                <a:p>
                  <a:pPr>
                    <a:defRPr sz="1400" b="1"/>
                  </a:pPr>
                  <a:endParaRPr lang="ru-RU"/>
                </a:p>
              </c:txPr>
            </c:dLbl>
            <c:txPr>
              <a:bodyPr/>
              <a:lstStyle/>
              <a:p>
                <a:pPr>
                  <a:defRPr sz="1400" b="1"/>
                </a:pPr>
                <a:endParaRPr lang="ru-RU"/>
              </a:p>
            </c:txPr>
            <c:dLblPos val="outEnd"/>
            <c:showVal val="1"/>
          </c:dLbls>
          <c:cat>
            <c:strRef>
              <c:f>Лист1!$A$2:$A$6</c:f>
              <c:strCache>
                <c:ptCount val="3"/>
                <c:pt idx="0">
                  <c:v>Налоговые</c:v>
                </c:pt>
                <c:pt idx="1">
                  <c:v>Неналоговые</c:v>
                </c:pt>
                <c:pt idx="2">
                  <c:v>безвозмездные</c:v>
                </c:pt>
              </c:strCache>
            </c:strRef>
          </c:cat>
          <c:val>
            <c:numRef>
              <c:f>Лист1!$B$2:$B$6</c:f>
              <c:numCache>
                <c:formatCode>0.0</c:formatCode>
                <c:ptCount val="5"/>
                <c:pt idx="0" formatCode="General">
                  <c:v>13.9</c:v>
                </c:pt>
                <c:pt idx="1">
                  <c:v>1.8</c:v>
                </c:pt>
                <c:pt idx="2" formatCode="General">
                  <c:v>84.3</c:v>
                </c:pt>
              </c:numCache>
            </c:numRef>
          </c:val>
        </c:ser>
        <c:dLbls>
          <c:showVal val="1"/>
        </c:dLbls>
      </c:pie3DChart>
    </c:plotArea>
    <c:legend>
      <c:legendPos val="r"/>
      <c:legendEntry>
        <c:idx val="3"/>
        <c:delete val="1"/>
      </c:legendEntry>
      <c:legendEntry>
        <c:idx val="4"/>
        <c:delete val="1"/>
      </c:legendEntry>
      <c:layout>
        <c:manualLayout>
          <c:xMode val="edge"/>
          <c:yMode val="edge"/>
          <c:x val="0.82045023034668563"/>
          <c:y val="0.10962669347780518"/>
          <c:w val="0.15695106044887799"/>
          <c:h val="0.56762699727307786"/>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8711531481353223E-4"/>
          <c:y val="0.31632293523855598"/>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9933FF"/>
              </a:solidFill>
            </c:spPr>
          </c:dPt>
          <c:dPt>
            <c:idx val="2"/>
            <c:spPr>
              <a:solidFill>
                <a:srgbClr val="FF99CC"/>
              </a:solidFill>
            </c:spPr>
          </c:dPt>
          <c:dPt>
            <c:idx val="3"/>
            <c:spPr>
              <a:solidFill>
                <a:srgbClr val="6666FF"/>
              </a:solidFill>
            </c:spPr>
          </c:dPt>
          <c:dPt>
            <c:idx val="4"/>
            <c:spPr>
              <a:solidFill>
                <a:srgbClr val="FFC000"/>
              </a:solidFill>
            </c:spPr>
          </c:dPt>
          <c:dLbls>
            <c:dLbl>
              <c:idx val="0"/>
              <c:layout>
                <c:manualLayout>
                  <c:x val="-1.7864466451831866E-2"/>
                  <c:y val="-0.39687886446058668"/>
                </c:manualLayout>
              </c:layout>
              <c:dLblPos val="outEnd"/>
              <c:showVal val="1"/>
            </c:dLbl>
            <c:dLbl>
              <c:idx val="1"/>
              <c:layout>
                <c:manualLayout>
                  <c:x val="-1.6767084990395619E-3"/>
                  <c:y val="-6.3243828642092895E-2"/>
                </c:manualLayout>
              </c:layout>
              <c:dLblPos val="outEnd"/>
              <c:showVal val="1"/>
            </c:dLbl>
            <c:dLbl>
              <c:idx val="2"/>
              <c:layout>
                <c:manualLayout>
                  <c:x val="-1.5382986989577027E-2"/>
                  <c:y val="-4.4964140537137404E-2"/>
                </c:manualLayout>
              </c:layout>
              <c:dLblPos val="outEnd"/>
              <c:showVal val="1"/>
            </c:dLbl>
            <c:dLbl>
              <c:idx val="3"/>
              <c:layout>
                <c:manualLayout>
                  <c:x val="0"/>
                  <c:y val="-5.2032582502712699E-2"/>
                </c:manualLayout>
              </c:layout>
              <c:spPr>
                <a:effectLst>
                  <a:outerShdw blurRad="50800" dist="50800" dir="5400000" algn="ctr" rotWithShape="0">
                    <a:srgbClr val="FFFF00"/>
                  </a:outerShdw>
                </a:effectLst>
              </c:spPr>
              <c:txPr>
                <a:bodyPr/>
                <a:lstStyle/>
                <a:p>
                  <a:pPr>
                    <a:defRPr sz="1400" b="1"/>
                  </a:pPr>
                  <a:endParaRPr lang="ru-RU"/>
                </a:p>
              </c:txPr>
              <c:dLblPos val="outEnd"/>
              <c:showVal val="1"/>
            </c:dLbl>
            <c:txPr>
              <a:bodyPr/>
              <a:lstStyle/>
              <a:p>
                <a:pPr>
                  <a:defRPr sz="1400" b="1"/>
                </a:pPr>
                <a:endParaRPr lang="ru-RU"/>
              </a:p>
            </c:txPr>
            <c:dLblPos val="outEnd"/>
            <c:showVal val="1"/>
          </c:dLbls>
          <c:cat>
            <c:strRef>
              <c:f>Лист1!$A$2:$A$6</c:f>
              <c:strCache>
                <c:ptCount val="4"/>
                <c:pt idx="0">
                  <c:v>Налог на доходы физических лиц
</c:v>
                </c:pt>
                <c:pt idx="1">
                  <c:v>Акцизы
</c:v>
                </c:pt>
                <c:pt idx="2">
                  <c:v>Налоги на совокупных доход
</c:v>
                </c:pt>
                <c:pt idx="3">
                  <c:v>Государственная пошлина
</c:v>
                </c:pt>
              </c:strCache>
            </c:strRef>
          </c:cat>
          <c:val>
            <c:numRef>
              <c:f>Лист1!$B$2:$B$6</c:f>
              <c:numCache>
                <c:formatCode>0.0</c:formatCode>
                <c:ptCount val="5"/>
                <c:pt idx="0" formatCode="General">
                  <c:v>71.5</c:v>
                </c:pt>
                <c:pt idx="1">
                  <c:v>17.3</c:v>
                </c:pt>
                <c:pt idx="2" formatCode="General">
                  <c:v>8.3000000000000007</c:v>
                </c:pt>
                <c:pt idx="3" formatCode="General">
                  <c:v>2.9</c:v>
                </c:pt>
              </c:numCache>
            </c:numRef>
          </c:val>
        </c:ser>
        <c:ser>
          <c:idx val="1"/>
          <c:order val="1"/>
          <c:tx>
            <c:strRef>
              <c:f>Лист1!$C$1</c:f>
              <c:strCache>
                <c:ptCount val="1"/>
                <c:pt idx="0">
                  <c:v>на реализацию</c:v>
                </c:pt>
              </c:strCache>
            </c:strRef>
          </c:tx>
          <c:dLbls>
            <c:showVal val="1"/>
          </c:dLbls>
          <c:cat>
            <c:strRef>
              <c:f>Лист1!$A$2:$A$6</c:f>
              <c:strCache>
                <c:ptCount val="4"/>
                <c:pt idx="0">
                  <c:v>Налог на доходы физических лиц
</c:v>
                </c:pt>
                <c:pt idx="1">
                  <c:v>Акцизы
</c:v>
                </c:pt>
                <c:pt idx="2">
                  <c:v>Налоги на совокупных доход
</c:v>
                </c:pt>
                <c:pt idx="3">
                  <c:v>Государственная пошлина
</c:v>
                </c:pt>
              </c:strCache>
            </c:strRef>
          </c:cat>
          <c:val>
            <c:numRef>
              <c:f>Лист1!$C$2:$C$6</c:f>
              <c:numCache>
                <c:formatCode>General</c:formatCode>
                <c:ptCount val="5"/>
              </c:numCache>
            </c:numRef>
          </c:val>
        </c:ser>
        <c:dLbls>
          <c:showVal val="1"/>
        </c:dLbls>
      </c:pie3DChart>
      <c:spPr>
        <a:noFill/>
        <a:ln w="25400">
          <a:noFill/>
        </a:ln>
      </c:spPr>
    </c:plotArea>
    <c:legend>
      <c:legendPos val="r"/>
      <c:legendEntry>
        <c:idx val="4"/>
        <c:delete val="1"/>
      </c:legendEntry>
      <c:layout>
        <c:manualLayout>
          <c:xMode val="edge"/>
          <c:yMode val="edge"/>
          <c:x val="0.71756455207815661"/>
          <c:y val="0.21736474772050174"/>
          <c:w val="0.28243543782045338"/>
          <c:h val="0.78263525227949993"/>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9.871030357326211E-4"/>
          <c:y val="0.3163227973103"/>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9933FF"/>
              </a:solidFill>
            </c:spPr>
          </c:dPt>
          <c:dPt>
            <c:idx val="2"/>
            <c:spPr>
              <a:solidFill>
                <a:srgbClr val="FF99CC"/>
              </a:solidFill>
            </c:spPr>
          </c:dPt>
          <c:dPt>
            <c:idx val="3"/>
            <c:spPr>
              <a:solidFill>
                <a:srgbClr val="6666FF"/>
              </a:solidFill>
            </c:spPr>
          </c:dPt>
          <c:dPt>
            <c:idx val="4"/>
            <c:spPr>
              <a:solidFill>
                <a:srgbClr val="FFC000"/>
              </a:solidFill>
            </c:spPr>
          </c:dPt>
          <c:dLbls>
            <c:dLbl>
              <c:idx val="0"/>
              <c:layout>
                <c:manualLayout>
                  <c:x val="-5.4901219705665506E-2"/>
                  <c:y val="-0.10839520139677176"/>
                </c:manualLayout>
              </c:layout>
              <c:dLblPos val="outEnd"/>
              <c:showVal val="1"/>
            </c:dLbl>
            <c:dLbl>
              <c:idx val="1"/>
              <c:layout>
                <c:manualLayout>
                  <c:x val="-1.6767084990395626E-3"/>
                  <c:y val="-6.3243828642092895E-2"/>
                </c:manualLayout>
              </c:layout>
              <c:dLblPos val="outEnd"/>
              <c:showVal val="1"/>
            </c:dLbl>
            <c:dLbl>
              <c:idx val="2"/>
              <c:layout>
                <c:manualLayout>
                  <c:x val="-5.8345698367815453E-2"/>
                  <c:y val="-0.33183286842145554"/>
                </c:manualLayout>
              </c:layout>
              <c:dLblPos val="outEnd"/>
              <c:showVal val="1"/>
            </c:dLbl>
            <c:dLbl>
              <c:idx val="3"/>
              <c:layout>
                <c:manualLayout>
                  <c:x val="0"/>
                  <c:y val="-5.203258250271272E-2"/>
                </c:manualLayout>
              </c:layout>
              <c:spPr>
                <a:effectLst>
                  <a:outerShdw blurRad="50800" dist="50800" dir="5400000" algn="ctr" rotWithShape="0">
                    <a:srgbClr val="FFFF00"/>
                  </a:outerShdw>
                </a:effectLst>
              </c:spPr>
              <c:txPr>
                <a:bodyPr/>
                <a:lstStyle/>
                <a:p>
                  <a:pPr>
                    <a:defRPr sz="1400" b="1"/>
                  </a:pPr>
                  <a:endParaRPr lang="ru-RU"/>
                </a:p>
              </c:txPr>
              <c:dLblPos val="outEnd"/>
              <c:showVal val="1"/>
            </c:dLbl>
            <c:txPr>
              <a:bodyPr/>
              <a:lstStyle/>
              <a:p>
                <a:pPr>
                  <a:defRPr sz="1400" b="1"/>
                </a:pPr>
                <a:endParaRPr lang="ru-RU"/>
              </a:p>
            </c:txPr>
            <c:dLblPos val="outEnd"/>
            <c:showVal val="1"/>
          </c:dLbls>
          <c:cat>
            <c:strRef>
              <c:f>Лист1!$A$2:$A$6</c:f>
              <c:strCache>
                <c:ptCount val="4"/>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
</c:v>
                </c:pt>
                <c:pt idx="2">
                  <c:v>Доходы от продажи материальных и нематериальных активов
</c:v>
                </c:pt>
                <c:pt idx="3">
                  <c:v>Штрафы,  санкции, возмещение ущерба
</c:v>
                </c:pt>
              </c:strCache>
            </c:strRef>
          </c:cat>
          <c:val>
            <c:numRef>
              <c:f>Лист1!$B$2:$B$6</c:f>
              <c:numCache>
                <c:formatCode>0.0</c:formatCode>
                <c:ptCount val="5"/>
                <c:pt idx="0" formatCode="General">
                  <c:v>29.3</c:v>
                </c:pt>
                <c:pt idx="1">
                  <c:v>3.9</c:v>
                </c:pt>
                <c:pt idx="2" formatCode="General">
                  <c:v>48.2</c:v>
                </c:pt>
                <c:pt idx="3" formatCode="General">
                  <c:v>18.600000000000001</c:v>
                </c:pt>
              </c:numCache>
            </c:numRef>
          </c:val>
        </c:ser>
        <c:ser>
          <c:idx val="1"/>
          <c:order val="1"/>
          <c:tx>
            <c:strRef>
              <c:f>Лист1!$C$1</c:f>
              <c:strCache>
                <c:ptCount val="1"/>
                <c:pt idx="0">
                  <c:v>на реализацию</c:v>
                </c:pt>
              </c:strCache>
            </c:strRef>
          </c:tx>
          <c:dLbls>
            <c:showVal val="1"/>
          </c:dLbls>
          <c:cat>
            <c:strRef>
              <c:f>Лист1!$A$2:$A$6</c:f>
              <c:strCache>
                <c:ptCount val="4"/>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
</c:v>
                </c:pt>
                <c:pt idx="2">
                  <c:v>Доходы от продажи материальных и нематериальных активов
</c:v>
                </c:pt>
                <c:pt idx="3">
                  <c:v>Штрафы,  санкции, возмещение ущерба
</c:v>
                </c:pt>
              </c:strCache>
            </c:strRef>
          </c:cat>
          <c:val>
            <c:numRef>
              <c:f>Лист1!$C$2:$C$6</c:f>
              <c:numCache>
                <c:formatCode>General</c:formatCode>
                <c:ptCount val="5"/>
              </c:numCache>
            </c:numRef>
          </c:val>
        </c:ser>
        <c:dLbls>
          <c:showVal val="1"/>
        </c:dLbls>
      </c:pie3DChart>
      <c:spPr>
        <a:noFill/>
        <a:ln w="25400">
          <a:noFill/>
        </a:ln>
      </c:spPr>
    </c:plotArea>
    <c:legend>
      <c:legendPos val="r"/>
      <c:legendEntry>
        <c:idx val="4"/>
        <c:delete val="1"/>
      </c:legendEntry>
      <c:layout>
        <c:manualLayout>
          <c:xMode val="edge"/>
          <c:yMode val="edge"/>
          <c:x val="0.70719423369448919"/>
          <c:y val="0.13655651733493507"/>
          <c:w val="0.27542962662261938"/>
          <c:h val="0.86344348266506565"/>
        </c:manualLayout>
      </c:layout>
      <c:txPr>
        <a:bodyPr/>
        <a:lstStyle/>
        <a:p>
          <a:pPr algn="just">
            <a:defRPr sz="900"/>
          </a:pPr>
          <a:endParaRPr lang="ru-RU"/>
        </a:p>
      </c:txPr>
    </c:legend>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8704919668552815E-4"/>
          <c:y val="0.3163229174536395"/>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00FFFF"/>
              </a:solidFill>
            </c:spPr>
          </c:dPt>
          <c:dPt>
            <c:idx val="2"/>
            <c:spPr>
              <a:solidFill>
                <a:srgbClr val="9933FF"/>
              </a:solidFill>
            </c:spPr>
          </c:dPt>
          <c:dPt>
            <c:idx val="3"/>
            <c:spPr>
              <a:solidFill>
                <a:srgbClr val="6666FF"/>
              </a:solidFill>
            </c:spPr>
          </c:dPt>
          <c:dPt>
            <c:idx val="4"/>
            <c:spPr>
              <a:solidFill>
                <a:srgbClr val="FFC000"/>
              </a:solidFill>
            </c:spPr>
          </c:dPt>
          <c:dLbls>
            <c:dLbl>
              <c:idx val="0"/>
              <c:layout>
                <c:manualLayout>
                  <c:x val="5.6710462936841221E-3"/>
                  <c:y val="-5.359458120898692E-2"/>
                </c:manualLayout>
              </c:layout>
              <c:dLblPos val="outEnd"/>
              <c:showVal val="1"/>
            </c:dLbl>
            <c:dLbl>
              <c:idx val="1"/>
              <c:layout>
                <c:manualLayout>
                  <c:x val="-5.3364067054259973E-2"/>
                  <c:y val="2.9334487176845602E-3"/>
                </c:manualLayout>
              </c:layout>
              <c:dLblPos val="outEnd"/>
              <c:showVal val="1"/>
            </c:dLbl>
            <c:dLbl>
              <c:idx val="2"/>
              <c:layout>
                <c:manualLayout>
                  <c:x val="-2.6707644082506612E-2"/>
                  <c:y val="-8.3879143305508691E-2"/>
                </c:manualLayout>
              </c:layout>
              <c:dLblPos val="outEnd"/>
              <c:showVal val="1"/>
            </c:dLbl>
            <c:dLbl>
              <c:idx val="3"/>
              <c:layout>
                <c:manualLayout>
                  <c:x val="0"/>
                  <c:y val="-5.2032582502712733E-2"/>
                </c:manualLayout>
              </c:layout>
              <c:spPr>
                <a:effectLst>
                  <a:outerShdw blurRad="50800" dist="50800" dir="5400000" algn="ctr" rotWithShape="0">
                    <a:srgbClr val="FFFF00"/>
                  </a:outerShdw>
                </a:effectLst>
              </c:spPr>
              <c:txPr>
                <a:bodyPr/>
                <a:lstStyle/>
                <a:p>
                  <a:pPr>
                    <a:defRPr sz="1400" b="1"/>
                  </a:pPr>
                  <a:endParaRPr lang="ru-RU"/>
                </a:p>
              </c:txPr>
              <c:dLblPos val="outEnd"/>
              <c:showVal val="1"/>
            </c:dLbl>
            <c:txPr>
              <a:bodyPr/>
              <a:lstStyle/>
              <a:p>
                <a:pPr>
                  <a:defRPr sz="1400" b="1"/>
                </a:pPr>
                <a:endParaRPr lang="ru-RU"/>
              </a:p>
            </c:txPr>
            <c:dLblPos val="outEnd"/>
            <c:showVal val="1"/>
          </c:dLbls>
          <c:cat>
            <c:strRef>
              <c:f>Лист1!$A$2:$A$6</c:f>
              <c:strCache>
                <c:ptCount val="4"/>
                <c:pt idx="0">
                  <c:v>Дотации
</c:v>
                </c:pt>
                <c:pt idx="1">
                  <c:v>Субсидии
</c:v>
                </c:pt>
                <c:pt idx="2">
                  <c:v>Субвенции
</c:v>
                </c:pt>
                <c:pt idx="3">
                  <c:v>Иные межбюджетные трансферты
</c:v>
                </c:pt>
              </c:strCache>
            </c:strRef>
          </c:cat>
          <c:val>
            <c:numRef>
              <c:f>Лист1!$B$2:$B$6</c:f>
              <c:numCache>
                <c:formatCode>0.0</c:formatCode>
                <c:ptCount val="5"/>
                <c:pt idx="0" formatCode="General">
                  <c:v>41</c:v>
                </c:pt>
                <c:pt idx="1">
                  <c:v>9.6</c:v>
                </c:pt>
                <c:pt idx="2" formatCode="General">
                  <c:v>43.9</c:v>
                </c:pt>
                <c:pt idx="3" formatCode="General">
                  <c:v>5.5</c:v>
                </c:pt>
              </c:numCache>
            </c:numRef>
          </c:val>
        </c:ser>
        <c:ser>
          <c:idx val="1"/>
          <c:order val="1"/>
          <c:tx>
            <c:strRef>
              <c:f>Лист1!$C$1</c:f>
              <c:strCache>
                <c:ptCount val="1"/>
                <c:pt idx="0">
                  <c:v>на реализацию</c:v>
                </c:pt>
              </c:strCache>
            </c:strRef>
          </c:tx>
          <c:dLbls>
            <c:showVal val="1"/>
          </c:dLbls>
          <c:cat>
            <c:strRef>
              <c:f>Лист1!$A$2:$A$6</c:f>
              <c:strCache>
                <c:ptCount val="4"/>
                <c:pt idx="0">
                  <c:v>Дотации
</c:v>
                </c:pt>
                <c:pt idx="1">
                  <c:v>Субсидии
</c:v>
                </c:pt>
                <c:pt idx="2">
                  <c:v>Субвенции
</c:v>
                </c:pt>
                <c:pt idx="3">
                  <c:v>Иные межбюджетные трансферты
</c:v>
                </c:pt>
              </c:strCache>
            </c:strRef>
          </c:cat>
          <c:val>
            <c:numRef>
              <c:f>Лист1!$C$2:$C$6</c:f>
              <c:numCache>
                <c:formatCode>General</c:formatCode>
                <c:ptCount val="5"/>
              </c:numCache>
            </c:numRef>
          </c:val>
        </c:ser>
        <c:dLbls>
          <c:showVal val="1"/>
        </c:dLbls>
      </c:pie3DChart>
      <c:spPr>
        <a:noFill/>
        <a:ln w="25400">
          <a:noFill/>
        </a:ln>
      </c:spPr>
    </c:plotArea>
    <c:legend>
      <c:legendPos val="r"/>
      <c:legendEntry>
        <c:idx val="4"/>
        <c:delete val="1"/>
      </c:legendEntry>
      <c:layout>
        <c:manualLayout>
          <c:xMode val="edge"/>
          <c:yMode val="edge"/>
          <c:x val="0.67358594135659688"/>
          <c:y val="7.357126013905646E-2"/>
          <c:w val="0.32641405864340506"/>
          <c:h val="0.92642873986094221"/>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1.5679434446884417E-2"/>
          <c:y val="0.36330664352305503"/>
          <c:w val="0.8072041432679643"/>
          <c:h val="0.51429991241156292"/>
        </c:manualLayout>
      </c:layout>
      <c:pie3DChart>
        <c:varyColors val="1"/>
        <c:ser>
          <c:idx val="0"/>
          <c:order val="0"/>
          <c:tx>
            <c:strRef>
              <c:f>Лист1!$B$1</c:f>
              <c:strCache>
                <c:ptCount val="1"/>
                <c:pt idx="0">
                  <c:v>Доля доходов в общем объеме,  в%</c:v>
                </c:pt>
              </c:strCache>
            </c:strRef>
          </c:tx>
          <c:explosion val="21"/>
          <c:dPt>
            <c:idx val="0"/>
            <c:spPr>
              <a:solidFill>
                <a:srgbClr val="CC99FF"/>
              </a:solidFill>
            </c:spPr>
          </c:dPt>
          <c:dPt>
            <c:idx val="1"/>
            <c:spPr>
              <a:solidFill>
                <a:srgbClr val="FF99CC"/>
              </a:solidFill>
            </c:spPr>
          </c:dPt>
          <c:dPt>
            <c:idx val="2"/>
            <c:spPr>
              <a:solidFill>
                <a:srgbClr val="FFFF00"/>
              </a:solidFill>
            </c:spPr>
          </c:dPt>
          <c:dPt>
            <c:idx val="3"/>
            <c:explosion val="41"/>
            <c:spPr>
              <a:solidFill>
                <a:srgbClr val="66FF66"/>
              </a:solidFill>
            </c:spPr>
          </c:dPt>
          <c:dPt>
            <c:idx val="4"/>
            <c:explosion val="46"/>
            <c:spPr>
              <a:solidFill>
                <a:srgbClr val="FFCCFF"/>
              </a:solidFill>
            </c:spPr>
          </c:dPt>
          <c:dPt>
            <c:idx val="5"/>
            <c:spPr>
              <a:solidFill>
                <a:srgbClr val="00FFFF"/>
              </a:solidFill>
            </c:spPr>
          </c:dPt>
          <c:dPt>
            <c:idx val="6"/>
            <c:spPr>
              <a:solidFill>
                <a:srgbClr val="FF3399"/>
              </a:solidFill>
            </c:spPr>
          </c:dPt>
          <c:dPt>
            <c:idx val="8"/>
            <c:spPr>
              <a:solidFill>
                <a:srgbClr val="66FFFF"/>
              </a:solidFill>
            </c:spPr>
          </c:dPt>
          <c:dLbls>
            <c:dLbl>
              <c:idx val="0"/>
              <c:layout>
                <c:manualLayout>
                  <c:x val="-6.8179099532415438E-2"/>
                  <c:y val="-3.4330818331980179E-2"/>
                </c:manualLayout>
              </c:layout>
              <c:dLblPos val="outEnd"/>
              <c:showVal val="1"/>
            </c:dLbl>
            <c:dLbl>
              <c:idx val="1"/>
              <c:layout>
                <c:manualLayout>
                  <c:x val="-3.1306130748635919E-2"/>
                  <c:y val="-3.530773937840205E-2"/>
                </c:manualLayout>
              </c:layout>
              <c:dLblPos val="outEnd"/>
              <c:showVal val="1"/>
            </c:dLbl>
            <c:dLbl>
              <c:idx val="2"/>
              <c:layout>
                <c:manualLayout>
                  <c:x val="1.2145652972154777E-2"/>
                  <c:y val="6.4876361320305734E-2"/>
                </c:manualLayout>
              </c:layout>
              <c:dLblPos val="outEnd"/>
              <c:showVal val="1"/>
            </c:dLbl>
            <c:dLbl>
              <c:idx val="3"/>
              <c:layout>
                <c:manualLayout>
                  <c:x val="-4.384487363370513E-2"/>
                  <c:y val="-3.2350079789467807E-2"/>
                </c:manualLayout>
              </c:layout>
              <c:spPr>
                <a:effectLst>
                  <a:outerShdw blurRad="50800" dist="50800" dir="5400000" algn="ctr" rotWithShape="0">
                    <a:srgbClr val="FFFF00"/>
                  </a:outerShdw>
                </a:effectLst>
              </c:spPr>
              <c:txPr>
                <a:bodyPr/>
                <a:lstStyle/>
                <a:p>
                  <a:pPr>
                    <a:defRPr sz="1200" b="1"/>
                  </a:pPr>
                  <a:endParaRPr lang="ru-RU"/>
                </a:p>
              </c:txPr>
              <c:dLblPos val="outEnd"/>
              <c:showVal val="1"/>
            </c:dLbl>
            <c:dLbl>
              <c:idx val="6"/>
              <c:layout>
                <c:manualLayout>
                  <c:x val="4.5094873922925898E-4"/>
                  <c:y val="2.2222066687197298E-3"/>
                </c:manualLayout>
              </c:layout>
              <c:dLblPos val="outEnd"/>
              <c:showVal val="1"/>
            </c:dLbl>
            <c:dLbl>
              <c:idx val="8"/>
              <c:layout>
                <c:manualLayout>
                  <c:x val="3.8921688783361587E-2"/>
                  <c:y val="-2.0635026176544696E-2"/>
                </c:manualLayout>
              </c:layout>
              <c:dLblPos val="outEnd"/>
              <c:showVal val="1"/>
            </c:dLbl>
            <c:dLbl>
              <c:idx val="9"/>
              <c:layout>
                <c:manualLayout>
                  <c:x val="3.379223364003555E-2"/>
                  <c:y val="-2.2222066687197289E-3"/>
                </c:manualLayout>
              </c:layout>
              <c:dLblPos val="outEnd"/>
              <c:showVal val="1"/>
            </c:dLbl>
            <c:txPr>
              <a:bodyPr/>
              <a:lstStyle/>
              <a:p>
                <a:pPr>
                  <a:defRPr sz="1200" b="1"/>
                </a:pPr>
                <a:endParaRPr lang="ru-RU"/>
              </a:p>
            </c:txPr>
            <c:dLblPos val="outEnd"/>
            <c:showVal val="1"/>
          </c:dLbls>
          <c:cat>
            <c:strRef>
              <c:f>Лист1!$A$2:$A$11</c:f>
              <c:strCache>
                <c:ptCount val="10"/>
                <c:pt idx="0">
                  <c:v>Общегосударственные вопросы</c:v>
                </c:pt>
                <c:pt idx="1">
                  <c:v>Национальная экономика</c:v>
                </c:pt>
                <c:pt idx="2">
                  <c:v>Жилищно-коммунальное хозяйство</c:v>
                </c:pt>
                <c:pt idx="3">
                  <c:v>Охрана окружающей среды</c:v>
                </c:pt>
                <c:pt idx="4">
                  <c:v>Образование</c:v>
                </c:pt>
                <c:pt idx="5">
                  <c:v>Культура, кинематография</c:v>
                </c:pt>
                <c:pt idx="6">
                  <c:v>Социальная политика</c:v>
                </c:pt>
                <c:pt idx="7">
                  <c:v>Физическая культура и спорт</c:v>
                </c:pt>
                <c:pt idx="8">
                  <c:v>Обслуживание государственного (муниципального) долга</c:v>
                </c:pt>
                <c:pt idx="9">
                  <c:v>Межбюджетные трансферты общего характера бюджетам бюджетной системы Российской Федерации</c:v>
                </c:pt>
              </c:strCache>
            </c:strRef>
          </c:cat>
          <c:val>
            <c:numRef>
              <c:f>Лист1!$B$2:$B$11</c:f>
              <c:numCache>
                <c:formatCode>0.0</c:formatCode>
                <c:ptCount val="10"/>
                <c:pt idx="0" formatCode="General">
                  <c:v>12.1</c:v>
                </c:pt>
                <c:pt idx="1">
                  <c:v>9.6</c:v>
                </c:pt>
                <c:pt idx="2" formatCode="General">
                  <c:v>0.1</c:v>
                </c:pt>
                <c:pt idx="3" formatCode="General">
                  <c:v>0.1</c:v>
                </c:pt>
                <c:pt idx="4" formatCode="General">
                  <c:v>53.4</c:v>
                </c:pt>
                <c:pt idx="5" formatCode="General">
                  <c:v>12.4</c:v>
                </c:pt>
                <c:pt idx="6">
                  <c:v>4.7</c:v>
                </c:pt>
                <c:pt idx="7" formatCode="General">
                  <c:v>1.3</c:v>
                </c:pt>
                <c:pt idx="8" formatCode="General">
                  <c:v>4.0000000000000018E-4</c:v>
                </c:pt>
                <c:pt idx="9" formatCode="General">
                  <c:v>6.4</c:v>
                </c:pt>
              </c:numCache>
            </c:numRef>
          </c:val>
        </c:ser>
        <c:ser>
          <c:idx val="1"/>
          <c:order val="1"/>
          <c:tx>
            <c:strRef>
              <c:f>Лист1!$C$1</c:f>
              <c:strCache>
                <c:ptCount val="1"/>
                <c:pt idx="0">
                  <c:v>на реализацию</c:v>
                </c:pt>
              </c:strCache>
            </c:strRef>
          </c:tx>
          <c:dLbls>
            <c:showVal val="1"/>
          </c:dLbls>
          <c:cat>
            <c:strRef>
              <c:f>Лист1!$A$2:$A$11</c:f>
              <c:strCache>
                <c:ptCount val="10"/>
                <c:pt idx="0">
                  <c:v>Общегосударственные вопросы</c:v>
                </c:pt>
                <c:pt idx="1">
                  <c:v>Национальная экономика</c:v>
                </c:pt>
                <c:pt idx="2">
                  <c:v>Жилищно-коммунальное хозяйство</c:v>
                </c:pt>
                <c:pt idx="3">
                  <c:v>Охрана окружающей среды</c:v>
                </c:pt>
                <c:pt idx="4">
                  <c:v>Образование</c:v>
                </c:pt>
                <c:pt idx="5">
                  <c:v>Культура, кинематография</c:v>
                </c:pt>
                <c:pt idx="6">
                  <c:v>Социальная политика</c:v>
                </c:pt>
                <c:pt idx="7">
                  <c:v>Физическая культура и спорт</c:v>
                </c:pt>
                <c:pt idx="8">
                  <c:v>Обслуживание государственного (муниципального) долга</c:v>
                </c:pt>
                <c:pt idx="9">
                  <c:v>Межбюджетные трансферты общего характера бюджетам бюджетной системы Российской Федерации</c:v>
                </c:pt>
              </c:strCache>
            </c:strRef>
          </c:cat>
          <c:val>
            <c:numRef>
              <c:f>Лист1!$C$2:$C$11</c:f>
              <c:numCache>
                <c:formatCode>General</c:formatCode>
                <c:ptCount val="10"/>
              </c:numCache>
            </c:numRef>
          </c:val>
        </c:ser>
        <c:dLbls>
          <c:showVal val="1"/>
        </c:dLbls>
      </c:pie3DChart>
      <c:spPr>
        <a:noFill/>
        <a:ln w="25400">
          <a:noFill/>
        </a:ln>
      </c:spPr>
    </c:plotArea>
    <c:legend>
      <c:legendPos val="r"/>
      <c:legendEntry>
        <c:idx val="4"/>
        <c:delete val="1"/>
      </c:legendEntry>
      <c:layout>
        <c:manualLayout>
          <c:xMode val="edge"/>
          <c:yMode val="edge"/>
          <c:x val="0.71921418769416667"/>
          <c:y val="1.9875626417312931E-3"/>
          <c:w val="0.27246667164669502"/>
          <c:h val="0.96910327836725552"/>
        </c:manualLayout>
      </c:layout>
      <c:txPr>
        <a:bodyPr/>
        <a:lstStyle/>
        <a:p>
          <a:pPr>
            <a:defRPr sz="8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dirty="0"/>
              <a:t>Доля расходов на реализацию программы в расходах бюджета,  </a:t>
            </a:r>
            <a:r>
              <a:rPr lang="ru-RU" sz="1200" dirty="0" smtClean="0"/>
              <a:t>в %</a:t>
            </a:r>
            <a:endParaRPr lang="ru-RU" sz="1200" dirty="0"/>
          </a:p>
        </c:rich>
      </c:tx>
      <c:layout>
        <c:manualLayout>
          <c:xMode val="edge"/>
          <c:yMode val="edge"/>
          <c:x val="0.15459065285735232"/>
          <c:y val="0"/>
        </c:manualLayout>
      </c:layout>
    </c:title>
    <c:view3D>
      <c:rotX val="30"/>
      <c:perspective val="30"/>
    </c:view3D>
    <c:plotArea>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CCECFF"/>
              </a:solidFill>
            </c:spPr>
          </c:dPt>
          <c:dPt>
            <c:idx val="1"/>
            <c:spPr>
              <a:solidFill>
                <a:srgbClr val="006699"/>
              </a:solidFill>
            </c:spPr>
          </c:dPt>
          <c:dPt>
            <c:idx val="3"/>
            <c:spPr>
              <a:solidFill>
                <a:srgbClr val="FF99FF"/>
              </a:solidFill>
            </c:spPr>
          </c:dPt>
          <c:dPt>
            <c:idx val="4"/>
            <c:spPr>
              <a:solidFill>
                <a:srgbClr val="FF0066"/>
              </a:solidFill>
            </c:spPr>
          </c:dPt>
          <c:dLbls>
            <c:dLbl>
              <c:idx val="0"/>
              <c:delete val="1"/>
            </c:dLbl>
            <c:dLbl>
              <c:idx val="1"/>
              <c:layout>
                <c:manualLayout>
                  <c:x val="-1.3943257529221828E-2"/>
                  <c:y val="-2.3391649144418214E-2"/>
                </c:manualLayout>
              </c:layout>
              <c:spPr/>
              <c:txPr>
                <a:bodyPr/>
                <a:lstStyle/>
                <a:p>
                  <a:pPr>
                    <a:defRPr sz="1200" b="1">
                      <a:latin typeface="Times New Roman" pitchFamily="18" charset="0"/>
                      <a:cs typeface="Times New Roman" pitchFamily="18" charset="0"/>
                    </a:defRPr>
                  </a:pPr>
                  <a:endParaRPr lang="ru-RU"/>
                </a:p>
              </c:txPr>
              <c:dLblPos val="outEnd"/>
              <c:showVal val="1"/>
            </c:dLbl>
            <c:txPr>
              <a:bodyPr/>
              <a:lstStyle/>
              <a:p>
                <a:pPr>
                  <a:defRPr sz="1400" b="1">
                    <a:latin typeface="Times New Roman" pitchFamily="18" charset="0"/>
                    <a:cs typeface="Times New Roman" pitchFamily="18" charset="0"/>
                  </a:defRPr>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0">
                  <c:v>90.6</c:v>
                </c:pt>
                <c:pt idx="1">
                  <c:v>9.4</c:v>
                </c:pt>
              </c:numCache>
            </c:numRef>
          </c:val>
        </c:ser>
        <c:ser>
          <c:idx val="1"/>
          <c:order val="1"/>
          <c:tx>
            <c:strRef>
              <c:f>Лист1!$C$1</c:f>
              <c:strCache>
                <c:ptCount val="1"/>
                <c:pt idx="0">
                  <c:v>на реализацию</c:v>
                </c:pt>
              </c:strCache>
            </c:strRef>
          </c:tx>
          <c:dLbls>
            <c:dLblPos val="outEnd"/>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0"/>
          <c:y val="0.19805740642235231"/>
          <c:w val="0.93293514422762858"/>
          <c:h val="0.5962974887314874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66FF"/>
              </a:solidFill>
            </c:spPr>
          </c:dPt>
          <c:dPt>
            <c:idx val="1"/>
            <c:spPr>
              <a:solidFill>
                <a:srgbClr val="00CC00"/>
              </a:solidFill>
            </c:spPr>
          </c:dPt>
          <c:dPt>
            <c:idx val="2"/>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dPt>
            <c:idx val="3"/>
            <c:explosion val="24"/>
            <c:spPr>
              <a:solidFill>
                <a:srgbClr val="0066FF"/>
              </a:solidFill>
            </c:spPr>
          </c:dPt>
          <c:dPt>
            <c:idx val="4"/>
            <c:spPr>
              <a:solidFill>
                <a:srgbClr val="00CC00"/>
              </a:solidFill>
            </c:spPr>
          </c:dPt>
          <c:dLbls>
            <c:dLbl>
              <c:idx val="2"/>
              <c:layout>
                <c:manualLayout>
                  <c:x val="-7.4073555623990969E-3"/>
                  <c:y val="-9.3332680086228623E-2"/>
                </c:manualLayout>
              </c:layout>
              <c:dLblPos val="outEnd"/>
              <c:showVal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0.0</c:formatCode>
                <c:ptCount val="5"/>
                <c:pt idx="1">
                  <c:v>9.4</c:v>
                </c:pt>
                <c:pt idx="3">
                  <c:v>90.6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24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solidFill>
          <a:srgbClr val="9999FF"/>
        </a:solidFill>
        <a:effectLst>
          <a:innerShdw blurRad="63500" dist="50800" dir="13500000">
            <a:prstClr val="black">
              <a:alpha val="50000"/>
            </a:prstClr>
          </a:innerShdw>
        </a:effectLst>
      </dgm:spPr>
      <dgm:t>
        <a:bodyPr/>
        <a:lstStyle/>
        <a:p>
          <a:endParaRPr lang="ru-RU"/>
        </a:p>
      </dgm:t>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a:solidFill>
          <a:srgbClr val="9999FF"/>
        </a:solidFill>
      </dgm:spPr>
      <dgm:t>
        <a:bodyPr/>
        <a:lstStyle/>
        <a:p>
          <a:endParaRPr lang="ru-RU"/>
        </a:p>
      </dgm:t>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a:solidFill>
          <a:srgbClr val="9999FF"/>
        </a:solidFill>
      </dgm:spPr>
      <dgm:t>
        <a:bodyPr/>
        <a:lstStyle/>
        <a:p>
          <a:endParaRPr lang="ru-RU"/>
        </a:p>
      </dgm:t>
    </dgm:pt>
    <dgm:pt modelId="{3A0167C8-9ACA-45CA-92CD-3535FE146F9E}" type="pres">
      <dgm:prSet presAssocID="{3A2CF65D-CA97-4A9F-8679-7526CDB944FC}" presName="text2" presStyleLbl="fgAcc2" presStyleIdx="1" presStyleCnt="2" custScaleX="168737" custScaleY="145151" custLinFactNeighborX="1213" custLinFactNeighborY="-16083">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F8ECA1E-14C0-423A-AB39-03DB0A4EB34F}" type="datetimeFigureOut">
              <a:rPr lang="ru-RU" smtClean="0"/>
              <a:pPr/>
              <a:t>28.05.2024</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28.05.2024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1</a:t>
            </a:r>
            <a:endParaRPr lang="ru-RU"/>
          </a:p>
        </p:txBody>
      </p:sp>
      <p:sp>
        <p:nvSpPr>
          <p:cNvPr id="5" name="Номер слайда 4"/>
          <p:cNvSpPr>
            <a:spLocks noGrp="1"/>
          </p:cNvSpPr>
          <p:nvPr>
            <p:ph type="sldNum" sz="quarter" idx="11"/>
          </p:nvPr>
        </p:nvSpPr>
        <p:spPr/>
        <p:txBody>
          <a:bodyPr/>
          <a:lstStyle/>
          <a:p>
            <a:pPr>
              <a:defRPr/>
            </a:pPr>
            <a:fld id="{92AEEAD5-41D7-4122-A38D-2839C9262A18}"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14</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ижний колонтитул 3"/>
          <p:cNvSpPr>
            <a:spLocks noGrp="1"/>
          </p:cNvSpPr>
          <p:nvPr>
            <p:ph type="ftr" sz="quarter" idx="10"/>
          </p:nvPr>
        </p:nvSpPr>
        <p:spPr/>
        <p:txBody>
          <a:bodyPr/>
          <a:lstStyle/>
          <a:p>
            <a:pPr>
              <a:defRPr/>
            </a:pPr>
            <a:r>
              <a:rPr lang="ru-RU" smtClean="0"/>
              <a:t>1</a:t>
            </a:r>
            <a:endParaRPr lang="ru-RU"/>
          </a:p>
        </p:txBody>
      </p:sp>
      <p:sp>
        <p:nvSpPr>
          <p:cNvPr id="5" name="Номер слайда 4"/>
          <p:cNvSpPr>
            <a:spLocks noGrp="1"/>
          </p:cNvSpPr>
          <p:nvPr>
            <p:ph type="sldNum" sz="quarter" idx="11"/>
          </p:nvPr>
        </p:nvSpPr>
        <p:spPr/>
        <p:txBody>
          <a:bodyPr/>
          <a:lstStyle/>
          <a:p>
            <a:pPr>
              <a:defRPr/>
            </a:pPr>
            <a:fld id="{92AEEAD5-41D7-4122-A38D-2839C9262A18}" type="slidenum">
              <a:rPr lang="ru-RU" smtClean="0"/>
              <a:pPr>
                <a:defRPr/>
              </a:pPr>
              <a:t>35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2DC0CBE4-EB16-4D99-8F0D-4DD0BFB8C42F}" type="datetime1">
              <a:rPr lang="ru-RU" smtClean="0"/>
              <a:pPr>
                <a:defRPr/>
              </a:pPr>
              <a:t>28.05.2024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1C565D2-7237-4592-977C-311195425CD0}" type="datetime1">
              <a:rPr lang="ru-RU" smtClean="0"/>
              <a:pPr>
                <a:defRPr/>
              </a:pPr>
              <a:t>28.05.2024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FFAA460-5340-4A79-8EA1-BC13620DAEA5}" type="datetime1">
              <a:rPr lang="ru-RU" smtClean="0"/>
              <a:pPr>
                <a:defRPr/>
              </a:pPr>
              <a:t>28.05.2024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A8F7E22-5BFF-4316-A4BD-E6ECEC8C34BE}" type="datetime1">
              <a:rPr lang="ru-RU" smtClean="0"/>
              <a:pPr>
                <a:defRPr/>
              </a:pPr>
              <a:t>28.05.2024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F49EFD8-4DBE-4A5C-8714-E64CCDB19592}" type="datetime1">
              <a:rPr lang="ru-RU" smtClean="0"/>
              <a:pPr>
                <a:defRPr/>
              </a:pPr>
              <a:t>28.05.2024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4397845-EDD3-4EB2-84CB-54ECE3AF1ED2}" type="datetime1">
              <a:rPr lang="ru-RU" smtClean="0"/>
              <a:pPr>
                <a:defRPr/>
              </a:pPr>
              <a:t>28.05.2024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34D1179-FB68-496E-A0BD-B2F1111814B5}" type="datetime1">
              <a:rPr lang="ru-RU" smtClean="0"/>
              <a:pPr>
                <a:defRPr/>
              </a:pPr>
              <a:t>28.05.2024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79AEF68-3F2E-492C-B20E-43523B934950}" type="datetime1">
              <a:rPr lang="ru-RU" smtClean="0"/>
              <a:pPr>
                <a:defRPr/>
              </a:pPr>
              <a:t>28.05.2024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8F6E85-4828-46BC-AC16-2F8DD00711D6}" type="datetime1">
              <a:rPr lang="ru-RU" smtClean="0"/>
              <a:pPr>
                <a:defRPr/>
              </a:pPr>
              <a:t>28.05.2024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8FD7CF5-A5DC-410D-BD0A-0746376804C0}" type="datetime1">
              <a:rPr lang="ru-RU" smtClean="0"/>
              <a:pPr>
                <a:defRPr/>
              </a:pPr>
              <a:t>28.05.2024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2CF3CF0-8DB5-4DF2-9DF4-C14044C69129}" type="datetime1">
              <a:rPr lang="ru-RU" smtClean="0"/>
              <a:pPr>
                <a:defRPr/>
              </a:pPr>
              <a:t>28.05.2024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11000" r="-1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D04BE4E-42D6-4877-AA7F-9AF7F99C7D04}" type="datetime1">
              <a:rPr lang="ru-RU" smtClean="0"/>
              <a:pPr>
                <a:defRPr/>
              </a:pPr>
              <a:t>28.05.2024</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rfo67@yandex.r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endParaRPr lang="ru-RU" dirty="0">
              <a:solidFill>
                <a:schemeClr val="tx2">
                  <a:shade val="90000"/>
                </a:schemeClr>
              </a:solidFill>
              <a:latin typeface="+mn-lt"/>
              <a:cs typeface="+mn-cs"/>
            </a:endParaRPr>
          </a:p>
        </p:txBody>
      </p:sp>
      <p:sp>
        <p:nvSpPr>
          <p:cNvPr id="12" name="Прямоугольник 11"/>
          <p:cNvSpPr/>
          <p:nvPr/>
        </p:nvSpPr>
        <p:spPr>
          <a:xfrm>
            <a:off x="428596" y="428604"/>
            <a:ext cx="8072494" cy="4755148"/>
          </a:xfrm>
          <a:prstGeom prst="rect">
            <a:avLst/>
          </a:prstGeom>
        </p:spPr>
        <p:txBody>
          <a:bodyPr wrap="square">
            <a:spAutoFit/>
          </a:bodyPr>
          <a:lstStyle/>
          <a:p>
            <a:pPr>
              <a:defRPr/>
            </a:pPr>
            <a:endParaRPr lang="ru-RU" sz="3600" b="1" i="1" dirty="0" smtClean="0">
              <a:solidFill>
                <a:srgbClr val="FF3399"/>
              </a:solidFill>
              <a:effectLst>
                <a:outerShdw blurRad="38100" dist="38100" dir="2700000" algn="tl">
                  <a:srgbClr val="C0C0C0"/>
                </a:outerShdw>
              </a:effectLst>
              <a:latin typeface="Comic Sans MS" pitchFamily="66" charset="0"/>
            </a:endParaRPr>
          </a:p>
          <a:p>
            <a:pPr>
              <a:defRPr/>
            </a:pPr>
            <a:r>
              <a:rPr lang="ru-RU" sz="3600" b="1" i="1" dirty="0" smtClean="0">
                <a:solidFill>
                  <a:srgbClr val="FF3399"/>
                </a:solidFill>
                <a:effectLst>
                  <a:outerShdw blurRad="38100" dist="38100" dir="2700000" algn="tl">
                    <a:srgbClr val="C0C0C0"/>
                  </a:outerShdw>
                </a:effectLst>
                <a:latin typeface="Comic Sans MS" pitchFamily="66" charset="0"/>
              </a:rPr>
              <a:t>       </a:t>
            </a:r>
            <a:r>
              <a:rPr lang="ru-RU" sz="4000" b="1" i="1" dirty="0" smtClean="0">
                <a:solidFill>
                  <a:srgbClr val="0000CC"/>
                </a:solidFill>
                <a:effectLst>
                  <a:outerShdw blurRad="38100" dist="38100" dir="2700000" algn="tl">
                    <a:srgbClr val="C0C0C0"/>
                  </a:outerShdw>
                </a:effectLst>
                <a:latin typeface="Comic Sans MS" pitchFamily="66" charset="0"/>
              </a:rPr>
              <a:t>Бюджет для граждан </a:t>
            </a:r>
          </a:p>
          <a:p>
            <a:pPr>
              <a:defRPr/>
            </a:pPr>
            <a:endParaRPr lang="ru-RU" sz="2400" b="1" i="1" dirty="0" smtClean="0">
              <a:solidFill>
                <a:srgbClr val="0000CC"/>
              </a:solidFill>
              <a:effectLst>
                <a:outerShdw blurRad="38100" dist="38100" dir="2700000" algn="tl">
                  <a:srgbClr val="C0C0C0"/>
                </a:outerShdw>
              </a:effectLst>
              <a:latin typeface="Comic Sans MS" pitchFamily="66" charset="0"/>
            </a:endParaRPr>
          </a:p>
          <a:p>
            <a:pPr>
              <a:defRPr/>
            </a:pPr>
            <a:endParaRPr lang="ru-RU" sz="2400" b="1" i="1" dirty="0" smtClean="0">
              <a:solidFill>
                <a:srgbClr val="0000CC"/>
              </a:solidFill>
              <a:effectLst>
                <a:outerShdw blurRad="38100" dist="38100" dir="2700000" algn="tl">
                  <a:srgbClr val="C0C0C0"/>
                </a:outerShdw>
              </a:effectLst>
              <a:latin typeface="Comic Sans MS" pitchFamily="66" charset="0"/>
            </a:endParaRPr>
          </a:p>
          <a:p>
            <a:pPr>
              <a:defRPr/>
            </a:pPr>
            <a:r>
              <a:rPr lang="ru-RU" sz="2600" b="1" i="1" dirty="0" smtClean="0">
                <a:solidFill>
                  <a:srgbClr val="0000CC"/>
                </a:solidFill>
                <a:effectLst>
                  <a:outerShdw blurRad="38100" dist="38100" dir="2700000" algn="tl">
                    <a:srgbClr val="C0C0C0"/>
                  </a:outerShdw>
                </a:effectLst>
                <a:latin typeface="Comic Sans MS" pitchFamily="66" charset="0"/>
              </a:rPr>
              <a:t>к решению </a:t>
            </a:r>
          </a:p>
          <a:p>
            <a:pPr>
              <a:defRPr/>
            </a:pPr>
            <a:r>
              <a:rPr lang="ru-RU" sz="2800" b="1" i="1" dirty="0" smtClean="0">
                <a:solidFill>
                  <a:srgbClr val="0000CC"/>
                </a:solidFill>
                <a:effectLst>
                  <a:outerShdw blurRad="38100" dist="38100" dir="2700000" algn="tl">
                    <a:srgbClr val="C0C0C0"/>
                  </a:outerShdw>
                </a:effectLst>
                <a:latin typeface="Comic Sans MS" pitchFamily="66" charset="0"/>
              </a:rPr>
              <a:t>Краснинской районной Думы </a:t>
            </a:r>
          </a:p>
          <a:p>
            <a:pPr>
              <a:defRPr/>
            </a:pPr>
            <a:r>
              <a:rPr lang="ru-RU" sz="2800" b="1" i="1" dirty="0" smtClean="0">
                <a:solidFill>
                  <a:srgbClr val="0000CC"/>
                </a:solidFill>
                <a:effectLst>
                  <a:outerShdw blurRad="38100" dist="38100" dir="2700000" algn="tl">
                    <a:srgbClr val="C0C0C0"/>
                  </a:outerShdw>
                </a:effectLst>
                <a:latin typeface="Comic Sans MS" pitchFamily="66" charset="0"/>
              </a:rPr>
              <a:t>№14 от 31.05.2024года </a:t>
            </a:r>
          </a:p>
          <a:p>
            <a:pPr>
              <a:defRPr/>
            </a:pPr>
            <a:r>
              <a:rPr lang="ru-RU" sz="2800" b="1" i="1" dirty="0" smtClean="0">
                <a:solidFill>
                  <a:srgbClr val="0000CC"/>
                </a:solidFill>
                <a:effectLst>
                  <a:outerShdw blurRad="38100" dist="38100" dir="2700000" algn="tl">
                    <a:srgbClr val="C0C0C0"/>
                  </a:outerShdw>
                </a:effectLst>
                <a:latin typeface="Comic Sans MS" pitchFamily="66" charset="0"/>
              </a:rPr>
              <a:t>«Об исполнении бюджета муниципального района за 2023»</a:t>
            </a:r>
            <a:r>
              <a:rPr lang="ru-RU" sz="2800" b="1" i="1" dirty="0" smtClean="0">
                <a:solidFill>
                  <a:srgbClr val="0000CC"/>
                </a:solidFill>
                <a:latin typeface="Comic Sans MS" pitchFamily="66" charset="0"/>
                <a:cs typeface="Times New Roman" pitchFamily="18" charset="0"/>
              </a:rPr>
              <a:t> </a:t>
            </a:r>
          </a:p>
          <a:p>
            <a:pPr>
              <a:defRPr/>
            </a:pPr>
            <a:endParaRPr lang="ru-RU" sz="2600" b="1" i="1" dirty="0" smtClean="0">
              <a:solidFill>
                <a:srgbClr val="CC0099"/>
              </a:solidFill>
              <a:latin typeface="Comic Sans MS" pitchFamily="66" charset="0"/>
              <a:cs typeface="Times New Roman" pitchFamily="18" charset="0"/>
            </a:endParaRPr>
          </a:p>
          <a:p>
            <a:pPr>
              <a:defRPr/>
            </a:pP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85720" y="3401725"/>
          <a:ext cx="8429685" cy="3456275"/>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lumMod val="50000"/>
                    <a:lumOff val="50000"/>
                  </a:schemeClr>
                </a:solidFill>
              </a:rPr>
              <a:pPr>
                <a:defRPr/>
              </a:pPr>
              <a:t>10</a:t>
            </a:fld>
            <a:endParaRPr lang="ru-RU" dirty="0">
              <a:solidFill>
                <a:schemeClr val="tx1">
                  <a:lumMod val="50000"/>
                  <a:lumOff val="50000"/>
                </a:schemeClr>
              </a:solidFill>
            </a:endParaRPr>
          </a:p>
        </p:txBody>
      </p:sp>
      <p:sp>
        <p:nvSpPr>
          <p:cNvPr id="197637" name="Rectangle 9"/>
          <p:cNvSpPr>
            <a:spLocks noGrp="1" noChangeArrowheads="1"/>
          </p:cNvSpPr>
          <p:nvPr>
            <p:ph type="ctrTitle" idx="4294967295"/>
          </p:nvPr>
        </p:nvSpPr>
        <p:spPr bwMode="auto">
          <a:xfrm>
            <a:off x="500063" y="260350"/>
            <a:ext cx="7572399" cy="792163"/>
          </a:xfrm>
          <a:noFill/>
        </p:spPr>
        <p:txBody>
          <a:bodyPr wrap="square" lIns="91440" tIns="45720" rIns="91440" bIns="45720" numCol="1" anchorCtr="0" compatLnSpc="1">
            <a:prstTxWarp prst="textNoShape">
              <a:avLst/>
            </a:prstTxWarp>
            <a:normAutofit/>
          </a:bodyPr>
          <a:lstStyle/>
          <a:p>
            <a:r>
              <a:rPr lang="ru-RU" sz="2400" b="1" spc="-15" dirty="0" smtClean="0">
                <a:solidFill>
                  <a:srgbClr val="0000CC"/>
                </a:solidFill>
                <a:latin typeface="Comic Sans MS" pitchFamily="66" charset="0"/>
                <a:cs typeface="Times New Roman"/>
              </a:rPr>
              <a:t>     Основные </a:t>
            </a:r>
            <a:r>
              <a:rPr lang="ru-RU" sz="2400" b="1" spc="-15" dirty="0" smtClean="0">
                <a:solidFill>
                  <a:srgbClr val="0000CC"/>
                </a:solidFill>
                <a:latin typeface="Comic Sans MS" pitchFamily="66" charset="0"/>
                <a:cs typeface="Times New Roman"/>
              </a:rPr>
              <a:t>параметры исполнения бюджета, </a:t>
            </a:r>
            <a:r>
              <a:rPr lang="ru-RU" sz="2400" b="1" cap="none" dirty="0" smtClean="0">
                <a:solidFill>
                  <a:srgbClr val="0000CC"/>
                </a:solidFill>
                <a:effectLst/>
                <a:latin typeface="Comic Sans MS" pitchFamily="66" charset="0"/>
              </a:rPr>
              <a:t>в тыс. рублей</a:t>
            </a:r>
          </a:p>
        </p:txBody>
      </p:sp>
      <p:graphicFrame>
        <p:nvGraphicFramePr>
          <p:cNvPr id="6" name="Таблица 5"/>
          <p:cNvGraphicFramePr>
            <a:graphicFrameLocks noGrp="1"/>
          </p:cNvGraphicFramePr>
          <p:nvPr/>
        </p:nvGraphicFramePr>
        <p:xfrm>
          <a:off x="642910" y="1500174"/>
          <a:ext cx="7429554" cy="1722790"/>
        </p:xfrm>
        <a:graphic>
          <a:graphicData uri="http://schemas.openxmlformats.org/drawingml/2006/table">
            <a:tbl>
              <a:tblPr firstRow="1" bandRow="1">
                <a:tableStyleId>{2D5ABB26-0587-4C30-8999-92F81FD0307C}</a:tableStyleId>
              </a:tblPr>
              <a:tblGrid>
                <a:gridCol w="2443909"/>
                <a:gridCol w="1901105"/>
                <a:gridCol w="1739381"/>
                <a:gridCol w="1345159"/>
              </a:tblGrid>
              <a:tr h="428628">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r>
              <a:tr h="328330">
                <a:tc>
                  <a:txBody>
                    <a:bodyPr/>
                    <a:lstStyle/>
                    <a:p>
                      <a:pPr marL="162560" algn="ctr">
                        <a:lnSpc>
                          <a:spcPct val="150000"/>
                        </a:lnSpc>
                        <a:spcBef>
                          <a:spcPts val="409"/>
                        </a:spcBef>
                      </a:pPr>
                      <a:r>
                        <a:rPr sz="1200" b="1" spc="-100" dirty="0">
                          <a:solidFill>
                            <a:schemeClr val="tx1"/>
                          </a:solidFill>
                          <a:latin typeface="Comic Sans MS" pitchFamily="66" charset="0"/>
                          <a:cs typeface="Trebuchet MS"/>
                        </a:rPr>
                        <a:t>Доходы</a:t>
                      </a:r>
                      <a:endParaRPr sz="1200">
                        <a:solidFill>
                          <a:schemeClr val="tx1"/>
                        </a:solidFill>
                        <a:latin typeface="Comic Sans MS" pitchFamily="66" charset="0"/>
                        <a:cs typeface="Trebuchet MS"/>
                      </a:endParaRPr>
                    </a:p>
                  </a:txBody>
                  <a:tcPr marL="0" marR="0" marT="52069" marB="0">
                    <a:solidFill>
                      <a:srgbClr val="666699"/>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374611,5</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382740,3</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102,2</a:t>
                      </a:r>
                      <a:endParaRPr sz="1200" b="0" dirty="0">
                        <a:solidFill>
                          <a:schemeClr val="tx1"/>
                        </a:solidFill>
                        <a:latin typeface="Comic Sans MS" pitchFamily="66" charset="0"/>
                        <a:cs typeface="Times New Roman"/>
                      </a:endParaRPr>
                    </a:p>
                  </a:txBody>
                  <a:tcPr marL="0" marR="0" marT="0" marB="0">
                    <a:solidFill>
                      <a:srgbClr val="666699"/>
                    </a:solidFill>
                  </a:tcPr>
                </a:tc>
              </a:tr>
              <a:tr h="327682">
                <a:tc>
                  <a:txBody>
                    <a:bodyPr/>
                    <a:lstStyle/>
                    <a:p>
                      <a:pPr marL="161925" algn="ctr">
                        <a:lnSpc>
                          <a:spcPct val="150000"/>
                        </a:lnSpc>
                        <a:spcBef>
                          <a:spcPts val="415"/>
                        </a:spcBef>
                      </a:pPr>
                      <a:r>
                        <a:rPr sz="1200" b="1" spc="-90" dirty="0">
                          <a:solidFill>
                            <a:schemeClr val="tx1"/>
                          </a:solidFill>
                          <a:latin typeface="Comic Sans MS" pitchFamily="66" charset="0"/>
                          <a:cs typeface="Trebuchet MS"/>
                        </a:rPr>
                        <a:t>Расходы</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400993,6</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3962311,8</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90,4</a:t>
                      </a:r>
                      <a:endParaRPr sz="1200" b="0" dirty="0">
                        <a:solidFill>
                          <a:schemeClr val="tx1"/>
                        </a:solidFill>
                        <a:latin typeface="Comic Sans MS" pitchFamily="66" charset="0"/>
                        <a:cs typeface="Times New Roman"/>
                      </a:endParaRPr>
                    </a:p>
                  </a:txBody>
                  <a:tcPr marL="0" marR="0" marT="57785" marB="0">
                    <a:solidFill>
                      <a:srgbClr val="CC99FF"/>
                    </a:solidFill>
                  </a:tcPr>
                </a:tc>
              </a:tr>
              <a:tr h="477923">
                <a:tc>
                  <a:txBody>
                    <a:bodyPr/>
                    <a:lstStyle/>
                    <a:p>
                      <a:pPr marL="158750" algn="ctr">
                        <a:lnSpc>
                          <a:spcPct val="150000"/>
                        </a:lnSpc>
                        <a:spcBef>
                          <a:spcPts val="409"/>
                        </a:spcBef>
                      </a:pPr>
                      <a:r>
                        <a:rPr lang="ru-RU" sz="1200" b="1" spc="-95" dirty="0" smtClean="0">
                          <a:solidFill>
                            <a:schemeClr val="tx1"/>
                          </a:solidFill>
                          <a:latin typeface="Comic Sans MS" pitchFamily="66" charset="0"/>
                          <a:cs typeface="Trebuchet MS"/>
                        </a:rPr>
                        <a:t>Источники</a:t>
                      </a:r>
                      <a:endParaRPr sz="1200" dirty="0">
                        <a:solidFill>
                          <a:schemeClr val="tx1"/>
                        </a:solidFill>
                        <a:latin typeface="Comic Sans MS" pitchFamily="66" charset="0"/>
                        <a:cs typeface="Trebuchet MS"/>
                      </a:endParaRPr>
                    </a:p>
                  </a:txBody>
                  <a:tcPr marL="0" marR="0" marT="52069" marB="0">
                    <a:solidFill>
                      <a:srgbClr val="CCECFF"/>
                    </a:solidFill>
                  </a:tcPr>
                </a:tc>
                <a:tc>
                  <a:txBody>
                    <a:bodyPr/>
                    <a:lstStyle/>
                    <a:p>
                      <a:pPr marL="142240" algn="ctr">
                        <a:lnSpc>
                          <a:spcPct val="150000"/>
                        </a:lnSpc>
                        <a:spcBef>
                          <a:spcPts val="45"/>
                        </a:spcBef>
                      </a:pPr>
                      <a:r>
                        <a:rPr lang="ru-RU" sz="1100" b="0" dirty="0" smtClean="0">
                          <a:solidFill>
                            <a:schemeClr val="tx1"/>
                          </a:solidFill>
                          <a:latin typeface="Comic Sans MS" pitchFamily="66" charset="0"/>
                          <a:cs typeface="Times New Roman"/>
                        </a:rPr>
                        <a:t>26382,1</a:t>
                      </a:r>
                      <a:endParaRPr sz="1100" b="0" dirty="0">
                        <a:solidFill>
                          <a:schemeClr val="tx1"/>
                        </a:solidFill>
                        <a:latin typeface="Comic Sans MS" pitchFamily="66" charset="0"/>
                        <a:cs typeface="Times New Roman"/>
                      </a:endParaRPr>
                    </a:p>
                  </a:txBody>
                  <a:tcPr marL="0" marR="0" marT="5715" marB="0">
                    <a:solidFill>
                      <a:srgbClr val="CCECFF"/>
                    </a:solidFill>
                  </a:tcPr>
                </a:tc>
                <a:tc>
                  <a:txBody>
                    <a:bodyPr/>
                    <a:lstStyle/>
                    <a:p>
                      <a:pPr marL="150495" algn="ctr">
                        <a:lnSpc>
                          <a:spcPct val="150000"/>
                        </a:lnSpc>
                        <a:spcBef>
                          <a:spcPts val="45"/>
                        </a:spcBef>
                      </a:pPr>
                      <a:r>
                        <a:rPr lang="ru-RU" sz="1100" b="0" dirty="0" smtClean="0">
                          <a:solidFill>
                            <a:schemeClr val="tx1"/>
                          </a:solidFill>
                          <a:latin typeface="Comic Sans MS" pitchFamily="66" charset="0"/>
                          <a:cs typeface="Times New Roman"/>
                        </a:rPr>
                        <a:t>-20428,5</a:t>
                      </a:r>
                      <a:endParaRPr sz="1100" b="0" dirty="0">
                        <a:solidFill>
                          <a:schemeClr val="tx1"/>
                        </a:solidFill>
                        <a:latin typeface="Comic Sans MS" pitchFamily="66" charset="0"/>
                        <a:cs typeface="Times New Roman"/>
                      </a:endParaRPr>
                    </a:p>
                  </a:txBody>
                  <a:tcPr marL="0" marR="0" marT="5715" marB="0">
                    <a:solidFill>
                      <a:srgbClr val="CCECFF"/>
                    </a:solidFill>
                  </a:tcPr>
                </a:tc>
                <a:tc>
                  <a:txBody>
                    <a:bodyPr/>
                    <a:lstStyle/>
                    <a:p>
                      <a:pPr marR="369570" algn="ctr">
                        <a:lnSpc>
                          <a:spcPct val="150000"/>
                        </a:lnSpc>
                        <a:spcBef>
                          <a:spcPts val="45"/>
                        </a:spcBef>
                      </a:pPr>
                      <a:r>
                        <a:rPr lang="ru-RU" sz="1100" b="0" dirty="0" smtClean="0">
                          <a:solidFill>
                            <a:schemeClr val="tx1"/>
                          </a:solidFill>
                          <a:latin typeface="Comic Sans MS" pitchFamily="66" charset="0"/>
                          <a:cs typeface="Times New Roman"/>
                        </a:rPr>
                        <a:t>-</a:t>
                      </a:r>
                    </a:p>
                    <a:p>
                      <a:pPr marR="369570" algn="ctr">
                        <a:lnSpc>
                          <a:spcPct val="150000"/>
                        </a:lnSpc>
                        <a:spcBef>
                          <a:spcPts val="45"/>
                        </a:spcBef>
                      </a:pPr>
                      <a:endParaRPr sz="1100" b="0" dirty="0">
                        <a:solidFill>
                          <a:schemeClr val="tx1"/>
                        </a:solidFill>
                        <a:latin typeface="Comic Sans MS" pitchFamily="66" charset="0"/>
                        <a:cs typeface="Times New Roman"/>
                      </a:endParaRPr>
                    </a:p>
                  </a:txBody>
                  <a:tcPr marL="0" marR="0" marT="5715" marB="0">
                    <a:solidFill>
                      <a:srgbClr val="CCECFF"/>
                    </a:solidFill>
                  </a:tcPr>
                </a:tc>
              </a:tr>
            </a:tbl>
          </a:graphicData>
        </a:graphic>
      </p:graphicFrame>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11</a:t>
            </a:fld>
            <a:endParaRPr lang="ru-RU"/>
          </a:p>
        </p:txBody>
      </p:sp>
      <p:sp>
        <p:nvSpPr>
          <p:cNvPr id="4" name="Прямоугольник 3"/>
          <p:cNvSpPr/>
          <p:nvPr/>
        </p:nvSpPr>
        <p:spPr>
          <a:xfrm>
            <a:off x="428596" y="214290"/>
            <a:ext cx="8215370" cy="461665"/>
          </a:xfrm>
          <a:prstGeom prst="rect">
            <a:avLst/>
          </a:prstGeom>
        </p:spPr>
        <p:txBody>
          <a:bodyPr wrap="square">
            <a:spAutoFit/>
          </a:bodyPr>
          <a:lstStyle/>
          <a:p>
            <a:r>
              <a:rPr lang="ru-RU" sz="2400" b="1" dirty="0" smtClean="0">
                <a:solidFill>
                  <a:srgbClr val="0000CC"/>
                </a:solidFill>
                <a:latin typeface="Comic Sans MS" pitchFamily="66" charset="0"/>
                <a:cs typeface="Times New Roman" pitchFamily="18" charset="0"/>
              </a:rPr>
              <a:t>     Доходы </a:t>
            </a:r>
            <a:r>
              <a:rPr lang="ru-RU" sz="2400" b="1" dirty="0" smtClean="0">
                <a:solidFill>
                  <a:srgbClr val="0000CC"/>
                </a:solidFill>
                <a:latin typeface="Comic Sans MS" pitchFamily="66" charset="0"/>
                <a:cs typeface="Times New Roman" pitchFamily="18" charset="0"/>
              </a:rPr>
              <a:t>бюджета по группам, в тыс. рублей</a:t>
            </a:r>
            <a:r>
              <a:rPr lang="ru-RU" sz="2400" dirty="0" smtClean="0">
                <a:solidFill>
                  <a:srgbClr val="0000CC"/>
                </a:solidFill>
                <a:latin typeface="Comic Sans MS" pitchFamily="66" charset="0"/>
                <a:cs typeface="Times New Roman" pitchFamily="18" charset="0"/>
              </a:rPr>
              <a:t> </a:t>
            </a:r>
            <a:endParaRPr lang="ru-RU" sz="2400" dirty="0">
              <a:solidFill>
                <a:srgbClr val="0000CC"/>
              </a:solidFill>
            </a:endParaRPr>
          </a:p>
        </p:txBody>
      </p:sp>
      <p:graphicFrame>
        <p:nvGraphicFramePr>
          <p:cNvPr id="7" name="Object 4"/>
          <p:cNvGraphicFramePr>
            <a:graphicFrameLocks noChangeAspect="1"/>
          </p:cNvGraphicFramePr>
          <p:nvPr/>
        </p:nvGraphicFramePr>
        <p:xfrm>
          <a:off x="428596" y="3401725"/>
          <a:ext cx="8429685" cy="3456275"/>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357158" y="3429000"/>
            <a:ext cx="5891356" cy="338554"/>
          </a:xfrm>
          <a:prstGeom prst="rect">
            <a:avLst/>
          </a:prstGeom>
        </p:spPr>
        <p:txBody>
          <a:bodyPr wrap="none">
            <a:spAutoFit/>
          </a:bodyPr>
          <a:lstStyle/>
          <a:p>
            <a:r>
              <a:rPr lang="ru-RU" sz="1600" dirty="0" smtClean="0">
                <a:solidFill>
                  <a:srgbClr val="0000CC"/>
                </a:solidFill>
                <a:latin typeface="Comic Sans MS" pitchFamily="66" charset="0"/>
              </a:rPr>
              <a:t>Доля доходов по группам в общем объеме доходов,  в %</a:t>
            </a:r>
            <a:endParaRPr lang="ru-RU" sz="1600" dirty="0">
              <a:solidFill>
                <a:srgbClr val="0000CC"/>
              </a:solidFill>
              <a:latin typeface="Comic Sans MS" pitchFamily="66" charset="0"/>
            </a:endParaRPr>
          </a:p>
        </p:txBody>
      </p:sp>
      <p:graphicFrame>
        <p:nvGraphicFramePr>
          <p:cNvPr id="9" name="Таблица 8"/>
          <p:cNvGraphicFramePr>
            <a:graphicFrameLocks noGrp="1"/>
          </p:cNvGraphicFramePr>
          <p:nvPr/>
        </p:nvGraphicFramePr>
        <p:xfrm>
          <a:off x="500034" y="1285860"/>
          <a:ext cx="7429554" cy="1571636"/>
        </p:xfrm>
        <a:graphic>
          <a:graphicData uri="http://schemas.openxmlformats.org/drawingml/2006/table">
            <a:tbl>
              <a:tblPr firstRow="1" bandRow="1">
                <a:tableStyleId>{2D5ABB26-0587-4C30-8999-92F81FD0307C}</a:tableStyleId>
              </a:tblPr>
              <a:tblGrid>
                <a:gridCol w="2443909"/>
                <a:gridCol w="1901105"/>
                <a:gridCol w="1739381"/>
                <a:gridCol w="1345159"/>
              </a:tblGrid>
              <a:tr h="428628">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r>
              <a:tr h="328330">
                <a:tc>
                  <a:txBody>
                    <a:bodyPr/>
                    <a:lstStyle/>
                    <a:p>
                      <a:pPr marL="162560" algn="ctr">
                        <a:lnSpc>
                          <a:spcPct val="150000"/>
                        </a:lnSpc>
                        <a:spcBef>
                          <a:spcPts val="409"/>
                        </a:spcBef>
                      </a:pPr>
                      <a:r>
                        <a:rPr lang="ru-RU" sz="1200" b="1" spc="-100" dirty="0" smtClean="0">
                          <a:solidFill>
                            <a:schemeClr val="tx1"/>
                          </a:solidFill>
                          <a:latin typeface="Comic Sans MS" pitchFamily="66" charset="0"/>
                          <a:cs typeface="Trebuchet MS"/>
                        </a:rPr>
                        <a:t>Налоговые доходы</a:t>
                      </a:r>
                      <a:endParaRPr sz="1200">
                        <a:solidFill>
                          <a:schemeClr val="tx1"/>
                        </a:solidFill>
                        <a:latin typeface="Comic Sans MS" pitchFamily="66" charset="0"/>
                        <a:cs typeface="Trebuchet MS"/>
                      </a:endParaRPr>
                    </a:p>
                  </a:txBody>
                  <a:tcPr marL="0" marR="0" marT="52069" marB="0">
                    <a:solidFill>
                      <a:srgbClr val="CC99FF"/>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48799,7</a:t>
                      </a:r>
                      <a:endParaRPr sz="1200" b="0" dirty="0">
                        <a:solidFill>
                          <a:schemeClr val="tx1"/>
                        </a:solidFill>
                        <a:latin typeface="Comic Sans MS" pitchFamily="66" charset="0"/>
                        <a:cs typeface="Times New Roman"/>
                      </a:endParaRPr>
                    </a:p>
                  </a:txBody>
                  <a:tcPr marL="0" marR="0" marT="0" marB="0">
                    <a:solidFill>
                      <a:srgbClr val="CC99FF"/>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53114,0</a:t>
                      </a:r>
                      <a:endParaRPr sz="1200" b="0" dirty="0">
                        <a:solidFill>
                          <a:schemeClr val="tx1"/>
                        </a:solidFill>
                        <a:latin typeface="Comic Sans MS" pitchFamily="66" charset="0"/>
                        <a:cs typeface="Times New Roman"/>
                      </a:endParaRPr>
                    </a:p>
                  </a:txBody>
                  <a:tcPr marL="0" marR="0" marT="0" marB="0">
                    <a:solidFill>
                      <a:srgbClr val="CC99FF"/>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108,8</a:t>
                      </a:r>
                      <a:endParaRPr sz="1200" b="0" dirty="0">
                        <a:solidFill>
                          <a:schemeClr val="tx1"/>
                        </a:solidFill>
                        <a:latin typeface="Comic Sans MS" pitchFamily="66" charset="0"/>
                        <a:cs typeface="Times New Roman"/>
                      </a:endParaRPr>
                    </a:p>
                  </a:txBody>
                  <a:tcPr marL="0" marR="0" marT="0" marB="0">
                    <a:solidFill>
                      <a:srgbClr val="CC99FF"/>
                    </a:solidFill>
                  </a:tcPr>
                </a:tc>
              </a:tr>
              <a:tr h="327682">
                <a:tc>
                  <a:txBody>
                    <a:bodyPr/>
                    <a:lstStyle/>
                    <a:p>
                      <a:pPr marL="161925" algn="ctr">
                        <a:lnSpc>
                          <a:spcPct val="150000"/>
                        </a:lnSpc>
                        <a:spcBef>
                          <a:spcPts val="415"/>
                        </a:spcBef>
                      </a:pPr>
                      <a:r>
                        <a:rPr lang="ru-RU" sz="1200" b="1" spc="-90" dirty="0" smtClean="0">
                          <a:solidFill>
                            <a:schemeClr val="tx1"/>
                          </a:solidFill>
                          <a:latin typeface="Comic Sans MS" pitchFamily="66" charset="0"/>
                          <a:cs typeface="Trebuchet MS"/>
                        </a:rPr>
                        <a:t>Неналоговые</a:t>
                      </a:r>
                      <a:r>
                        <a:rPr lang="ru-RU" sz="1200" b="1" spc="-90" baseline="0" dirty="0" smtClean="0">
                          <a:solidFill>
                            <a:schemeClr val="tx1"/>
                          </a:solidFill>
                          <a:latin typeface="Comic Sans MS" pitchFamily="66" charset="0"/>
                          <a:cs typeface="Trebuchet MS"/>
                        </a:rPr>
                        <a:t> доходы</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2766,8</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7032,5</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254,2</a:t>
                      </a:r>
                      <a:endParaRPr sz="1200" b="0" dirty="0">
                        <a:solidFill>
                          <a:schemeClr val="tx1"/>
                        </a:solidFill>
                        <a:latin typeface="Comic Sans MS" pitchFamily="66" charset="0"/>
                        <a:cs typeface="Times New Roman"/>
                      </a:endParaRPr>
                    </a:p>
                  </a:txBody>
                  <a:tcPr marL="0" marR="0" marT="57785" marB="0">
                    <a:solidFill>
                      <a:srgbClr val="666699"/>
                    </a:solidFill>
                  </a:tcPr>
                </a:tc>
              </a:tr>
              <a:tr h="357481">
                <a:tc>
                  <a:txBody>
                    <a:bodyPr/>
                    <a:lstStyle/>
                    <a:p>
                      <a:pPr marL="158750" algn="ctr">
                        <a:lnSpc>
                          <a:spcPct val="150000"/>
                        </a:lnSpc>
                        <a:spcBef>
                          <a:spcPts val="409"/>
                        </a:spcBef>
                      </a:pPr>
                      <a:r>
                        <a:rPr lang="ru-RU" sz="1200" b="1" spc="-95" dirty="0" smtClean="0">
                          <a:solidFill>
                            <a:schemeClr val="tx1"/>
                          </a:solidFill>
                          <a:latin typeface="Comic Sans MS" pitchFamily="66" charset="0"/>
                          <a:cs typeface="Trebuchet MS"/>
                        </a:rPr>
                        <a:t>Безвозмездные поступления</a:t>
                      </a:r>
                      <a:endParaRPr sz="1200" dirty="0">
                        <a:solidFill>
                          <a:schemeClr val="tx1"/>
                        </a:solidFill>
                        <a:latin typeface="Comic Sans MS" pitchFamily="66" charset="0"/>
                        <a:cs typeface="Trebuchet MS"/>
                      </a:endParaRPr>
                    </a:p>
                  </a:txBody>
                  <a:tcPr marL="0" marR="0" marT="52069" marB="0">
                    <a:solidFill>
                      <a:srgbClr val="FF99CC"/>
                    </a:solidFill>
                  </a:tcPr>
                </a:tc>
                <a:tc>
                  <a:txBody>
                    <a:bodyPr/>
                    <a:lstStyle/>
                    <a:p>
                      <a:pPr marL="142240" algn="ctr">
                        <a:lnSpc>
                          <a:spcPct val="150000"/>
                        </a:lnSpc>
                        <a:spcBef>
                          <a:spcPts val="45"/>
                        </a:spcBef>
                      </a:pPr>
                      <a:r>
                        <a:rPr lang="ru-RU" sz="1100" b="0" dirty="0" smtClean="0">
                          <a:solidFill>
                            <a:schemeClr val="tx1"/>
                          </a:solidFill>
                          <a:latin typeface="Comic Sans MS" pitchFamily="66" charset="0"/>
                          <a:cs typeface="Times New Roman"/>
                        </a:rPr>
                        <a:t>323045,0</a:t>
                      </a:r>
                      <a:endParaRPr sz="1100" b="0" dirty="0">
                        <a:solidFill>
                          <a:schemeClr val="tx1"/>
                        </a:solidFill>
                        <a:latin typeface="Comic Sans MS" pitchFamily="66" charset="0"/>
                        <a:cs typeface="Times New Roman"/>
                      </a:endParaRPr>
                    </a:p>
                  </a:txBody>
                  <a:tcPr marL="0" marR="0" marT="5715" marB="0">
                    <a:solidFill>
                      <a:srgbClr val="FF99CC"/>
                    </a:solidFill>
                  </a:tcPr>
                </a:tc>
                <a:tc>
                  <a:txBody>
                    <a:bodyPr/>
                    <a:lstStyle/>
                    <a:p>
                      <a:pPr marL="150495" algn="ctr">
                        <a:lnSpc>
                          <a:spcPct val="150000"/>
                        </a:lnSpc>
                        <a:spcBef>
                          <a:spcPts val="45"/>
                        </a:spcBef>
                      </a:pPr>
                      <a:r>
                        <a:rPr lang="ru-RU" sz="1100" b="0" dirty="0" smtClean="0">
                          <a:solidFill>
                            <a:schemeClr val="tx1"/>
                          </a:solidFill>
                          <a:latin typeface="Comic Sans MS" pitchFamily="66" charset="0"/>
                          <a:cs typeface="Times New Roman"/>
                        </a:rPr>
                        <a:t>322593,8</a:t>
                      </a:r>
                      <a:endParaRPr sz="1100" b="0" dirty="0">
                        <a:solidFill>
                          <a:schemeClr val="tx1"/>
                        </a:solidFill>
                        <a:latin typeface="Comic Sans MS" pitchFamily="66" charset="0"/>
                        <a:cs typeface="Times New Roman"/>
                      </a:endParaRPr>
                    </a:p>
                  </a:txBody>
                  <a:tcPr marL="0" marR="0" marT="5715" marB="0">
                    <a:solidFill>
                      <a:srgbClr val="FF99CC"/>
                    </a:solidFill>
                  </a:tcPr>
                </a:tc>
                <a:tc>
                  <a:txBody>
                    <a:bodyPr/>
                    <a:lstStyle/>
                    <a:p>
                      <a:pPr marR="369570" algn="ctr">
                        <a:lnSpc>
                          <a:spcPct val="150000"/>
                        </a:lnSpc>
                        <a:spcBef>
                          <a:spcPts val="45"/>
                        </a:spcBef>
                      </a:pPr>
                      <a:r>
                        <a:rPr lang="ru-RU" sz="1100" b="0" dirty="0" smtClean="0">
                          <a:solidFill>
                            <a:schemeClr val="tx1"/>
                          </a:solidFill>
                          <a:latin typeface="Comic Sans MS" pitchFamily="66" charset="0"/>
                          <a:cs typeface="Times New Roman"/>
                        </a:rPr>
                        <a:t>99,9</a:t>
                      </a:r>
                      <a:endParaRPr sz="1100" b="0" dirty="0">
                        <a:solidFill>
                          <a:schemeClr val="tx1"/>
                        </a:solidFill>
                        <a:latin typeface="Comic Sans MS" pitchFamily="66" charset="0"/>
                        <a:cs typeface="Times New Roman"/>
                      </a:endParaRPr>
                    </a:p>
                  </a:txBody>
                  <a:tcPr marL="0" marR="0" marT="5715" marB="0">
                    <a:solidFill>
                      <a:srgbClr val="FF99CC"/>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lumMod val="50000"/>
                    <a:lumOff val="50000"/>
                  </a:schemeClr>
                </a:solidFill>
                <a:latin typeface="+mn-lt"/>
                <a:cs typeface="+mn-cs"/>
              </a:rPr>
              <a:pPr fontAlgn="auto">
                <a:spcBef>
                  <a:spcPts val="0"/>
                </a:spcBef>
                <a:spcAft>
                  <a:spcPts val="0"/>
                </a:spcAft>
                <a:defRPr/>
              </a:pPr>
              <a:t>12</a:t>
            </a:fld>
            <a:endParaRPr lang="ru-RU" dirty="0">
              <a:solidFill>
                <a:schemeClr val="tx1">
                  <a:lumMod val="50000"/>
                  <a:lumOff val="50000"/>
                </a:schemeClr>
              </a:solidFill>
              <a:latin typeface="+mn-lt"/>
              <a:cs typeface="+mn-cs"/>
            </a:endParaRPr>
          </a:p>
        </p:txBody>
      </p:sp>
      <p:sp>
        <p:nvSpPr>
          <p:cNvPr id="36871" name="Rectangle 10"/>
          <p:cNvSpPr>
            <a:spLocks noGrp="1" noChangeArrowheads="1"/>
          </p:cNvSpPr>
          <p:nvPr>
            <p:ph type="title" idx="4294967295"/>
          </p:nvPr>
        </p:nvSpPr>
        <p:spPr bwMode="auto">
          <a:xfrm>
            <a:off x="500034" y="285728"/>
            <a:ext cx="7858180" cy="857256"/>
          </a:xfrm>
          <a:noFill/>
        </p:spPr>
        <p:txBody>
          <a:bodyPr wrap="square" lIns="91440" tIns="45720" rIns="91440" bIns="45720" numCol="1" anchorCtr="0" compatLnSpc="1">
            <a:prstTxWarp prst="textNoShape">
              <a:avLst/>
            </a:prstTxWarp>
            <a:normAutofit fontScale="90000"/>
          </a:bodyPr>
          <a:lstStyle/>
          <a:p>
            <a:r>
              <a:rPr lang="ru-RU" sz="2700" b="1" cap="none" dirty="0" smtClean="0">
                <a:solidFill>
                  <a:srgbClr val="0000CC"/>
                </a:solidFill>
                <a:effectLst/>
                <a:latin typeface="Comic Sans MS" pitchFamily="66" charset="0"/>
              </a:rPr>
              <a:t/>
            </a:r>
            <a:br>
              <a:rPr lang="ru-RU" sz="2700" b="1" cap="none" dirty="0" smtClean="0">
                <a:solidFill>
                  <a:srgbClr val="0000CC"/>
                </a:solidFill>
                <a:effectLst/>
                <a:latin typeface="Comic Sans MS" pitchFamily="66" charset="0"/>
              </a:rPr>
            </a:br>
            <a:r>
              <a:rPr lang="ru-RU" sz="2700" b="1" cap="none" dirty="0" smtClean="0">
                <a:solidFill>
                  <a:srgbClr val="0000CC"/>
                </a:solidFill>
                <a:effectLst/>
                <a:latin typeface="Comic Sans MS" pitchFamily="66" charset="0"/>
              </a:rPr>
              <a:t>Структура налоговых доходов,</a:t>
            </a:r>
            <a:r>
              <a:rPr lang="ru-RU" sz="2800" b="1" dirty="0" smtClean="0">
                <a:solidFill>
                  <a:srgbClr val="0000CC"/>
                </a:solidFill>
                <a:latin typeface="Comic Sans MS" pitchFamily="66" charset="0"/>
              </a:rPr>
              <a:t> в тыс. рублей</a:t>
            </a:r>
            <a:r>
              <a:rPr lang="ru-RU" sz="2700" b="1" cap="none" dirty="0" smtClean="0">
                <a:solidFill>
                  <a:srgbClr val="0000CC"/>
                </a:solidFill>
                <a:effectLst/>
                <a:latin typeface="Comic Sans MS" pitchFamily="66" charset="0"/>
              </a:rPr>
              <a:t/>
            </a:r>
            <a:br>
              <a:rPr lang="ru-RU" sz="2700" b="1" cap="none" dirty="0" smtClean="0">
                <a:solidFill>
                  <a:srgbClr val="0000CC"/>
                </a:solidFill>
                <a:effectLst/>
                <a:latin typeface="Comic Sans MS" pitchFamily="66" charset="0"/>
              </a:rPr>
            </a:br>
            <a:r>
              <a:rPr lang="ru-RU" sz="2400" b="1" cap="none" dirty="0" smtClean="0">
                <a:solidFill>
                  <a:srgbClr val="0000CC"/>
                </a:solidFill>
                <a:effectLst/>
                <a:latin typeface="Comic Sans MS" pitchFamily="66" charset="0"/>
              </a:rPr>
              <a:t> </a:t>
            </a:r>
            <a:r>
              <a:rPr lang="ru-RU" sz="2400" b="1" cap="none" dirty="0" smtClean="0">
                <a:solidFill>
                  <a:srgbClr val="CC0099"/>
                </a:solidFill>
                <a:effectLst/>
                <a:latin typeface="Times New Roman" pitchFamily="18" charset="0"/>
              </a:rPr>
              <a:t/>
            </a:r>
            <a:br>
              <a:rPr lang="ru-RU" sz="2400" b="1" cap="none" dirty="0" smtClean="0">
                <a:solidFill>
                  <a:srgbClr val="CC0099"/>
                </a:solidFill>
                <a:effectLst/>
                <a:latin typeface="Times New Roman" pitchFamily="18" charset="0"/>
              </a:rPr>
            </a:br>
            <a:endParaRPr lang="ru-RU" sz="2400" b="1" cap="none" dirty="0" smtClean="0">
              <a:solidFill>
                <a:srgbClr val="CC0099"/>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571472" y="1071546"/>
          <a:ext cx="7929618" cy="2428891"/>
        </p:xfrm>
        <a:graphic>
          <a:graphicData uri="http://schemas.openxmlformats.org/drawingml/2006/table">
            <a:tbl>
              <a:tblPr firstRow="1" bandRow="1">
                <a:tableStyleId>{2D5ABB26-0587-4C30-8999-92F81FD0307C}</a:tableStyleId>
              </a:tblPr>
              <a:tblGrid>
                <a:gridCol w="3564691"/>
                <a:gridCol w="1527725"/>
                <a:gridCol w="1401505"/>
                <a:gridCol w="1435697"/>
              </a:tblGrid>
              <a:tr h="608434">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r>
              <a:tr h="360773">
                <a:tc>
                  <a:txBody>
                    <a:bodyPr/>
                    <a:lstStyle/>
                    <a:p>
                      <a:pPr marL="162560" algn="ctr">
                        <a:lnSpc>
                          <a:spcPct val="150000"/>
                        </a:lnSpc>
                        <a:spcBef>
                          <a:spcPts val="409"/>
                        </a:spcBef>
                      </a:pPr>
                      <a:r>
                        <a:rPr lang="ru-RU" sz="1200" dirty="0" smtClean="0">
                          <a:solidFill>
                            <a:schemeClr val="tx1"/>
                          </a:solidFill>
                          <a:latin typeface="Comic Sans MS" pitchFamily="66" charset="0"/>
                          <a:cs typeface="Trebuchet MS"/>
                        </a:rPr>
                        <a:t>Налоговые доходы, в том числе:</a:t>
                      </a:r>
                      <a:endParaRPr sz="1200">
                        <a:solidFill>
                          <a:schemeClr val="tx1"/>
                        </a:solidFill>
                        <a:latin typeface="Comic Sans MS" pitchFamily="66" charset="0"/>
                        <a:cs typeface="Trebuchet MS"/>
                      </a:endParaRPr>
                    </a:p>
                  </a:txBody>
                  <a:tcPr marL="0" marR="0" marT="52069" marB="0">
                    <a:solidFill>
                      <a:srgbClr val="666699"/>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48799,7</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53114,0</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108,8</a:t>
                      </a:r>
                      <a:endParaRPr sz="1200" b="0" dirty="0">
                        <a:solidFill>
                          <a:schemeClr val="tx1"/>
                        </a:solidFill>
                        <a:latin typeface="Comic Sans MS" pitchFamily="66" charset="0"/>
                        <a:cs typeface="Times New Roman"/>
                      </a:endParaRPr>
                    </a:p>
                  </a:txBody>
                  <a:tcPr marL="0" marR="0" marT="0" marB="0">
                    <a:solidFill>
                      <a:srgbClr val="666699"/>
                    </a:solidFill>
                  </a:tcPr>
                </a:tc>
              </a:tr>
              <a:tr h="36492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Налог</a:t>
                      </a:r>
                      <a:r>
                        <a:rPr lang="ru-RU" sz="1200" baseline="0" dirty="0" smtClean="0">
                          <a:solidFill>
                            <a:schemeClr val="tx1"/>
                          </a:solidFill>
                          <a:latin typeface="Comic Sans MS" pitchFamily="66" charset="0"/>
                          <a:cs typeface="Trebuchet MS"/>
                        </a:rPr>
                        <a:t> на доходы физических лиц</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35228,6</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37971,4</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107,8</a:t>
                      </a:r>
                      <a:endParaRPr sz="1200" b="0" dirty="0">
                        <a:solidFill>
                          <a:schemeClr val="tx1"/>
                        </a:solidFill>
                        <a:latin typeface="Comic Sans MS" pitchFamily="66" charset="0"/>
                        <a:cs typeface="Times New Roman"/>
                      </a:endParaRPr>
                    </a:p>
                  </a:txBody>
                  <a:tcPr marL="0" marR="0" marT="57785" marB="0">
                    <a:solidFill>
                      <a:srgbClr val="CC99FF"/>
                    </a:solidFill>
                  </a:tcPr>
                </a:tc>
              </a:tr>
              <a:tr h="36492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Акцизы</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7874,7</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9166,1</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116,4</a:t>
                      </a:r>
                      <a:endParaRPr sz="1200" b="0" dirty="0">
                        <a:solidFill>
                          <a:schemeClr val="tx1"/>
                        </a:solidFill>
                        <a:latin typeface="Comic Sans MS" pitchFamily="66" charset="0"/>
                        <a:cs typeface="Times New Roman"/>
                      </a:endParaRPr>
                    </a:p>
                  </a:txBody>
                  <a:tcPr marL="0" marR="0" marT="57785" marB="0">
                    <a:solidFill>
                      <a:srgbClr val="9933FF"/>
                    </a:solidFill>
                  </a:tcPr>
                </a:tc>
              </a:tr>
              <a:tr h="36492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Налоги на совокупных доход</a:t>
                      </a:r>
                      <a:endParaRPr sz="12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4033,0</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4419,4</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109,6</a:t>
                      </a:r>
                      <a:endParaRPr sz="1200" b="0" dirty="0">
                        <a:solidFill>
                          <a:schemeClr val="tx1"/>
                        </a:solidFill>
                        <a:latin typeface="Comic Sans MS" pitchFamily="66" charset="0"/>
                        <a:cs typeface="Times New Roman"/>
                      </a:endParaRPr>
                    </a:p>
                  </a:txBody>
                  <a:tcPr marL="0" marR="0" marT="57785" marB="0">
                    <a:solidFill>
                      <a:srgbClr val="FF99CC"/>
                    </a:solidFill>
                  </a:tcPr>
                </a:tc>
              </a:tr>
              <a:tr h="36492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Государственная пошлина</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1663,4</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1557,1</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93,6</a:t>
                      </a:r>
                      <a:endParaRPr sz="1200" b="0" dirty="0">
                        <a:solidFill>
                          <a:schemeClr val="tx1"/>
                        </a:solidFill>
                        <a:latin typeface="Comic Sans MS" pitchFamily="66" charset="0"/>
                        <a:cs typeface="Times New Roman"/>
                      </a:endParaRPr>
                    </a:p>
                  </a:txBody>
                  <a:tcPr marL="0" marR="0" marT="57785" marB="0">
                    <a:solidFill>
                      <a:srgbClr val="6666FF"/>
                    </a:solidFill>
                  </a:tcPr>
                </a:tc>
              </a:tr>
            </a:tbl>
          </a:graphicData>
        </a:graphic>
      </p:graphicFrame>
      <p:graphicFrame>
        <p:nvGraphicFramePr>
          <p:cNvPr id="9" name="Object 4"/>
          <p:cNvGraphicFramePr>
            <a:graphicFrameLocks noChangeAspect="1"/>
          </p:cNvGraphicFramePr>
          <p:nvPr/>
        </p:nvGraphicFramePr>
        <p:xfrm>
          <a:off x="428596" y="3714752"/>
          <a:ext cx="8429684" cy="3031703"/>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714348" y="3714752"/>
            <a:ext cx="7500990" cy="338554"/>
          </a:xfrm>
          <a:prstGeom prst="rect">
            <a:avLst/>
          </a:prstGeom>
        </p:spPr>
        <p:txBody>
          <a:bodyPr wrap="square">
            <a:spAutoFit/>
          </a:bodyPr>
          <a:lstStyle/>
          <a:p>
            <a:r>
              <a:rPr lang="ru-RU" sz="1600" dirty="0" smtClean="0">
                <a:solidFill>
                  <a:srgbClr val="0000CC"/>
                </a:solidFill>
                <a:latin typeface="Comic Sans MS" pitchFamily="66" charset="0"/>
              </a:rPr>
              <a:t>Доля доходов по группам в общем объеме налоговых доходов,  в %</a:t>
            </a:r>
            <a:endParaRPr lang="ru-RU" sz="1600" dirty="0">
              <a:solidFill>
                <a:srgbClr val="0000CC"/>
              </a:solidFill>
              <a:latin typeface="Comic Sans MS" pitchFamily="66" charset="0"/>
            </a:endParaRPr>
          </a:p>
        </p:txBody>
      </p:sp>
      <p:sp>
        <p:nvSpPr>
          <p:cNvPr id="11" name="Нижний колонтитул 10"/>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13</a:t>
            </a:fld>
            <a:endParaRPr lang="ru-RU"/>
          </a:p>
        </p:txBody>
      </p:sp>
      <p:sp>
        <p:nvSpPr>
          <p:cNvPr id="4" name="Прямоугольник 3"/>
          <p:cNvSpPr/>
          <p:nvPr/>
        </p:nvSpPr>
        <p:spPr>
          <a:xfrm>
            <a:off x="428596" y="500042"/>
            <a:ext cx="8429684" cy="461665"/>
          </a:xfrm>
          <a:prstGeom prst="rect">
            <a:avLst/>
          </a:prstGeom>
        </p:spPr>
        <p:txBody>
          <a:bodyPr wrap="square">
            <a:spAutoFit/>
          </a:bodyPr>
          <a:lstStyle/>
          <a:p>
            <a:r>
              <a:rPr lang="ru-RU" sz="2400" b="1" dirty="0" smtClean="0">
                <a:solidFill>
                  <a:srgbClr val="0000CC"/>
                </a:solidFill>
                <a:latin typeface="Comic Sans MS" pitchFamily="66" charset="0"/>
              </a:rPr>
              <a:t>Структура неналоговых доходов, в тыс. рублей</a:t>
            </a:r>
            <a:endParaRPr lang="ru-RU" sz="2400" dirty="0">
              <a:solidFill>
                <a:srgbClr val="0000CC"/>
              </a:solidFill>
            </a:endParaRPr>
          </a:p>
        </p:txBody>
      </p:sp>
      <p:graphicFrame>
        <p:nvGraphicFramePr>
          <p:cNvPr id="6" name="Таблица 5"/>
          <p:cNvGraphicFramePr>
            <a:graphicFrameLocks noGrp="1"/>
          </p:cNvGraphicFramePr>
          <p:nvPr/>
        </p:nvGraphicFramePr>
        <p:xfrm>
          <a:off x="571472" y="1000108"/>
          <a:ext cx="8001056" cy="2752725"/>
        </p:xfrm>
        <a:graphic>
          <a:graphicData uri="http://schemas.openxmlformats.org/drawingml/2006/table">
            <a:tbl>
              <a:tblPr firstRow="1" bandRow="1">
                <a:tableStyleId>{2D5ABB26-0587-4C30-8999-92F81FD0307C}</a:tableStyleId>
              </a:tblPr>
              <a:tblGrid>
                <a:gridCol w="4257443"/>
                <a:gridCol w="1247871"/>
                <a:gridCol w="1247871"/>
                <a:gridCol w="1247871"/>
              </a:tblGrid>
              <a:tr h="428628">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Неналоговые доходы,</a:t>
                      </a:r>
                      <a:r>
                        <a:rPr lang="ru-RU" sz="1200" baseline="0" dirty="0" smtClean="0">
                          <a:solidFill>
                            <a:schemeClr val="tx1"/>
                          </a:solidFill>
                          <a:latin typeface="Comic Sans MS" pitchFamily="66" charset="0"/>
                          <a:cs typeface="Trebuchet MS"/>
                        </a:rPr>
                        <a:t> в том числе:</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2766,8</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7032,5</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254,2</a:t>
                      </a:r>
                      <a:endParaRPr sz="1200" b="0" dirty="0">
                        <a:solidFill>
                          <a:schemeClr val="tx1"/>
                        </a:solidFill>
                        <a:latin typeface="Comic Sans MS" pitchFamily="66" charset="0"/>
                        <a:cs typeface="Times New Roman"/>
                      </a:endParaRPr>
                    </a:p>
                  </a:txBody>
                  <a:tcPr marL="0" marR="0" marT="57785" marB="0">
                    <a:solidFill>
                      <a:srgbClr val="666699"/>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Доходы от использования имущества, находящегося в государственной и муниципальной собственности</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1247,4</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2061,4</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165,3</a:t>
                      </a:r>
                      <a:endParaRPr sz="1200" b="0" dirty="0">
                        <a:solidFill>
                          <a:schemeClr val="tx1"/>
                        </a:solidFill>
                        <a:latin typeface="Comic Sans MS" pitchFamily="66" charset="0"/>
                        <a:cs typeface="Times New Roman"/>
                      </a:endParaRPr>
                    </a:p>
                  </a:txBody>
                  <a:tcPr marL="0" marR="0" marT="57785" marB="0">
                    <a:solidFill>
                      <a:srgbClr val="CC99FF"/>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Платежи при пользовании природными ресурсами</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185,1</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271,7</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103,5</a:t>
                      </a:r>
                      <a:endParaRPr sz="1200" b="0" dirty="0">
                        <a:solidFill>
                          <a:schemeClr val="tx1"/>
                        </a:solidFill>
                        <a:latin typeface="Comic Sans MS" pitchFamily="66" charset="0"/>
                        <a:cs typeface="Times New Roman"/>
                      </a:endParaRPr>
                    </a:p>
                  </a:txBody>
                  <a:tcPr marL="0" marR="0" marT="57785" marB="0">
                    <a:solidFill>
                      <a:srgbClr val="9933FF"/>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Доходы от продажи материальных и нематериальных активов</a:t>
                      </a:r>
                      <a:endParaRPr sz="12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736,9</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3391,6</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460,3</a:t>
                      </a:r>
                      <a:endParaRPr sz="1200" b="0" dirty="0">
                        <a:solidFill>
                          <a:schemeClr val="tx1"/>
                        </a:solidFill>
                        <a:latin typeface="Comic Sans MS" pitchFamily="66" charset="0"/>
                        <a:cs typeface="Times New Roman"/>
                      </a:endParaRPr>
                    </a:p>
                  </a:txBody>
                  <a:tcPr marL="0" marR="0" marT="57785" marB="0">
                    <a:solidFill>
                      <a:srgbClr val="FF99CC"/>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Штрафы,  санкции, возмещение ущерба</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597,4</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1307,8</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218,9</a:t>
                      </a:r>
                      <a:endParaRPr sz="1200" b="0" dirty="0">
                        <a:solidFill>
                          <a:schemeClr val="tx1"/>
                        </a:solidFill>
                        <a:latin typeface="Comic Sans MS" pitchFamily="66" charset="0"/>
                        <a:cs typeface="Times New Roman"/>
                      </a:endParaRPr>
                    </a:p>
                  </a:txBody>
                  <a:tcPr marL="0" marR="0" marT="57785" marB="0">
                    <a:solidFill>
                      <a:srgbClr val="6666FF"/>
                    </a:solidFill>
                  </a:tcPr>
                </a:tc>
              </a:tr>
            </a:tbl>
          </a:graphicData>
        </a:graphic>
      </p:graphicFrame>
      <p:graphicFrame>
        <p:nvGraphicFramePr>
          <p:cNvPr id="7" name="Object 4"/>
          <p:cNvGraphicFramePr>
            <a:graphicFrameLocks noChangeAspect="1"/>
          </p:cNvGraphicFramePr>
          <p:nvPr/>
        </p:nvGraphicFramePr>
        <p:xfrm>
          <a:off x="214282" y="3714752"/>
          <a:ext cx="8572560" cy="3143248"/>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571472" y="3786190"/>
            <a:ext cx="7786742" cy="338554"/>
          </a:xfrm>
          <a:prstGeom prst="rect">
            <a:avLst/>
          </a:prstGeom>
        </p:spPr>
        <p:txBody>
          <a:bodyPr wrap="square">
            <a:spAutoFit/>
          </a:bodyPr>
          <a:lstStyle/>
          <a:p>
            <a:r>
              <a:rPr lang="ru-RU" sz="1600" dirty="0" smtClean="0">
                <a:solidFill>
                  <a:srgbClr val="0000CC"/>
                </a:solidFill>
                <a:latin typeface="Comic Sans MS" pitchFamily="66" charset="0"/>
              </a:rPr>
              <a:t>Доля доходов по группам в общем объеме неналоговых доходов,  в %</a:t>
            </a:r>
            <a:endParaRPr lang="ru-RU" sz="1600" dirty="0">
              <a:solidFill>
                <a:srgbClr val="0000CC"/>
              </a:solidFill>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lumMod val="50000"/>
                    <a:lumOff val="50000"/>
                  </a:schemeClr>
                </a:solidFill>
              </a:rPr>
              <a:pPr>
                <a:defRPr/>
              </a:pPr>
              <a:t>14</a:t>
            </a:fld>
            <a:endParaRPr lang="ru-RU" dirty="0">
              <a:solidFill>
                <a:schemeClr val="tx1">
                  <a:lumMod val="50000"/>
                  <a:lumOff val="50000"/>
                </a:schemeClr>
              </a:solidFill>
            </a:endParaRPr>
          </a:p>
        </p:txBody>
      </p:sp>
      <p:sp>
        <p:nvSpPr>
          <p:cNvPr id="208907" name="Rectangle 11"/>
          <p:cNvSpPr>
            <a:spLocks noGrp="1" noChangeArrowheads="1"/>
          </p:cNvSpPr>
          <p:nvPr>
            <p:ph type="title" idx="4294967295"/>
          </p:nvPr>
        </p:nvSpPr>
        <p:spPr bwMode="auto">
          <a:xfrm>
            <a:off x="457200" y="457200"/>
            <a:ext cx="8686800" cy="47147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0000CC"/>
                </a:solidFill>
                <a:effectLst/>
                <a:latin typeface="Comic Sans MS" pitchFamily="66" charset="0"/>
              </a:rPr>
              <a:t>Структура безвозмездных поступлений, в тыс. рублей</a:t>
            </a:r>
            <a:endParaRPr lang="ru-RU" sz="2000" b="1" cap="none" dirty="0" smtClean="0">
              <a:solidFill>
                <a:srgbClr val="0000CC"/>
              </a:solidFill>
              <a:effectLst/>
              <a:latin typeface="Comic Sans MS" pitchFamily="66" charset="0"/>
            </a:endParaRPr>
          </a:p>
        </p:txBody>
      </p:sp>
      <p:sp>
        <p:nvSpPr>
          <p:cNvPr id="6" name="Нижний колонтитул 5"/>
          <p:cNvSpPr>
            <a:spLocks noGrp="1"/>
          </p:cNvSpPr>
          <p:nvPr>
            <p:ph type="ftr" sz="quarter" idx="11"/>
          </p:nvPr>
        </p:nvSpPr>
        <p:spPr/>
        <p:txBody>
          <a:bodyPr/>
          <a:lstStyle/>
          <a:p>
            <a:pPr>
              <a:defRPr/>
            </a:pPr>
            <a:endParaRPr lang="ru-RU"/>
          </a:p>
        </p:txBody>
      </p:sp>
      <p:graphicFrame>
        <p:nvGraphicFramePr>
          <p:cNvPr id="7" name="Таблица 6"/>
          <p:cNvGraphicFramePr>
            <a:graphicFrameLocks noGrp="1"/>
          </p:cNvGraphicFramePr>
          <p:nvPr/>
        </p:nvGraphicFramePr>
        <p:xfrm>
          <a:off x="428596" y="928670"/>
          <a:ext cx="8143932" cy="3229965"/>
        </p:xfrm>
        <a:graphic>
          <a:graphicData uri="http://schemas.openxmlformats.org/drawingml/2006/table">
            <a:tbl>
              <a:tblPr firstRow="1" bandRow="1">
                <a:tableStyleId>{2D5ABB26-0587-4C30-8999-92F81FD0307C}</a:tableStyleId>
              </a:tblPr>
              <a:tblGrid>
                <a:gridCol w="4929222"/>
                <a:gridCol w="1071570"/>
                <a:gridCol w="1214446"/>
                <a:gridCol w="928694"/>
              </a:tblGrid>
              <a:tr h="500066">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23</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lang="ru-RU" sz="1200" b="1" spc="-80" dirty="0" smtClean="0">
                          <a:solidFill>
                            <a:schemeClr val="tx1"/>
                          </a:solidFill>
                          <a:latin typeface="Comic Sans MS" pitchFamily="66" charset="0"/>
                          <a:cs typeface="Trebuchet MS"/>
                        </a:rPr>
                        <a:t>и</a:t>
                      </a:r>
                      <a:r>
                        <a:rPr sz="1200" b="1" spc="-80" smtClean="0">
                          <a:solidFill>
                            <a:schemeClr val="tx1"/>
                          </a:solidFill>
                          <a:latin typeface="Comic Sans MS" pitchFamily="66" charset="0"/>
                          <a:cs typeface="Trebuchet MS"/>
                        </a:rPr>
                        <a:t>сполнения</a:t>
                      </a:r>
                      <a:endParaRPr sz="1200">
                        <a:solidFill>
                          <a:schemeClr val="tx1"/>
                        </a:solidFill>
                        <a:latin typeface="Comic Sans MS" pitchFamily="66" charset="0"/>
                        <a:cs typeface="Trebuchet MS"/>
                      </a:endParaRPr>
                    </a:p>
                  </a:txBody>
                  <a:tcPr marL="0" marR="0" marT="5080" marB="0">
                    <a:solidFill>
                      <a:schemeClr val="bg1"/>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Безвозмездные поступления</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42240" algn="ctr">
                        <a:lnSpc>
                          <a:spcPct val="150000"/>
                        </a:lnSpc>
                        <a:spcBef>
                          <a:spcPts val="45"/>
                        </a:spcBef>
                      </a:pPr>
                      <a:r>
                        <a:rPr lang="ru-RU" sz="1100" b="0" dirty="0" smtClean="0">
                          <a:solidFill>
                            <a:schemeClr val="tx1"/>
                          </a:solidFill>
                          <a:latin typeface="Comic Sans MS" pitchFamily="66" charset="0"/>
                          <a:cs typeface="Times New Roman"/>
                        </a:rPr>
                        <a:t>323045,0</a:t>
                      </a:r>
                      <a:endParaRPr sz="11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L="150495" algn="ctr">
                        <a:lnSpc>
                          <a:spcPct val="150000"/>
                        </a:lnSpc>
                        <a:spcBef>
                          <a:spcPts val="45"/>
                        </a:spcBef>
                      </a:pPr>
                      <a:r>
                        <a:rPr lang="ru-RU" sz="1100" b="0" dirty="0" smtClean="0">
                          <a:solidFill>
                            <a:schemeClr val="tx1"/>
                          </a:solidFill>
                          <a:latin typeface="Comic Sans MS" pitchFamily="66" charset="0"/>
                          <a:cs typeface="Times New Roman"/>
                        </a:rPr>
                        <a:t>322593,8</a:t>
                      </a:r>
                      <a:endParaRPr sz="11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R="369570" algn="ctr">
                        <a:lnSpc>
                          <a:spcPct val="150000"/>
                        </a:lnSpc>
                        <a:spcBef>
                          <a:spcPts val="45"/>
                        </a:spcBef>
                      </a:pPr>
                      <a:r>
                        <a:rPr lang="ru-RU" sz="1100" b="0" dirty="0" smtClean="0">
                          <a:solidFill>
                            <a:schemeClr val="tx1"/>
                          </a:solidFill>
                          <a:latin typeface="Comic Sans MS" pitchFamily="66" charset="0"/>
                          <a:cs typeface="Times New Roman"/>
                        </a:rPr>
                        <a:t>99,9</a:t>
                      </a:r>
                      <a:endParaRPr sz="1100" b="0" dirty="0">
                        <a:solidFill>
                          <a:schemeClr val="tx1"/>
                        </a:solidFill>
                        <a:latin typeface="Comic Sans MS" pitchFamily="66" charset="0"/>
                        <a:cs typeface="Times New Roman"/>
                      </a:endParaRPr>
                    </a:p>
                  </a:txBody>
                  <a:tcPr marL="0" marR="0" marT="5715" marB="0">
                    <a:solidFill>
                      <a:srgbClr val="666699"/>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Дотации</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132255,1</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132255,1</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100,0</a:t>
                      </a:r>
                      <a:endParaRPr sz="1200" b="0" dirty="0">
                        <a:solidFill>
                          <a:schemeClr val="tx1"/>
                        </a:solidFill>
                        <a:latin typeface="Comic Sans MS" pitchFamily="66" charset="0"/>
                        <a:cs typeface="Times New Roman"/>
                      </a:endParaRPr>
                    </a:p>
                  </a:txBody>
                  <a:tcPr marL="0" marR="0" marT="57785" marB="0">
                    <a:solidFill>
                      <a:srgbClr val="CC99FF"/>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Субсидии</a:t>
                      </a:r>
                      <a:endParaRPr sz="1200">
                        <a:solidFill>
                          <a:schemeClr val="tx1"/>
                        </a:solidFill>
                        <a:latin typeface="Comic Sans MS" pitchFamily="66" charset="0"/>
                        <a:cs typeface="Trebuchet MS"/>
                      </a:endParaRPr>
                    </a:p>
                  </a:txBody>
                  <a:tcPr marL="0" marR="0" marT="52705" marB="0">
                    <a:solidFill>
                      <a:srgbClr val="00FF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31052,3</a:t>
                      </a:r>
                      <a:endParaRPr sz="1200" b="0" dirty="0">
                        <a:solidFill>
                          <a:schemeClr val="tx1"/>
                        </a:solidFill>
                        <a:latin typeface="Comic Sans MS" pitchFamily="66" charset="0"/>
                        <a:cs typeface="Times New Roman"/>
                      </a:endParaRPr>
                    </a:p>
                  </a:txBody>
                  <a:tcPr marL="0" marR="0" marT="57785" marB="0">
                    <a:solidFill>
                      <a:srgbClr val="00FF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30815,3</a:t>
                      </a:r>
                      <a:endParaRPr sz="1200" b="0" dirty="0">
                        <a:solidFill>
                          <a:schemeClr val="tx1"/>
                        </a:solidFill>
                        <a:latin typeface="Comic Sans MS" pitchFamily="66" charset="0"/>
                        <a:cs typeface="Times New Roman"/>
                      </a:endParaRPr>
                    </a:p>
                  </a:txBody>
                  <a:tcPr marL="0" marR="0" marT="57785" marB="0">
                    <a:solidFill>
                      <a:srgbClr val="00FF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99,2</a:t>
                      </a:r>
                      <a:endParaRPr sz="1200" b="0" dirty="0">
                        <a:solidFill>
                          <a:schemeClr val="tx1"/>
                        </a:solidFill>
                        <a:latin typeface="Comic Sans MS" pitchFamily="66" charset="0"/>
                        <a:cs typeface="Times New Roman"/>
                      </a:endParaRPr>
                    </a:p>
                  </a:txBody>
                  <a:tcPr marL="0" marR="0" marT="57785" marB="0">
                    <a:solidFill>
                      <a:srgbClr val="00FFFF"/>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Субвенции</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141894,9</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141760,6</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99,9</a:t>
                      </a:r>
                      <a:endParaRPr sz="1200" b="0" dirty="0">
                        <a:solidFill>
                          <a:schemeClr val="tx1"/>
                        </a:solidFill>
                        <a:latin typeface="Comic Sans MS" pitchFamily="66" charset="0"/>
                        <a:cs typeface="Times New Roman"/>
                      </a:endParaRPr>
                    </a:p>
                  </a:txBody>
                  <a:tcPr marL="0" marR="0" marT="57785" marB="0">
                    <a:solidFill>
                      <a:srgbClr val="9933FF"/>
                    </a:solidFill>
                  </a:tcPr>
                </a:tc>
              </a:tr>
              <a:tr h="332438">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Иные межбюджетные трансферты</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17842,7</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17842,7</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100,0</a:t>
                      </a:r>
                      <a:endParaRPr sz="1200" b="0" dirty="0">
                        <a:solidFill>
                          <a:schemeClr val="tx1"/>
                        </a:solidFill>
                        <a:latin typeface="Comic Sans MS" pitchFamily="66" charset="0"/>
                        <a:cs typeface="Times New Roman"/>
                      </a:endParaRPr>
                    </a:p>
                  </a:txBody>
                  <a:tcPr marL="0" marR="0" marT="57785" marB="0">
                    <a:solidFill>
                      <a:srgbClr val="6666FF"/>
                    </a:solidFill>
                  </a:tcPr>
                </a:tc>
              </a:tr>
              <a:tr h="500307">
                <a:tc>
                  <a:txBody>
                    <a:bodyPr/>
                    <a:lstStyle/>
                    <a:p>
                      <a:pPr marL="161925" algn="ctr">
                        <a:lnSpc>
                          <a:spcPct val="150000"/>
                        </a:lnSpc>
                        <a:spcBef>
                          <a:spcPts val="415"/>
                        </a:spcBef>
                      </a:pPr>
                      <a:r>
                        <a:rPr lang="ru-RU" sz="1000" dirty="0" smtClean="0">
                          <a:solidFill>
                            <a:schemeClr val="tx1"/>
                          </a:solidFill>
                          <a:latin typeface="Comic Sans MS" pitchFamily="66" charset="0"/>
                          <a:cs typeface="Trebuchet MS"/>
                        </a:rPr>
                        <a:t>Доходы бюджета</a:t>
                      </a:r>
                      <a:r>
                        <a:rPr lang="ru-RU" sz="1000" baseline="0" dirty="0" smtClean="0">
                          <a:solidFill>
                            <a:schemeClr val="tx1"/>
                          </a:solidFill>
                          <a:latin typeface="Comic Sans MS" pitchFamily="66" charset="0"/>
                          <a:cs typeface="Trebuchet MS"/>
                        </a:rPr>
                        <a:t> от возврата остатков субсидий, субвенций и иных межбюджетных трансфертов, имеющих целевое назначение прошлых лет</a:t>
                      </a:r>
                      <a:endParaRPr sz="10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r>
              <a:tr h="327682">
                <a:tc>
                  <a:txBody>
                    <a:bodyPr/>
                    <a:lstStyle/>
                    <a:p>
                      <a:pPr marL="161925" algn="ctr">
                        <a:lnSpc>
                          <a:spcPct val="150000"/>
                        </a:lnSpc>
                        <a:spcBef>
                          <a:spcPts val="415"/>
                        </a:spcBef>
                      </a:pPr>
                      <a:r>
                        <a:rPr lang="ru-RU" sz="1000" baseline="0" dirty="0" smtClean="0">
                          <a:solidFill>
                            <a:schemeClr val="tx1"/>
                          </a:solidFill>
                          <a:latin typeface="Comic Sans MS" pitchFamily="66" charset="0"/>
                          <a:cs typeface="Trebuchet MS"/>
                        </a:rPr>
                        <a:t>Возврат остатков субсидий, субвенций и иных межбюджетных трансфертов, имеющих целевое назначение прошлых лет</a:t>
                      </a:r>
                      <a:endParaRPr sz="1000">
                        <a:solidFill>
                          <a:schemeClr val="tx1"/>
                        </a:solidFill>
                        <a:latin typeface="Comic Sans MS" pitchFamily="66" charset="0"/>
                        <a:cs typeface="Trebuchet MS"/>
                      </a:endParaRPr>
                    </a:p>
                  </a:txBody>
                  <a:tcPr marL="0" marR="0" marT="52705" marB="0">
                    <a:solidFill>
                      <a:srgbClr val="FF33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33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-79,9</a:t>
                      </a:r>
                      <a:endParaRPr sz="1200" b="0" dirty="0">
                        <a:solidFill>
                          <a:schemeClr val="tx1"/>
                        </a:solidFill>
                        <a:latin typeface="Comic Sans MS" pitchFamily="66" charset="0"/>
                        <a:cs typeface="Times New Roman"/>
                      </a:endParaRPr>
                    </a:p>
                  </a:txBody>
                  <a:tcPr marL="0" marR="0" marT="57785" marB="0">
                    <a:solidFill>
                      <a:srgbClr val="FF3399"/>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3399"/>
                    </a:solidFill>
                  </a:tcPr>
                </a:tc>
              </a:tr>
            </a:tbl>
          </a:graphicData>
        </a:graphic>
      </p:graphicFrame>
      <p:graphicFrame>
        <p:nvGraphicFramePr>
          <p:cNvPr id="8" name="Object 4"/>
          <p:cNvGraphicFramePr>
            <a:graphicFrameLocks noChangeAspect="1"/>
          </p:cNvGraphicFramePr>
          <p:nvPr/>
        </p:nvGraphicFramePr>
        <p:xfrm>
          <a:off x="357158" y="4094342"/>
          <a:ext cx="8501122" cy="2665606"/>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428596" y="4214818"/>
            <a:ext cx="5000660" cy="492443"/>
          </a:xfrm>
          <a:prstGeom prst="rect">
            <a:avLst/>
          </a:prstGeom>
        </p:spPr>
        <p:txBody>
          <a:bodyPr wrap="square">
            <a:spAutoFit/>
          </a:bodyPr>
          <a:lstStyle/>
          <a:p>
            <a:r>
              <a:rPr lang="ru-RU" sz="1300" dirty="0" smtClean="0">
                <a:solidFill>
                  <a:srgbClr val="0000CC"/>
                </a:solidFill>
                <a:latin typeface="Comic Sans MS" pitchFamily="66" charset="0"/>
              </a:rPr>
              <a:t>Доля доходов по группам в общем объеме безвозмездных </a:t>
            </a:r>
          </a:p>
          <a:p>
            <a:r>
              <a:rPr lang="ru-RU" sz="1300" dirty="0" smtClean="0">
                <a:solidFill>
                  <a:srgbClr val="0000CC"/>
                </a:solidFill>
                <a:latin typeface="Comic Sans MS" pitchFamily="66" charset="0"/>
              </a:rPr>
              <a:t>поступлений,  в %</a:t>
            </a:r>
            <a:endParaRPr lang="ru-RU" sz="1300" dirty="0">
              <a:solidFill>
                <a:srgbClr val="0000CC"/>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15</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357158" y="928670"/>
          <a:ext cx="8462963" cy="5302915"/>
        </p:xfrm>
        <a:graphic>
          <a:graphicData uri="http://schemas.openxmlformats.org/drawingml/2006/table">
            <a:tbl>
              <a:tblPr/>
              <a:tblGrid>
                <a:gridCol w="428628"/>
                <a:gridCol w="571504"/>
                <a:gridCol w="5029193"/>
                <a:gridCol w="849313"/>
                <a:gridCol w="908104"/>
                <a:gridCol w="676221"/>
              </a:tblGrid>
              <a:tr h="22860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Раздел</a:t>
                      </a:r>
                      <a:endParaRPr kumimoji="0" lang="ru-RU" sz="110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Подраздел</a:t>
                      </a:r>
                      <a:endParaRPr kumimoji="0" lang="ru-RU" sz="110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Наименование</a:t>
                      </a:r>
                      <a:endParaRPr kumimoji="0" lang="ru-RU" sz="110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План</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Исполнено</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 исполнения</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ВСЕГО</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400993,6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362311,8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01</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Общегосударственные вопросы</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44952,4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44001,2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97,9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2736,6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2736,6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3694">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2952,3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2951,5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29595,9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28745,4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97,1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0,3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20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8056,8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8053,7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Резервные фонды</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86,5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общегосударственные вопросы</a:t>
                      </a:r>
                      <a:endPar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1524,0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1514,0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29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sz="1300" dirty="0"/>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Национальная  экономика</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68568,5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34899,9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50,9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Транспорт</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21488,4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4399,9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20,5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Дорожное хозяйство (дорожные фонды)</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46257,1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29680,0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64,2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Другие вопросы в области национальной экономики</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823,0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820,0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369332"/>
          </a:xfrm>
          <a:prstGeom prst="rect">
            <a:avLst/>
          </a:prstGeom>
          <a:noFill/>
          <a:ln w="9525">
            <a:noFill/>
            <a:miter lim="800000"/>
            <a:headEnd/>
            <a:tailEnd/>
          </a:ln>
        </p:spPr>
        <p:txBody>
          <a:bodyPr>
            <a:spAutoFit/>
          </a:bodyPr>
          <a:lstStyle/>
          <a:p>
            <a:r>
              <a:rPr lang="ru-RU" b="1" dirty="0" smtClean="0">
                <a:solidFill>
                  <a:srgbClr val="0000CC"/>
                </a:solidFill>
                <a:latin typeface="Comic Sans MS" pitchFamily="66" charset="0"/>
              </a:rPr>
              <a:t>Показатели </a:t>
            </a:r>
            <a:r>
              <a:rPr lang="ru-RU" b="1" dirty="0">
                <a:solidFill>
                  <a:srgbClr val="0000CC"/>
                </a:solidFill>
                <a:latin typeface="Comic Sans MS" pitchFamily="66" charset="0"/>
              </a:rPr>
              <a:t>расходов бюджета по разделам и </a:t>
            </a:r>
            <a:r>
              <a:rPr lang="ru-RU" b="1" dirty="0" smtClean="0">
                <a:solidFill>
                  <a:srgbClr val="0000CC"/>
                </a:solidFill>
                <a:latin typeface="Comic Sans MS" pitchFamily="66" charset="0"/>
              </a:rPr>
              <a:t>подразделам, </a:t>
            </a:r>
            <a:r>
              <a:rPr lang="ru-RU" sz="1400" b="1" dirty="0" smtClean="0">
                <a:solidFill>
                  <a:srgbClr val="0000CC"/>
                </a:solidFill>
                <a:latin typeface="Comic Sans MS" pitchFamily="66" charset="0"/>
              </a:rPr>
              <a:t>в </a:t>
            </a:r>
            <a:r>
              <a:rPr lang="ru-RU" sz="1400" b="1" dirty="0">
                <a:solidFill>
                  <a:srgbClr val="0000CC"/>
                </a:solidFill>
                <a:latin typeface="Comic Sans MS" pitchFamily="66" charset="0"/>
              </a:rPr>
              <a:t>тыс. рублей</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16</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50825" y="142875"/>
          <a:ext cx="8569325" cy="6395118"/>
        </p:xfrm>
        <a:graphic>
          <a:graphicData uri="http://schemas.openxmlformats.org/drawingml/2006/table">
            <a:tbl>
              <a:tblPr/>
              <a:tblGrid>
                <a:gridCol w="649288"/>
                <a:gridCol w="576262"/>
                <a:gridCol w="4895850"/>
                <a:gridCol w="863600"/>
                <a:gridCol w="836637"/>
                <a:gridCol w="747688"/>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05</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Жилищно-коммунальное хозяйство</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169,6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169,4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99,9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Жилищное хозяйство</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169,6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169,4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99,9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Благоустройство</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Охрана окружающей среды</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299,0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299,0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Другие вопросы в области охраны окружающей среды</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299,0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299,0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07</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Образование</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195307,1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193396,0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99,0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Дошкольное образование</a:t>
                      </a:r>
                      <a:endPar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39273,7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38646,8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98,4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Общее образование</a:t>
                      </a:r>
                      <a:endPar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133149,4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132087,0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8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ea typeface="Calibri" pitchFamily="34" charset="0"/>
                          <a:cs typeface="Times New Roman" pitchFamily="18" charset="0"/>
                        </a:rPr>
                        <a:t>Дополнительное образование детей</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14482,3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14290,8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98,7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Молодежная политика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115,0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115,0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вопросы в области образования</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8286,7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8255,8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375">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08</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Культура, кинематография</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46867,4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44802,9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95,6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Культура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36130,1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34196,7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94,6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вопросы в области культуры, кинематографии</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10737,3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10606,2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98,8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10</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Социальная политика</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17128,7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17073,9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22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Пенсионное обеспечение</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4386,3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4386,3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Социальное обеспечение населения</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4964,4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4942,0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Охрана семьи и детства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6538,2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6505,8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0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Другие вопросы в области социальной политики</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1239,8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1239,8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399">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Физическая культура и спорт</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4589,2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4558,1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99,3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70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    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Физическая культура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390,0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386,1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99,0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70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Массовый спорт</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4199,2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4172,0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99,4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8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Обслуживание государственного и муниципального долга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endPar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8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05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Обслуживание государственного внутреннего и муниципального  долга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857">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0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Межбюджетные трансферты общего характера бюджетам  бюджетной системы Российской Федерации</a:t>
                      </a:r>
                      <a:endParaRPr kumimoji="0" lang="ru-RU" sz="10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23110,3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23110,3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0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23110,3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23110,3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17</a:t>
            </a:fld>
            <a:endParaRPr lang="ru-RU"/>
          </a:p>
        </p:txBody>
      </p:sp>
      <p:sp>
        <p:nvSpPr>
          <p:cNvPr id="4" name="Прямоугольник 3"/>
          <p:cNvSpPr/>
          <p:nvPr/>
        </p:nvSpPr>
        <p:spPr>
          <a:xfrm>
            <a:off x="285720" y="357166"/>
            <a:ext cx="8643998" cy="707886"/>
          </a:xfrm>
          <a:prstGeom prst="rect">
            <a:avLst/>
          </a:prstGeom>
        </p:spPr>
        <p:txBody>
          <a:bodyPr wrap="square">
            <a:spAutoFit/>
          </a:bodyPr>
          <a:lstStyle/>
          <a:p>
            <a:r>
              <a:rPr lang="ru-RU" sz="2000" b="1" dirty="0" smtClean="0">
                <a:solidFill>
                  <a:srgbClr val="0000CC"/>
                </a:solidFill>
                <a:latin typeface="Comic Sans MS" pitchFamily="66" charset="0"/>
                <a:cs typeface="Times New Roman" pitchFamily="18" charset="0"/>
              </a:rPr>
              <a:t>  Доля расходов бюджета муниципального района по отраслям, </a:t>
            </a:r>
          </a:p>
          <a:p>
            <a:r>
              <a:rPr lang="ru-RU" sz="2000" b="1" dirty="0" smtClean="0">
                <a:solidFill>
                  <a:srgbClr val="0000CC"/>
                </a:solidFill>
                <a:latin typeface="Comic Sans MS" pitchFamily="66" charset="0"/>
                <a:cs typeface="Times New Roman" pitchFamily="18" charset="0"/>
              </a:rPr>
              <a:t>в %</a:t>
            </a:r>
            <a:endParaRPr lang="ru-RU" sz="2000" dirty="0">
              <a:solidFill>
                <a:srgbClr val="0000CC"/>
              </a:solidFill>
            </a:endParaRPr>
          </a:p>
        </p:txBody>
      </p:sp>
      <p:graphicFrame>
        <p:nvGraphicFramePr>
          <p:cNvPr id="5" name="Object 4"/>
          <p:cNvGraphicFramePr>
            <a:graphicFrameLocks noChangeAspect="1"/>
          </p:cNvGraphicFramePr>
          <p:nvPr/>
        </p:nvGraphicFramePr>
        <p:xfrm>
          <a:off x="285720" y="1000108"/>
          <a:ext cx="8643998" cy="57150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18</a:t>
            </a:fld>
            <a:endParaRPr lang="ru-RU"/>
          </a:p>
        </p:txBody>
      </p:sp>
      <p:sp>
        <p:nvSpPr>
          <p:cNvPr id="4" name="Прямоугольник 3"/>
          <p:cNvSpPr/>
          <p:nvPr/>
        </p:nvSpPr>
        <p:spPr>
          <a:xfrm>
            <a:off x="500034" y="214290"/>
            <a:ext cx="8429684" cy="707886"/>
          </a:xfrm>
          <a:prstGeom prst="rect">
            <a:avLst/>
          </a:prstGeom>
        </p:spPr>
        <p:txBody>
          <a:bodyPr wrap="square">
            <a:spAutoFit/>
          </a:bodyPr>
          <a:lstStyle/>
          <a:p>
            <a:r>
              <a:rPr lang="ru-RU" b="1" dirty="0" smtClean="0">
                <a:solidFill>
                  <a:srgbClr val="FF0066"/>
                </a:solidFill>
                <a:latin typeface="Comic Sans MS" pitchFamily="66" charset="0"/>
              </a:rPr>
              <a:t>     </a:t>
            </a:r>
            <a:r>
              <a:rPr lang="ru-RU" sz="2000" b="1" dirty="0" smtClean="0">
                <a:solidFill>
                  <a:srgbClr val="0000CC"/>
                </a:solidFill>
                <a:latin typeface="Comic Sans MS" pitchFamily="66" charset="0"/>
              </a:rPr>
              <a:t>Расходы бюджета по муниципальным программам и непрограммным направлениям деятельности, в тыс. рублей</a:t>
            </a:r>
            <a:endParaRPr lang="ru-RU" sz="2000" b="1" dirty="0">
              <a:solidFill>
                <a:srgbClr val="0000CC"/>
              </a:solidFill>
            </a:endParaRPr>
          </a:p>
        </p:txBody>
      </p:sp>
      <p:graphicFrame>
        <p:nvGraphicFramePr>
          <p:cNvPr id="5" name="Таблица 4"/>
          <p:cNvGraphicFramePr>
            <a:graphicFrameLocks noGrp="1"/>
          </p:cNvGraphicFramePr>
          <p:nvPr/>
        </p:nvGraphicFramePr>
        <p:xfrm>
          <a:off x="357158" y="857232"/>
          <a:ext cx="8572560" cy="5863282"/>
        </p:xfrm>
        <a:graphic>
          <a:graphicData uri="http://schemas.openxmlformats.org/drawingml/2006/table">
            <a:tbl>
              <a:tblPr/>
              <a:tblGrid>
                <a:gridCol w="3786214"/>
                <a:gridCol w="2645070"/>
                <a:gridCol w="739228"/>
                <a:gridCol w="759106"/>
                <a:gridCol w="642942"/>
              </a:tblGrid>
              <a:tr h="214314">
                <a:tc gridSpan="2">
                  <a:txBody>
                    <a:bodyPr/>
                    <a:lstStyle/>
                    <a:p>
                      <a:pPr algn="ctr" fontAlgn="base">
                        <a:spcBef>
                          <a:spcPts val="1000"/>
                        </a:spcBef>
                        <a:spcAft>
                          <a:spcPts val="0"/>
                        </a:spcAft>
                      </a:pPr>
                      <a:r>
                        <a:rPr lang="ru-RU" sz="12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r>
                        <a:rPr lang="ru-RU" sz="1000" b="1" dirty="0" smtClean="0">
                          <a:latin typeface="Times New Roman" pitchFamily="18" charset="0"/>
                          <a:cs typeface="Times New Roman" pitchFamily="18" charset="0"/>
                        </a:rPr>
                        <a:t>План</a:t>
                      </a:r>
                      <a:endParaRPr lang="ru-RU" sz="10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latin typeface="Times New Roman" pitchFamily="18" charset="0"/>
                          <a:cs typeface="Times New Roman" pitchFamily="18" charset="0"/>
                        </a:rPr>
                        <a:t>Факт</a:t>
                      </a:r>
                      <a:endParaRPr lang="ru-RU" sz="10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latin typeface="Times New Roman" pitchFamily="18" charset="0"/>
                          <a:cs typeface="Times New Roman" pitchFamily="18" charset="0"/>
                        </a:rPr>
                        <a:t>% исполнения</a:t>
                      </a:r>
                      <a:endParaRPr lang="ru-RU" sz="10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14">
                <a:tc gridSpan="2">
                  <a:txBody>
                    <a:bodyPr/>
                    <a:lstStyle/>
                    <a:p>
                      <a:pPr algn="ctr" fontAlgn="base">
                        <a:lnSpc>
                          <a:spcPts val="1465"/>
                        </a:lnSpc>
                        <a:spcAft>
                          <a:spcPts val="0"/>
                        </a:spcAft>
                      </a:pPr>
                      <a:r>
                        <a:rPr lang="ru-RU" sz="12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2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r>
                        <a:rPr lang="ru-RU" sz="1200" b="1" dirty="0" smtClean="0">
                          <a:latin typeface="Times New Roman" pitchFamily="18" charset="0"/>
                          <a:cs typeface="Times New Roman" pitchFamily="18" charset="0"/>
                        </a:rPr>
                        <a:t>344956,8</a:t>
                      </a:r>
                      <a:endParaRPr lang="ru-RU" sz="12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latin typeface="Times New Roman" pitchFamily="18" charset="0"/>
                          <a:cs typeface="Times New Roman" pitchFamily="18" charset="0"/>
                        </a:rPr>
                        <a:t>335531,1</a:t>
                      </a:r>
                      <a:endParaRPr lang="ru-RU" sz="12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latin typeface="Times New Roman" pitchFamily="18" charset="0"/>
                          <a:cs typeface="Times New Roman" pitchFamily="18" charset="0"/>
                        </a:rPr>
                        <a:t>97,3</a:t>
                      </a:r>
                      <a:endParaRPr lang="ru-RU" sz="12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77">
                <a:tc gridSpan="5">
                  <a:txBody>
                    <a:bodyPr/>
                    <a:lstStyle/>
                    <a:p>
                      <a:pPr algn="ctr" fontAlgn="base">
                        <a:spcAft>
                          <a:spcPts val="0"/>
                        </a:spcAft>
                      </a:pPr>
                      <a:r>
                        <a:rPr lang="ru-RU" sz="1400" b="1" kern="1200" dirty="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a:t>
                      </a:r>
                    </a:p>
                    <a:p>
                      <a:pPr algn="ctr" fontAlgn="base">
                        <a:spcAft>
                          <a:spcPts val="0"/>
                        </a:spcAft>
                      </a:pPr>
                      <a:endParaRPr lang="ru-RU" sz="1100"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0358">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50" b="1" baseline="0" dirty="0" smtClean="0">
                          <a:latin typeface="Times New Roman" pitchFamily="18" charset="0"/>
                          <a:ea typeface="Times New Roman"/>
                          <a:cs typeface="Times New Roman" pitchFamily="18" charset="0"/>
                        </a:rPr>
                        <a:t> </a:t>
                      </a:r>
                      <a:r>
                        <a:rPr lang="ru-RU" sz="1150" b="1" dirty="0" smtClean="0">
                          <a:latin typeface="Times New Roman" pitchFamily="18" charset="0"/>
                          <a:ea typeface="Times New Roman"/>
                          <a:cs typeface="Times New Roman" pitchFamily="18" charset="0"/>
                        </a:rPr>
                        <a:t>Цель: </a:t>
                      </a:r>
                      <a:r>
                        <a:rPr lang="ru-RU" sz="1150" dirty="0" smtClean="0">
                          <a:latin typeface="Times New Roman" pitchFamily="18" charset="0"/>
                          <a:ea typeface="Times New Roman"/>
                          <a:cs typeface="Times New Roman" pitchFamily="18" charset="0"/>
                        </a:rPr>
                        <a:t>Обеспечение реализации Администрацией муниципального образования «Краснинский район» Смоленской области своих полномочий.</a:t>
                      </a:r>
                    </a:p>
                    <a:p>
                      <a:r>
                        <a:rPr lang="ru-RU" sz="1150" dirty="0" smtClean="0">
                          <a:latin typeface="Times New Roman" pitchFamily="18" charset="0"/>
                          <a:ea typeface="Times New Roman"/>
                          <a:cs typeface="Times New Roman" pitchFamily="18" charset="0"/>
                        </a:rPr>
                        <a:t>Повышение эффективности управления и распоряжения муниципальной собственностью</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35056,7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34205,9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97,6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50" b="1" kern="1200" dirty="0" smtClean="0">
                          <a:solidFill>
                            <a:schemeClr val="tx1"/>
                          </a:solidFill>
                          <a:latin typeface="Times New Roman" pitchFamily="18" charset="0"/>
                          <a:ea typeface="+mn-ea"/>
                          <a:cs typeface="Times New Roman" pitchFamily="18" charset="0"/>
                        </a:rPr>
                        <a:t> </a:t>
                      </a:r>
                      <a:r>
                        <a:rPr lang="ru-RU" sz="115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34897,7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34043,9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97,6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Times New Roman" pitchFamily="18" charset="0"/>
                          <a:ea typeface="Times New Roman"/>
                          <a:cs typeface="Times New Roman" pitchFamily="18" charset="0"/>
                        </a:rPr>
                        <a:t>Комплекс процессных мероприятий   «Распоряжение объектами муниципальной собственности муниципального образования «Краснинский район» Смоленской области»</a:t>
                      </a:r>
                      <a:endParaRPr lang="ru-RU" sz="115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162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162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72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5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150" kern="1200" dirty="0" smtClean="0">
                          <a:solidFill>
                            <a:schemeClr val="tx1"/>
                          </a:solidFill>
                          <a:latin typeface="Times New Roman" pitchFamily="18" charset="0"/>
                          <a:ea typeface="+mn-ea"/>
                          <a:cs typeface="Times New Roman" pitchFamily="18" charset="0"/>
                        </a:rPr>
                        <a:t>:</a:t>
                      </a:r>
                    </a:p>
                    <a:p>
                      <a:r>
                        <a:rPr lang="ru-RU" sz="1150" kern="1200" dirty="0" smtClean="0">
                          <a:solidFill>
                            <a:schemeClr val="tx1"/>
                          </a:solidFill>
                          <a:latin typeface="Times New Roman" pitchFamily="18" charset="0"/>
                          <a:ea typeface="+mn-ea"/>
                          <a:cs typeface="Times New Roman" pitchFamily="18" charset="0"/>
                        </a:rPr>
                        <a:t>- совершенствование нормативной правовой базы по вопросам местного самоуправления и муниципальной службы;</a:t>
                      </a:r>
                    </a:p>
                    <a:p>
                      <a:r>
                        <a:rPr lang="ru-RU" sz="1150" kern="1200" dirty="0" smtClean="0">
                          <a:solidFill>
                            <a:schemeClr val="tx1"/>
                          </a:solidFill>
                          <a:latin typeface="Times New Roman" pitchFamily="18" charset="0"/>
                          <a:ea typeface="+mn-ea"/>
                          <a:cs typeface="Times New Roman" pitchFamily="18" charset="0"/>
                        </a:rPr>
                        <a:t>- укрепление доверия населения к деятельности органов местного самоуправления муниципальных образований Смоленской области;</a:t>
                      </a:r>
                    </a:p>
                    <a:p>
                      <a:r>
                        <a:rPr lang="ru-RU" sz="1150" kern="1200" dirty="0" smtClean="0">
                          <a:solidFill>
                            <a:schemeClr val="tx1"/>
                          </a:solidFill>
                          <a:latin typeface="Times New Roman" pitchFamily="18" charset="0"/>
                          <a:ea typeface="+mn-ea"/>
                          <a:cs typeface="Times New Roman" pitchFamily="18" charset="0"/>
                        </a:rPr>
                        <a:t>- создание правовых, организационных, финансовых условий для обеспечения кадрами органов местного самоуправления;</a:t>
                      </a:r>
                    </a:p>
                    <a:p>
                      <a:r>
                        <a:rPr lang="ru-RU" sz="1150" kern="1200" dirty="0" smtClean="0">
                          <a:solidFill>
                            <a:schemeClr val="tx1"/>
                          </a:solidFill>
                          <a:latin typeface="Times New Roman" pitchFamily="18" charset="0"/>
                          <a:ea typeface="+mn-ea"/>
                          <a:cs typeface="Times New Roman" pitchFamily="18" charset="0"/>
                        </a:rPr>
                        <a:t>- повышение профессионального уровня работников органов местного самоуправления</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2" descr="Без названия (1)"/>
          <p:cNvPicPr>
            <a:picLocks noChangeAspect="1" noChangeArrowheads="1"/>
          </p:cNvPicPr>
          <p:nvPr/>
        </p:nvPicPr>
        <p:blipFill>
          <a:blip r:embed="rId2"/>
          <a:srcRect/>
          <a:stretch>
            <a:fillRect/>
          </a:stretch>
        </p:blipFill>
        <p:spPr bwMode="auto">
          <a:xfrm>
            <a:off x="357158" y="4929198"/>
            <a:ext cx="3714776" cy="1571636"/>
          </a:xfrm>
          <a:prstGeom prst="rect">
            <a:avLst/>
          </a:prstGeom>
          <a:noFill/>
        </p:spPr>
      </p:pic>
      <p:graphicFrame>
        <p:nvGraphicFramePr>
          <p:cNvPr id="7" name="Диаграмма 6"/>
          <p:cNvGraphicFramePr/>
          <p:nvPr/>
        </p:nvGraphicFramePr>
        <p:xfrm>
          <a:off x="357158" y="2214554"/>
          <a:ext cx="3643338"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19</a:t>
            </a:fld>
            <a:endParaRPr lang="ru-RU"/>
          </a:p>
        </p:txBody>
      </p:sp>
      <p:graphicFrame>
        <p:nvGraphicFramePr>
          <p:cNvPr id="4" name="Таблица 3"/>
          <p:cNvGraphicFramePr>
            <a:graphicFrameLocks noGrp="1"/>
          </p:cNvGraphicFramePr>
          <p:nvPr/>
        </p:nvGraphicFramePr>
        <p:xfrm>
          <a:off x="214282" y="500043"/>
          <a:ext cx="8643998" cy="5929353"/>
        </p:xfrm>
        <a:graphic>
          <a:graphicData uri="http://schemas.openxmlformats.org/drawingml/2006/table">
            <a:tbl>
              <a:tblPr/>
              <a:tblGrid>
                <a:gridCol w="3571900"/>
                <a:gridCol w="2859384"/>
                <a:gridCol w="739228"/>
                <a:gridCol w="759106"/>
                <a:gridCol w="714380"/>
              </a:tblGrid>
              <a:tr h="500065">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7322">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  </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67755,5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34089,9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50,3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62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«Создание условий для обеспечения транспортного обслуживания населения автомобильным транспортом на пригородных, внутри муниципальных маршрутах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21488,4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4399,9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20,5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4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сети автомобильных дорог общего </a:t>
                      </a:r>
                      <a:r>
                        <a:rPr lang="ru-RU" sz="1000" dirty="0" smtClean="0">
                          <a:solidFill>
                            <a:srgbClr val="000000"/>
                          </a:solidFill>
                          <a:latin typeface="Times New Roman" pitchFamily="18" charset="0"/>
                          <a:ea typeface="Times New Roman"/>
                          <a:cs typeface="Times New Roman" pitchFamily="18" charset="0"/>
                        </a:rPr>
                        <a:t>пользования»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46257,1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29680,0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64,2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4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«Повышение безопасности дорожного движения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25,0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25,0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86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0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p>
                    <a:p>
                      <a:r>
                        <a:rPr lang="ru-RU" sz="1000" kern="1200" dirty="0" smtClean="0">
                          <a:solidFill>
                            <a:schemeClr val="tx1"/>
                          </a:solidFill>
                          <a:latin typeface="Times New Roman" pitchFamily="18" charset="0"/>
                          <a:ea typeface="+mn-ea"/>
                          <a:cs typeface="Times New Roman" pitchFamily="18" charset="0"/>
                        </a:rPr>
                        <a:t>  - сохранение существующей сети автомобильных дорог - переход на нормативное содержание автомобильных дорог, соблюдение межремонтных сроков по капитальному ремонту и ремонту автомобильных дорог в соответствии с требованиями строительных норм;</a:t>
                      </a:r>
                    </a:p>
                    <a:p>
                      <a:r>
                        <a:rPr lang="ru-RU" sz="1000" kern="1200" dirty="0" smtClean="0">
                          <a:solidFill>
                            <a:schemeClr val="tx1"/>
                          </a:solidFill>
                          <a:latin typeface="Times New Roman" pitchFamily="18" charset="0"/>
                          <a:ea typeface="+mn-ea"/>
                          <a:cs typeface="Times New Roman" pitchFamily="18" charset="0"/>
                        </a:rPr>
                        <a:t>  -  развитие опорной сети автомобильных дорог общего пользования местного значения, обеспечивающее увеличение протяженности автомобильных дорог местного значения, соответствующих нормативным требованиям, и повышение пропускной способности дорожной сети;</a:t>
                      </a:r>
                    </a:p>
                    <a:p>
                      <a:r>
                        <a:rPr lang="ru-RU" sz="1000" kern="1200" dirty="0" smtClean="0">
                          <a:solidFill>
                            <a:schemeClr val="tx1"/>
                          </a:solidFill>
                          <a:latin typeface="Times New Roman" pitchFamily="18" charset="0"/>
                          <a:ea typeface="+mn-ea"/>
                          <a:cs typeface="Times New Roman" pitchFamily="18" charset="0"/>
                        </a:rPr>
                        <a:t>   - обеспечение круглогодичного транспортного сообщения с сельскими населенными пунктами за счет строительства (реконструкции) автомобильных дорог местного значения с твердым покрытием для соединения с сетью автомобильных дорог федерального и регионального значения.</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pngtree-grassland-road-background-material-image_261567"/>
          <p:cNvPicPr>
            <a:picLocks noChangeAspect="1" noChangeArrowheads="1"/>
          </p:cNvPicPr>
          <p:nvPr/>
        </p:nvPicPr>
        <p:blipFill>
          <a:blip r:embed="rId2" cstate="print"/>
          <a:srcRect/>
          <a:stretch>
            <a:fillRect/>
          </a:stretch>
        </p:blipFill>
        <p:spPr bwMode="auto">
          <a:xfrm>
            <a:off x="214282" y="4500570"/>
            <a:ext cx="3500462" cy="1928826"/>
          </a:xfrm>
          <a:prstGeom prst="rect">
            <a:avLst/>
          </a:prstGeom>
          <a:noFill/>
        </p:spPr>
      </p:pic>
      <p:graphicFrame>
        <p:nvGraphicFramePr>
          <p:cNvPr id="6" name="Диаграмма 5"/>
          <p:cNvGraphicFramePr/>
          <p:nvPr/>
        </p:nvGraphicFramePr>
        <p:xfrm>
          <a:off x="214282" y="1071546"/>
          <a:ext cx="342902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5435334"/>
          </a:xfrm>
          <a:prstGeom prst="rect">
            <a:avLst/>
          </a:prstGeom>
        </p:spPr>
        <p:txBody>
          <a:bodyPr wrap="square">
            <a:spAutoFit/>
          </a:bodyPr>
          <a:lstStyle/>
          <a:p>
            <a:pPr algn="ctr" eaLnBrk="1" hangingPunct="1">
              <a:lnSpc>
                <a:spcPct val="70000"/>
              </a:lnSpc>
              <a:buFont typeface="Wingdings" pitchFamily="2" charset="2"/>
              <a:buNone/>
            </a:pPr>
            <a:r>
              <a:rPr lang="ru-RU" sz="2400" b="1" dirty="0" smtClean="0">
                <a:solidFill>
                  <a:srgbClr val="0000CC"/>
                </a:solidFill>
                <a:latin typeface="Comic Sans MS" pitchFamily="66"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dirty="0" smtClean="0">
              <a:latin typeface="Comic Sans MS" pitchFamily="66" charset="0"/>
              <a:cs typeface="Times New Roman" pitchFamily="18" charset="0"/>
            </a:endParaRPr>
          </a:p>
          <a:p>
            <a:pPr algn="just" eaLnBrk="1" hangingPunct="1">
              <a:lnSpc>
                <a:spcPct val="70000"/>
              </a:lnSpc>
              <a:buFont typeface="Wingdings" pitchFamily="2" charset="2"/>
              <a:buNone/>
            </a:pPr>
            <a:r>
              <a:rPr lang="ru-RU" sz="2400" b="1" dirty="0" smtClean="0">
                <a:latin typeface="Comic Sans MS" pitchFamily="66" charset="0"/>
                <a:cs typeface="Times New Roman" pitchFamily="18" charset="0"/>
              </a:rPr>
              <a:t>    </a:t>
            </a:r>
            <a:r>
              <a:rPr lang="ru-RU" dirty="0" smtClean="0">
                <a:latin typeface="Comic Sans MS" pitchFamily="66" charset="0"/>
                <a:cs typeface="Times New Roman" pitchFamily="18" charset="0"/>
              </a:rPr>
              <a:t>Финансовым управлением Краснинского района разработана брошюра «Бюджет для граждан» по исполнению бюджета за 2023 год в которой мы постарались в доступной и понятной форме изложить основные направления расходования средств  местного бюджета.</a:t>
            </a:r>
            <a:endParaRPr lang="en-US" dirty="0" smtClean="0">
              <a:latin typeface="Comic Sans MS" pitchFamily="66" charset="0"/>
              <a:cs typeface="Times New Roman" pitchFamily="18" charset="0"/>
            </a:endParaRPr>
          </a:p>
          <a:p>
            <a:pPr algn="just" eaLnBrk="1" hangingPunct="1">
              <a:lnSpc>
                <a:spcPct val="70000"/>
              </a:lnSpc>
              <a:buFont typeface="Wingdings" pitchFamily="2" charset="2"/>
              <a:buNone/>
            </a:pPr>
            <a:r>
              <a:rPr lang="en-US" dirty="0" smtClean="0">
                <a:latin typeface="Comic Sans MS" pitchFamily="66" charset="0"/>
                <a:cs typeface="Times New Roman" pitchFamily="18" charset="0"/>
              </a:rPr>
              <a:t>     </a:t>
            </a:r>
            <a:r>
              <a:rPr lang="ru-RU" dirty="0" smtClean="0">
                <a:latin typeface="Comic Sans MS" pitchFamily="66" charset="0"/>
                <a:cs typeface="Times New Roman" pitchFamily="18" charset="0"/>
              </a:rPr>
              <a:t>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b="1" dirty="0" smtClean="0">
              <a:solidFill>
                <a:srgbClr val="CC0099"/>
              </a:solidFill>
              <a:latin typeface="Comic Sans MS" pitchFamily="66" charset="0"/>
              <a:cs typeface="Times New Roman" pitchFamily="18" charset="0"/>
            </a:endParaRPr>
          </a:p>
          <a:p>
            <a:pPr algn="just" eaLnBrk="1" hangingPunct="1">
              <a:lnSpc>
                <a:spcPct val="70000"/>
              </a:lnSpc>
              <a:buFont typeface="Wingdings" pitchFamily="2" charset="2"/>
              <a:buNone/>
            </a:pPr>
            <a:r>
              <a:rPr lang="ru-RU" b="1" dirty="0" smtClean="0">
                <a:solidFill>
                  <a:srgbClr val="0000CC"/>
                </a:solidFill>
                <a:latin typeface="Comic Sans MS" pitchFamily="66" charset="0"/>
                <a:cs typeface="Times New Roman" pitchFamily="18" charset="0"/>
              </a:rPr>
              <a:t>Начальник Финансового управления</a:t>
            </a:r>
          </a:p>
          <a:p>
            <a:pPr algn="just">
              <a:lnSpc>
                <a:spcPct val="70000"/>
              </a:lnSpc>
            </a:pPr>
            <a:r>
              <a:rPr lang="ru-RU" b="1" dirty="0" smtClean="0">
                <a:solidFill>
                  <a:srgbClr val="0000CC"/>
                </a:solidFill>
                <a:latin typeface="Comic Sans MS" pitchFamily="66" charset="0"/>
                <a:cs typeface="Times New Roman" pitchFamily="18" charset="0"/>
              </a:rPr>
              <a:t>Н.В.Новикова</a:t>
            </a:r>
          </a:p>
          <a:p>
            <a:pPr algn="just">
              <a:lnSpc>
                <a:spcPct val="70000"/>
              </a:lnSpc>
            </a:pPr>
            <a:endParaRPr lang="ru-RU" sz="1400" dirty="0" smtClean="0">
              <a:latin typeface="Comic Sans MS" pitchFamily="66" charset="0"/>
              <a:cs typeface="Times New Roman" pitchFamily="18" charset="0"/>
            </a:endParaRPr>
          </a:p>
          <a:p>
            <a:pPr algn="just">
              <a:lnSpc>
                <a:spcPct val="70000"/>
              </a:lnSpc>
            </a:pPr>
            <a:endParaRPr lang="ru-RU" sz="1400" dirty="0" smtClean="0">
              <a:latin typeface="Comic Sans MS" pitchFamily="66" charset="0"/>
              <a:cs typeface="Times New Roman" pitchFamily="18" charset="0"/>
            </a:endParaRPr>
          </a:p>
          <a:p>
            <a:pPr algn="just">
              <a:lnSpc>
                <a:spcPct val="70000"/>
              </a:lnSpc>
            </a:pPr>
            <a:r>
              <a:rPr lang="ru-RU" sz="1600" dirty="0" smtClean="0">
                <a:latin typeface="Comic Sans MS" pitchFamily="66" charset="0"/>
                <a:cs typeface="Times New Roman" pitchFamily="18" charset="0"/>
              </a:rPr>
              <a:t>      Вопросы, предложения и отзывы Вы можете оставлять на сайте Администрации </a:t>
            </a:r>
            <a:r>
              <a:rPr lang="en-US" sz="1600" dirty="0" smtClean="0">
                <a:latin typeface="Comic Sans MS" pitchFamily="66" charset="0"/>
                <a:cs typeface="Times New Roman" pitchFamily="18" charset="0"/>
              </a:rPr>
              <a:t>https</a:t>
            </a:r>
            <a:r>
              <a:rPr lang="en-US" sz="1600" dirty="0" smtClean="0">
                <a:solidFill>
                  <a:srgbClr val="0000CC"/>
                </a:solidFill>
                <a:latin typeface="Comic Sans MS" pitchFamily="66" charset="0"/>
                <a:cs typeface="Times New Roman" pitchFamily="18" charset="0"/>
              </a:rPr>
              <a:t>://</a:t>
            </a:r>
            <a:r>
              <a:rPr lang="en-US" sz="1600" b="1" dirty="0" smtClean="0">
                <a:solidFill>
                  <a:srgbClr val="0000CC"/>
                </a:solidFill>
                <a:latin typeface="Comic Sans MS" pitchFamily="66" charset="0"/>
                <a:cs typeface="Times New Roman" pitchFamily="18" charset="0"/>
              </a:rPr>
              <a:t>krasniy.admin-smolensk.ru/obraschenia-graj/</a:t>
            </a:r>
            <a:r>
              <a:rPr lang="ru-RU" sz="1600" b="1" dirty="0" smtClean="0">
                <a:solidFill>
                  <a:srgbClr val="CC0099"/>
                </a:solidFill>
                <a:latin typeface="Comic Sans MS" pitchFamily="66" charset="0"/>
                <a:cs typeface="Times New Roman" pitchFamily="18" charset="0"/>
              </a:rPr>
              <a:t> </a:t>
            </a:r>
            <a:r>
              <a:rPr lang="ru-RU" sz="1600" dirty="0" smtClean="0">
                <a:latin typeface="Comic Sans MS" pitchFamily="66" charset="0"/>
                <a:cs typeface="Times New Roman" pitchFamily="18" charset="0"/>
              </a:rPr>
              <a:t>в разделе «Обращения граждан» или направлять по электронной почте </a:t>
            </a:r>
            <a:r>
              <a:rPr lang="en-US" sz="1600" b="1" dirty="0" err="1" smtClean="0">
                <a:solidFill>
                  <a:srgbClr val="FF0066"/>
                </a:solidFill>
                <a:latin typeface="Comic Sans MS" pitchFamily="66" charset="0"/>
                <a:ea typeface="Calibri" pitchFamily="34" charset="0"/>
                <a:cs typeface="Times New Roman" pitchFamily="18" charset="0"/>
                <a:hlinkClick r:id="rId3"/>
              </a:rPr>
              <a:t>rfo</a:t>
            </a:r>
            <a:r>
              <a:rPr lang="ru-RU" sz="1600" b="1" dirty="0" smtClean="0">
                <a:solidFill>
                  <a:srgbClr val="FF0066"/>
                </a:solidFill>
                <a:latin typeface="Comic Sans MS" pitchFamily="66" charset="0"/>
                <a:ea typeface="Calibri" pitchFamily="34" charset="0"/>
                <a:cs typeface="Times New Roman" pitchFamily="18" charset="0"/>
                <a:hlinkClick r:id="rId3"/>
              </a:rPr>
              <a:t>67@</a:t>
            </a:r>
            <a:r>
              <a:rPr lang="en-US" sz="1600" b="1" dirty="0" err="1" smtClean="0">
                <a:solidFill>
                  <a:srgbClr val="FF0066"/>
                </a:solidFill>
                <a:latin typeface="Comic Sans MS" pitchFamily="66" charset="0"/>
                <a:ea typeface="Calibri" pitchFamily="34" charset="0"/>
                <a:cs typeface="Times New Roman" pitchFamily="18" charset="0"/>
                <a:hlinkClick r:id="rId3"/>
              </a:rPr>
              <a:t>yandex</a:t>
            </a:r>
            <a:r>
              <a:rPr lang="ru-RU" sz="1600" b="1" dirty="0" smtClean="0">
                <a:solidFill>
                  <a:srgbClr val="FF0066"/>
                </a:solidFill>
                <a:latin typeface="Comic Sans MS" pitchFamily="66" charset="0"/>
                <a:ea typeface="Calibri" pitchFamily="34" charset="0"/>
                <a:cs typeface="Times New Roman" pitchFamily="18" charset="0"/>
                <a:hlinkClick r:id="rId3"/>
              </a:rPr>
              <a:t>.</a:t>
            </a:r>
            <a:r>
              <a:rPr lang="en-US" sz="1600" b="1" dirty="0" err="1" smtClean="0">
                <a:solidFill>
                  <a:srgbClr val="FF0066"/>
                </a:solidFill>
                <a:latin typeface="Comic Sans MS" pitchFamily="66" charset="0"/>
                <a:ea typeface="Calibri" pitchFamily="34" charset="0"/>
                <a:cs typeface="Times New Roman" pitchFamily="18" charset="0"/>
                <a:hlinkClick r:id="rId3"/>
              </a:rPr>
              <a:t>ru</a:t>
            </a:r>
            <a:r>
              <a:rPr lang="ru-RU" sz="1600" b="1" dirty="0" smtClean="0">
                <a:solidFill>
                  <a:srgbClr val="FF0066"/>
                </a:solidFill>
                <a:latin typeface="Comic Sans MS" pitchFamily="66" charset="0"/>
                <a:ea typeface="Calibri" pitchFamily="34" charset="0"/>
                <a:cs typeface="Times New Roman" pitchFamily="18" charset="0"/>
              </a:rPr>
              <a:t> </a:t>
            </a:r>
          </a:p>
          <a:p>
            <a:pPr algn="just">
              <a:lnSpc>
                <a:spcPct val="70000"/>
              </a:lnSpc>
            </a:pPr>
            <a:endParaRPr lang="ru-RU" sz="1600" b="1" dirty="0" smtClean="0">
              <a:solidFill>
                <a:srgbClr val="FF0066"/>
              </a:solidFill>
              <a:latin typeface="Comic Sans MS" pitchFamily="66" charset="0"/>
              <a:cs typeface="Times New Roman" pitchFamily="18" charset="0"/>
            </a:endParaRPr>
          </a:p>
          <a:p>
            <a:pPr algn="just">
              <a:lnSpc>
                <a:spcPct val="70000"/>
              </a:lnSpc>
            </a:pPr>
            <a:r>
              <a:rPr lang="ru-RU" sz="1600" dirty="0" smtClean="0">
                <a:latin typeface="Comic Sans MS" pitchFamily="66" charset="0"/>
                <a:cs typeface="Times New Roman" pitchFamily="18" charset="0"/>
              </a:rPr>
              <a:t>     Оставлять комментарии или вести обсуждение публикуемых бюджетных данных Вы можете в официальной группе </a:t>
            </a:r>
            <a:r>
              <a:rPr lang="ru-RU" sz="1600" b="1" dirty="0" smtClean="0">
                <a:solidFill>
                  <a:srgbClr val="0000CC"/>
                </a:solidFill>
                <a:latin typeface="Comic Sans MS" pitchFamily="66" charset="0"/>
                <a:cs typeface="Times New Roman" pitchFamily="18" charset="0"/>
              </a:rPr>
              <a:t>Финансовое управление МО «Краснинский район» </a:t>
            </a:r>
            <a:r>
              <a:rPr lang="ru-RU" sz="1600" dirty="0" smtClean="0">
                <a:solidFill>
                  <a:srgbClr val="0000CC"/>
                </a:solidFill>
                <a:latin typeface="Comic Sans MS" pitchFamily="66" charset="0"/>
                <a:cs typeface="Times New Roman" pitchFamily="18" charset="0"/>
              </a:rPr>
              <a:t>(Вконтакте)</a:t>
            </a:r>
          </a:p>
          <a:p>
            <a:pPr algn="just">
              <a:lnSpc>
                <a:spcPct val="70000"/>
              </a:lnSpc>
            </a:pPr>
            <a:endParaRPr lang="ru-RU" sz="1400" b="1" dirty="0" smtClean="0">
              <a:latin typeface="Comic Sans MS" pitchFamily="66" charset="0"/>
              <a:cs typeface="Times New Roman" pitchFamily="18" charset="0"/>
            </a:endParaRP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endParaRPr lang="ru-RU" sz="1600" b="1" i="1" dirty="0" smtClean="0">
              <a:solidFill>
                <a:srgbClr val="FF0066"/>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2</a:t>
            </a:fld>
            <a:endParaRPr lang="ru-RU" dirty="0">
              <a:solidFill>
                <a:schemeClr val="tx1">
                  <a:lumMod val="50000"/>
                  <a:lumOff val="50000"/>
                </a:schemeClr>
              </a:solidFill>
            </a:endParaRPr>
          </a:p>
        </p:txBody>
      </p:sp>
      <p:sp>
        <p:nvSpPr>
          <p:cNvPr id="7" name="Прямоугольник 6"/>
          <p:cNvSpPr/>
          <p:nvPr/>
        </p:nvSpPr>
        <p:spPr>
          <a:xfrm>
            <a:off x="714348" y="5643578"/>
            <a:ext cx="8072494" cy="227948"/>
          </a:xfrm>
          <a:prstGeom prst="rect">
            <a:avLst/>
          </a:prstGeom>
        </p:spPr>
        <p:txBody>
          <a:bodyPr wrap="square">
            <a:spAutoFit/>
          </a:bodyPr>
          <a:lstStyle/>
          <a:p>
            <a:pPr algn="just">
              <a:lnSpc>
                <a:spcPct val="70000"/>
              </a:lnSpc>
            </a:pPr>
            <a:r>
              <a:rPr lang="ru-RU" sz="1200" b="1" dirty="0" smtClean="0">
                <a:latin typeface="Comic Sans MS" pitchFamily="66" charset="0"/>
                <a:cs typeface="Times New Roman" pitchFamily="18" charset="0"/>
              </a:rPr>
              <a:t>Статистика посещений страницы сайта (количество просмотров</a:t>
            </a:r>
            <a:r>
              <a:rPr lang="ru-RU" sz="1200" b="1" dirty="0" smtClean="0">
                <a:latin typeface="Comic Sans MS" pitchFamily="66" charset="0"/>
                <a:cs typeface="Times New Roman" pitchFamily="18" charset="0"/>
              </a:rPr>
              <a:t>):73</a:t>
            </a:r>
            <a:endParaRPr lang="ru-RU" sz="1200" dirty="0" smtClean="0">
              <a:solidFill>
                <a:srgbClr val="E6004D"/>
              </a:solidFill>
              <a:latin typeface="Comic Sans MS" pitchFamily="66"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20</a:t>
            </a:fld>
            <a:endParaRPr lang="ru-RU"/>
          </a:p>
        </p:txBody>
      </p:sp>
      <p:graphicFrame>
        <p:nvGraphicFramePr>
          <p:cNvPr id="4" name="Таблица 3"/>
          <p:cNvGraphicFramePr>
            <a:graphicFrameLocks noGrp="1"/>
          </p:cNvGraphicFramePr>
          <p:nvPr/>
        </p:nvGraphicFramePr>
        <p:xfrm>
          <a:off x="285720" y="357165"/>
          <a:ext cx="8643998" cy="5518032"/>
        </p:xfrm>
        <a:graphic>
          <a:graphicData uri="http://schemas.openxmlformats.org/drawingml/2006/table">
            <a:tbl>
              <a:tblPr/>
              <a:tblGrid>
                <a:gridCol w="3571900"/>
                <a:gridCol w="2859384"/>
                <a:gridCol w="739228"/>
                <a:gridCol w="759106"/>
                <a:gridCol w="714380"/>
              </a:tblGrid>
              <a:tr h="490649">
                <a:tc gridSpan="5">
                  <a:txBody>
                    <a:bodyPr/>
                    <a:lstStyle/>
                    <a:p>
                      <a:pPr algn="ctr">
                        <a:spcAft>
                          <a:spcPts val="0"/>
                        </a:spcAft>
                      </a:pPr>
                      <a:r>
                        <a:rPr lang="ru-RU" sz="1400" b="1" kern="1200" dirty="0" smtClean="0">
                          <a:solidFill>
                            <a:srgbClr val="0000CC"/>
                          </a:solidFill>
                          <a:effectLst>
                            <a:outerShdw blurRad="38100" dist="38100" dir="2700000" algn="tl">
                              <a:srgbClr val="000000">
                                <a:alpha val="43137"/>
                              </a:srgb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400" b="1" dirty="0">
                        <a:solidFill>
                          <a:srgbClr val="0000CC"/>
                        </a:solidFill>
                        <a:effectLst>
                          <a:outerShdw blurRad="38100" dist="38100" dir="2700000" algn="tl">
                            <a:srgbClr val="000000">
                              <a:alpha val="43137"/>
                            </a:srgb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597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Повышение транспортной доступности, доступности социально   значимых   объектов,   информационных ресурсов для лиц с ограниченными возможностями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263">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90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социально  значимым</a:t>
                      </a:r>
                    </a:p>
                    <a:p>
                      <a:r>
                        <a:rPr lang="ru-RU" sz="1200" kern="1200" dirty="0" smtClean="0">
                          <a:solidFill>
                            <a:schemeClr val="tx1"/>
                          </a:solidFill>
                          <a:latin typeface="Times New Roman" pitchFamily="18" charset="0"/>
                          <a:ea typeface="+mn-ea"/>
                          <a:cs typeface="Times New Roman" pitchFamily="18" charset="0"/>
                        </a:rPr>
                        <a:t>объектам;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специализированным автомобильным транспортом;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информационными ресурсами;                       </a:t>
                      </a:r>
                    </a:p>
                    <a:p>
                      <a:r>
                        <a:rPr lang="ru-RU" sz="1200" kern="1200" dirty="0" smtClean="0">
                          <a:solidFill>
                            <a:schemeClr val="tx1"/>
                          </a:solidFill>
                          <a:latin typeface="Times New Roman" pitchFamily="18" charset="0"/>
                          <a:ea typeface="+mn-ea"/>
                          <a:cs typeface="Times New Roman" pitchFamily="18" charset="0"/>
                        </a:rPr>
                        <a:t>-  расширение   спектра   услуг   по   социальной</a:t>
                      </a:r>
                    </a:p>
                    <a:p>
                      <a:r>
                        <a:rPr lang="ru-RU" sz="1200" kern="1200" dirty="0" smtClean="0">
                          <a:solidFill>
                            <a:schemeClr val="tx1"/>
                          </a:solidFill>
                          <a:latin typeface="Times New Roman" pitchFamily="18" charset="0"/>
                          <a:ea typeface="+mn-ea"/>
                          <a:cs typeface="Times New Roman" pitchFamily="18" charset="0"/>
                        </a:rPr>
                        <a:t>реабилитации инвалидов;                                  </a:t>
                      </a:r>
                    </a:p>
                    <a:p>
                      <a:r>
                        <a:rPr lang="ru-RU" sz="1200" kern="1200" dirty="0" smtClean="0">
                          <a:solidFill>
                            <a:schemeClr val="tx1"/>
                          </a:solidFill>
                          <a:latin typeface="Times New Roman" pitchFamily="18" charset="0"/>
                          <a:ea typeface="+mn-ea"/>
                          <a:cs typeface="Times New Roman" pitchFamily="18" charset="0"/>
                        </a:rPr>
                        <a:t>- повышение уровня социальной адаптации инвалидов</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4" descr="p225_article"/>
          <p:cNvPicPr>
            <a:picLocks noChangeAspect="1" noChangeArrowheads="1"/>
          </p:cNvPicPr>
          <p:nvPr/>
        </p:nvPicPr>
        <p:blipFill>
          <a:blip r:embed="rId2" cstate="print"/>
          <a:srcRect/>
          <a:stretch>
            <a:fillRect/>
          </a:stretch>
        </p:blipFill>
        <p:spPr bwMode="auto">
          <a:xfrm>
            <a:off x="285720" y="3857628"/>
            <a:ext cx="3571900" cy="2000264"/>
          </a:xfrm>
          <a:prstGeom prst="rect">
            <a:avLst/>
          </a:prstGeom>
          <a:noFill/>
        </p:spPr>
      </p:pic>
      <p:graphicFrame>
        <p:nvGraphicFramePr>
          <p:cNvPr id="7" name="Диаграмма 6"/>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21</a:t>
            </a:fld>
            <a:endParaRPr lang="ru-RU"/>
          </a:p>
        </p:txBody>
      </p:sp>
      <p:graphicFrame>
        <p:nvGraphicFramePr>
          <p:cNvPr id="4" name="Таблица 3"/>
          <p:cNvGraphicFramePr>
            <a:graphicFrameLocks noGrp="1"/>
          </p:cNvGraphicFramePr>
          <p:nvPr/>
        </p:nvGraphicFramePr>
        <p:xfrm>
          <a:off x="214282" y="714356"/>
          <a:ext cx="8643998" cy="4753091"/>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56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инфраструктуры поддержки субъектов малого и среднего предпринимательства»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781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Популяризация предпринимательской деятельности;</a:t>
                      </a:r>
                    </a:p>
                    <a:p>
                      <a:r>
                        <a:rPr lang="ru-RU" sz="1200" kern="1200" dirty="0" smtClean="0">
                          <a:solidFill>
                            <a:schemeClr val="tx1"/>
                          </a:solidFill>
                          <a:latin typeface="Times New Roman" pitchFamily="18" charset="0"/>
                          <a:ea typeface="+mn-ea"/>
                          <a:cs typeface="Times New Roman" pitchFamily="18" charset="0"/>
                        </a:rPr>
                        <a:t> - Развитие инфраструктуры поддержки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Содействие субъектам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Вовлечение молодежи в предпринимательскую деятельность;</a:t>
                      </a:r>
                    </a:p>
                    <a:p>
                      <a:r>
                        <a:rPr lang="ru-RU" sz="1200" kern="1200" dirty="0" smtClean="0">
                          <a:solidFill>
                            <a:schemeClr val="tx1"/>
                          </a:solidFill>
                          <a:latin typeface="Times New Roman" pitchFamily="18" charset="0"/>
                          <a:ea typeface="+mn-ea"/>
                          <a:cs typeface="Times New Roman" pitchFamily="18" charset="0"/>
                        </a:rPr>
                        <a:t> - Содействие занятости населения и развитие самозанятости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Без названия (2)"/>
          <p:cNvPicPr>
            <a:picLocks noChangeAspect="1" noChangeArrowheads="1"/>
          </p:cNvPicPr>
          <p:nvPr/>
        </p:nvPicPr>
        <p:blipFill>
          <a:blip r:embed="rId2"/>
          <a:srcRect/>
          <a:stretch>
            <a:fillRect/>
          </a:stretch>
        </p:blipFill>
        <p:spPr bwMode="auto">
          <a:xfrm>
            <a:off x="214282" y="1285860"/>
            <a:ext cx="3500462" cy="21431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22</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FF0066"/>
                </a:solidFill>
                <a:effectLst/>
                <a:latin typeface="Comic Sans MS" pitchFamily="66" charset="0"/>
              </a:rPr>
              <a:t>    </a:t>
            </a:r>
          </a:p>
        </p:txBody>
      </p:sp>
      <p:graphicFrame>
        <p:nvGraphicFramePr>
          <p:cNvPr id="10" name="Таблица 9"/>
          <p:cNvGraphicFramePr>
            <a:graphicFrameLocks noGrp="1"/>
          </p:cNvGraphicFramePr>
          <p:nvPr/>
        </p:nvGraphicFramePr>
        <p:xfrm>
          <a:off x="285720" y="285728"/>
          <a:ext cx="8643998" cy="5357850"/>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51,0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51,0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профилактике асоциальных явлений в молодежной среде»</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46,0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46,0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«Комплекс профилактических мероприятий по снижению уровня правонарушений в общественных местах»</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Уменьшение факторов угрозы для жизнедеятельности населения в муниципальном образовании «Краснинский район» Смоленской области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11" name="Диаграмма 10"/>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6" descr="Без названия"/>
          <p:cNvPicPr>
            <a:picLocks noChangeAspect="1" noChangeArrowheads="1"/>
          </p:cNvPicPr>
          <p:nvPr/>
        </p:nvPicPr>
        <p:blipFill>
          <a:blip r:embed="rId3"/>
          <a:srcRect/>
          <a:stretch>
            <a:fillRect/>
          </a:stretch>
        </p:blipFill>
        <p:spPr bwMode="auto">
          <a:xfrm>
            <a:off x="357158" y="3786190"/>
            <a:ext cx="3500462" cy="1857388"/>
          </a:xfrm>
          <a:prstGeom prst="rect">
            <a:avLst/>
          </a:prstGeom>
          <a:noFill/>
        </p:spPr>
      </p:pic>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23</a:t>
            </a:fld>
            <a:endParaRPr lang="ru-RU"/>
          </a:p>
        </p:txBody>
      </p:sp>
      <p:graphicFrame>
        <p:nvGraphicFramePr>
          <p:cNvPr id="4" name="Таблица 3"/>
          <p:cNvGraphicFramePr>
            <a:graphicFrameLocks noGrp="1"/>
          </p:cNvGraphicFramePr>
          <p:nvPr/>
        </p:nvGraphicFramePr>
        <p:xfrm>
          <a:off x="285720" y="357166"/>
          <a:ext cx="8643998" cy="5996002"/>
        </p:xfrm>
        <a:graphic>
          <a:graphicData uri="http://schemas.openxmlformats.org/drawingml/2006/table">
            <a:tbl>
              <a:tblPr/>
              <a:tblGrid>
                <a:gridCol w="3571900"/>
                <a:gridCol w="2859384"/>
                <a:gridCol w="739228"/>
                <a:gridCol w="759106"/>
                <a:gridCol w="714380"/>
              </a:tblGrid>
              <a:tr h="52973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713">
                <a:tc rowSpan="6">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Популяризация массового спорта и приобщение населения к массовым занятиям физической культурой и спортом</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4589,2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4558,1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99,3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Региональный проект "Спорт - норма жизни" </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3572,0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3572,0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496">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Ведомственный проект "Развитие физической культуры и массового спорта"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627,2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95,7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"Проведение спортивных мероприятий, обеспечение подготовки и участия в спортивных соревнованиях, спартакиадах, фестивалях"</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261,0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257,1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"Реализация установленных функций в сфере физической культуры и спорта" </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129,0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129,0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эффективности пропаганды здорового образа жизни, физической культуры и спорта;</a:t>
                      </a:r>
                    </a:p>
                    <a:p>
                      <a:r>
                        <a:rPr lang="ru-RU" sz="1200" kern="1200" dirty="0" smtClean="0">
                          <a:solidFill>
                            <a:schemeClr val="tx1"/>
                          </a:solidFill>
                          <a:latin typeface="Times New Roman" pitchFamily="18" charset="0"/>
                          <a:ea typeface="+mn-ea"/>
                          <a:cs typeface="Times New Roman" pitchFamily="18" charset="0"/>
                        </a:rPr>
                        <a:t> - улучшение материально-технической базы для массовых занятий физической культурой и спортом;</a:t>
                      </a:r>
                    </a:p>
                    <a:p>
                      <a:r>
                        <a:rPr lang="ru-RU" sz="1200" kern="1200" dirty="0" smtClean="0">
                          <a:solidFill>
                            <a:schemeClr val="tx1"/>
                          </a:solidFill>
                          <a:latin typeface="Times New Roman" pitchFamily="18" charset="0"/>
                          <a:ea typeface="+mn-ea"/>
                          <a:cs typeface="Times New Roman" pitchFamily="18" charset="0"/>
                        </a:rPr>
                        <a:t> - увеличение количества районных спортивных мероприятий среди различных категорий населения и количества их участников; </a:t>
                      </a:r>
                    </a:p>
                    <a:p>
                      <a:r>
                        <a:rPr lang="ru-RU" sz="1200" kern="1200" dirty="0" smtClean="0">
                          <a:solidFill>
                            <a:schemeClr val="tx1"/>
                          </a:solidFill>
                          <a:latin typeface="Times New Roman" pitchFamily="18" charset="0"/>
                          <a:ea typeface="+mn-ea"/>
                          <a:cs typeface="Times New Roman" pitchFamily="18" charset="0"/>
                        </a:rPr>
                        <a:t> - комплектование команд Краснинского района и их участие в межмуниципальных, региональных, межрегиональных, всероссийских и международных спортивных соревнованиях;</a:t>
                      </a:r>
                    </a:p>
                    <a:p>
                      <a:r>
                        <a:rPr lang="ru-RU" sz="1200" kern="1200" dirty="0" smtClean="0">
                          <a:solidFill>
                            <a:schemeClr val="tx1"/>
                          </a:solidFill>
                          <a:latin typeface="Times New Roman" pitchFamily="18" charset="0"/>
                          <a:ea typeface="+mn-ea"/>
                          <a:cs typeface="Times New Roman" pitchFamily="18" charset="0"/>
                        </a:rPr>
                        <a:t> - стабильность состава спортивных команд и секций;</a:t>
                      </a:r>
                    </a:p>
                    <a:p>
                      <a:r>
                        <a:rPr lang="ru-RU" sz="1200" kern="1200" dirty="0" smtClean="0">
                          <a:solidFill>
                            <a:schemeClr val="tx1"/>
                          </a:solidFill>
                          <a:latin typeface="Times New Roman" pitchFamily="18" charset="0"/>
                          <a:ea typeface="+mn-ea"/>
                          <a:cs typeface="Times New Roman" pitchFamily="18" charset="0"/>
                        </a:rPr>
                        <a:t> - снижение асоциальных явлений среди детей и подростков</a:t>
                      </a:r>
                    </a:p>
                    <a:p>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928670"/>
          <a:ext cx="3571900" cy="2714644"/>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7" descr="stadion-vostok-v-krasnom-avgust-2021-foto-admin-smolensk.ru_"/>
          <p:cNvPicPr>
            <a:picLocks noChangeAspect="1" noChangeArrowheads="1"/>
          </p:cNvPicPr>
          <p:nvPr/>
        </p:nvPicPr>
        <p:blipFill>
          <a:blip r:embed="rId3" cstate="print"/>
          <a:srcRect/>
          <a:stretch>
            <a:fillRect/>
          </a:stretch>
        </p:blipFill>
        <p:spPr bwMode="auto">
          <a:xfrm>
            <a:off x="285720" y="3571876"/>
            <a:ext cx="3571900" cy="18573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24</a:t>
            </a:fld>
            <a:endParaRPr lang="ru-RU"/>
          </a:p>
        </p:txBody>
      </p:sp>
      <p:graphicFrame>
        <p:nvGraphicFramePr>
          <p:cNvPr id="4" name="Таблица 3"/>
          <p:cNvGraphicFramePr>
            <a:graphicFrameLocks noGrp="1"/>
          </p:cNvGraphicFramePr>
          <p:nvPr/>
        </p:nvGraphicFramePr>
        <p:xfrm>
          <a:off x="357158" y="285728"/>
          <a:ext cx="8643998" cy="6117351"/>
        </p:xfrm>
        <a:graphic>
          <a:graphicData uri="http://schemas.openxmlformats.org/drawingml/2006/table">
            <a:tbl>
              <a:tblPr/>
              <a:tblGrid>
                <a:gridCol w="3571900"/>
                <a:gridCol w="2859384"/>
                <a:gridCol w="739228"/>
                <a:gridCol w="759106"/>
                <a:gridCol w="714380"/>
              </a:tblGrid>
              <a:tr h="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1903">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50" b="1" dirty="0" smtClean="0">
                          <a:latin typeface="Times New Roman" pitchFamily="18" charset="0"/>
                          <a:ea typeface="Times New Roman"/>
                          <a:cs typeface="Times New Roman" pitchFamily="18" charset="0"/>
                        </a:rPr>
                        <a:t>     Цель: </a:t>
                      </a:r>
                      <a:r>
                        <a:rPr lang="ru-RU" sz="1150" i="0" u="none" strike="noStrike" spc="0" dirty="0" smtClean="0">
                          <a:solidFill>
                            <a:srgbClr val="000000"/>
                          </a:solidFill>
                          <a:latin typeface="Times New Roman"/>
                          <a:ea typeface="Times New Roman"/>
                          <a:cs typeface="Times New Roman"/>
                        </a:rPr>
                        <a:t>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29376,1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29373,0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6264,4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6261,3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733">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«Управление муниципальным долгом»</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«Осуществление полномочий  по расчету и предоставлению дотаций бюджетам городского, сельских поселений  муниципального образования «Краснинский район» Смоленской области за счет средств областного бюджета»</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23110,3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23110,3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100" kern="1200" dirty="0" smtClean="0">
                          <a:solidFill>
                            <a:schemeClr val="tx1"/>
                          </a:solidFill>
                          <a:latin typeface="Times New Roman" pitchFamily="18" charset="0"/>
                          <a:ea typeface="+mn-ea"/>
                          <a:cs typeface="Times New Roman" pitchFamily="18" charset="0"/>
                        </a:rPr>
                        <a:t>:</a:t>
                      </a:r>
                    </a:p>
                    <a:p>
                      <a:r>
                        <a:rPr lang="ru-RU" sz="1100" kern="1200" dirty="0" smtClean="0">
                          <a:solidFill>
                            <a:schemeClr val="tx1"/>
                          </a:solidFill>
                          <a:latin typeface="Times New Roman" pitchFamily="18" charset="0"/>
                          <a:ea typeface="+mn-ea"/>
                          <a:cs typeface="Times New Roman" pitchFamily="18" charset="0"/>
                        </a:rPr>
                        <a:t> </a:t>
                      </a:r>
                      <a:r>
                        <a:rPr lang="ru-RU" sz="1100" b="0" kern="1200" dirty="0" smtClean="0">
                          <a:solidFill>
                            <a:schemeClr val="tx1"/>
                          </a:solidFill>
                          <a:latin typeface="Times New Roman" pitchFamily="18" charset="0"/>
                          <a:ea typeface="+mn-ea"/>
                          <a:cs typeface="Times New Roman" pitchFamily="18" charset="0"/>
                        </a:rPr>
                        <a:t>- повышение обоснованности, эффективности и     прозрачности бюджетных расходов;</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качественная организация исполнения бюджета муниципального образования;</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обеспечение объема муниципального  долга на экономически безопасном уровне;</a:t>
                      </a:r>
                      <a:endParaRPr lang="ru-RU" sz="1100" b="1" kern="1200" dirty="0" smtClean="0">
                        <a:solidFill>
                          <a:schemeClr val="tx1"/>
                        </a:solidFill>
                        <a:latin typeface="Times New Roman" pitchFamily="18" charset="0"/>
                        <a:ea typeface="+mn-ea"/>
                        <a:cs typeface="Times New Roman" pitchFamily="18" charset="0"/>
                      </a:endParaRPr>
                    </a:p>
                    <a:p>
                      <a:pPr>
                        <a:buFontTx/>
                        <a:buChar char="-"/>
                      </a:pPr>
                      <a:r>
                        <a:rPr lang="ru-RU" sz="1100" b="0" kern="1200" dirty="0" smtClean="0">
                          <a:solidFill>
                            <a:schemeClr val="tx1"/>
                          </a:solidFill>
                          <a:latin typeface="Times New Roman" pitchFamily="18" charset="0"/>
                          <a:ea typeface="+mn-ea"/>
                          <a:cs typeface="Times New Roman" pitchFamily="18" charset="0"/>
                        </a:rPr>
                        <a:t> обеспечение оптимизации расходов на обслуживание муниципального долга;</a:t>
                      </a:r>
                      <a:endParaRPr lang="ru-RU" sz="1100" b="1" kern="1200" dirty="0" smtClean="0">
                        <a:solidFill>
                          <a:schemeClr val="tx1"/>
                        </a:solidFill>
                        <a:latin typeface="Times New Roman" pitchFamily="18" charset="0"/>
                        <a:ea typeface="+mn-ea"/>
                        <a:cs typeface="Times New Roman" pitchFamily="18" charset="0"/>
                      </a:endParaRPr>
                    </a:p>
                    <a:p>
                      <a:r>
                        <a:rPr lang="ru-RU" sz="1100" kern="1200" dirty="0" smtClean="0">
                          <a:solidFill>
                            <a:schemeClr val="tx1"/>
                          </a:solidFill>
                          <a:latin typeface="Times New Roman" pitchFamily="18" charset="0"/>
                          <a:ea typeface="+mn-ea"/>
                          <a:cs typeface="Times New Roman" pitchFamily="18" charset="0"/>
                        </a:rPr>
                        <a:t> - повышение прозрачности процедур предоставления финансовой помощи местным бюджетам;</a:t>
                      </a:r>
                    </a:p>
                    <a:p>
                      <a:r>
                        <a:rPr lang="ru-RU" sz="1100" kern="1200" dirty="0" smtClean="0">
                          <a:solidFill>
                            <a:schemeClr val="tx1"/>
                          </a:solidFill>
                          <a:latin typeface="Times New Roman" pitchFamily="18" charset="0"/>
                          <a:ea typeface="+mn-ea"/>
                          <a:cs typeface="Times New Roman" pitchFamily="18" charset="0"/>
                        </a:rPr>
                        <a:t> - соблюдение требований бюджетного законодательства участниками бюджетного процесса на местном уровне; </a:t>
                      </a:r>
                    </a:p>
                    <a:p>
                      <a:pPr>
                        <a:buFontTx/>
                        <a:buChar char="-"/>
                      </a:pPr>
                      <a:r>
                        <a:rPr lang="ru-RU" sz="1100" kern="1200" dirty="0" smtClean="0">
                          <a:solidFill>
                            <a:schemeClr val="tx1"/>
                          </a:solidFill>
                          <a:latin typeface="Times New Roman" pitchFamily="18" charset="0"/>
                          <a:ea typeface="+mn-ea"/>
                          <a:cs typeface="Times New Roman" pitchFamily="18" charset="0"/>
                        </a:rPr>
                        <a:t>  отсутствие просроченной кредиторской  задолженности;</a:t>
                      </a:r>
                    </a:p>
                    <a:p>
                      <a:pPr>
                        <a:buFontTx/>
                        <a:buChar char="-"/>
                      </a:pPr>
                      <a:endParaRPr lang="ru-RU" sz="11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357158" y="928670"/>
          <a:ext cx="3500462"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Без названия"/>
          <p:cNvPicPr>
            <a:picLocks noChangeAspect="1" noChangeArrowheads="1"/>
          </p:cNvPicPr>
          <p:nvPr/>
        </p:nvPicPr>
        <p:blipFill>
          <a:blip r:embed="rId3"/>
          <a:srcRect/>
          <a:stretch>
            <a:fillRect/>
          </a:stretch>
        </p:blipFill>
        <p:spPr bwMode="auto">
          <a:xfrm>
            <a:off x="357158" y="4286256"/>
            <a:ext cx="3500462" cy="20717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25</a:t>
            </a:fld>
            <a:endParaRPr lang="ru-RU"/>
          </a:p>
        </p:txBody>
      </p:sp>
      <p:graphicFrame>
        <p:nvGraphicFramePr>
          <p:cNvPr id="4" name="Таблица 3"/>
          <p:cNvGraphicFramePr>
            <a:graphicFrameLocks noGrp="1"/>
          </p:cNvGraphicFramePr>
          <p:nvPr/>
        </p:nvGraphicFramePr>
        <p:xfrm>
          <a:off x="214282" y="205587"/>
          <a:ext cx="8715436" cy="6556356"/>
        </p:xfrm>
        <a:graphic>
          <a:graphicData uri="http://schemas.openxmlformats.org/drawingml/2006/table">
            <a:tbl>
              <a:tblPr/>
              <a:tblGrid>
                <a:gridCol w="3071834"/>
                <a:gridCol w="3714776"/>
                <a:gridCol w="642942"/>
                <a:gridCol w="642942"/>
                <a:gridCol w="642942"/>
              </a:tblGrid>
              <a:tr h="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24991">
                <a:tc rowSpan="1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000" b="1" dirty="0" smtClean="0">
                          <a:latin typeface="Times New Roman" pitchFamily="18" charset="0"/>
                          <a:ea typeface="Times New Roman"/>
                          <a:cs typeface="Times New Roman" pitchFamily="18" charset="0"/>
                        </a:rPr>
                        <a:t> </a:t>
                      </a:r>
                      <a:r>
                        <a:rPr lang="ru-RU" sz="950" b="1" dirty="0" smtClean="0">
                          <a:latin typeface="Times New Roman" pitchFamily="18" charset="0"/>
                          <a:ea typeface="Times New Roman"/>
                          <a:cs typeface="Times New Roman" pitchFamily="18" charset="0"/>
                        </a:rPr>
                        <a:t>Цель: </a:t>
                      </a:r>
                      <a:r>
                        <a:rPr lang="ru-RU" sz="950" dirty="0" smtClean="0">
                          <a:latin typeface="Times New Roman" pitchFamily="18" charset="0"/>
                          <a:ea typeface="Times New Roman"/>
                          <a:cs typeface="Times New Roman" pitchFamily="18" charset="0"/>
                        </a:rPr>
                        <a:t>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endParaRPr lang="ru-RU" sz="9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207073,5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205107,3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99,1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"Современная школа"</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3454,6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3460,1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99,9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017">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a:t>
                      </a:r>
                      <a:r>
                        <a:rPr lang="ru-RU" sz="1000" dirty="0" smtClean="0">
                          <a:solidFill>
                            <a:srgbClr val="000000"/>
                          </a:solidFill>
                          <a:latin typeface="Times New Roman"/>
                          <a:ea typeface="Calibri"/>
                          <a:cs typeface="Times New Roman"/>
                        </a:rPr>
                        <a:t>«Патриотическое воспитание граждан"</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169,9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169,9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детям-сиротам»</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1990,2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1985,1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3020,0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3003,1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33">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дошкольного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39786,8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39158,5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общего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129386,4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128328,8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дополнительного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14482,3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14290,8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«Реализация молодежной политики»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84,0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84,0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«Проведение мероприятий по отдыху и оздоровлению»</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338,9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328,1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96,8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«Совершенствование системы устройства детей-сирот и детей, оставшихся без попечения родителей, на воспитание в семьи и сопровождение выпускников интернатных организаций»</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3373,4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3347,5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21">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системы социальной поддержки педагогических работников»</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4964,4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4942,0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01">
                <a:tc vMerge="1">
                  <a:txBody>
                    <a:bodyPr/>
                    <a:lstStyle/>
                    <a:p>
                      <a:endParaRPr lang="ru-RU"/>
                    </a:p>
                  </a:txBody>
                  <a:tcPr/>
                </a:tc>
                <a:tc>
                  <a:txBody>
                    <a:bodyPr/>
                    <a:lstStyle/>
                    <a:p>
                      <a:pPr algn="just">
                        <a:spcAft>
                          <a:spcPts val="0"/>
                        </a:spcAft>
                      </a:pPr>
                      <a:r>
                        <a:rPr lang="ru-RU" sz="1000" dirty="0" smtClean="0">
                          <a:solidFill>
                            <a:srgbClr val="000000"/>
                          </a:solidFill>
                          <a:latin typeface="Times New Roman" pitchFamily="18" charset="0"/>
                          <a:ea typeface="Times New Roman"/>
                          <a:cs typeface="Times New Roman" pitchFamily="18" charset="0"/>
                        </a:rPr>
                        <a:t>Комплекс процессных мероприятий «Развитие профессионального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74,0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74,0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27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lvl="0"/>
                      <a:r>
                        <a:rPr lang="ru-RU" sz="10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r>
                        <a:rPr lang="ru-RU" sz="1000" kern="1200" dirty="0" smtClean="0">
                          <a:solidFill>
                            <a:schemeClr val="tx1"/>
                          </a:solidFill>
                          <a:latin typeface="+mn-lt"/>
                          <a:ea typeface="+mn-ea"/>
                          <a:cs typeface="+mn-cs"/>
                        </a:rPr>
                        <a:t>   </a:t>
                      </a:r>
                      <a:r>
                        <a:rPr lang="ru-RU" sz="1000" kern="1200" baseline="0" dirty="0" smtClean="0">
                          <a:solidFill>
                            <a:schemeClr val="tx1"/>
                          </a:solidFill>
                          <a:latin typeface="+mn-lt"/>
                          <a:ea typeface="+mn-ea"/>
                          <a:cs typeface="+mn-cs"/>
                        </a:rPr>
                        <a:t>                                 </a:t>
                      </a:r>
                      <a:r>
                        <a:rPr lang="ru-RU" sz="1000" kern="1200" dirty="0" smtClean="0">
                          <a:solidFill>
                            <a:schemeClr val="tx1"/>
                          </a:solidFill>
                          <a:latin typeface="Times New Roman" pitchFamily="18" charset="0"/>
                          <a:ea typeface="+mn-ea"/>
                          <a:cs typeface="Times New Roman" pitchFamily="18" charset="0"/>
                        </a:rPr>
                        <a:t>- ликвидированы очереди на зачисление детей в возрасте от 3 до 7 лет в образовательных организациях, реализующих основную общеобразовательную программу дошкольного образования;</a:t>
                      </a:r>
                    </a:p>
                    <a:p>
                      <a:pPr lvl="0"/>
                      <a:r>
                        <a:rPr lang="ru-RU" sz="1000" kern="1200" dirty="0" smtClean="0">
                          <a:solidFill>
                            <a:schemeClr val="tx1"/>
                          </a:solidFill>
                          <a:latin typeface="Times New Roman" pitchFamily="18" charset="0"/>
                          <a:ea typeface="+mn-ea"/>
                          <a:cs typeface="Times New Roman" pitchFamily="18" charset="0"/>
                        </a:rPr>
                        <a:t> - созданы условия, соответствующие требованиям федеральных государственных образовательных стандартов;</a:t>
                      </a:r>
                    </a:p>
                    <a:p>
                      <a:pPr lvl="0">
                        <a:buFontTx/>
                        <a:buChar char="-"/>
                      </a:pPr>
                      <a:r>
                        <a:rPr lang="ru-RU" sz="1000" kern="1200" dirty="0" smtClean="0">
                          <a:solidFill>
                            <a:schemeClr val="tx1"/>
                          </a:solidFill>
                          <a:latin typeface="Times New Roman" pitchFamily="18" charset="0"/>
                          <a:ea typeface="+mn-ea"/>
                          <a:cs typeface="Times New Roman" pitchFamily="18" charset="0"/>
                        </a:rPr>
                        <a:t>не менее 75 процентов детей 5 - 18 лет  охвачены программами дополнительного образования;</a:t>
                      </a:r>
                    </a:p>
                    <a:p>
                      <a:pPr lvl="0">
                        <a:buFontTx/>
                        <a:buChar char="-"/>
                      </a:pPr>
                      <a:r>
                        <a:rPr lang="ru-RU" sz="1000" kern="1200" dirty="0" smtClean="0">
                          <a:solidFill>
                            <a:schemeClr val="tx1"/>
                          </a:solidFill>
                          <a:latin typeface="Times New Roman" pitchFamily="18" charset="0"/>
                          <a:ea typeface="+mn-ea"/>
                          <a:cs typeface="Times New Roman" pitchFamily="18" charset="0"/>
                        </a:rPr>
                        <a:t> повышение результатов единого государственного экзамена;</a:t>
                      </a:r>
                    </a:p>
                    <a:p>
                      <a:r>
                        <a:rPr lang="ru-RU" sz="1000" kern="1200" dirty="0" smtClean="0">
                          <a:solidFill>
                            <a:schemeClr val="tx1"/>
                          </a:solidFill>
                          <a:latin typeface="Times New Roman" pitchFamily="18" charset="0"/>
                          <a:ea typeface="+mn-ea"/>
                          <a:cs typeface="Times New Roman" pitchFamily="18" charset="0"/>
                        </a:rPr>
                        <a:t> - увеличение доли учащихся по программам общего образования, участвующих в олимпиадах и конкурсах различного уровня </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1" descr="Без названия (3)"/>
          <p:cNvPicPr>
            <a:picLocks noChangeAspect="1" noChangeArrowheads="1"/>
          </p:cNvPicPr>
          <p:nvPr/>
        </p:nvPicPr>
        <p:blipFill>
          <a:blip r:embed="rId2"/>
          <a:srcRect/>
          <a:stretch>
            <a:fillRect/>
          </a:stretch>
        </p:blipFill>
        <p:spPr bwMode="auto">
          <a:xfrm>
            <a:off x="214282" y="5000636"/>
            <a:ext cx="3000396" cy="1857364"/>
          </a:xfrm>
          <a:prstGeom prst="rect">
            <a:avLst/>
          </a:prstGeom>
          <a:noFill/>
        </p:spPr>
      </p:pic>
      <p:graphicFrame>
        <p:nvGraphicFramePr>
          <p:cNvPr id="6" name="Диаграмма 5"/>
          <p:cNvGraphicFramePr/>
          <p:nvPr/>
        </p:nvGraphicFramePr>
        <p:xfrm>
          <a:off x="214282" y="714356"/>
          <a:ext cx="307183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26</a:t>
            </a:fld>
            <a:endParaRPr lang="ru-RU"/>
          </a:p>
        </p:txBody>
      </p:sp>
      <p:graphicFrame>
        <p:nvGraphicFramePr>
          <p:cNvPr id="5" name="Таблица 4"/>
          <p:cNvGraphicFramePr>
            <a:graphicFrameLocks noGrp="1"/>
          </p:cNvGraphicFramePr>
          <p:nvPr/>
        </p:nvGraphicFramePr>
        <p:xfrm>
          <a:off x="285720" y="90498"/>
          <a:ext cx="8643998" cy="6565562"/>
        </p:xfrm>
        <a:graphic>
          <a:graphicData uri="http://schemas.openxmlformats.org/drawingml/2006/table">
            <a:tbl>
              <a:tblPr/>
              <a:tblGrid>
                <a:gridCol w="3357586"/>
                <a:gridCol w="3073698"/>
                <a:gridCol w="739228"/>
                <a:gridCol w="759106"/>
                <a:gridCol w="714380"/>
              </a:tblGrid>
              <a:tr h="500066">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8694">
                <a:tc rowSpan="9">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Сохранение и развитие национальной духовной культуры.</a:t>
                      </a:r>
                    </a:p>
                    <a:p>
                      <a:pPr algn="just" fontAlgn="base">
                        <a:spcAft>
                          <a:spcPts val="0"/>
                        </a:spcAft>
                      </a:pPr>
                      <a:r>
                        <a:rPr lang="ru-RU" sz="1200" dirty="0" smtClean="0">
                          <a:latin typeface="Times New Roman" pitchFamily="18" charset="0"/>
                          <a:ea typeface="Times New Roman"/>
                          <a:cs typeface="Times New Roman" pitchFamily="18" charset="0"/>
                        </a:rPr>
                        <a:t>Формирование единого культурного пространства района в его неразрывной связи  с культурной жизнью области, страны</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46872,4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44807,9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95,6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30">
                <a:tc vMerge="1">
                  <a:txBody>
                    <a:bodyPr/>
                    <a:lstStyle/>
                    <a:p>
                      <a:endParaRPr lang="ru-RU"/>
                    </a:p>
                  </a:txBody>
                  <a:tcPr/>
                </a:tc>
                <a:tc>
                  <a:txBody>
                    <a:bodyPr/>
                    <a:lstStyle/>
                    <a:p>
                      <a:pPr algn="just">
                        <a:spcAft>
                          <a:spcPts val="0"/>
                        </a:spcAft>
                      </a:pPr>
                      <a:r>
                        <a:rPr lang="ru-RU" sz="1200" dirty="0" smtClean="0">
                          <a:latin typeface="Times New Roman" pitchFamily="18" charset="0"/>
                          <a:ea typeface="Times New Roman"/>
                          <a:cs typeface="Times New Roman" pitchFamily="18" charset="0"/>
                        </a:rPr>
                        <a:t>Региональный проект «Культурная</a:t>
                      </a:r>
                      <a:r>
                        <a:rPr lang="ru-RU" sz="1200" baseline="0" dirty="0" smtClean="0">
                          <a:latin typeface="Times New Roman" pitchFamily="18" charset="0"/>
                          <a:ea typeface="Times New Roman"/>
                          <a:cs typeface="Times New Roman" pitchFamily="18" charset="0"/>
                        </a:rPr>
                        <a:t> среда»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10737,3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10606,2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музейной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2522,3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2495,8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библиотечного обслуживания»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10310,2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10089,4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97,9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«Организация культурно-досугового обслуживания населения»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23292,6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21606,5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92,8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туризма»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 Комплекс процессных мероприятий «Сохранение и охрана объектов культурного наследия (памятников истории и культуры) расположенных на территории муниципального образования «Краснинский район» Смоленской области»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38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создание и обеспечение условий для сохранения и развития культуры района;</a:t>
                      </a:r>
                    </a:p>
                    <a:p>
                      <a:r>
                        <a:rPr lang="ru-RU" sz="1200" kern="1200" dirty="0" smtClean="0">
                          <a:solidFill>
                            <a:schemeClr val="tx1"/>
                          </a:solidFill>
                          <a:latin typeface="Times New Roman" pitchFamily="18" charset="0"/>
                          <a:ea typeface="+mn-ea"/>
                          <a:cs typeface="Times New Roman" pitchFamily="18" charset="0"/>
                        </a:rPr>
                        <a:t>- обеспечение широкого доступа населения Краснинского района к ценностям традиционной и современной культуры;</a:t>
                      </a:r>
                    </a:p>
                    <a:p>
                      <a:r>
                        <a:rPr lang="ru-RU" sz="1200" kern="1200" dirty="0" smtClean="0">
                          <a:solidFill>
                            <a:schemeClr val="tx1"/>
                          </a:solidFill>
                          <a:latin typeface="Times New Roman" pitchFamily="18" charset="0"/>
                          <a:ea typeface="+mn-ea"/>
                          <a:cs typeface="Times New Roman" pitchFamily="18" charset="0"/>
                        </a:rPr>
                        <a:t>- повышение качества культурно - досугового обслуживания населения;</a:t>
                      </a:r>
                    </a:p>
                    <a:p>
                      <a:r>
                        <a:rPr lang="ru-RU" sz="1200" kern="1200" dirty="0" smtClean="0">
                          <a:solidFill>
                            <a:schemeClr val="tx1"/>
                          </a:solidFill>
                          <a:latin typeface="Times New Roman" pitchFamily="18" charset="0"/>
                          <a:ea typeface="+mn-ea"/>
                          <a:cs typeface="Times New Roman" pitchFamily="18" charset="0"/>
                        </a:rPr>
                        <a:t>- повышение статуса и профессионализма работников культуры;</a:t>
                      </a:r>
                    </a:p>
                    <a:p>
                      <a:r>
                        <a:rPr lang="ru-RU" sz="1200" kern="1200" dirty="0" smtClean="0">
                          <a:solidFill>
                            <a:schemeClr val="tx1"/>
                          </a:solidFill>
                          <a:latin typeface="Times New Roman" pitchFamily="18" charset="0"/>
                          <a:ea typeface="+mn-ea"/>
                          <a:cs typeface="Times New Roman" pitchFamily="18" charset="0"/>
                        </a:rPr>
                        <a:t>- создание привлекательного имиджа муниципального образования «Краснинский район»</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7" name="Рисунок 2" descr="Без названия (4)"/>
          <p:cNvPicPr>
            <a:picLocks noChangeAspect="1" noChangeArrowheads="1"/>
          </p:cNvPicPr>
          <p:nvPr/>
        </p:nvPicPr>
        <p:blipFill>
          <a:blip r:embed="rId2"/>
          <a:srcRect/>
          <a:stretch>
            <a:fillRect/>
          </a:stretch>
        </p:blipFill>
        <p:spPr bwMode="auto">
          <a:xfrm>
            <a:off x="285720" y="4786322"/>
            <a:ext cx="3286148" cy="1857388"/>
          </a:xfrm>
          <a:prstGeom prst="rect">
            <a:avLst/>
          </a:prstGeom>
          <a:noFill/>
        </p:spPr>
      </p:pic>
      <p:graphicFrame>
        <p:nvGraphicFramePr>
          <p:cNvPr id="8" name="Диаграмма 7"/>
          <p:cNvGraphicFramePr/>
          <p:nvPr/>
        </p:nvGraphicFramePr>
        <p:xfrm>
          <a:off x="357158" y="785794"/>
          <a:ext cx="3357586" cy="285752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27</a:t>
            </a:fld>
            <a:endParaRPr lang="ru-RU"/>
          </a:p>
        </p:txBody>
      </p:sp>
      <p:graphicFrame>
        <p:nvGraphicFramePr>
          <p:cNvPr id="4" name="Таблица 3"/>
          <p:cNvGraphicFramePr>
            <a:graphicFrameLocks noGrp="1"/>
          </p:cNvGraphicFramePr>
          <p:nvPr/>
        </p:nvGraphicFramePr>
        <p:xfrm>
          <a:off x="285720" y="285728"/>
          <a:ext cx="8643998" cy="5334272"/>
        </p:xfrm>
        <a:graphic>
          <a:graphicData uri="http://schemas.openxmlformats.org/drawingml/2006/table">
            <a:tbl>
              <a:tblPr/>
              <a:tblGrid>
                <a:gridCol w="3357586"/>
                <a:gridCol w="3073698"/>
                <a:gridCol w="739228"/>
                <a:gridCol w="759106"/>
                <a:gridCol w="714380"/>
              </a:tblGrid>
              <a:tr h="38457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1730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a:t>
                      </a: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661,5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661,5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37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гражданам в обеспечении жильем и оплате жилищно-коммунальных услуг</a:t>
                      </a:r>
                      <a:r>
                        <a:rPr lang="ru-RU" sz="1200" dirty="0" smtClean="0">
                          <a:solidFill>
                            <a:srgbClr val="000000"/>
                          </a:solidFill>
                          <a:latin typeface="Times New Roman" pitchFamily="18" charset="0"/>
                          <a:ea typeface="Times New Roman"/>
                          <a:cs typeface="Times New Roman" pitchFamily="18" charset="0"/>
                        </a:rPr>
                        <a:t>»</a:t>
                      </a:r>
                    </a:p>
                    <a:p>
                      <a:pPr algn="just">
                        <a:spcAft>
                          <a:spcPts val="0"/>
                        </a:spcAft>
                      </a:pP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661,5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661,5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улучшение жилищных условий более молодых семей;</a:t>
                      </a:r>
                    </a:p>
                    <a:p>
                      <a:r>
                        <a:rPr lang="ru-RU" sz="1200" kern="1200" dirty="0" smtClean="0">
                          <a:solidFill>
                            <a:schemeClr val="tx1"/>
                          </a:solidFill>
                          <a:latin typeface="Times New Roman" pitchFamily="18" charset="0"/>
                          <a:ea typeface="+mn-ea"/>
                          <a:cs typeface="Times New Roman" pitchFamily="18" charset="0"/>
                        </a:rPr>
                        <a:t>- привлечение в жилищную сферу дополнительных финансовых средств организаций, предоставляющих ипотечные жилищные кредиты и займы, собственные средства граждан;</a:t>
                      </a:r>
                    </a:p>
                    <a:p>
                      <a:r>
                        <a:rPr lang="ru-RU" sz="1200" kern="1200" dirty="0" smtClean="0">
                          <a:solidFill>
                            <a:schemeClr val="tx1"/>
                          </a:solidFill>
                          <a:latin typeface="Times New Roman" pitchFamily="18" charset="0"/>
                          <a:ea typeface="+mn-ea"/>
                          <a:cs typeface="Times New Roman" pitchFamily="18" charset="0"/>
                        </a:rPr>
                        <a:t>- развитие и закрепление положительных демографических тенденций;</a:t>
                      </a:r>
                    </a:p>
                    <a:p>
                      <a:r>
                        <a:rPr lang="ru-RU" sz="1200" kern="1200" dirty="0" smtClean="0">
                          <a:solidFill>
                            <a:schemeClr val="tx1"/>
                          </a:solidFill>
                          <a:latin typeface="Times New Roman" pitchFamily="18" charset="0"/>
                          <a:ea typeface="+mn-ea"/>
                          <a:cs typeface="Times New Roman" pitchFamily="18" charset="0"/>
                        </a:rPr>
                        <a:t>- укрепление семейных отношений и снижение социальной напряженности;</a:t>
                      </a:r>
                    </a:p>
                    <a:p>
                      <a:r>
                        <a:rPr lang="ru-RU" sz="1200" kern="1200" dirty="0" smtClean="0">
                          <a:solidFill>
                            <a:schemeClr val="tx1"/>
                          </a:solidFill>
                          <a:latin typeface="Times New Roman" pitchFamily="18" charset="0"/>
                          <a:ea typeface="+mn-ea"/>
                          <a:cs typeface="Times New Roman" pitchFamily="18" charset="0"/>
                        </a:rPr>
                        <a:t>- развитие системы ипотечного жилищного кредитования</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Без названия (5)"/>
          <p:cNvPicPr>
            <a:picLocks noChangeAspect="1" noChangeArrowheads="1"/>
          </p:cNvPicPr>
          <p:nvPr/>
        </p:nvPicPr>
        <p:blipFill>
          <a:blip r:embed="rId2"/>
          <a:srcRect/>
          <a:stretch>
            <a:fillRect/>
          </a:stretch>
        </p:blipFill>
        <p:spPr bwMode="auto">
          <a:xfrm>
            <a:off x="285720" y="3571876"/>
            <a:ext cx="3286148" cy="2000264"/>
          </a:xfrm>
          <a:prstGeom prst="rect">
            <a:avLst/>
          </a:prstGeom>
          <a:noFill/>
        </p:spPr>
      </p:pic>
      <p:graphicFrame>
        <p:nvGraphicFramePr>
          <p:cNvPr id="6" name="Диаграмма 5"/>
          <p:cNvGraphicFramePr/>
          <p:nvPr/>
        </p:nvGraphicFramePr>
        <p:xfrm>
          <a:off x="285720" y="928670"/>
          <a:ext cx="3357586" cy="25003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28</a:t>
            </a:fld>
            <a:endParaRPr lang="ru-RU"/>
          </a:p>
        </p:txBody>
      </p:sp>
      <p:graphicFrame>
        <p:nvGraphicFramePr>
          <p:cNvPr id="4" name="Таблица 3"/>
          <p:cNvGraphicFramePr>
            <a:graphicFrameLocks noGrp="1"/>
          </p:cNvGraphicFramePr>
          <p:nvPr/>
        </p:nvGraphicFramePr>
        <p:xfrm>
          <a:off x="357158" y="357166"/>
          <a:ext cx="8643998" cy="5958533"/>
        </p:xfrm>
        <a:graphic>
          <a:graphicData uri="http://schemas.openxmlformats.org/drawingml/2006/table">
            <a:tbl>
              <a:tblPr/>
              <a:tblGrid>
                <a:gridCol w="3357586"/>
                <a:gridCol w="3073698"/>
                <a:gridCol w="739228"/>
                <a:gridCol w="759106"/>
                <a:gridCol w="714380"/>
              </a:tblGrid>
              <a:tr h="42259">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08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планирования, муниципальных  нормативов градостроительного проектирования, подготовки документов территориального планирования, градостроительного зонирования</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815,0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815,0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20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нормативно-правовых и информационных ресурсов для обеспечения градостроительной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815,0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815,0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179">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обеспечение муниципального образования «Краснинский район» Смоленской области документами территориального планирования и нормативами градостроительного проектирования;</a:t>
                      </a:r>
                    </a:p>
                    <a:p>
                      <a:r>
                        <a:rPr lang="ru-RU" sz="1200" kern="1200" dirty="0" smtClean="0">
                          <a:solidFill>
                            <a:schemeClr val="tx1"/>
                          </a:solidFill>
                          <a:latin typeface="Times New Roman" pitchFamily="18" charset="0"/>
                          <a:ea typeface="+mn-ea"/>
                          <a:cs typeface="Times New Roman" pitchFamily="18" charset="0"/>
                        </a:rPr>
                        <a:t>- разработка генеральных планов сельских поселений;</a:t>
                      </a:r>
                    </a:p>
                    <a:p>
                      <a:r>
                        <a:rPr lang="ru-RU" sz="1200" kern="1200" dirty="0" smtClean="0">
                          <a:solidFill>
                            <a:schemeClr val="tx1"/>
                          </a:solidFill>
                          <a:latin typeface="Times New Roman" pitchFamily="18" charset="0"/>
                          <a:ea typeface="+mn-ea"/>
                          <a:cs typeface="Times New Roman" pitchFamily="18" charset="0"/>
                        </a:rPr>
                        <a:t>- разработка правил землепользования и застройки сельских поселений</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IMG_0682 (1)"/>
          <p:cNvPicPr>
            <a:picLocks noChangeAspect="1" noChangeArrowheads="1"/>
          </p:cNvPicPr>
          <p:nvPr/>
        </p:nvPicPr>
        <p:blipFill>
          <a:blip r:embed="rId2" cstate="print"/>
          <a:srcRect/>
          <a:stretch>
            <a:fillRect/>
          </a:stretch>
        </p:blipFill>
        <p:spPr bwMode="auto">
          <a:xfrm>
            <a:off x="428596" y="1000108"/>
            <a:ext cx="3286148" cy="2571768"/>
          </a:xfrm>
          <a:prstGeom prst="rect">
            <a:avLst/>
          </a:prstGeom>
          <a:noFill/>
        </p:spPr>
      </p:pic>
      <p:graphicFrame>
        <p:nvGraphicFramePr>
          <p:cNvPr id="6" name="Диаграмма 5"/>
          <p:cNvGraphicFramePr/>
          <p:nvPr/>
        </p:nvGraphicFramePr>
        <p:xfrm>
          <a:off x="428596" y="3643314"/>
          <a:ext cx="3214710" cy="25717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29</a:t>
            </a:fld>
            <a:endParaRPr lang="ru-RU"/>
          </a:p>
        </p:txBody>
      </p:sp>
      <p:graphicFrame>
        <p:nvGraphicFramePr>
          <p:cNvPr id="4" name="Таблица 3"/>
          <p:cNvGraphicFramePr>
            <a:graphicFrameLocks noGrp="1"/>
          </p:cNvGraphicFramePr>
          <p:nvPr/>
        </p:nvGraphicFramePr>
        <p:xfrm>
          <a:off x="285720" y="285728"/>
          <a:ext cx="8643998" cy="5403493"/>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58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66,7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1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гражданскому и патриотическому воспитанию граждан, включая проведение мероприятий, посвященных памятным датам и </a:t>
                      </a:r>
                      <a:r>
                        <a:rPr lang="ru-RU" sz="1200" dirty="0" smtClean="0">
                          <a:solidFill>
                            <a:srgbClr val="000000"/>
                          </a:solidFill>
                          <a:latin typeface="Times New Roman"/>
                          <a:ea typeface="Times New Roman"/>
                          <a:cs typeface="Times New Roman"/>
                        </a:rPr>
                        <a:t>праздникам»</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66,7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endParaRPr lang="ru-RU" sz="1200" kern="1200" dirty="0" smtClean="0">
                        <a:solidFill>
                          <a:schemeClr val="tx1"/>
                        </a:solidFill>
                        <a:latin typeface="Times New Roman" pitchFamily="18" charset="0"/>
                        <a:ea typeface="+mn-ea"/>
                        <a:cs typeface="Times New Roman" pitchFamily="18" charset="0"/>
                      </a:endParaRPr>
                    </a:p>
                    <a:p>
                      <a:r>
                        <a:rPr lang="ru-RU" sz="1200" dirty="0" smtClean="0">
                          <a:latin typeface="Times New Roman"/>
                          <a:ea typeface="Times New Roman"/>
                          <a:cs typeface="Times New Roman"/>
                        </a:rPr>
                        <a:t> -</a:t>
                      </a:r>
                      <a:r>
                        <a:rPr lang="ru-RU" sz="1200" baseline="0" dirty="0" smtClean="0">
                          <a:latin typeface="Times New Roman"/>
                          <a:ea typeface="Times New Roman"/>
                          <a:cs typeface="Times New Roman"/>
                        </a:rPr>
                        <a:t>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a:t>
                      </a:r>
                    </a:p>
                    <a:p>
                      <a:pPr>
                        <a:buFontTx/>
                        <a:buChar char="-"/>
                      </a:pPr>
                      <a:r>
                        <a:rPr lang="ru-RU" sz="1200" dirty="0" smtClean="0">
                          <a:latin typeface="Times New Roman"/>
                          <a:ea typeface="Times New Roman"/>
                          <a:cs typeface="Times New Roman"/>
                        </a:rPr>
                        <a:t>увеличение количества действующих патриотических клубов общественных организаций, разноплановых мероприятий патриотической направленности </a:t>
                      </a:r>
                    </a:p>
                    <a:p>
                      <a:pPr>
                        <a:buFontTx/>
                        <a:buChar char="-"/>
                      </a:pPr>
                      <a:r>
                        <a:rPr lang="ru-RU" sz="1200" dirty="0" smtClean="0">
                          <a:latin typeface="Times New Roman"/>
                          <a:ea typeface="Times New Roman"/>
                          <a:cs typeface="Times New Roman"/>
                        </a:rPr>
                        <a:t> освещение в средствах массовой информации  памятных мероприятий </a:t>
                      </a:r>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249858" name="Picture 2" descr="C:\Users\Смирнова\Documents\Бюджет для граждан\images.jpg"/>
          <p:cNvPicPr>
            <a:picLocks noChangeAspect="1" noChangeArrowheads="1"/>
          </p:cNvPicPr>
          <p:nvPr/>
        </p:nvPicPr>
        <p:blipFill>
          <a:blip r:embed="rId2"/>
          <a:srcRect/>
          <a:stretch>
            <a:fillRect/>
          </a:stretch>
        </p:blipFill>
        <p:spPr bwMode="auto">
          <a:xfrm>
            <a:off x="357158" y="857232"/>
            <a:ext cx="3214710" cy="2500330"/>
          </a:xfrm>
          <a:prstGeom prst="rect">
            <a:avLst/>
          </a:prstGeom>
          <a:noFill/>
        </p:spPr>
      </p:pic>
      <p:graphicFrame>
        <p:nvGraphicFramePr>
          <p:cNvPr id="6" name="Диаграмма 5"/>
          <p:cNvGraphicFramePr/>
          <p:nvPr/>
        </p:nvGraphicFramePr>
        <p:xfrm>
          <a:off x="285720" y="3429000"/>
          <a:ext cx="3357586"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886700" cy="642942"/>
          </a:xfrm>
        </p:spPr>
        <p:txBody>
          <a:bodyPr/>
          <a:lstStyle/>
          <a:p>
            <a:r>
              <a:rPr lang="ru-RU" sz="2400" b="1" dirty="0" smtClean="0">
                <a:solidFill>
                  <a:srgbClr val="0000CC"/>
                </a:solidFill>
                <a:latin typeface="Comic Sans MS" pitchFamily="66" charset="0"/>
                <a:cs typeface="Times New Roman" pitchFamily="18" charset="0"/>
              </a:rPr>
              <a:t>Содержание</a:t>
            </a:r>
            <a:endParaRPr lang="ru-RU" sz="2400" dirty="0">
              <a:solidFill>
                <a:srgbClr val="0000CC"/>
              </a:solidFill>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1200" b="1" dirty="0" smtClean="0">
                <a:latin typeface="Comic Sans MS" pitchFamily="66" charset="0"/>
              </a:rPr>
              <a:t>Введение </a:t>
            </a:r>
          </a:p>
          <a:p>
            <a:pPr fontAlgn="t"/>
            <a:r>
              <a:rPr lang="ru-RU" sz="1200" dirty="0" smtClean="0">
                <a:latin typeface="Comic Sans MS" pitchFamily="66" charset="0"/>
              </a:rPr>
              <a:t>Бюджет________________________________4 </a:t>
            </a:r>
          </a:p>
          <a:p>
            <a:pPr fontAlgn="t"/>
            <a:r>
              <a:rPr lang="ru-RU" sz="1200" dirty="0" smtClean="0">
                <a:latin typeface="Comic Sans MS" pitchFamily="66" charset="0"/>
              </a:rPr>
              <a:t>Доходы бюджета_________________________5</a:t>
            </a:r>
          </a:p>
          <a:p>
            <a:pPr fontAlgn="t"/>
            <a:r>
              <a:rPr lang="ru-RU" sz="1200" dirty="0" smtClean="0">
                <a:latin typeface="Comic Sans MS" pitchFamily="66" charset="0"/>
              </a:rPr>
              <a:t>Расходы бюджета_________________________6</a:t>
            </a:r>
          </a:p>
          <a:p>
            <a:pPr fontAlgn="t"/>
            <a:r>
              <a:rPr lang="ru-RU" sz="1200" b="1" dirty="0" smtClean="0">
                <a:latin typeface="Comic Sans MS" pitchFamily="66" charset="0"/>
              </a:rPr>
              <a:t>Раздел </a:t>
            </a:r>
            <a:r>
              <a:rPr lang="en-US" sz="1200" b="1" dirty="0" smtClean="0">
                <a:latin typeface="Comic Sans MS" pitchFamily="66" charset="0"/>
              </a:rPr>
              <a:t>I</a:t>
            </a:r>
            <a:r>
              <a:rPr lang="ru-RU" sz="1200" b="1" dirty="0" smtClean="0">
                <a:latin typeface="Comic Sans MS" pitchFamily="66" charset="0"/>
              </a:rPr>
              <a:t>. Общие характеристики</a:t>
            </a:r>
          </a:p>
          <a:p>
            <a:pPr fontAlgn="t"/>
            <a:r>
              <a:rPr lang="ru-RU" sz="1200" dirty="0" smtClean="0">
                <a:latin typeface="Comic Sans MS" pitchFamily="66" charset="0"/>
                <a:ea typeface="Times New Roman" pitchFamily="18" charset="0"/>
                <a:cs typeface="Times New Roman" pitchFamily="18" charset="0"/>
              </a:rPr>
              <a:t>Основные результаты реализации бюджетной политики_______________________________7</a:t>
            </a:r>
            <a:endParaRPr lang="ru-RU" sz="1200" dirty="0" smtClean="0">
              <a:latin typeface="Comic Sans MS" pitchFamily="66" charset="0"/>
            </a:endParaRPr>
          </a:p>
          <a:p>
            <a:pPr fontAlgn="t"/>
            <a:r>
              <a:rPr lang="ru-RU" sz="1200" dirty="0" smtClean="0">
                <a:latin typeface="Comic Sans MS" pitchFamily="66" charset="0"/>
              </a:rPr>
              <a:t>Публичные слушания______________________8</a:t>
            </a:r>
          </a:p>
          <a:p>
            <a:pPr fontAlgn="t"/>
            <a:r>
              <a:rPr lang="ru-RU" sz="1200" dirty="0" smtClean="0">
                <a:latin typeface="Comic Sans MS" pitchFamily="66" charset="0"/>
              </a:rPr>
              <a:t>Динамика исполнения бюджета муниципального района в 2020-2023 ______________________9</a:t>
            </a:r>
          </a:p>
          <a:p>
            <a:pPr fontAlgn="t"/>
            <a:r>
              <a:rPr lang="ru-RU" sz="1200" spc="-15" dirty="0" smtClean="0">
                <a:latin typeface="Comic Sans MS" pitchFamily="66" charset="0"/>
                <a:cs typeface="Times New Roman"/>
              </a:rPr>
              <a:t>Основные параметры исполнения бюджета ____10 </a:t>
            </a:r>
            <a:r>
              <a:rPr lang="ru-RU" sz="1200" b="1" dirty="0" smtClean="0">
                <a:latin typeface="Comic Sans MS" pitchFamily="66" charset="0"/>
              </a:rPr>
              <a:t/>
            </a:r>
            <a:br>
              <a:rPr lang="ru-RU" sz="1200" b="1" dirty="0" smtClean="0">
                <a:latin typeface="Comic Sans MS" pitchFamily="66" charset="0"/>
              </a:rPr>
            </a:br>
            <a:r>
              <a:rPr lang="en-US" sz="1200" b="1" dirty="0" smtClean="0">
                <a:latin typeface="Comic Sans MS" pitchFamily="66" charset="0"/>
              </a:rPr>
              <a:t>II</a:t>
            </a:r>
            <a:r>
              <a:rPr lang="ru-RU" sz="1200" b="1" dirty="0" smtClean="0">
                <a:latin typeface="Comic Sans MS" pitchFamily="66" charset="0"/>
              </a:rPr>
              <a:t>. Доходы</a:t>
            </a:r>
            <a:endParaRPr lang="ru-RU" sz="1200" dirty="0" smtClean="0">
              <a:latin typeface="Comic Sans MS" pitchFamily="66" charset="0"/>
            </a:endParaRPr>
          </a:p>
          <a:p>
            <a:pPr fontAlgn="t"/>
            <a:r>
              <a:rPr lang="ru-RU" sz="1200" dirty="0" smtClean="0">
                <a:latin typeface="Comic Sans MS" pitchFamily="66" charset="0"/>
              </a:rPr>
              <a:t>Доходы бюджета по группам_______________11</a:t>
            </a:r>
          </a:p>
          <a:p>
            <a:pPr fontAlgn="t"/>
            <a:r>
              <a:rPr lang="ru-RU" sz="1200" dirty="0" smtClean="0">
                <a:latin typeface="Comic Sans MS" pitchFamily="66" charset="0"/>
              </a:rPr>
              <a:t>Структура налоговых доходов_______________12</a:t>
            </a:r>
          </a:p>
          <a:p>
            <a:pPr fontAlgn="t"/>
            <a:r>
              <a:rPr lang="ru-RU" sz="1200" dirty="0" smtClean="0">
                <a:latin typeface="Comic Sans MS" pitchFamily="66" charset="0"/>
              </a:rPr>
              <a:t>Структура неналоговых доходов_____________13</a:t>
            </a:r>
          </a:p>
          <a:p>
            <a:r>
              <a:rPr lang="ru-RU" sz="1200" dirty="0" smtClean="0">
                <a:latin typeface="Comic Sans MS" pitchFamily="66" charset="0"/>
                <a:ea typeface="Times New Roman"/>
              </a:rPr>
              <a:t>Структура безвозмездных поступлений</a:t>
            </a:r>
            <a:r>
              <a:rPr lang="en-US" sz="1200" dirty="0" smtClean="0">
                <a:latin typeface="Comic Sans MS" pitchFamily="66" charset="0"/>
                <a:ea typeface="Times New Roman"/>
              </a:rPr>
              <a:t>________</a:t>
            </a:r>
            <a:r>
              <a:rPr lang="ru-RU" sz="1200" dirty="0" smtClean="0">
                <a:latin typeface="Comic Sans MS" pitchFamily="66" charset="0"/>
                <a:ea typeface="Times New Roman"/>
              </a:rPr>
              <a:t>14</a:t>
            </a:r>
          </a:p>
          <a:p>
            <a:pPr fontAlgn="t"/>
            <a:r>
              <a:rPr lang="en-US" sz="1200" b="1" dirty="0" smtClean="0">
                <a:latin typeface="Comic Sans MS" pitchFamily="66" charset="0"/>
              </a:rPr>
              <a:t>III.</a:t>
            </a:r>
            <a:r>
              <a:rPr lang="ru-RU" sz="1200" b="1" dirty="0" smtClean="0">
                <a:latin typeface="Comic Sans MS" pitchFamily="66" charset="0"/>
              </a:rPr>
              <a:t>Расходы</a:t>
            </a:r>
            <a:endParaRPr lang="ru-RU" sz="1200" dirty="0" smtClean="0">
              <a:latin typeface="Comic Sans MS" pitchFamily="66" charset="0"/>
            </a:endParaRPr>
          </a:p>
          <a:p>
            <a:r>
              <a:rPr lang="ru-RU" sz="1200" dirty="0" smtClean="0">
                <a:latin typeface="Comic Sans MS" pitchFamily="66" charset="0"/>
              </a:rPr>
              <a:t>Структура расходов бюджета по разделам и подразделам</a:t>
            </a:r>
            <a:r>
              <a:rPr lang="en-US" sz="1200" dirty="0" smtClean="0">
                <a:latin typeface="Comic Sans MS" pitchFamily="66" charset="0"/>
              </a:rPr>
              <a:t>_______</a:t>
            </a:r>
            <a:r>
              <a:rPr lang="ru-RU" sz="1200" dirty="0" smtClean="0">
                <a:latin typeface="Comic Sans MS" pitchFamily="66" charset="0"/>
              </a:rPr>
              <a:t>_____________________15</a:t>
            </a:r>
          </a:p>
          <a:p>
            <a:r>
              <a:rPr lang="ru-RU" sz="1200" dirty="0" smtClean="0">
                <a:latin typeface="Comic Sans MS" pitchFamily="66" charset="0"/>
                <a:cs typeface="Times New Roman" pitchFamily="18" charset="0"/>
              </a:rPr>
              <a:t>Доля расходов бюджета муниципального района по отраслям____________________________17</a:t>
            </a:r>
            <a:endParaRPr lang="ru-RU" sz="1200" dirty="0" smtClean="0">
              <a:latin typeface="Comic Sans MS" pitchFamily="66" charset="0"/>
            </a:endParaRPr>
          </a:p>
          <a:p>
            <a:endParaRPr lang="ru-RU" sz="1200" dirty="0"/>
          </a:p>
        </p:txBody>
      </p:sp>
      <p:sp>
        <p:nvSpPr>
          <p:cNvPr id="4" name="Содержимое 3"/>
          <p:cNvSpPr>
            <a:spLocks noGrp="1"/>
          </p:cNvSpPr>
          <p:nvPr>
            <p:ph sz="half" idx="2"/>
          </p:nvPr>
        </p:nvSpPr>
        <p:spPr>
          <a:xfrm>
            <a:off x="4629150" y="857232"/>
            <a:ext cx="4300568" cy="5572164"/>
          </a:xfrm>
        </p:spPr>
        <p:txBody>
          <a:bodyPr/>
          <a:lstStyle/>
          <a:p>
            <a:pPr fontAlgn="t"/>
            <a:r>
              <a:rPr lang="ru-RU" sz="1200" dirty="0" smtClean="0">
                <a:latin typeface="Comic Sans MS" pitchFamily="66" charset="0"/>
              </a:rPr>
              <a:t>Расходы бюджета по муниципальным программам _______________________________________18</a:t>
            </a:r>
          </a:p>
          <a:p>
            <a:pPr fontAlgn="t"/>
            <a:r>
              <a:rPr lang="ru-RU" sz="1200" dirty="0" smtClean="0">
                <a:latin typeface="Comic Sans MS" pitchFamily="66" charset="0"/>
              </a:rPr>
              <a:t> Расходы бюджета по  непрограммным направлениям деятельности</a:t>
            </a:r>
            <a:r>
              <a:rPr lang="en-US" sz="1200" dirty="0" smtClean="0">
                <a:latin typeface="Comic Sans MS" pitchFamily="66" charset="0"/>
              </a:rPr>
              <a:t>___________</a:t>
            </a:r>
            <a:r>
              <a:rPr lang="ru-RU" sz="1200" dirty="0" smtClean="0">
                <a:latin typeface="Comic Sans MS" pitchFamily="66" charset="0"/>
              </a:rPr>
              <a:t>_____33</a:t>
            </a:r>
          </a:p>
          <a:p>
            <a:pPr fontAlgn="t"/>
            <a:r>
              <a:rPr lang="ru-RU" sz="1200" dirty="0" smtClean="0">
                <a:latin typeface="Comic Sans MS" pitchFamily="66" charset="0"/>
                <a:cs typeface="Times New Roman" pitchFamily="18" charset="0"/>
              </a:rPr>
              <a:t>Сведения об объемах бюджетных инвестиций в объекты капитального строительства _________34</a:t>
            </a:r>
          </a:p>
          <a:p>
            <a:pPr fontAlgn="t"/>
            <a:r>
              <a:rPr lang="ru-RU" sz="1200" dirty="0" smtClean="0">
                <a:latin typeface="Comic Sans MS" pitchFamily="66" charset="0"/>
                <a:cs typeface="Times New Roman" pitchFamily="18" charset="0"/>
              </a:rPr>
              <a:t>Доля бюджетных инвестиций в объекты капитального строительства по годам реализации_____________________________35</a:t>
            </a:r>
            <a:endParaRPr lang="ru-RU" sz="1200" dirty="0" smtClean="0">
              <a:latin typeface="Comic Sans MS" pitchFamily="66" charset="0"/>
            </a:endParaRPr>
          </a:p>
          <a:p>
            <a:pPr fontAlgn="t"/>
            <a:r>
              <a:rPr lang="ru-RU" sz="1200" dirty="0" smtClean="0">
                <a:latin typeface="Comic Sans MS" pitchFamily="66" charset="0"/>
              </a:rPr>
              <a:t>Реализация национальных проектов в муниципальном образовании________________36</a:t>
            </a:r>
          </a:p>
          <a:p>
            <a:pPr fontAlgn="t"/>
            <a:r>
              <a:rPr lang="ru-RU" sz="1200" dirty="0" smtClean="0">
                <a:latin typeface="Comic Sans MS" pitchFamily="66" charset="0"/>
              </a:rPr>
              <a:t>Численность населения</a:t>
            </a:r>
            <a:r>
              <a:rPr lang="en-US" sz="1200" dirty="0" smtClean="0">
                <a:latin typeface="Comic Sans MS" pitchFamily="66" charset="0"/>
              </a:rPr>
              <a:t>____________________</a:t>
            </a:r>
            <a:r>
              <a:rPr lang="ru-RU" sz="1200" dirty="0" smtClean="0">
                <a:latin typeface="Comic Sans MS" pitchFamily="66" charset="0"/>
              </a:rPr>
              <a:t>42</a:t>
            </a:r>
            <a:endParaRPr lang="ru-RU" sz="1200" dirty="0" smtClean="0">
              <a:latin typeface="Comic Sans MS" pitchFamily="66" charset="0"/>
            </a:endParaRPr>
          </a:p>
          <a:p>
            <a:pPr fontAlgn="t"/>
            <a:r>
              <a:rPr lang="ru-RU" sz="1200" dirty="0" smtClean="0">
                <a:latin typeface="Comic Sans MS" pitchFamily="66" charset="0"/>
              </a:rPr>
              <a:t>Расходы в расчете на душу населения </a:t>
            </a:r>
            <a:r>
              <a:rPr lang="en-US" sz="1200" dirty="0" smtClean="0">
                <a:latin typeface="Comic Sans MS" pitchFamily="66" charset="0"/>
              </a:rPr>
              <a:t>________</a:t>
            </a:r>
            <a:r>
              <a:rPr lang="ru-RU" sz="1200" dirty="0" smtClean="0">
                <a:latin typeface="Comic Sans MS" pitchFamily="66" charset="0"/>
              </a:rPr>
              <a:t>_</a:t>
            </a:r>
            <a:r>
              <a:rPr lang="ru-RU" sz="1200" dirty="0" smtClean="0">
                <a:latin typeface="Comic Sans MS" pitchFamily="66" charset="0"/>
              </a:rPr>
              <a:t>43</a:t>
            </a:r>
            <a:endParaRPr lang="ru-RU" sz="1200" dirty="0" smtClean="0">
              <a:latin typeface="Comic Sans MS" pitchFamily="66" charset="0"/>
            </a:endParaRPr>
          </a:p>
          <a:p>
            <a:pPr fontAlgn="t"/>
            <a:r>
              <a:rPr lang="ru-RU" sz="1200" b="1" dirty="0" smtClean="0">
                <a:latin typeface="Comic Sans MS" pitchFamily="66" charset="0"/>
              </a:rPr>
              <a:t>Раздел </a:t>
            </a:r>
            <a:r>
              <a:rPr lang="en-US" sz="1200" b="1" dirty="0" smtClean="0">
                <a:latin typeface="Comic Sans MS" pitchFamily="66" charset="0"/>
              </a:rPr>
              <a:t>IV</a:t>
            </a:r>
            <a:r>
              <a:rPr lang="ru-RU" sz="1200" b="1" dirty="0" smtClean="0">
                <a:latin typeface="Comic Sans MS" pitchFamily="66" charset="0"/>
              </a:rPr>
              <a:t>. Межбюджетные трансферты</a:t>
            </a:r>
            <a:endParaRPr lang="ru-RU" sz="1200" dirty="0" smtClean="0">
              <a:latin typeface="Comic Sans MS" pitchFamily="66" charset="0"/>
            </a:endParaRPr>
          </a:p>
          <a:p>
            <a:pPr fontAlgn="t"/>
            <a:r>
              <a:rPr lang="ru-RU" sz="1200" dirty="0" smtClean="0">
                <a:latin typeface="Comic Sans MS" pitchFamily="66" charset="0"/>
              </a:rPr>
              <a:t>Распределение дотации на выравнивание  бюджетной обеспеченности поселений из бюджета муниципального района</a:t>
            </a:r>
            <a:r>
              <a:rPr lang="en-US" sz="1200" dirty="0" smtClean="0">
                <a:latin typeface="Comic Sans MS" pitchFamily="66" charset="0"/>
              </a:rPr>
              <a:t>__</a:t>
            </a:r>
            <a:r>
              <a:rPr lang="ru-RU" sz="1200" dirty="0" smtClean="0">
                <a:latin typeface="Comic Sans MS" pitchFamily="66" charset="0"/>
              </a:rPr>
              <a:t>_________________</a:t>
            </a:r>
            <a:r>
              <a:rPr lang="ru-RU" sz="1200" dirty="0" smtClean="0">
                <a:latin typeface="Comic Sans MS" pitchFamily="66" charset="0"/>
              </a:rPr>
              <a:t>44</a:t>
            </a:r>
            <a:endParaRPr lang="ru-RU" sz="1200" dirty="0" smtClean="0">
              <a:latin typeface="Comic Sans MS" pitchFamily="66" charset="0"/>
            </a:endParaRPr>
          </a:p>
          <a:p>
            <a:pPr fontAlgn="t"/>
            <a:r>
              <a:rPr lang="ru-RU" sz="1200" b="1" dirty="0" smtClean="0">
                <a:latin typeface="Comic Sans MS" pitchFamily="66" charset="0"/>
              </a:rPr>
              <a:t>Раздел </a:t>
            </a:r>
            <a:r>
              <a:rPr lang="en-US" sz="1200" b="1" dirty="0" smtClean="0">
                <a:latin typeface="Comic Sans MS" pitchFamily="66" charset="0"/>
              </a:rPr>
              <a:t>V </a:t>
            </a:r>
            <a:r>
              <a:rPr lang="ru-RU" sz="1200" b="1" dirty="0" smtClean="0">
                <a:latin typeface="Comic Sans MS" pitchFamily="66" charset="0"/>
              </a:rPr>
              <a:t>Муниципальный долг</a:t>
            </a:r>
          </a:p>
          <a:p>
            <a:pPr fontAlgn="t"/>
            <a:r>
              <a:rPr lang="ru-RU" sz="1200" dirty="0" smtClean="0">
                <a:latin typeface="Comic Sans MS" pitchFamily="66" charset="0"/>
              </a:rPr>
              <a:t>Источники  финансирования дефицита бюджета</a:t>
            </a:r>
            <a:r>
              <a:rPr lang="en-US" sz="1200" dirty="0" smtClean="0">
                <a:latin typeface="Comic Sans MS" pitchFamily="66" charset="0"/>
              </a:rPr>
              <a:t>_</a:t>
            </a:r>
            <a:r>
              <a:rPr lang="ru-RU" sz="1200" dirty="0" smtClean="0">
                <a:latin typeface="Comic Sans MS" pitchFamily="66" charset="0"/>
              </a:rPr>
              <a:t>45</a:t>
            </a:r>
            <a:endParaRPr lang="ru-RU" sz="1200" dirty="0" smtClean="0">
              <a:latin typeface="Comic Sans MS" pitchFamily="66" charset="0"/>
            </a:endParaRPr>
          </a:p>
          <a:p>
            <a:pPr fontAlgn="t"/>
            <a:r>
              <a:rPr lang="ru-RU" sz="1200" dirty="0" smtClean="0">
                <a:latin typeface="Comic Sans MS" pitchFamily="66" charset="0"/>
              </a:rPr>
              <a:t>Структура муниципального внутреннего долга</a:t>
            </a:r>
            <a:r>
              <a:rPr lang="en-US" sz="1200" dirty="0" smtClean="0">
                <a:latin typeface="Comic Sans MS" pitchFamily="66" charset="0"/>
              </a:rPr>
              <a:t>__</a:t>
            </a:r>
            <a:r>
              <a:rPr lang="ru-RU" sz="1200" dirty="0" smtClean="0">
                <a:latin typeface="Comic Sans MS" pitchFamily="66" charset="0"/>
              </a:rPr>
              <a:t>46</a:t>
            </a:r>
            <a:endParaRPr lang="ru-RU" sz="1200" dirty="0" smtClean="0">
              <a:latin typeface="Comic Sans MS" pitchFamily="66" charset="0"/>
            </a:endParaRPr>
          </a:p>
          <a:p>
            <a:pPr fontAlgn="t"/>
            <a:r>
              <a:rPr lang="ru-RU" sz="1200" dirty="0" smtClean="0">
                <a:latin typeface="Comic Sans MS" pitchFamily="66" charset="0"/>
              </a:rPr>
              <a:t>Расходы на обслуживание долговых обязательств____________________________</a:t>
            </a:r>
            <a:r>
              <a:rPr lang="ru-RU" sz="1200" dirty="0" smtClean="0">
                <a:latin typeface="Comic Sans MS" pitchFamily="66" charset="0"/>
              </a:rPr>
              <a:t>47</a:t>
            </a:r>
            <a:endParaRPr lang="ru-RU" sz="1200" dirty="0" smtClean="0">
              <a:latin typeface="Comic Sans MS" pitchFamily="66" charset="0"/>
            </a:endParaRPr>
          </a:p>
          <a:p>
            <a:pPr fontAlgn="t"/>
            <a:r>
              <a:rPr lang="ru-RU" sz="1200" b="1" dirty="0" smtClean="0">
                <a:latin typeface="Comic Sans MS" pitchFamily="66" charset="0"/>
              </a:rPr>
              <a:t>Контактная информация___________________</a:t>
            </a:r>
            <a:r>
              <a:rPr lang="ru-RU" sz="1200" b="1" dirty="0" smtClean="0">
                <a:latin typeface="Comic Sans MS" pitchFamily="66" charset="0"/>
              </a:rPr>
              <a:t>48</a:t>
            </a:r>
            <a:endParaRPr lang="ru-RU" sz="1200" dirty="0" smtClean="0">
              <a:latin typeface="Comic Sans MS" pitchFamily="66" charset="0"/>
            </a:endParaRPr>
          </a:p>
          <a:p>
            <a:endParaRPr lang="ru-RU" sz="12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3</a:t>
            </a:fld>
            <a:endParaRPr lang="ru-RU" dirty="0">
              <a:solidFill>
                <a:schemeClr val="tx1">
                  <a:lumMod val="50000"/>
                  <a:lumOff val="50000"/>
                </a:schemeClr>
              </a:solidFill>
            </a:endParaRPr>
          </a:p>
        </p:txBody>
      </p:sp>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30</a:t>
            </a:fld>
            <a:endParaRPr lang="ru-RU"/>
          </a:p>
        </p:txBody>
      </p:sp>
      <p:graphicFrame>
        <p:nvGraphicFramePr>
          <p:cNvPr id="5" name="Таблица 4"/>
          <p:cNvGraphicFramePr>
            <a:graphicFrameLocks noGrp="1"/>
          </p:cNvGraphicFramePr>
          <p:nvPr/>
        </p:nvGraphicFramePr>
        <p:xfrm>
          <a:off x="285720" y="357166"/>
          <a:ext cx="8643998" cy="4728811"/>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водными ресурсами Краснинского района Смоленской области</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299,0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299,0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«Защита от негативного воздействия вод населения и объектов экономики»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92">
                <a:tc vMerge="1">
                  <a:txBody>
                    <a:bodyPr/>
                    <a:lstStyle/>
                    <a:p>
                      <a:endParaRPr lang="ru-RU"/>
                    </a:p>
                  </a:txBody>
                  <a:tcPr/>
                </a:tc>
                <a:tc>
                  <a:txBody>
                    <a:bodyPr/>
                    <a:lstStyle/>
                    <a:p>
                      <a:pPr>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«Обращение с твердыми коммунальными и отходами»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299,0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299,0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гарантированное обеспечение водными ресурсами текущих и перспективных потребностей населения и объектов;</a:t>
                      </a:r>
                      <a:br>
                        <a:rPr lang="ru-RU" sz="1200" kern="1200" dirty="0" smtClean="0">
                          <a:solidFill>
                            <a:schemeClr val="tx1"/>
                          </a:solidFill>
                          <a:latin typeface="Times New Roman" pitchFamily="18" charset="0"/>
                          <a:ea typeface="+mn-ea"/>
                          <a:cs typeface="Times New Roman" pitchFamily="18" charset="0"/>
                        </a:rPr>
                      </a:br>
                      <a:r>
                        <a:rPr lang="ru-RU" sz="1200" kern="1200" dirty="0" smtClean="0">
                          <a:solidFill>
                            <a:schemeClr val="tx1"/>
                          </a:solidFill>
                          <a:latin typeface="Times New Roman" pitchFamily="18" charset="0"/>
                          <a:ea typeface="+mn-ea"/>
                          <a:cs typeface="Times New Roman" pitchFamily="18" charset="0"/>
                        </a:rPr>
                        <a:t> - создание благоприятных условий для жизни населения</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7" descr="2020_01_15-2(3)"/>
          <p:cNvPicPr>
            <a:picLocks noChangeAspect="1" noChangeArrowheads="1"/>
          </p:cNvPicPr>
          <p:nvPr/>
        </p:nvPicPr>
        <p:blipFill>
          <a:blip r:embed="rId2"/>
          <a:srcRect/>
          <a:stretch>
            <a:fillRect/>
          </a:stretch>
        </p:blipFill>
        <p:spPr bwMode="auto">
          <a:xfrm>
            <a:off x="285720" y="928670"/>
            <a:ext cx="3357586" cy="2214578"/>
          </a:xfrm>
          <a:prstGeom prst="rect">
            <a:avLst/>
          </a:prstGeom>
          <a:noFill/>
        </p:spPr>
      </p:pic>
      <p:graphicFrame>
        <p:nvGraphicFramePr>
          <p:cNvPr id="7" name="Диаграмма 6"/>
          <p:cNvGraphicFramePr/>
          <p:nvPr/>
        </p:nvGraphicFramePr>
        <p:xfrm>
          <a:off x="285720" y="3143248"/>
          <a:ext cx="3286148" cy="20002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lumMod val="50000"/>
                    <a:lumOff val="50000"/>
                  </a:schemeClr>
                </a:solidFill>
              </a:rPr>
              <a:pPr>
                <a:defRPr/>
              </a:pPr>
              <a:t>31</a:t>
            </a:fld>
            <a:endParaRPr lang="ru-RU" dirty="0">
              <a:solidFill>
                <a:schemeClr val="tx1">
                  <a:lumMod val="50000"/>
                  <a:lumOff val="50000"/>
                </a:schemeClr>
              </a:solidFill>
            </a:endParaRPr>
          </a:p>
        </p:txBody>
      </p:sp>
      <p:graphicFrame>
        <p:nvGraphicFramePr>
          <p:cNvPr id="8" name="Таблица 7"/>
          <p:cNvGraphicFramePr>
            <a:graphicFrameLocks noGrp="1"/>
          </p:cNvGraphicFramePr>
          <p:nvPr/>
        </p:nvGraphicFramePr>
        <p:xfrm>
          <a:off x="285720" y="357166"/>
          <a:ext cx="8643998" cy="5334008"/>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400" b="1" dirty="0">
                        <a:solidFill>
                          <a:srgbClr val="0000CC"/>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p>
                    <a:p>
                      <a:pPr>
                        <a:spcAft>
                          <a:spcPts val="0"/>
                        </a:spcAft>
                      </a:pPr>
                      <a:r>
                        <a:rPr lang="ru-RU" sz="1200" dirty="0" smtClean="0">
                          <a:latin typeface="Times New Roman" pitchFamily="18" charset="0"/>
                          <a:ea typeface="Times New Roman"/>
                          <a:cs typeface="Times New Roman" pitchFamily="18" charset="0"/>
                        </a:rPr>
                        <a:t>возможных террористических посягательств</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smtClean="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противодействовать любым проявлениям  терроризма и экстремизма и, как следствие, отсутствие данных негативных проявлений на территории муниципального образования «Краснинский район» Смоленской области;</a:t>
                      </a:r>
                    </a:p>
                    <a:p>
                      <a:r>
                        <a:rPr lang="ru-RU" sz="1200" kern="1200" dirty="0" smtClean="0">
                          <a:solidFill>
                            <a:schemeClr val="tx1"/>
                          </a:solidFill>
                          <a:latin typeface="Times New Roman" pitchFamily="18" charset="0"/>
                          <a:ea typeface="+mn-ea"/>
                          <a:cs typeface="Times New Roman" pitchFamily="18" charset="0"/>
                        </a:rPr>
                        <a:t> - возрастание доли учреждений образования,   и мест массового посещения населением, оборудованных кнопками тревожной сигнализации, системами видеонаблюдения и другими техническими средствами защиты от проявлений терроризма;</a:t>
                      </a:r>
                    </a:p>
                    <a:p>
                      <a:r>
                        <a:rPr lang="ru-RU" sz="1200" kern="1200" dirty="0" smtClean="0">
                          <a:solidFill>
                            <a:schemeClr val="tx1"/>
                          </a:solidFill>
                          <a:latin typeface="Times New Roman" pitchFamily="18" charset="0"/>
                          <a:ea typeface="+mn-ea"/>
                          <a:cs typeface="Times New Roman" pitchFamily="18" charset="0"/>
                        </a:rPr>
                        <a:t> - повышение   уровня     взаимодействия     между Администрацией муниципального образования «Краснинский район» Смоленской области и органами правоохранительной системы   района по организации   профилактических мероприятий,  направленных  на противодействие терроризму и экстремизму.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9" name="Рисунок 8" descr="images (1)"/>
          <p:cNvPicPr>
            <a:picLocks noChangeAspect="1" noChangeArrowheads="1"/>
          </p:cNvPicPr>
          <p:nvPr/>
        </p:nvPicPr>
        <p:blipFill>
          <a:blip r:embed="rId2"/>
          <a:srcRect/>
          <a:stretch>
            <a:fillRect/>
          </a:stretch>
        </p:blipFill>
        <p:spPr bwMode="auto">
          <a:xfrm>
            <a:off x="357158" y="928670"/>
            <a:ext cx="3286148" cy="4714908"/>
          </a:xfrm>
          <a:prstGeom prst="rect">
            <a:avLst/>
          </a:prstGeom>
          <a:noFill/>
        </p:spPr>
      </p:pic>
      <p:graphicFrame>
        <p:nvGraphicFramePr>
          <p:cNvPr id="10" name="Диаграмма 9"/>
          <p:cNvGraphicFramePr/>
          <p:nvPr/>
        </p:nvGraphicFramePr>
        <p:xfrm>
          <a:off x="285720" y="5143512"/>
          <a:ext cx="3357586" cy="71438"/>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32</a:t>
            </a:fld>
            <a:endParaRPr lang="ru-RU" dirty="0"/>
          </a:p>
        </p:txBody>
      </p:sp>
      <p:graphicFrame>
        <p:nvGraphicFramePr>
          <p:cNvPr id="4" name="Таблица 3"/>
          <p:cNvGraphicFramePr>
            <a:graphicFrameLocks noGrp="1"/>
          </p:cNvGraphicFramePr>
          <p:nvPr/>
        </p:nvGraphicFramePr>
        <p:xfrm>
          <a:off x="357158" y="357166"/>
          <a:ext cx="8643998" cy="4732913"/>
        </p:xfrm>
        <a:graphic>
          <a:graphicData uri="http://schemas.openxmlformats.org/drawingml/2006/table">
            <a:tbl>
              <a:tblPr/>
              <a:tblGrid>
                <a:gridCol w="3357586"/>
                <a:gridCol w="3073698"/>
                <a:gridCol w="739228"/>
                <a:gridCol w="759106"/>
                <a:gridCol w="714380"/>
              </a:tblGrid>
              <a:tr h="571504">
                <a:tc gridSpan="5">
                  <a:txBody>
                    <a:bodyPr/>
                    <a:lstStyle/>
                    <a:p>
                      <a:pPr algn="ctr">
                        <a:spcAft>
                          <a:spcPts val="0"/>
                        </a:spcAft>
                      </a:pPr>
                      <a:r>
                        <a:rPr lang="ru-RU" sz="1400" b="1" kern="1200" dirty="0" smtClean="0">
                          <a:solidFill>
                            <a:srgbClr val="0000CC"/>
                          </a:solidFill>
                          <a:effectLst/>
                          <a:latin typeface="Times New Roman" pitchFamily="18" charset="0"/>
                          <a:ea typeface="Times New Roman"/>
                          <a:cs typeface="Times New Roman" pitchFamily="18" charset="0"/>
                        </a:rPr>
                        <a:t>Муниципальная программа </a:t>
                      </a:r>
                      <a:r>
                        <a:rPr lang="ru-RU" sz="1400" b="1" dirty="0" smtClean="0">
                          <a:solidFill>
                            <a:srgbClr val="0000CC"/>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endParaRPr lang="ru-RU" sz="1400" b="1" dirty="0">
                        <a:solidFill>
                          <a:srgbClr val="0000CC"/>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области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smtClean="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удовлетворенности населения Краснинского городского поселения уровнем жилищно-коммунального обслуживания;     </a:t>
                      </a:r>
                    </a:p>
                    <a:p>
                      <a:r>
                        <a:rPr lang="ru-RU" sz="1200" kern="1200" baseline="0" dirty="0" smtClean="0">
                          <a:solidFill>
                            <a:schemeClr val="tx1"/>
                          </a:solidFill>
                          <a:latin typeface="Times New Roman" pitchFamily="18" charset="0"/>
                          <a:ea typeface="+mn-ea"/>
                          <a:cs typeface="Times New Roman" pitchFamily="18" charset="0"/>
                        </a:rPr>
                        <a:t> - </a:t>
                      </a:r>
                      <a:r>
                        <a:rPr lang="ru-RU" sz="1200" kern="1200" dirty="0" smtClean="0">
                          <a:solidFill>
                            <a:schemeClr val="tx1"/>
                          </a:solidFill>
                          <a:latin typeface="Times New Roman" pitchFamily="18" charset="0"/>
                          <a:ea typeface="+mn-ea"/>
                          <a:cs typeface="Times New Roman" pitchFamily="18" charset="0"/>
                        </a:rPr>
                        <a:t>приведение технического состояния многоквартирных домов в соответствие с нормативными требованиями; </a:t>
                      </a:r>
                    </a:p>
                    <a:p>
                      <a:r>
                        <a:rPr lang="ru-RU" sz="1200" kern="1200" dirty="0" smtClean="0">
                          <a:solidFill>
                            <a:schemeClr val="tx1"/>
                          </a:solidFill>
                          <a:latin typeface="Times New Roman" pitchFamily="18" charset="0"/>
                          <a:ea typeface="+mn-ea"/>
                          <a:cs typeface="Times New Roman" pitchFamily="18" charset="0"/>
                        </a:rPr>
                        <a:t>  - снижение аварийности на водопроводных сетях и снижение потерь воды;</a:t>
                      </a:r>
                    </a:p>
                    <a:p>
                      <a:r>
                        <a:rPr lang="ru-RU" sz="1200" kern="1200" dirty="0" smtClean="0">
                          <a:solidFill>
                            <a:schemeClr val="tx1"/>
                          </a:solidFill>
                          <a:latin typeface="Times New Roman" pitchFamily="18" charset="0"/>
                          <a:ea typeface="+mn-ea"/>
                          <a:cs typeface="Times New Roman" pitchFamily="18" charset="0"/>
                        </a:rPr>
                        <a:t>улучшение санитарной, эпидемиологической и культурной обстановки в городском поселении;</a:t>
                      </a:r>
                    </a:p>
                    <a:p>
                      <a:pPr>
                        <a:buFontTx/>
                        <a:buChar char="-"/>
                      </a:pPr>
                      <a:r>
                        <a:rPr lang="ru-RU" sz="1200" kern="1200" dirty="0" smtClean="0">
                          <a:solidFill>
                            <a:schemeClr val="tx1"/>
                          </a:solidFill>
                          <a:latin typeface="Times New Roman" pitchFamily="18" charset="0"/>
                          <a:ea typeface="+mn-ea"/>
                          <a:cs typeface="Times New Roman" pitchFamily="18" charset="0"/>
                        </a:rPr>
                        <a:t> улучшение экологической ситуации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pic>
        <p:nvPicPr>
          <p:cNvPr id="5" name="Рисунок 9" descr="643863ff0897cc1fb9b47549971e26e7"/>
          <p:cNvPicPr>
            <a:picLocks noChangeAspect="1" noChangeArrowheads="1"/>
          </p:cNvPicPr>
          <p:nvPr/>
        </p:nvPicPr>
        <p:blipFill>
          <a:blip r:embed="rId2"/>
          <a:srcRect/>
          <a:stretch>
            <a:fillRect/>
          </a:stretch>
        </p:blipFill>
        <p:spPr bwMode="auto">
          <a:xfrm>
            <a:off x="357158" y="1000108"/>
            <a:ext cx="3357586" cy="2500330"/>
          </a:xfrm>
          <a:prstGeom prst="rect">
            <a:avLst/>
          </a:prstGeom>
          <a:noFill/>
        </p:spPr>
      </p:pic>
      <p:graphicFrame>
        <p:nvGraphicFramePr>
          <p:cNvPr id="6" name="Диаграмма 5"/>
          <p:cNvGraphicFramePr/>
          <p:nvPr/>
        </p:nvGraphicFramePr>
        <p:xfrm flipV="1">
          <a:off x="357158" y="5072073"/>
          <a:ext cx="45719" cy="457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pPr>
              <a:tabLst>
                <a:tab pos="1341438" algn="l"/>
              </a:tabLst>
            </a:pPr>
            <a:r>
              <a:rPr lang="ru-RU" sz="2400" b="1" dirty="0" smtClean="0">
                <a:solidFill>
                  <a:srgbClr val="FF0066"/>
                </a:solidFill>
                <a:latin typeface="Comic Sans MS" pitchFamily="66" charset="0"/>
                <a:cs typeface="Times New Roman" pitchFamily="18" charset="0"/>
              </a:rPr>
              <a:t>   </a:t>
            </a:r>
            <a:r>
              <a:rPr lang="ru-RU" sz="2200" b="1" dirty="0" smtClean="0">
                <a:solidFill>
                  <a:srgbClr val="0000CC"/>
                </a:solidFill>
                <a:latin typeface="Comic Sans MS" pitchFamily="66" charset="0"/>
                <a:cs typeface="Times New Roman" pitchFamily="18" charset="0"/>
              </a:rPr>
              <a:t>Непрограммные направления расходов, в тыс. рублей</a:t>
            </a:r>
            <a:endParaRPr lang="ru-RU" sz="2200" b="1" dirty="0">
              <a:solidFill>
                <a:srgbClr val="0000CC"/>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33</a:t>
            </a:fld>
            <a:endParaRPr lang="ru-RU" dirty="0">
              <a:solidFill>
                <a:schemeClr val="tx1">
                  <a:lumMod val="50000"/>
                  <a:lumOff val="50000"/>
                </a:schemeClr>
              </a:solidFill>
            </a:endParaRPr>
          </a:p>
        </p:txBody>
      </p:sp>
      <p:graphicFrame>
        <p:nvGraphicFramePr>
          <p:cNvPr id="5" name="Таблица 4"/>
          <p:cNvGraphicFramePr>
            <a:graphicFrameLocks noGrp="1"/>
          </p:cNvGraphicFramePr>
          <p:nvPr/>
        </p:nvGraphicFramePr>
        <p:xfrm>
          <a:off x="428596" y="1285860"/>
          <a:ext cx="8143932" cy="2241299"/>
        </p:xfrm>
        <a:graphic>
          <a:graphicData uri="http://schemas.openxmlformats.org/drawingml/2006/table">
            <a:tbl>
              <a:tblPr/>
              <a:tblGrid>
                <a:gridCol w="4071966"/>
                <a:gridCol w="1437165"/>
                <a:gridCol w="1077873"/>
                <a:gridCol w="1556928"/>
              </a:tblGrid>
              <a:tr h="357190">
                <a:tc>
                  <a:txBody>
                    <a:bodyPr/>
                    <a:lstStyle/>
                    <a:p>
                      <a:pPr fontAlgn="base">
                        <a:spcBef>
                          <a:spcPts val="335"/>
                        </a:spcBef>
                        <a:spcAft>
                          <a:spcPts val="0"/>
                        </a:spcAft>
                      </a:pPr>
                      <a:r>
                        <a:rPr lang="ru-RU" sz="1100" dirty="0" smtClean="0">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b="1" dirty="0" smtClean="0">
                          <a:solidFill>
                            <a:schemeClr val="tx1"/>
                          </a:solidFill>
                          <a:latin typeface="Times New Roman"/>
                          <a:ea typeface="Times New Roman"/>
                          <a:cs typeface="Times New Roman"/>
                        </a:rPr>
                        <a:t>План</a:t>
                      </a:r>
                      <a:endParaRPr lang="ru-RU" sz="1100" b="1" dirty="0">
                        <a:solidFill>
                          <a:schemeClr val="tx1"/>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b="1" dirty="0" smtClean="0">
                          <a:solidFill>
                            <a:schemeClr val="tx1"/>
                          </a:solidFill>
                          <a:latin typeface="Times New Roman"/>
                          <a:ea typeface="Times New Roman"/>
                          <a:cs typeface="Times New Roman"/>
                        </a:rPr>
                        <a:t>Факт</a:t>
                      </a:r>
                      <a:endParaRPr lang="ru-RU" sz="1100" b="1" dirty="0">
                        <a:solidFill>
                          <a:schemeClr val="tx1"/>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b="1" dirty="0" smtClean="0">
                          <a:solidFill>
                            <a:schemeClr val="tx1"/>
                          </a:solidFill>
                          <a:latin typeface="Times New Roman"/>
                          <a:ea typeface="Times New Roman"/>
                          <a:cs typeface="Times New Roman"/>
                        </a:rPr>
                        <a:t>% исполнения</a:t>
                      </a:r>
                      <a:endParaRPr lang="ru-RU" sz="1100" b="1" dirty="0">
                        <a:solidFill>
                          <a:schemeClr val="tx1"/>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fontAlgn="base">
                        <a:spcBef>
                          <a:spcPts val="335"/>
                        </a:spcBef>
                        <a:spcAft>
                          <a:spcPts val="0"/>
                        </a:spcAft>
                      </a:pPr>
                      <a:r>
                        <a:rPr lang="ru-RU" sz="1200" b="1" kern="1200" dirty="0" smtClean="0">
                          <a:solidFill>
                            <a:srgbClr val="000000"/>
                          </a:solidFill>
                          <a:latin typeface="Times New Roman"/>
                          <a:ea typeface="Times New Roman"/>
                          <a:cs typeface="Times New Roman"/>
                        </a:rPr>
                        <a:t>Непрограммные </a:t>
                      </a:r>
                      <a:r>
                        <a:rPr lang="ru-RU" sz="1200" b="1" kern="1200" dirty="0">
                          <a:solidFill>
                            <a:srgbClr val="000000"/>
                          </a:solidFill>
                          <a:latin typeface="Times New Roman"/>
                          <a:ea typeface="Times New Roman"/>
                          <a:cs typeface="Times New Roman"/>
                        </a:rPr>
                        <a:t>расходы</a:t>
                      </a:r>
                      <a:r>
                        <a:rPr lang="ru-RU" sz="1200" kern="1200" dirty="0">
                          <a:solidFill>
                            <a:srgbClr val="000000"/>
                          </a:solidFill>
                          <a:latin typeface="Times New Roman"/>
                          <a:ea typeface="Times New Roman"/>
                          <a:cs typeface="Times New Roman"/>
                        </a:rPr>
                        <a:t>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Times New Roman"/>
                          <a:ea typeface="Times New Roman"/>
                          <a:cs typeface="Times New Roman"/>
                        </a:rPr>
                        <a:t>8385,7</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8298,2</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99,0</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546">
                <a:tc>
                  <a:txBody>
                    <a:bodyPr/>
                    <a:lstStyle/>
                    <a:p>
                      <a:pPr fontAlgn="base">
                        <a:spcBef>
                          <a:spcPts val="335"/>
                        </a:spcBef>
                        <a:spcAft>
                          <a:spcPts val="0"/>
                        </a:spcAft>
                      </a:pPr>
                      <a:r>
                        <a:rPr lang="ru-RU" sz="12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Times New Roman"/>
                          <a:ea typeface="Times New Roman"/>
                          <a:cs typeface="Times New Roman"/>
                        </a:rPr>
                        <a:t>4620,3</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4619,5</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100,0</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14">
                <a:tc>
                  <a:txBody>
                    <a:bodyPr/>
                    <a:lstStyle/>
                    <a:p>
                      <a:pPr fontAlgn="base">
                        <a:spcBef>
                          <a:spcPts val="335"/>
                        </a:spcBef>
                        <a:spcAft>
                          <a:spcPts val="0"/>
                        </a:spcAft>
                      </a:pPr>
                      <a:r>
                        <a:rPr lang="ru-RU" sz="1200" kern="1200" dirty="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2736,6</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2736,6</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100,0</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80">
                <a:tc>
                  <a:txBody>
                    <a:bodyPr/>
                    <a:lstStyle/>
                    <a:p>
                      <a:pPr algn="just" fontAlgn="base">
                        <a:spcBef>
                          <a:spcPts val="335"/>
                        </a:spcBef>
                        <a:spcAft>
                          <a:spcPts val="0"/>
                        </a:spcAft>
                      </a:pPr>
                      <a:r>
                        <a:rPr lang="ru-RU" sz="12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200,0</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113,5</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56,7</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61">
                <a:tc>
                  <a:txBody>
                    <a:bodyPr/>
                    <a:lstStyle/>
                    <a:p>
                      <a:pPr fontAlgn="base">
                        <a:spcBef>
                          <a:spcPts val="335"/>
                        </a:spcBef>
                        <a:spcAft>
                          <a:spcPts val="0"/>
                        </a:spcAft>
                      </a:pPr>
                      <a:r>
                        <a:rPr lang="ru-RU" sz="1200" kern="1200" dirty="0">
                          <a:solidFill>
                            <a:srgbClr val="000000"/>
                          </a:solidFill>
                          <a:latin typeface="Times New Roman"/>
                          <a:ea typeface="Times New Roman"/>
                          <a:cs typeface="Times New Roman"/>
                        </a:rPr>
                        <a:t> </a:t>
                      </a:r>
                      <a:r>
                        <a:rPr lang="ru-RU" sz="1200" kern="1200" dirty="0" smtClean="0">
                          <a:solidFill>
                            <a:srgbClr val="000000"/>
                          </a:solidFill>
                          <a:latin typeface="Times New Roman"/>
                          <a:ea typeface="Times New Roman"/>
                          <a:cs typeface="Times New Roman"/>
                        </a:rPr>
                        <a:t>Непрограмные </a:t>
                      </a:r>
                      <a:r>
                        <a:rPr lang="ru-RU" sz="1200" kern="1200" dirty="0">
                          <a:solidFill>
                            <a:srgbClr val="000000"/>
                          </a:solidFill>
                          <a:latin typeface="Times New Roman"/>
                          <a:ea typeface="Times New Roman"/>
                          <a:cs typeface="Times New Roman"/>
                        </a:rPr>
                        <a:t>расходы органов исполнительной власти</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Times New Roman"/>
                          <a:ea typeface="Times New Roman"/>
                          <a:cs typeface="Times New Roman"/>
                        </a:rPr>
                        <a:t>828,8</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828,6</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100,0</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Прямоугольник 10"/>
          <p:cNvSpPr/>
          <p:nvPr/>
        </p:nvSpPr>
        <p:spPr>
          <a:xfrm>
            <a:off x="357158" y="3571876"/>
            <a:ext cx="8286808" cy="523220"/>
          </a:xfrm>
          <a:prstGeom prst="rect">
            <a:avLst/>
          </a:prstGeom>
        </p:spPr>
        <p:txBody>
          <a:bodyPr wrap="square">
            <a:spAutoFit/>
          </a:bodyPr>
          <a:lstStyle/>
          <a:p>
            <a:r>
              <a:rPr lang="ru-RU" sz="1400" b="1" dirty="0" smtClean="0">
                <a:solidFill>
                  <a:srgbClr val="0000CC"/>
                </a:solidFill>
                <a:latin typeface="Comic Sans MS" pitchFamily="66" charset="0"/>
                <a:cs typeface="Times New Roman" pitchFamily="18" charset="0"/>
              </a:rPr>
              <a:t>Доля расходов муниципальных программ и непрограммных направлений в общем объеме расходов, в %</a:t>
            </a:r>
            <a:endParaRPr lang="ru-RU" sz="1400" b="1" dirty="0">
              <a:solidFill>
                <a:srgbClr val="0000CC"/>
              </a:solidFill>
              <a:latin typeface="Comic Sans MS" pitchFamily="66" charset="0"/>
              <a:cs typeface="Times New Roman" pitchFamily="18" charset="0"/>
            </a:endParaRPr>
          </a:p>
        </p:txBody>
      </p:sp>
      <p:graphicFrame>
        <p:nvGraphicFramePr>
          <p:cNvPr id="12" name="Диаграмма 11"/>
          <p:cNvGraphicFramePr/>
          <p:nvPr/>
        </p:nvGraphicFramePr>
        <p:xfrm>
          <a:off x="714348" y="3714752"/>
          <a:ext cx="8143932" cy="2928958"/>
        </p:xfrm>
        <a:graphic>
          <a:graphicData uri="http://schemas.openxmlformats.org/drawingml/2006/chart">
            <c:chart xmlns:c="http://schemas.openxmlformats.org/drawingml/2006/chart" xmlns:r="http://schemas.openxmlformats.org/officeDocument/2006/relationships" r:id="rId2"/>
          </a:graphicData>
        </a:graphic>
      </p:graphicFrame>
      <p:sp>
        <p:nvSpPr>
          <p:cNvPr id="13" name="Нижний колонтитул 12"/>
          <p:cNvSpPr>
            <a:spLocks noGrp="1"/>
          </p:cNvSpPr>
          <p:nvPr>
            <p:ph type="ftr" sz="quarter" idx="11"/>
          </p:nvPr>
        </p:nvSpPr>
        <p:spPr/>
        <p:txBody>
          <a:bodyPr/>
          <a:lstStyle/>
          <a:p>
            <a:pPr>
              <a:defRPr/>
            </a:pPr>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706421"/>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800" dirty="0" smtClean="0"/>
              <a:t>   </a:t>
            </a:r>
            <a:r>
              <a:rPr lang="ru-RU" sz="2000" b="1" dirty="0" smtClean="0">
                <a:solidFill>
                  <a:srgbClr val="0000CC"/>
                </a:solidFill>
                <a:latin typeface="Comic Sans MS" pitchFamily="66" charset="0"/>
                <a:cs typeface="Times New Roman" pitchFamily="18" charset="0"/>
              </a:rPr>
              <a:t>Сведения об объемах бюджетных инвестиций в объекты капитального строительства, в </a:t>
            </a:r>
            <a:r>
              <a:rPr lang="ru-RU" sz="2000" b="1" dirty="0" smtClean="0">
                <a:solidFill>
                  <a:srgbClr val="0000CC"/>
                </a:solidFill>
                <a:latin typeface="Comic Sans MS" pitchFamily="66" charset="0"/>
                <a:cs typeface="Arial" pitchFamily="34" charset="0"/>
              </a:rPr>
              <a:t>т</a:t>
            </a:r>
            <a:r>
              <a:rPr lang="ru-RU" sz="2000" b="1" dirty="0" smtClean="0">
                <a:solidFill>
                  <a:srgbClr val="0000CC"/>
                </a:solidFill>
                <a:latin typeface="Comic Sans MS" pitchFamily="66" charset="0"/>
                <a:ea typeface="Times New Roman" pitchFamily="18" charset="0"/>
                <a:cs typeface="Arial" pitchFamily="34" charset="0"/>
              </a:rPr>
              <a:t>ыс. рублей </a:t>
            </a:r>
            <a:r>
              <a:rPr lang="ru-RU" sz="2000" b="1" dirty="0" smtClean="0">
                <a:solidFill>
                  <a:srgbClr val="0000CC"/>
                </a:solidFill>
                <a:latin typeface="Times New Roman" pitchFamily="18" charset="0"/>
                <a:cs typeface="Times New Roman" pitchFamily="18" charset="0"/>
              </a:rPr>
              <a:t/>
            </a:r>
            <a:br>
              <a:rPr lang="ru-RU" sz="2000" b="1" dirty="0" smtClean="0">
                <a:solidFill>
                  <a:srgbClr val="0000CC"/>
                </a:solidFill>
                <a:latin typeface="Times New Roman" pitchFamily="18" charset="0"/>
                <a:cs typeface="Times New Roman" pitchFamily="18" charset="0"/>
              </a:rPr>
            </a:br>
            <a:endParaRPr lang="ru-RU" sz="2000" b="1" dirty="0">
              <a:solidFill>
                <a:srgbClr val="0000CC"/>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34</a:t>
            </a:fld>
            <a:endParaRPr lang="ru-RU" dirty="0"/>
          </a:p>
        </p:txBody>
      </p:sp>
      <p:graphicFrame>
        <p:nvGraphicFramePr>
          <p:cNvPr id="5" name="Таблица 4"/>
          <p:cNvGraphicFramePr>
            <a:graphicFrameLocks noGrp="1"/>
          </p:cNvGraphicFramePr>
          <p:nvPr/>
        </p:nvGraphicFramePr>
        <p:xfrm>
          <a:off x="357158" y="1142984"/>
          <a:ext cx="8643998" cy="5496264"/>
        </p:xfrm>
        <a:graphic>
          <a:graphicData uri="http://schemas.openxmlformats.org/drawingml/2006/table">
            <a:tbl>
              <a:tblPr/>
              <a:tblGrid>
                <a:gridCol w="397298"/>
                <a:gridCol w="3525188"/>
                <a:gridCol w="726386"/>
                <a:gridCol w="851854"/>
                <a:gridCol w="818835"/>
                <a:gridCol w="726386"/>
                <a:gridCol w="726386"/>
                <a:gridCol w="871665"/>
              </a:tblGrid>
              <a:tr h="370692">
                <a:tc>
                  <a:txBody>
                    <a:bodyPr/>
                    <a:lstStyle/>
                    <a:p>
                      <a:pPr algn="ctr">
                        <a:spcAft>
                          <a:spcPts val="0"/>
                        </a:spcAft>
                      </a:pPr>
                      <a:r>
                        <a:rPr lang="ru-RU" sz="1200" b="1" dirty="0">
                          <a:solidFill>
                            <a:srgbClr val="000000"/>
                          </a:solidFill>
                          <a:latin typeface="Comic Sans MS" pitchFamily="66" charset="0"/>
                          <a:ea typeface="Times New Roman"/>
                        </a:rPr>
                        <a:t>№ </a:t>
                      </a:r>
                      <a:r>
                        <a:rPr lang="ru-RU" sz="1200" b="1" dirty="0" err="1">
                          <a:solidFill>
                            <a:srgbClr val="000000"/>
                          </a:solidFill>
                          <a:latin typeface="Comic Sans MS" pitchFamily="66" charset="0"/>
                          <a:ea typeface="Times New Roman"/>
                        </a:rPr>
                        <a:t>п</a:t>
                      </a:r>
                      <a:r>
                        <a:rPr lang="ru-RU" sz="1200" b="1" dirty="0">
                          <a:solidFill>
                            <a:srgbClr val="000000"/>
                          </a:solidFill>
                          <a:latin typeface="Comic Sans MS" pitchFamily="66" charset="0"/>
                          <a:ea typeface="Times New Roman"/>
                        </a:rPr>
                        <a:t>/</a:t>
                      </a:r>
                      <a:r>
                        <a:rPr lang="ru-RU" sz="1200" b="1" dirty="0" err="1">
                          <a:solidFill>
                            <a:srgbClr val="000000"/>
                          </a:solidFill>
                          <a:latin typeface="Comic Sans MS" pitchFamily="66" charset="0"/>
                          <a:ea typeface="Times New Roman"/>
                        </a:rPr>
                        <a:t>п</a:t>
                      </a:r>
                      <a:endParaRPr lang="ru-RU" sz="1200"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solidFill>
                            <a:srgbClr val="000000"/>
                          </a:solidFill>
                          <a:latin typeface="Comic Sans MS" pitchFamily="66" charset="0"/>
                          <a:ea typeface="Times New Roman"/>
                        </a:rPr>
                        <a:t>Направление расходов </a:t>
                      </a:r>
                      <a:br>
                        <a:rPr lang="ru-RU" sz="1200" b="1" dirty="0">
                          <a:solidFill>
                            <a:srgbClr val="000000"/>
                          </a:solidFill>
                          <a:latin typeface="Comic Sans MS" pitchFamily="66" charset="0"/>
                          <a:ea typeface="Times New Roman"/>
                        </a:rPr>
                      </a:b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solidFill>
                            <a:srgbClr val="000000"/>
                          </a:solidFill>
                          <a:latin typeface="Comic Sans MS" pitchFamily="66" charset="0"/>
                          <a:ea typeface="Times New Roman"/>
                        </a:rPr>
                        <a:t>Бюджет</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solidFill>
                            <a:srgbClr val="000000"/>
                          </a:solidFill>
                          <a:latin typeface="Comic Sans MS" pitchFamily="66" charset="0"/>
                          <a:ea typeface="Times New Roman"/>
                        </a:rPr>
                        <a:t>Сроки реализации</a:t>
                      </a:r>
                      <a:endParaRPr lang="ru-RU" sz="10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solidFill>
                            <a:srgbClr val="000000"/>
                          </a:solidFill>
                          <a:latin typeface="Comic Sans MS" pitchFamily="66" charset="0"/>
                          <a:ea typeface="Times New Roman"/>
                        </a:rPr>
                        <a:t>2020 </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solidFill>
                            <a:srgbClr val="000000"/>
                          </a:solidFill>
                          <a:latin typeface="Comic Sans MS" pitchFamily="66" charset="0"/>
                          <a:ea typeface="Times New Roman"/>
                        </a:rPr>
                        <a:t>2021 </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solidFill>
                            <a:srgbClr val="000000"/>
                          </a:solidFill>
                          <a:latin typeface="Comic Sans MS" pitchFamily="66" charset="0"/>
                          <a:ea typeface="Times New Roman"/>
                        </a:rPr>
                        <a:t>2022 </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Comic Sans MS" pitchFamily="66" charset="0"/>
                          <a:ea typeface="Times New Roman"/>
                        </a:rPr>
                        <a:t>2023</a:t>
                      </a:r>
                      <a:endParaRPr lang="ru-RU" sz="1200" b="1"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01">
                <a:tc>
                  <a:txBody>
                    <a:bodyPr/>
                    <a:lstStyle/>
                    <a:p>
                      <a:pPr>
                        <a:spcAft>
                          <a:spcPts val="0"/>
                        </a:spcAft>
                      </a:pPr>
                      <a:r>
                        <a:rPr lang="ru-RU" sz="1200" b="1" dirty="0">
                          <a:solidFill>
                            <a:srgbClr val="000000"/>
                          </a:solidFill>
                          <a:latin typeface="Comic Sans MS" pitchFamily="66" charset="0"/>
                          <a:ea typeface="Times New Roman"/>
                        </a:rPr>
                        <a:t>1.</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latin typeface="Comic Sans MS" pitchFamily="66" charset="0"/>
                          <a:ea typeface="Times New Roman"/>
                        </a:rPr>
                        <a:t>Приобретение специализированной техники для содержания и ремонта автомобильных дорог общего пользования</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Comic Sans MS" pitchFamily="66" charset="0"/>
                          <a:ea typeface="Times New Roman"/>
                        </a:rPr>
                        <a:t>Муниципальный район</a:t>
                      </a:r>
                      <a:endParaRPr lang="ru-RU" sz="8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8856,3</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7167,7</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8000,0</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01">
                <a:tc>
                  <a:txBody>
                    <a:bodyPr/>
                    <a:lstStyle/>
                    <a:p>
                      <a:pPr>
                        <a:spcAft>
                          <a:spcPts val="0"/>
                        </a:spcAft>
                      </a:pPr>
                      <a:r>
                        <a:rPr lang="ru-RU" sz="1200" b="1" dirty="0">
                          <a:latin typeface="Comic Sans MS" pitchFamily="66" charset="0"/>
                          <a:ea typeface="Times New Roman"/>
                        </a:rPr>
                        <a:t>2.</a:t>
                      </a: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Comic Sans MS" pitchFamily="66" charset="0"/>
                          <a:ea typeface="Times New Roman"/>
                        </a:rPr>
                        <a:t>Муниципальный район</a:t>
                      </a:r>
                      <a:endParaRPr lang="ru-RU" sz="8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1890,5</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1985,1</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502">
                <a:tc>
                  <a:txBody>
                    <a:bodyPr/>
                    <a:lstStyle/>
                    <a:p>
                      <a:pPr>
                        <a:spcAft>
                          <a:spcPts val="0"/>
                        </a:spcAft>
                      </a:pPr>
                      <a:r>
                        <a:rPr lang="ru-RU" sz="1200" b="1" dirty="0">
                          <a:latin typeface="Comic Sans MS" pitchFamily="66" charset="0"/>
                          <a:ea typeface="Times New Roman"/>
                          <a:cs typeface="Calibri"/>
                        </a:rPr>
                        <a:t>3.</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Comic Sans MS" pitchFamily="66" charset="0"/>
                          <a:ea typeface="Times New Roman"/>
                        </a:rPr>
                        <a:t>Муниципальный район</a:t>
                      </a:r>
                      <a:endParaRPr lang="ru-RU" sz="8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cs typeface="Calibri"/>
                        </a:rPr>
                        <a:t>707,8</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cs typeface="Calibri"/>
                        </a:rPr>
                        <a:t>210,5</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06">
                <a:tc>
                  <a:txBody>
                    <a:bodyPr/>
                    <a:lstStyle/>
                    <a:p>
                      <a:pPr>
                        <a:spcAft>
                          <a:spcPts val="0"/>
                        </a:spcAft>
                      </a:pPr>
                      <a:r>
                        <a:rPr lang="ru-RU" sz="1200" b="1" dirty="0">
                          <a:latin typeface="Comic Sans MS" pitchFamily="66" charset="0"/>
                          <a:ea typeface="Times New Roman"/>
                          <a:cs typeface="Calibri"/>
                        </a:rPr>
                        <a:t>4.</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cs typeface="Calibri"/>
                        </a:rPr>
                        <a:t>Капитальные вложения в объекты муниципальной собственности</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Comic Sans MS" pitchFamily="66" charset="0"/>
                          <a:ea typeface="Times New Roman"/>
                        </a:rPr>
                        <a:t>Муниципальный район</a:t>
                      </a:r>
                      <a:endParaRPr lang="ru-RU" sz="8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CC"/>
                          </a:solidFill>
                          <a:latin typeface="Comic Sans MS" pitchFamily="66" charset="0"/>
                          <a:ea typeface="Times New Roman"/>
                          <a:cs typeface="Calibri"/>
                        </a:rPr>
                        <a:t>21,1</a:t>
                      </a:r>
                      <a:endParaRPr lang="ru-RU" sz="1200" b="1">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002">
                <a:tc>
                  <a:txBody>
                    <a:bodyPr/>
                    <a:lstStyle/>
                    <a:p>
                      <a:pPr>
                        <a:spcAft>
                          <a:spcPts val="0"/>
                        </a:spcAft>
                      </a:pPr>
                      <a:r>
                        <a:rPr lang="ru-RU" sz="1200" b="1" dirty="0" smtClean="0">
                          <a:latin typeface="Comic Sans MS" pitchFamily="66" charset="0"/>
                          <a:ea typeface="Times New Roman"/>
                          <a:cs typeface="Calibri"/>
                        </a:rPr>
                        <a:t>5.</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cs typeface="Calibri"/>
                        </a:rPr>
                        <a:t>Перевод жилищного фонда на индивидуальное газовое отопление</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cs typeface="Calibri"/>
                        </a:rPr>
                        <a:t>Гусинское сельское поселение</a:t>
                      </a:r>
                      <a:endParaRPr lang="ru-RU" sz="8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CC"/>
                          </a:solidFill>
                          <a:latin typeface="Comic Sans MS" pitchFamily="66" charset="0"/>
                          <a:ea typeface="Times New Roman"/>
                          <a:cs typeface="Calibri"/>
                        </a:rPr>
                        <a:t>4394,8</a:t>
                      </a:r>
                      <a:endParaRPr lang="ru-RU" sz="1200" b="1">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6">
                <a:tc>
                  <a:txBody>
                    <a:bodyPr/>
                    <a:lstStyle/>
                    <a:p>
                      <a:pPr>
                        <a:spcAft>
                          <a:spcPts val="0"/>
                        </a:spcAft>
                      </a:pPr>
                      <a:r>
                        <a:rPr lang="ru-RU" sz="1200" b="1" dirty="0" smtClean="0">
                          <a:latin typeface="Comic Sans MS" pitchFamily="66" charset="0"/>
                          <a:ea typeface="Times New Roman"/>
                          <a:cs typeface="Calibri"/>
                        </a:rPr>
                        <a:t>6.</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cs typeface="Calibri"/>
                        </a:rPr>
                        <a:t>Обеспечение комплексного развития сельских территорий (развитие газификации)</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cs typeface="Calibri"/>
                        </a:rPr>
                        <a:t>Малеевское сельское поселение</a:t>
                      </a:r>
                      <a:endParaRPr lang="ru-RU" sz="8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cs typeface="Calibri"/>
                        </a:rPr>
                        <a:t>7183,0</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CC"/>
                          </a:solidFill>
                          <a:latin typeface="Comic Sans MS" pitchFamily="66" charset="0"/>
                          <a:ea typeface="Times New Roman"/>
                          <a:cs typeface="Calibri"/>
                        </a:rPr>
                        <a:t>245,9</a:t>
                      </a:r>
                      <a:endParaRPr lang="ru-RU" sz="1200" b="1">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32">
                <a:tc>
                  <a:txBody>
                    <a:bodyPr/>
                    <a:lstStyle/>
                    <a:p>
                      <a:pPr>
                        <a:spcAft>
                          <a:spcPts val="0"/>
                        </a:spcAft>
                      </a:pPr>
                      <a:r>
                        <a:rPr lang="ru-RU" sz="1200" b="1" dirty="0" smtClean="0">
                          <a:latin typeface="Comic Sans MS" pitchFamily="66" charset="0"/>
                          <a:ea typeface="Times New Roman"/>
                        </a:rPr>
                        <a:t>7.</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11004,4</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4835,9</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0,0</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32">
                <a:tc>
                  <a:txBody>
                    <a:bodyPr/>
                    <a:lstStyle/>
                    <a:p>
                      <a:pPr>
                        <a:spcAft>
                          <a:spcPts val="0"/>
                        </a:spcAft>
                      </a:pPr>
                      <a:r>
                        <a:rPr lang="ru-RU" sz="1200" b="1" dirty="0" smtClean="0">
                          <a:latin typeface="Comic Sans MS" pitchFamily="66" charset="0"/>
                          <a:ea typeface="Times New Roman"/>
                        </a:rPr>
                        <a:t>8.</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smtClean="0">
                          <a:latin typeface="Comic Sans MS" pitchFamily="66" charset="0"/>
                          <a:ea typeface="Times New Roman"/>
                        </a:rPr>
                        <a:t>Краснинское городское поселение</a:t>
                      </a:r>
                      <a:endParaRPr lang="ru-RU" sz="8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97724,8</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03">
                <a:tc>
                  <a:txBody>
                    <a:bodyPr/>
                    <a:lstStyle/>
                    <a:p>
                      <a:pPr>
                        <a:spcAft>
                          <a:spcPts val="0"/>
                        </a:spcAft>
                      </a:pPr>
                      <a:r>
                        <a:rPr lang="ru-RU" sz="1200" b="1" dirty="0" smtClean="0">
                          <a:latin typeface="Comic Sans MS" pitchFamily="66" charset="0"/>
                          <a:ea typeface="Times New Roman"/>
                        </a:rPr>
                        <a:t>9.</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omic Sans MS" pitchFamily="66" charset="0"/>
                          <a:ea typeface="Times New Roman"/>
                        </a:rPr>
                        <a:t>Мероприятия</a:t>
                      </a:r>
                      <a:r>
                        <a:rPr lang="ru-RU" sz="1200" baseline="0" dirty="0" smtClean="0">
                          <a:latin typeface="Comic Sans MS" pitchFamily="66" charset="0"/>
                          <a:ea typeface="Times New Roman"/>
                        </a:rPr>
                        <a:t> по переселению граждан из аварийного жилого фонда</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cs typeface="Calibri"/>
                        </a:rPr>
                        <a:t>Гусинское сельское поселение</a:t>
                      </a:r>
                      <a:endParaRPr lang="ru-RU" sz="8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Comic Sans MS" pitchFamily="66" charset="0"/>
                          <a:ea typeface="Times New Roman"/>
                        </a:rPr>
                        <a:t>21019,2</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692">
                <a:tc>
                  <a:txBody>
                    <a:bodyPr/>
                    <a:lstStyle/>
                    <a:p>
                      <a:pPr>
                        <a:spcAft>
                          <a:spcPts val="0"/>
                        </a:spcAft>
                      </a:pP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b="1" dirty="0" smtClean="0">
                        <a:latin typeface="Comic Sans MS" pitchFamily="66" charset="0"/>
                        <a:ea typeface="Times New Roman"/>
                      </a:endParaRPr>
                    </a:p>
                    <a:p>
                      <a:pPr>
                        <a:spcAft>
                          <a:spcPts val="0"/>
                        </a:spcAft>
                      </a:pPr>
                      <a:r>
                        <a:rPr lang="ru-RU" sz="1200" b="1" dirty="0" smtClean="0">
                          <a:latin typeface="Comic Sans MS" pitchFamily="66" charset="0"/>
                          <a:ea typeface="Times New Roman"/>
                        </a:rPr>
                        <a:t>Итого </a:t>
                      </a:r>
                      <a:r>
                        <a:rPr lang="ru-RU" sz="1200" b="1" dirty="0">
                          <a:latin typeface="Comic Sans MS" pitchFamily="66" charset="0"/>
                          <a:ea typeface="Times New Roman"/>
                        </a:rPr>
                        <a:t>по годам реализации</a:t>
                      </a: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b="1" dirty="0" smtClean="0">
                        <a:solidFill>
                          <a:srgbClr val="0000CC"/>
                        </a:solidFill>
                        <a:latin typeface="Comic Sans MS" pitchFamily="66" charset="0"/>
                        <a:ea typeface="Times New Roman"/>
                      </a:endParaRPr>
                    </a:p>
                    <a:p>
                      <a:pPr algn="ctr">
                        <a:spcAft>
                          <a:spcPts val="0"/>
                        </a:spcAft>
                      </a:pPr>
                      <a:r>
                        <a:rPr lang="ru-RU" sz="1100" b="1" dirty="0" smtClean="0">
                          <a:solidFill>
                            <a:srgbClr val="0000CC"/>
                          </a:solidFill>
                          <a:latin typeface="Comic Sans MS" pitchFamily="66" charset="0"/>
                          <a:ea typeface="Times New Roman"/>
                        </a:rPr>
                        <a:t>34120,7</a:t>
                      </a:r>
                      <a:endParaRPr lang="ru-RU" sz="11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b="1" dirty="0" smtClean="0">
                        <a:solidFill>
                          <a:srgbClr val="0000CC"/>
                        </a:solidFill>
                        <a:latin typeface="Comic Sans MS" pitchFamily="66" charset="0"/>
                        <a:ea typeface="Times New Roman"/>
                      </a:endParaRPr>
                    </a:p>
                    <a:p>
                      <a:pPr algn="ctr">
                        <a:spcAft>
                          <a:spcPts val="0"/>
                        </a:spcAft>
                      </a:pPr>
                      <a:r>
                        <a:rPr lang="ru-RU" sz="1100" b="1" dirty="0" smtClean="0">
                          <a:solidFill>
                            <a:srgbClr val="0000CC"/>
                          </a:solidFill>
                          <a:latin typeface="Comic Sans MS" pitchFamily="66" charset="0"/>
                          <a:ea typeface="Times New Roman"/>
                        </a:rPr>
                        <a:t>6292,7</a:t>
                      </a:r>
                      <a:endParaRPr lang="ru-RU" sz="11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b="1" dirty="0" smtClean="0">
                        <a:solidFill>
                          <a:srgbClr val="0000CC"/>
                        </a:solidFill>
                        <a:latin typeface="Comic Sans MS" pitchFamily="66" charset="0"/>
                        <a:ea typeface="Times New Roman"/>
                      </a:endParaRPr>
                    </a:p>
                    <a:p>
                      <a:pPr algn="ctr">
                        <a:spcAft>
                          <a:spcPts val="0"/>
                        </a:spcAft>
                      </a:pPr>
                      <a:r>
                        <a:rPr lang="ru-RU" sz="1100" b="1" dirty="0" smtClean="0">
                          <a:solidFill>
                            <a:srgbClr val="0000CC"/>
                          </a:solidFill>
                          <a:latin typeface="Comic Sans MS" pitchFamily="66" charset="0"/>
                          <a:ea typeface="Times New Roman"/>
                        </a:rPr>
                        <a:t>9058,2</a:t>
                      </a:r>
                      <a:endParaRPr lang="ru-RU" sz="11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b="1" dirty="0" smtClean="0">
                        <a:solidFill>
                          <a:srgbClr val="0000CC"/>
                        </a:solidFill>
                        <a:latin typeface="Comic Sans MS" pitchFamily="66" charset="0"/>
                        <a:ea typeface="Times New Roman"/>
                      </a:endParaRPr>
                    </a:p>
                    <a:p>
                      <a:pPr algn="ctr">
                        <a:spcAft>
                          <a:spcPts val="0"/>
                        </a:spcAft>
                      </a:pPr>
                      <a:r>
                        <a:rPr lang="ru-RU" sz="1100" b="1" dirty="0" smtClean="0">
                          <a:solidFill>
                            <a:srgbClr val="0000CC"/>
                          </a:solidFill>
                          <a:latin typeface="Comic Sans MS" pitchFamily="66" charset="0"/>
                          <a:ea typeface="Times New Roman"/>
                        </a:rPr>
                        <a:t>128729,1</a:t>
                      </a:r>
                      <a:endParaRPr lang="ru-RU" sz="11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2199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777859"/>
          </a:xfrm>
        </p:spPr>
        <p:txBody>
          <a:bodyPr/>
          <a:lstStyle/>
          <a:p>
            <a:r>
              <a:rPr lang="ru-RU" sz="2000" b="1" dirty="0" smtClean="0">
                <a:solidFill>
                  <a:srgbClr val="0000CC"/>
                </a:solidFill>
                <a:latin typeface="Comic Sans MS" pitchFamily="66" charset="0"/>
                <a:cs typeface="Times New Roman" pitchFamily="18" charset="0"/>
              </a:rPr>
              <a:t>   Динамика бюджетных инвестиций в объекты капитального строительства по годам реализации, в тыс. рублей</a:t>
            </a:r>
            <a:r>
              <a:rPr lang="ru-RU" sz="2000" b="1" dirty="0" smtClean="0">
                <a:solidFill>
                  <a:srgbClr val="0000CC"/>
                </a:solidFill>
                <a:latin typeface="Times New Roman" pitchFamily="18" charset="0"/>
                <a:cs typeface="Times New Roman" pitchFamily="18" charset="0"/>
              </a:rPr>
              <a:t/>
            </a:r>
            <a:br>
              <a:rPr lang="ru-RU" sz="2000" b="1" dirty="0" smtClean="0">
                <a:solidFill>
                  <a:srgbClr val="0000CC"/>
                </a:solidFill>
                <a:latin typeface="Times New Roman" pitchFamily="18" charset="0"/>
                <a:cs typeface="Times New Roman" pitchFamily="18" charset="0"/>
              </a:rPr>
            </a:br>
            <a:endParaRPr lang="ru-RU" sz="2000"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35</a:t>
            </a:fld>
            <a:endParaRPr lang="ru-RU" dirty="0"/>
          </a:p>
        </p:txBody>
      </p:sp>
      <p:graphicFrame>
        <p:nvGraphicFramePr>
          <p:cNvPr id="5" name="Диаграмма 4"/>
          <p:cNvGraphicFramePr/>
          <p:nvPr/>
        </p:nvGraphicFramePr>
        <p:xfrm>
          <a:off x="500034" y="1500174"/>
          <a:ext cx="5715040" cy="3143272"/>
        </p:xfrm>
        <a:graphic>
          <a:graphicData uri="http://schemas.openxmlformats.org/drawingml/2006/chart">
            <c:chart xmlns:c="http://schemas.openxmlformats.org/drawingml/2006/chart" xmlns:r="http://schemas.openxmlformats.org/officeDocument/2006/relationships" r:id="rId3"/>
          </a:graphicData>
        </a:graphic>
      </p:graphicFrame>
      <p:sp>
        <p:nvSpPr>
          <p:cNvPr id="249858" name="AutoShape 2" descr="Трактор МТЗ 82 с ковшом: габариты, характеристики и обз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0" name="AutoShape 4" descr="Трактор МТЗ 82 с ковшом: габариты, характеристики и обз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2" name="AutoShape 6" descr="C:\Users\%D0%A1%D0%BC%D0%B8%D1%80%D0%BD%D0%BE%D0%B2%D0%B0\Documents\07a053453765dda897d12e6c5746a37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4" name="AutoShape 8" descr="C:\Users\%D0%A1%D0%BC%D0%B8%D1%80%D0%BD%D0%BE%D0%B2%D0%B0\Documents\07a053453765dda897d12e6c5746a37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9865" name="Picture 9" descr="C:\Users\Смирнова\Documents\MTZ-82.1-1.jpg"/>
          <p:cNvPicPr>
            <a:picLocks noChangeAspect="1" noChangeArrowheads="1"/>
          </p:cNvPicPr>
          <p:nvPr/>
        </p:nvPicPr>
        <p:blipFill>
          <a:blip r:embed="rId4" cstate="print"/>
          <a:srcRect/>
          <a:stretch>
            <a:fillRect/>
          </a:stretch>
        </p:blipFill>
        <p:spPr bwMode="auto">
          <a:xfrm>
            <a:off x="6858016" y="785794"/>
            <a:ext cx="1785950" cy="1214446"/>
          </a:xfrm>
          <a:prstGeom prst="rect">
            <a:avLst/>
          </a:prstGeom>
          <a:noFill/>
        </p:spPr>
      </p:pic>
      <p:pic>
        <p:nvPicPr>
          <p:cNvPr id="249866" name="Picture 10" descr="C:\Users\Смирнова\Documents\images.jpg"/>
          <p:cNvPicPr>
            <a:picLocks noChangeAspect="1" noChangeArrowheads="1"/>
          </p:cNvPicPr>
          <p:nvPr/>
        </p:nvPicPr>
        <p:blipFill>
          <a:blip r:embed="rId5"/>
          <a:srcRect/>
          <a:stretch>
            <a:fillRect/>
          </a:stretch>
        </p:blipFill>
        <p:spPr bwMode="auto">
          <a:xfrm>
            <a:off x="6929454" y="3857628"/>
            <a:ext cx="1785950" cy="1394460"/>
          </a:xfrm>
          <a:prstGeom prst="rect">
            <a:avLst/>
          </a:prstGeom>
          <a:noFill/>
        </p:spPr>
      </p:pic>
      <p:pic>
        <p:nvPicPr>
          <p:cNvPr id="249867" name="Picture 11" descr="C:\Users\Смирнова\Documents\images (1).jpg"/>
          <p:cNvPicPr>
            <a:picLocks noChangeAspect="1" noChangeArrowheads="1"/>
          </p:cNvPicPr>
          <p:nvPr/>
        </p:nvPicPr>
        <p:blipFill>
          <a:blip r:embed="rId6"/>
          <a:srcRect/>
          <a:stretch>
            <a:fillRect/>
          </a:stretch>
        </p:blipFill>
        <p:spPr bwMode="auto">
          <a:xfrm>
            <a:off x="6000760" y="2285992"/>
            <a:ext cx="1785950" cy="139446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lumMod val="50000"/>
                    <a:lumOff val="50000"/>
                  </a:schemeClr>
                </a:solidFill>
                <a:latin typeface="+mn-lt"/>
                <a:cs typeface="+mn-cs"/>
              </a:rPr>
              <a:pPr fontAlgn="auto">
                <a:spcBef>
                  <a:spcPts val="0"/>
                </a:spcBef>
                <a:spcAft>
                  <a:spcPts val="0"/>
                </a:spcAft>
                <a:defRPr/>
              </a:pPr>
              <a:t>36</a:t>
            </a:fld>
            <a:endParaRPr lang="ru-RU" dirty="0">
              <a:solidFill>
                <a:schemeClr val="tx1">
                  <a:lumMod val="50000"/>
                  <a:lumOff val="50000"/>
                </a:schemeClr>
              </a:solidFill>
              <a:latin typeface="+mn-lt"/>
              <a:cs typeface="+mn-cs"/>
            </a:endParaRPr>
          </a:p>
        </p:txBody>
      </p:sp>
      <p:sp>
        <p:nvSpPr>
          <p:cNvPr id="276483" name="Rectangle 5"/>
          <p:cNvSpPr>
            <a:spLocks noGrp="1" noChangeArrowheads="1"/>
          </p:cNvSpPr>
          <p:nvPr>
            <p:ph type="title" idx="4294967295"/>
          </p:nvPr>
        </p:nvSpPr>
        <p:spPr bwMode="auto">
          <a:xfrm>
            <a:off x="457200" y="0"/>
            <a:ext cx="8472518" cy="857232"/>
          </a:xfrm>
          <a:noFill/>
        </p:spPr>
        <p:txBody>
          <a:bodyPr wrap="square" lIns="91440" tIns="45720" rIns="91440" bIns="45720" numCol="1" anchorCtr="0" compatLnSpc="1">
            <a:prstTxWarp prst="textNoShape">
              <a:avLst/>
            </a:prstTxWarp>
            <a:normAutofit fontScale="90000"/>
          </a:bodyPr>
          <a:lstStyle/>
          <a:p>
            <a:r>
              <a:rPr lang="ru-RU" sz="2400" b="1" cap="none" dirty="0" smtClean="0">
                <a:solidFill>
                  <a:srgbClr val="7030A0"/>
                </a:solidFill>
                <a:effectLst/>
                <a:latin typeface="Times New Roman" pitchFamily="18" charset="0"/>
                <a:cs typeface="Times New Roman" pitchFamily="18" charset="0"/>
              </a:rPr>
              <a:t>     </a:t>
            </a:r>
            <a:br>
              <a:rPr lang="ru-RU" sz="2400" b="1" cap="none" dirty="0" smtClean="0">
                <a:solidFill>
                  <a:srgbClr val="7030A0"/>
                </a:solidFill>
                <a:effectLst/>
                <a:latin typeface="Times New Roman" pitchFamily="18" charset="0"/>
                <a:cs typeface="Times New Roman" pitchFamily="18" charset="0"/>
              </a:rPr>
            </a:br>
            <a:r>
              <a:rPr lang="ru-RU" sz="2400" b="1" cap="none" dirty="0" smtClean="0">
                <a:solidFill>
                  <a:srgbClr val="7030A0"/>
                </a:solidFill>
                <a:effectLst/>
                <a:latin typeface="Times New Roman" pitchFamily="18" charset="0"/>
                <a:cs typeface="Times New Roman" pitchFamily="18" charset="0"/>
              </a:rPr>
              <a:t>       </a:t>
            </a:r>
            <a:r>
              <a:rPr lang="ru-RU" sz="2200" b="1" cap="none" dirty="0" smtClean="0">
                <a:solidFill>
                  <a:srgbClr val="0000CC"/>
                </a:solidFill>
                <a:effectLst/>
                <a:latin typeface="Comic Sans MS" pitchFamily="66" charset="0"/>
                <a:cs typeface="Times New Roman" pitchFamily="18" charset="0"/>
              </a:rPr>
              <a:t>Финансовое обеспечение на реализацию национальных проектов, в тыс. рублей</a:t>
            </a:r>
            <a:r>
              <a:rPr lang="ru-RU" sz="1600" b="1" cap="none" dirty="0" smtClean="0">
                <a:solidFill>
                  <a:srgbClr val="CC0099"/>
                </a:solidFill>
                <a:effectLst/>
                <a:latin typeface="Comic Sans MS" pitchFamily="66" charset="0"/>
                <a:cs typeface="Times New Roman" pitchFamily="18" charset="0"/>
              </a:rPr>
              <a:t/>
            </a:r>
            <a:br>
              <a:rPr lang="ru-RU" sz="1600" b="1" cap="none" dirty="0" smtClean="0">
                <a:solidFill>
                  <a:srgbClr val="CC0099"/>
                </a:solidFill>
                <a:effectLst/>
                <a:latin typeface="Comic Sans MS" pitchFamily="66" charset="0"/>
                <a:cs typeface="Times New Roman" pitchFamily="18" charset="0"/>
              </a:rPr>
            </a:br>
            <a:r>
              <a:rPr lang="ru-RU" sz="1600" b="1" cap="none" dirty="0" smtClean="0">
                <a:solidFill>
                  <a:srgbClr val="CC0099"/>
                </a:solidFill>
                <a:effectLst/>
                <a:latin typeface="Comic Sans MS" pitchFamily="66" charset="0"/>
                <a:cs typeface="Times New Roman" pitchFamily="18" charset="0"/>
              </a:rPr>
              <a:t>    </a:t>
            </a:r>
            <a:r>
              <a:rPr lang="ru-RU" sz="1100" dirty="0" smtClean="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a:t>
            </a:r>
            <a:r>
              <a:rPr lang="ru-RU" sz="2000" dirty="0" smtClean="0">
                <a:latin typeface="Times New Roman" pitchFamily="18" charset="0"/>
                <a:ea typeface="Calibri" pitchFamily="34" charset="0"/>
                <a:cs typeface="Times New Roman" pitchFamily="18" charset="0"/>
              </a:rPr>
              <a:t/>
            </a:r>
            <a:br>
              <a:rPr lang="ru-RU" sz="2000" dirty="0" smtClean="0">
                <a:latin typeface="Times New Roman" pitchFamily="18" charset="0"/>
                <a:ea typeface="Calibri" pitchFamily="34" charset="0"/>
                <a:cs typeface="Times New Roman" pitchFamily="18" charset="0"/>
              </a:rPr>
            </a:br>
            <a:endParaRPr lang="ru-RU" sz="2000" b="1" cap="none" dirty="0" smtClean="0">
              <a:solidFill>
                <a:srgbClr val="CC0099"/>
              </a:solidFill>
              <a:effectLst/>
              <a:latin typeface="Comic Sans MS" pitchFamily="66" charset="0"/>
              <a:cs typeface="Times New Roman" pitchFamily="18" charset="0"/>
            </a:endParaRPr>
          </a:p>
        </p:txBody>
      </p:sp>
      <p:sp>
        <p:nvSpPr>
          <p:cNvPr id="276482" name="Прямоугольник 2"/>
          <p:cNvSpPr>
            <a:spLocks noChangeArrowheads="1"/>
          </p:cNvSpPr>
          <p:nvPr/>
        </p:nvSpPr>
        <p:spPr bwMode="auto">
          <a:xfrm>
            <a:off x="571472" y="357166"/>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
        <p:nvSpPr>
          <p:cNvPr id="6" name="Нижний колонтитул 5"/>
          <p:cNvSpPr>
            <a:spLocks noGrp="1"/>
          </p:cNvSpPr>
          <p:nvPr>
            <p:ph type="ftr" sz="quarter" idx="11"/>
          </p:nvPr>
        </p:nvSpPr>
        <p:spPr/>
        <p:txBody>
          <a:bodyPr/>
          <a:lstStyle/>
          <a:p>
            <a:pPr>
              <a:defRPr/>
            </a:pPr>
            <a:endParaRPr lang="ru-RU"/>
          </a:p>
        </p:txBody>
      </p:sp>
      <p:graphicFrame>
        <p:nvGraphicFramePr>
          <p:cNvPr id="7" name="Таблица 6"/>
          <p:cNvGraphicFramePr>
            <a:graphicFrameLocks noGrp="1"/>
          </p:cNvGraphicFramePr>
          <p:nvPr/>
        </p:nvGraphicFramePr>
        <p:xfrm>
          <a:off x="428596" y="857231"/>
          <a:ext cx="8501122" cy="6019800"/>
        </p:xfrm>
        <a:graphic>
          <a:graphicData uri="http://schemas.openxmlformats.org/drawingml/2006/table">
            <a:tbl>
              <a:tblPr/>
              <a:tblGrid>
                <a:gridCol w="5572164"/>
                <a:gridCol w="764305"/>
                <a:gridCol w="697738"/>
                <a:gridCol w="697738"/>
                <a:gridCol w="769177"/>
              </a:tblGrid>
              <a:tr h="21431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2020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2021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0802">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b="1" kern="1200" dirty="0" smtClean="0">
                          <a:solidFill>
                            <a:schemeClr val="tx1"/>
                          </a:solidFill>
                          <a:latin typeface="Times New Roman" pitchFamily="18" charset="0"/>
                          <a:ea typeface="+mn-ea"/>
                          <a:cs typeface="Times New Roman" pitchFamily="18" charset="0"/>
                        </a:rPr>
                        <a:t>1. Национальный проект</a:t>
                      </a:r>
                      <a:r>
                        <a:rPr kumimoji="0" lang="ru-RU" sz="1100" b="1" kern="1200" baseline="0" dirty="0" smtClean="0">
                          <a:solidFill>
                            <a:schemeClr val="tx1"/>
                          </a:solidFill>
                          <a:latin typeface="Times New Roman" pitchFamily="18" charset="0"/>
                          <a:ea typeface="+mn-ea"/>
                          <a:cs typeface="Times New Roman" pitchFamily="18" charset="0"/>
                        </a:rPr>
                        <a:t> </a:t>
                      </a:r>
                      <a:r>
                        <a:rPr kumimoji="0" lang="ru-RU" sz="1100" b="1" kern="1200" dirty="0" smtClean="0">
                          <a:solidFill>
                            <a:schemeClr val="tx1"/>
                          </a:solidFill>
                          <a:latin typeface="Times New Roman" pitchFamily="18" charset="0"/>
                          <a:ea typeface="+mn-ea"/>
                          <a:cs typeface="Times New Roman" pitchFamily="18" charset="0"/>
                        </a:rPr>
                        <a:t>«Культура» </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221">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b="1" kern="1200" dirty="0" smtClean="0">
                          <a:solidFill>
                            <a:schemeClr val="tx1"/>
                          </a:solidFill>
                          <a:latin typeface="Times New Roman" pitchFamily="18" charset="0"/>
                          <a:ea typeface="+mn-ea"/>
                          <a:cs typeface="Times New Roman" pitchFamily="18" charset="0"/>
                        </a:rPr>
                        <a:t>1.1.</a:t>
                      </a:r>
                      <a:r>
                        <a:rPr kumimoji="0" lang="ru-RU" sz="1100" b="1" kern="1200" baseline="0" dirty="0" smtClean="0">
                          <a:solidFill>
                            <a:schemeClr val="tx1"/>
                          </a:solidFill>
                          <a:latin typeface="Times New Roman" pitchFamily="18" charset="0"/>
                          <a:ea typeface="+mn-ea"/>
                          <a:cs typeface="Times New Roman" pitchFamily="18" charset="0"/>
                        </a:rPr>
                        <a:t> </a:t>
                      </a:r>
                      <a:r>
                        <a:rPr kumimoji="0" lang="ru-RU" sz="11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endParaRPr kumimoji="0" lang="ru-RU" sz="11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893">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kern="1200" dirty="0" smtClean="0">
                          <a:solidFill>
                            <a:schemeClr val="tx1"/>
                          </a:solidFill>
                          <a:latin typeface="Times New Roman" pitchFamily="18" charset="0"/>
                          <a:ea typeface="+mn-ea"/>
                          <a:cs typeface="Times New Roman" pitchFamily="18" charset="0"/>
                        </a:rPr>
                        <a:t>- поддержка отрасли культуры</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127">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a:t>
                      </a:r>
                      <a:r>
                        <a:rPr lang="ru-RU" sz="1100" u="none" kern="1200" dirty="0" smtClean="0">
                          <a:solidFill>
                            <a:schemeClr val="tx1"/>
                          </a:solidFill>
                          <a:latin typeface="Times New Roman" pitchFamily="18" charset="0"/>
                          <a:ea typeface="+mn-ea"/>
                          <a:cs typeface="Times New Roman" pitchFamily="18" charset="0"/>
                        </a:rPr>
                        <a:t>техническое оснащение муниципальных музеев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799">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kern="1200" dirty="0" smtClean="0">
                          <a:solidFill>
                            <a:schemeClr val="tx1"/>
                          </a:solidFill>
                          <a:latin typeface="Times New Roman" pitchFamily="18" charset="0"/>
                          <a:ea typeface="+mn-ea"/>
                          <a:cs typeface="Times New Roman" pitchFamily="18" charset="0"/>
                        </a:rPr>
                        <a:t>- создание модельных муниципальных библиотек</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kern="1200" dirty="0" smtClean="0">
                          <a:solidFill>
                            <a:schemeClr val="tx1"/>
                          </a:solidFill>
                          <a:latin typeface="Times New Roman" pitchFamily="18" charset="0"/>
                          <a:ea typeface="+mn-ea"/>
                          <a:cs typeface="Times New Roman" pitchFamily="18" charset="0"/>
                        </a:rPr>
                        <a:t>10413,4</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471">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b="1" kern="1200" dirty="0" smtClean="0">
                          <a:solidFill>
                            <a:schemeClr val="tx1"/>
                          </a:solidFill>
                          <a:latin typeface="Times New Roman" pitchFamily="18" charset="0"/>
                          <a:ea typeface="+mn-ea"/>
                          <a:cs typeface="Times New Roman" pitchFamily="18" charset="0"/>
                        </a:rPr>
                        <a:t>2. Национальный проект</a:t>
                      </a:r>
                      <a:r>
                        <a:rPr kumimoji="0" lang="ru-RU" sz="1100" b="1" kern="1200" baseline="0" dirty="0" smtClean="0">
                          <a:solidFill>
                            <a:schemeClr val="tx1"/>
                          </a:solidFill>
                          <a:latin typeface="Times New Roman" pitchFamily="18" charset="0"/>
                          <a:ea typeface="+mn-ea"/>
                          <a:cs typeface="Times New Roman" pitchFamily="18" charset="0"/>
                        </a:rPr>
                        <a:t> </a:t>
                      </a:r>
                      <a:r>
                        <a:rPr kumimoji="0" lang="ru-RU" sz="1100" b="1" kern="1200" dirty="0" smtClean="0">
                          <a:solidFill>
                            <a:schemeClr val="tx1"/>
                          </a:solidFill>
                          <a:latin typeface="Times New Roman" pitchFamily="18" charset="0"/>
                          <a:ea typeface="+mn-ea"/>
                          <a:cs typeface="Times New Roman" pitchFamily="18" charset="0"/>
                        </a:rPr>
                        <a:t>«Образование»</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4351,7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3620,0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125">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3213,5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3450,1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283">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i="0" u="none" kern="1200" dirty="0" smtClean="0">
                          <a:solidFill>
                            <a:schemeClr val="tx1"/>
                          </a:solidFill>
                          <a:latin typeface="Times New Roman" pitchFamily="18" charset="0"/>
                          <a:ea typeface="+mn-ea"/>
                          <a:cs typeface="Times New Roman" pitchFamily="18" charset="0"/>
                        </a:rPr>
                        <a:t>- получение общедоступного и бесплатного начального общего, основного общего, среднего общего образования</a:t>
                      </a: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kern="1200" dirty="0" smtClean="0">
                          <a:solidFill>
                            <a:schemeClr val="tx1"/>
                          </a:solidFill>
                          <a:latin typeface="Times New Roman" pitchFamily="18" charset="0"/>
                          <a:ea typeface="+mn-ea"/>
                          <a:cs typeface="Times New Roman" pitchFamily="18" charset="0"/>
                        </a:rPr>
                        <a:t>1843,6</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2992,4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3233,6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0802">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kern="1200" dirty="0" smtClean="0">
                          <a:solidFill>
                            <a:schemeClr val="tx1"/>
                          </a:solidFill>
                          <a:latin typeface="Times New Roman" pitchFamily="18" charset="0"/>
                          <a:ea typeface="+mn-ea"/>
                          <a:cs typeface="Times New Roman" pitchFamily="18" charset="0"/>
                        </a:rPr>
                        <a:t>171,9</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216,5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283">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i="0" u="none" kern="1200" dirty="0" smtClean="0">
                          <a:solidFill>
                            <a:schemeClr val="tx1"/>
                          </a:solidFill>
                          <a:latin typeface="Times New Roman" pitchFamily="18" charset="0"/>
                          <a:ea typeface="+mn-ea"/>
                          <a:cs typeface="Times New Roman" pitchFamily="18" charset="0"/>
                        </a:rPr>
                        <a:t>- создание и обеспечение функционирования центров образования естественнонаучной и </a:t>
                      </a:r>
                    </a:p>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i="0" u="none" kern="1200" dirty="0" smtClean="0">
                          <a:solidFill>
                            <a:schemeClr val="tx1"/>
                          </a:solidFill>
                          <a:latin typeface="Times New Roman" pitchFamily="18" charset="0"/>
                          <a:ea typeface="+mn-ea"/>
                          <a:cs typeface="Times New Roman" pitchFamily="18" charset="0"/>
                        </a:rPr>
                        <a:t>технологической направленностей</a:t>
                      </a: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kern="1200" dirty="0" smtClean="0">
                          <a:solidFill>
                            <a:schemeClr val="tx1"/>
                          </a:solidFill>
                          <a:latin typeface="Times New Roman" pitchFamily="18" charset="0"/>
                          <a:ea typeface="+mn-ea"/>
                          <a:cs typeface="Times New Roman" pitchFamily="18" charset="0"/>
                        </a:rPr>
                        <a:t>1730,7</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283">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оснащение (обновление материально-технической базы) оборудованием, средствами обучения и воспитания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4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1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11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080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на создание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55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2.3.</a:t>
                      </a:r>
                      <a:r>
                        <a:rPr lang="ru-RU" sz="1100" b="1" kern="1200" dirty="0" smtClean="0">
                          <a:solidFill>
                            <a:schemeClr val="tx1"/>
                          </a:solidFill>
                          <a:latin typeface="Times New Roman" pitchFamily="18" charset="0"/>
                          <a:ea typeface="+mn-ea"/>
                          <a:cs typeface="Times New Roman" pitchFamily="18" charset="0"/>
                        </a:rPr>
                        <a:t> Региональный проект «Патриотическое воспитание граждан Российской Федерации»</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169,9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58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11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13394,3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12509,5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FF0066"/>
                          </a:solidFill>
                          <a:effectLst/>
                          <a:latin typeface="Times New Roman" pitchFamily="18" charset="0"/>
                          <a:cs typeface="Times New Roman" pitchFamily="18" charset="0"/>
                        </a:rPr>
                        <a:t>100024,6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100" b="1" kern="1200" dirty="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11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11004,4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97724,8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4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100" b="1" kern="1200" dirty="0" smtClean="0">
                          <a:solidFill>
                            <a:schemeClr val="tx1"/>
                          </a:solidFill>
                          <a:latin typeface="Times New Roman" pitchFamily="18" charset="0"/>
                          <a:ea typeface="+mn-ea"/>
                          <a:cs typeface="Times New Roman" pitchFamily="18" charset="0"/>
                        </a:rPr>
                        <a:t>3.1. Региональный проект «Формирование современной городской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2198,8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2299,8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28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100" b="1" kern="1200" dirty="0" smtClean="0">
                          <a:solidFill>
                            <a:schemeClr val="tx1"/>
                          </a:solidFill>
                          <a:latin typeface="Times New Roman" pitchFamily="18" charset="0"/>
                          <a:ea typeface="+mn-ea"/>
                          <a:cs typeface="Times New Roman" pitchFamily="18" charset="0"/>
                        </a:rPr>
                        <a:t>4. Региональный проект "Региональный проект «Спорт - норма жизни»" национального проекта «Демография»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3572,0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080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100" b="1" kern="1200" dirty="0" smtClean="0">
                          <a:solidFill>
                            <a:schemeClr val="tx1"/>
                          </a:solidFill>
                          <a:latin typeface="Times New Roman" pitchFamily="18" charset="0"/>
                          <a:ea typeface="+mn-ea"/>
                          <a:cs typeface="Times New Roman" pitchFamily="18" charset="0"/>
                        </a:rPr>
                        <a:t>Всего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0000FF"/>
                          </a:solidFill>
                          <a:effectLst/>
                          <a:latin typeface="Times New Roman" pitchFamily="18" charset="0"/>
                          <a:cs typeface="Times New Roman" pitchFamily="18" charset="0"/>
                        </a:rPr>
                        <a:t>28657,8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0000FF"/>
                          </a:solidFill>
                          <a:effectLst/>
                          <a:latin typeface="Times New Roman" pitchFamily="18" charset="0"/>
                          <a:cs typeface="Times New Roman" pitchFamily="18" charset="0"/>
                        </a:rPr>
                        <a:t>16255,7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0000FF"/>
                          </a:solidFill>
                          <a:effectLst/>
                          <a:latin typeface="Times New Roman" pitchFamily="18" charset="0"/>
                          <a:cs typeface="Times New Roman" pitchFamily="18" charset="0"/>
                        </a:rPr>
                        <a:t>8310,9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rgbClr val="0000FF"/>
                          </a:solidFill>
                          <a:effectLst/>
                          <a:latin typeface="Times New Roman" pitchFamily="18" charset="0"/>
                          <a:cs typeface="Times New Roman" pitchFamily="18" charset="0"/>
                        </a:rPr>
                        <a:t>107216,6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b="1" smtClean="0">
                <a:solidFill>
                  <a:schemeClr val="tx1">
                    <a:lumMod val="50000"/>
                    <a:lumOff val="50000"/>
                  </a:schemeClr>
                </a:solidFill>
              </a:rPr>
              <a:pPr>
                <a:defRPr/>
              </a:pPr>
              <a:t>37</a:t>
            </a:fld>
            <a:endParaRPr lang="ru-RU" b="1" dirty="0">
              <a:solidFill>
                <a:schemeClr val="tx1">
                  <a:lumMod val="50000"/>
                  <a:lumOff val="50000"/>
                </a:schemeClr>
              </a:solidFill>
            </a:endParaRPr>
          </a:p>
        </p:txBody>
      </p:sp>
      <p:sp>
        <p:nvSpPr>
          <p:cNvPr id="4" name="Прямоугольник 3"/>
          <p:cNvSpPr/>
          <p:nvPr/>
        </p:nvSpPr>
        <p:spPr>
          <a:xfrm>
            <a:off x="500034" y="214290"/>
            <a:ext cx="4732386" cy="400110"/>
          </a:xfrm>
          <a:prstGeom prst="rect">
            <a:avLst/>
          </a:prstGeom>
        </p:spPr>
        <p:txBody>
          <a:bodyPr wrap="none">
            <a:spAutoFit/>
          </a:bodyPr>
          <a:lstStyle/>
          <a:p>
            <a:r>
              <a:rPr lang="ru-RU" sz="2000" b="1" dirty="0" smtClean="0">
                <a:solidFill>
                  <a:srgbClr val="0000CC"/>
                </a:solidFill>
                <a:latin typeface="Comic Sans MS" pitchFamily="66" charset="0"/>
                <a:cs typeface="Times New Roman" pitchFamily="18" charset="0"/>
              </a:rPr>
              <a:t>Национальный проект «Культура» </a:t>
            </a:r>
            <a:endParaRPr lang="ru-RU" sz="2000" dirty="0">
              <a:solidFill>
                <a:srgbClr val="0000CC"/>
              </a:solidFill>
              <a:latin typeface="Comic Sans MS" pitchFamily="66" charset="0"/>
            </a:endParaRPr>
          </a:p>
        </p:txBody>
      </p:sp>
      <p:sp>
        <p:nvSpPr>
          <p:cNvPr id="5" name="Прямоугольник 4"/>
          <p:cNvSpPr/>
          <p:nvPr/>
        </p:nvSpPr>
        <p:spPr>
          <a:xfrm>
            <a:off x="357158" y="642918"/>
            <a:ext cx="5286412" cy="5262979"/>
          </a:xfrm>
          <a:prstGeom prst="rect">
            <a:avLst/>
          </a:prstGeom>
        </p:spPr>
        <p:txBody>
          <a:bodyPr wrap="square">
            <a:spAutoFit/>
          </a:bodyPr>
          <a:lstStyle/>
          <a:p>
            <a:pPr algn="just"/>
            <a:r>
              <a:rPr lang="ru-RU" sz="1200" dirty="0" smtClean="0"/>
              <a:t>       </a:t>
            </a:r>
            <a:r>
              <a:rPr lang="ru-RU" sz="1200" dirty="0" smtClean="0">
                <a:latin typeface="Comic Sans MS" pitchFamily="66" charset="0"/>
              </a:rPr>
              <a:t>В рамках реализации регионального проекта </a:t>
            </a:r>
            <a:r>
              <a:rPr lang="ru-RU" sz="1200" b="1" dirty="0" smtClean="0">
                <a:solidFill>
                  <a:srgbClr val="6600FF"/>
                </a:solidFill>
                <a:latin typeface="Comic Sans MS" pitchFamily="66" charset="0"/>
              </a:rPr>
              <a:t>«Культурная среда»</a:t>
            </a:r>
            <a:r>
              <a:rPr lang="ru-RU" sz="1200" dirty="0" smtClean="0">
                <a:solidFill>
                  <a:srgbClr val="6600FF"/>
                </a:solidFill>
                <a:latin typeface="Comic Sans MS" pitchFamily="66" charset="0"/>
              </a:rPr>
              <a:t> </a:t>
            </a:r>
            <a:r>
              <a:rPr lang="ru-RU" sz="1200" dirty="0" smtClean="0">
                <a:latin typeface="Comic Sans MS" pitchFamily="66" charset="0"/>
              </a:rPr>
              <a:t> национального проекта «Культура» в 2020 году были выполнены работы по текущему ремонту Краснинской центральной районной библиотеки</a:t>
            </a:r>
          </a:p>
          <a:p>
            <a:pPr algn="just"/>
            <a:r>
              <a:rPr lang="ru-RU" sz="1200" dirty="0" smtClean="0">
                <a:latin typeface="Comic Sans MS" pitchFamily="66" charset="0"/>
              </a:rPr>
              <a:t>      После проведения ремонта и дизайна внутреннего пространства в библиотеке появилось современное оборудование и мебель, новая компьютерная, мультимедийная и множительная техника, значительно обновился книжный фонд. Функциональные зоны: современный зал выдачи книг, зона комфортного чтения, конференц-зал, предназначены для проведения мероприятий, и для индивидуальной работы.</a:t>
            </a:r>
          </a:p>
          <a:p>
            <a:pPr algn="just"/>
            <a:r>
              <a:rPr lang="ru-RU" sz="1200" dirty="0" smtClean="0">
                <a:latin typeface="Comic Sans MS" pitchFamily="66" charset="0"/>
              </a:rPr>
              <a:t>Созданы комфортные условия для интеллектуального досуга и общения читателей всех возрастных категорий.</a:t>
            </a:r>
          </a:p>
          <a:p>
            <a:pPr algn="just"/>
            <a:r>
              <a:rPr lang="ru-RU" sz="1200" dirty="0" smtClean="0">
                <a:latin typeface="Comic Sans MS" pitchFamily="66" charset="0"/>
              </a:rPr>
              <a:t>        Выполнены работы по капитальному ремонту Гусинского Дома культуры. </a:t>
            </a:r>
          </a:p>
          <a:p>
            <a:pPr algn="just"/>
            <a:r>
              <a:rPr lang="ru-RU" sz="1200" dirty="0" smtClean="0">
                <a:latin typeface="Comic Sans MS" pitchFamily="66" charset="0"/>
              </a:rPr>
              <a:t>         На объекте произвели замену кровли, монтаж козырьков над двумя входами, оштукатурены и окрашены внешние стены здания, произведен монтаж водосточной системы, ремонт крыльца, устройство отмостки по периметру здания. Стены внутри помещений оклеены обоями и покрашены, на полах уложен ламинат и плитка, заменена электропроводка и смонтировано освещение, а также выполнен монтаж потолков  по системе «Армстронг».</a:t>
            </a:r>
          </a:p>
          <a:p>
            <a:pPr algn="just"/>
            <a:r>
              <a:rPr lang="ru-RU" sz="1200" dirty="0" smtClean="0">
                <a:latin typeface="Comic Sans MS" pitchFamily="66" charset="0"/>
              </a:rPr>
              <a:t>         В 2022 году на софинансирование расходов бюджетов муниципальных образований Смоленской области  на техническое оснащение муниципальных музеев было приобретено оборудование, оргтехника, материалы для хранения и консервации музейных фондов из бескислотного картона.</a:t>
            </a:r>
          </a:p>
        </p:txBody>
      </p:sp>
      <p:pic>
        <p:nvPicPr>
          <p:cNvPr id="162818" name="Picture 2" descr="C:\Users\Смирнова\Documents\4_30_09_2020.jpg"/>
          <p:cNvPicPr>
            <a:picLocks noChangeAspect="1" noChangeArrowheads="1"/>
          </p:cNvPicPr>
          <p:nvPr/>
        </p:nvPicPr>
        <p:blipFill>
          <a:blip r:embed="rId2" cstate="print"/>
          <a:srcRect/>
          <a:stretch>
            <a:fillRect/>
          </a:stretch>
        </p:blipFill>
        <p:spPr bwMode="auto">
          <a:xfrm>
            <a:off x="6143636" y="714356"/>
            <a:ext cx="2393157" cy="1595438"/>
          </a:xfrm>
          <a:prstGeom prst="rect">
            <a:avLst/>
          </a:prstGeom>
          <a:noFill/>
        </p:spPr>
      </p:pic>
      <p:pic>
        <p:nvPicPr>
          <p:cNvPr id="162819" name="Picture 3" descr="C:\Users\Смирнова\Documents\dsc_0559.jpg"/>
          <p:cNvPicPr>
            <a:picLocks noChangeAspect="1" noChangeArrowheads="1"/>
          </p:cNvPicPr>
          <p:nvPr/>
        </p:nvPicPr>
        <p:blipFill>
          <a:blip r:embed="rId3" cstate="print"/>
          <a:srcRect/>
          <a:stretch>
            <a:fillRect/>
          </a:stretch>
        </p:blipFill>
        <p:spPr bwMode="auto">
          <a:xfrm>
            <a:off x="6143636" y="2571744"/>
            <a:ext cx="2428892" cy="1571636"/>
          </a:xfrm>
          <a:prstGeom prst="rect">
            <a:avLst/>
          </a:prstGeom>
          <a:noFill/>
        </p:spPr>
      </p:pic>
      <p:pic>
        <p:nvPicPr>
          <p:cNvPr id="162820" name="Picture 4" descr="C:\Users\Смирнова\Documents\imgB.jpg"/>
          <p:cNvPicPr>
            <a:picLocks noChangeAspect="1" noChangeArrowheads="1"/>
          </p:cNvPicPr>
          <p:nvPr/>
        </p:nvPicPr>
        <p:blipFill>
          <a:blip r:embed="rId4"/>
          <a:srcRect/>
          <a:stretch>
            <a:fillRect/>
          </a:stretch>
        </p:blipFill>
        <p:spPr bwMode="auto">
          <a:xfrm>
            <a:off x="6143636" y="4357694"/>
            <a:ext cx="2500330" cy="157163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38</a:t>
            </a:fld>
            <a:endParaRPr lang="ru-RU"/>
          </a:p>
        </p:txBody>
      </p:sp>
      <p:sp>
        <p:nvSpPr>
          <p:cNvPr id="4" name="Прямоугольник 3"/>
          <p:cNvSpPr/>
          <p:nvPr/>
        </p:nvSpPr>
        <p:spPr>
          <a:xfrm>
            <a:off x="428596" y="928670"/>
            <a:ext cx="5643602" cy="5447645"/>
          </a:xfrm>
          <a:prstGeom prst="rect">
            <a:avLst/>
          </a:prstGeom>
        </p:spPr>
        <p:txBody>
          <a:bodyPr wrap="square">
            <a:spAutoFit/>
          </a:bodyPr>
          <a:lstStyle/>
          <a:p>
            <a:pPr algn="just"/>
            <a:r>
              <a:rPr lang="ru-RU" sz="1200" dirty="0" smtClean="0"/>
              <a:t>        </a:t>
            </a:r>
            <a:r>
              <a:rPr lang="ru-RU" sz="1200" dirty="0" smtClean="0">
                <a:latin typeface="Comic Sans MS" pitchFamily="66" charset="0"/>
              </a:rPr>
              <a:t>В рамках регионального проекта </a:t>
            </a:r>
            <a:r>
              <a:rPr lang="ru-RU" sz="1200" b="1" dirty="0" smtClean="0">
                <a:solidFill>
                  <a:srgbClr val="6600FF"/>
                </a:solidFill>
                <a:latin typeface="Comic Sans MS" pitchFamily="66" charset="0"/>
              </a:rPr>
              <a:t>«Современная школа» </a:t>
            </a:r>
            <a:r>
              <a:rPr lang="ru-RU" sz="1200" dirty="0" smtClean="0">
                <a:latin typeface="Comic Sans MS" pitchFamily="66" charset="0"/>
              </a:rPr>
              <a:t>федерального проекта «Образование» на территории муниципального образования «Краснинский район» Смоленской области на базе МБОУ «Краснинская школа», МБОУ «Гусинская  школа» в 2020 году были открыты центры образования  цифрового и гуманитарного профилей «Точка роста», целью которых является обновление обучения  и совершенствование методов обучения предметов «Технология», «Информатика», «ОБЖ». </a:t>
            </a:r>
          </a:p>
          <a:p>
            <a:pPr algn="just"/>
            <a:r>
              <a:rPr lang="ru-RU" sz="1200" dirty="0" smtClean="0">
                <a:latin typeface="Comic Sans MS" pitchFamily="66" charset="0"/>
              </a:rPr>
              <a:t>        В 2021 году  на базе Краснооктябрьской средней школы был создан Центр образования естественно-научной и технологической направленности «Точка роста». Для открытия Центра в школе за счет средств районного бюджета проведен ремонт кабинетов химии и физики, приобретена мебель. За счет средств, выделенных из федерального бюджета, было закуплено соответствующее оборудование. Специально для работы «Точки роста» разработано штатное расписание, программы дополнительного образования, проводятся занятия с обучающимися.</a:t>
            </a:r>
          </a:p>
          <a:p>
            <a:r>
              <a:rPr lang="ru-RU" sz="1200" dirty="0" smtClean="0">
                <a:latin typeface="Comic Sans MS" pitchFamily="66" charset="0"/>
              </a:rPr>
              <a:t>       В 2022 году в рамках регионального проекта </a:t>
            </a:r>
            <a:r>
              <a:rPr lang="ru-RU" sz="1200" b="1" dirty="0" smtClean="0">
                <a:solidFill>
                  <a:srgbClr val="6600FF"/>
                </a:solidFill>
                <a:latin typeface="Comic Sans MS" pitchFamily="66" charset="0"/>
              </a:rPr>
              <a:t>«Успех каждого ребенка»</a:t>
            </a:r>
            <a:r>
              <a:rPr lang="ru-RU" sz="1200" b="1" dirty="0" smtClean="0">
                <a:latin typeface="Comic Sans MS" pitchFamily="66" charset="0"/>
              </a:rPr>
              <a:t> </a:t>
            </a:r>
            <a:r>
              <a:rPr lang="ru-RU" sz="1200" dirty="0" smtClean="0">
                <a:latin typeface="Comic Sans MS" pitchFamily="66" charset="0"/>
              </a:rPr>
              <a:t>произведены  расходы на создание в общеобразовательных организациях, расположенных в сельской местности, условий для занятий физической культурой и спортом. В спортивном зале Краснинской СОШ заменены полы, дверные блоки, отремонтирована система отопления, потолок, стены, кровля, установлены противопожарные двери.</a:t>
            </a:r>
            <a:r>
              <a:rPr lang="ru-RU" sz="1200" b="1" dirty="0" smtClean="0"/>
              <a:t> </a:t>
            </a:r>
          </a:p>
          <a:p>
            <a:r>
              <a:rPr lang="ru-RU" sz="1200" b="1" dirty="0" smtClean="0">
                <a:latin typeface="Comic Sans MS" pitchFamily="66" charset="0"/>
              </a:rPr>
              <a:t>      </a:t>
            </a:r>
            <a:r>
              <a:rPr lang="ru-RU" sz="1200" dirty="0" smtClean="0">
                <a:latin typeface="Comic Sans MS" pitchFamily="66" charset="0"/>
              </a:rPr>
              <a:t>В 2023 году в рамках регионального проекта </a:t>
            </a:r>
            <a:r>
              <a:rPr lang="ru-RU" sz="1200" b="1" dirty="0" smtClean="0">
                <a:solidFill>
                  <a:srgbClr val="6600FF"/>
                </a:solidFill>
                <a:latin typeface="Comic Sans MS" pitchFamily="66" charset="0"/>
              </a:rPr>
              <a:t>«Патриотическое воспитание граждан Российской Федерации» </a:t>
            </a:r>
            <a:r>
              <a:rPr lang="ru-RU" sz="1200" dirty="0" smtClean="0">
                <a:latin typeface="Comic Sans MS" pitchFamily="66" charset="0"/>
              </a:rPr>
              <a:t>произведены  расходы на мероприятия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a:t>
            </a:r>
            <a:endParaRPr lang="ru-RU" sz="1200" dirty="0">
              <a:latin typeface="Comic Sans MS" pitchFamily="66" charset="0"/>
            </a:endParaRPr>
          </a:p>
        </p:txBody>
      </p:sp>
      <p:sp>
        <p:nvSpPr>
          <p:cNvPr id="5" name="Прямоугольник 4"/>
          <p:cNvSpPr/>
          <p:nvPr/>
        </p:nvSpPr>
        <p:spPr>
          <a:xfrm>
            <a:off x="571472" y="500042"/>
            <a:ext cx="5202065" cy="400110"/>
          </a:xfrm>
          <a:prstGeom prst="rect">
            <a:avLst/>
          </a:prstGeom>
        </p:spPr>
        <p:txBody>
          <a:bodyPr wrap="none">
            <a:spAutoFit/>
          </a:bodyPr>
          <a:lstStyle/>
          <a:p>
            <a:r>
              <a:rPr lang="ru-RU" sz="2000" b="1" dirty="0" smtClean="0">
                <a:solidFill>
                  <a:srgbClr val="0000CC"/>
                </a:solidFill>
                <a:latin typeface="Comic Sans MS" pitchFamily="66" charset="0"/>
                <a:cs typeface="Times New Roman" pitchFamily="18" charset="0"/>
              </a:rPr>
              <a:t>Национальный проект «Образование» </a:t>
            </a:r>
            <a:endParaRPr lang="ru-RU" sz="2000" dirty="0">
              <a:solidFill>
                <a:srgbClr val="0000CC"/>
              </a:solidFill>
              <a:latin typeface="Comic Sans MS" pitchFamily="66" charset="0"/>
            </a:endParaRPr>
          </a:p>
        </p:txBody>
      </p:sp>
      <p:pic>
        <p:nvPicPr>
          <p:cNvPr id="205826" name="Picture 2" descr="C:\Users\Смирнова\Documents\b_800_600_0_00_images_5_85.jpg"/>
          <p:cNvPicPr>
            <a:picLocks noChangeAspect="1" noChangeArrowheads="1"/>
          </p:cNvPicPr>
          <p:nvPr/>
        </p:nvPicPr>
        <p:blipFill>
          <a:blip r:embed="rId2" cstate="print"/>
          <a:srcRect/>
          <a:stretch>
            <a:fillRect/>
          </a:stretch>
        </p:blipFill>
        <p:spPr bwMode="auto">
          <a:xfrm>
            <a:off x="6429388" y="4429133"/>
            <a:ext cx="2238364" cy="1428760"/>
          </a:xfrm>
          <a:prstGeom prst="rect">
            <a:avLst/>
          </a:prstGeom>
          <a:noFill/>
        </p:spPr>
      </p:pic>
      <p:pic>
        <p:nvPicPr>
          <p:cNvPr id="205827" name="Picture 3" descr="C:\Users\Смирнова\Documents\p30_img_20210519_134627.jpg"/>
          <p:cNvPicPr>
            <a:picLocks noChangeAspect="1" noChangeArrowheads="1"/>
          </p:cNvPicPr>
          <p:nvPr/>
        </p:nvPicPr>
        <p:blipFill>
          <a:blip r:embed="rId3"/>
          <a:srcRect/>
          <a:stretch>
            <a:fillRect/>
          </a:stretch>
        </p:blipFill>
        <p:spPr bwMode="auto">
          <a:xfrm>
            <a:off x="6429388" y="2714620"/>
            <a:ext cx="2278061" cy="1476372"/>
          </a:xfrm>
          <a:prstGeom prst="rect">
            <a:avLst/>
          </a:prstGeom>
          <a:noFill/>
        </p:spPr>
      </p:pic>
      <p:pic>
        <p:nvPicPr>
          <p:cNvPr id="205828" name="Picture 4" descr="C:\Users\Смирнова\Documents\1629794053_16296263.png"/>
          <p:cNvPicPr>
            <a:picLocks noChangeAspect="1" noChangeArrowheads="1"/>
          </p:cNvPicPr>
          <p:nvPr/>
        </p:nvPicPr>
        <p:blipFill>
          <a:blip r:embed="rId4"/>
          <a:srcRect/>
          <a:stretch>
            <a:fillRect/>
          </a:stretch>
        </p:blipFill>
        <p:spPr bwMode="auto">
          <a:xfrm>
            <a:off x="6286512" y="1357298"/>
            <a:ext cx="2428892" cy="85725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39</a:t>
            </a:fld>
            <a:endParaRPr lang="ru-RU"/>
          </a:p>
        </p:txBody>
      </p:sp>
      <p:sp>
        <p:nvSpPr>
          <p:cNvPr id="4" name="Прямоугольник 3"/>
          <p:cNvSpPr/>
          <p:nvPr/>
        </p:nvSpPr>
        <p:spPr>
          <a:xfrm>
            <a:off x="571472" y="714356"/>
            <a:ext cx="6862776" cy="400110"/>
          </a:xfrm>
          <a:prstGeom prst="rect">
            <a:avLst/>
          </a:prstGeom>
        </p:spPr>
        <p:txBody>
          <a:bodyPr wrap="none">
            <a:spAutoFit/>
          </a:bodyPr>
          <a:lstStyle/>
          <a:p>
            <a:r>
              <a:rPr lang="ru-RU" sz="2000" b="1" dirty="0" smtClean="0">
                <a:solidFill>
                  <a:srgbClr val="0000CC"/>
                </a:solidFill>
                <a:latin typeface="Comic Sans MS" pitchFamily="66" charset="0"/>
                <a:cs typeface="Times New Roman" pitchFamily="18" charset="0"/>
              </a:rPr>
              <a:t>Национальный проект «Жилье и городская среда» </a:t>
            </a:r>
            <a:endParaRPr lang="ru-RU" sz="2000" dirty="0">
              <a:solidFill>
                <a:srgbClr val="0000CC"/>
              </a:solidFill>
              <a:latin typeface="Comic Sans MS" pitchFamily="66" charset="0"/>
            </a:endParaRPr>
          </a:p>
        </p:txBody>
      </p:sp>
      <p:sp>
        <p:nvSpPr>
          <p:cNvPr id="206850" name="Rectangle 2"/>
          <p:cNvSpPr>
            <a:spLocks noChangeArrowheads="1"/>
          </p:cNvSpPr>
          <p:nvPr/>
        </p:nvSpPr>
        <p:spPr bwMode="auto">
          <a:xfrm>
            <a:off x="428596" y="1357298"/>
            <a:ext cx="54292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В поселке Красный продолжается благоустройство дворовых территорий</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в рамках реализации проекта </a:t>
            </a:r>
            <a:r>
              <a:rPr kumimoji="0" lang="ru-RU" sz="1200" b="1" i="0" u="none" strike="noStrike" cap="none" normalizeH="0" baseline="0" dirty="0" smtClean="0">
                <a:ln>
                  <a:noFill/>
                </a:ln>
                <a:solidFill>
                  <a:srgbClr val="6600FF"/>
                </a:solidFill>
                <a:effectLst/>
                <a:latin typeface="Arial"/>
                <a:ea typeface="Times New Roman" pitchFamily="18" charset="0"/>
                <a:cs typeface="Arial" pitchFamily="34" charset="0"/>
              </a:rPr>
              <a:t>«</a:t>
            </a:r>
            <a:r>
              <a:rPr kumimoji="0" lang="ru-RU" sz="1200" b="1" i="0" u="none" strike="noStrike" cap="none" normalizeH="0" baseline="0" dirty="0" smtClean="0">
                <a:ln>
                  <a:noFill/>
                </a:ln>
                <a:solidFill>
                  <a:srgbClr val="6600FF"/>
                </a:solidFill>
                <a:effectLst/>
                <a:latin typeface="Comic Sans MS" pitchFamily="66" charset="0"/>
                <a:ea typeface="Times New Roman" pitchFamily="18" charset="0"/>
                <a:cs typeface="Arial" pitchFamily="34" charset="0"/>
              </a:rPr>
              <a:t>Формирование комфортной городской среды</a:t>
            </a:r>
            <a:r>
              <a:rPr kumimoji="0" lang="ru-RU" sz="1200" b="1" i="0" u="none" strike="noStrike" cap="none" normalizeH="0" baseline="0" dirty="0" smtClean="0">
                <a:ln>
                  <a:noFill/>
                </a:ln>
                <a:solidFill>
                  <a:srgbClr val="6600FF"/>
                </a:solidFill>
                <a:effectLst/>
                <a:latin typeface="Arial"/>
                <a:ea typeface="Times New Roman" pitchFamily="18" charset="0"/>
                <a:cs typeface="Arial" pitchFamily="34" charset="0"/>
              </a:rPr>
              <a:t>»</a:t>
            </a:r>
            <a:r>
              <a:rPr kumimoji="0" lang="ru-RU" sz="12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национального проекта </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Жилье и городская среда</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В 2020 </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было проведено благоустройство двух дворовых территорий многоквартирных домов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по улице Карла Маркса дом №28,  по улице Ленина дом №3.</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hangingPunct="0"/>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В 2021 году было проведено благоустройство двух дворовых территорий многоквартирных домов по улицам Кирова, дом № 19, Суворова, дом № 14.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hangingPunct="0"/>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В 2022 году</a:t>
            </a:r>
            <a:r>
              <a:rPr kumimoji="0" lang="ru-RU" sz="1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выполнены работы  по благоустройству сценической площадки, приобретение малых архитектурных форм, а так же</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благоустройство дворовой территории многоквартирного дома по улице Глинка, дом № 1.</a:t>
            </a:r>
            <a:r>
              <a:rPr lang="ru-RU" sz="1200" dirty="0" smtClean="0">
                <a:latin typeface="Comic Sans MS" pitchFamily="66" charset="0"/>
                <a:ea typeface="Times New Roman" pitchFamily="18" charset="0"/>
                <a:cs typeface="Arial" pitchFamily="34" charset="0"/>
              </a:rPr>
              <a:t> </a:t>
            </a:r>
          </a:p>
          <a:p>
            <a:pPr lvl="0" algn="just" eaLnBrk="0" hangingPunct="0"/>
            <a:r>
              <a:rPr lang="ru-RU" sz="1200" dirty="0" smtClean="0">
                <a:latin typeface="Comic Sans MS" pitchFamily="66" charset="0"/>
                <a:ea typeface="Times New Roman" pitchFamily="18" charset="0"/>
                <a:cs typeface="Arial" pitchFamily="34" charset="0"/>
              </a:rPr>
              <a:t>        Выполнены ремонты проезда к домам, обустройство дорожек, установка скамеек, урн, светильников наружного освещения, устройство контейнерной площадки для сбора твердых коммунальных отходов, работы по обустройству тротуара, устройство водоотводной трубы.</a:t>
            </a:r>
            <a:r>
              <a:rPr lang="ru-RU" sz="1200" dirty="0" smtClean="0">
                <a:solidFill>
                  <a:srgbClr val="00181F"/>
                </a:solidFill>
                <a:latin typeface="Comic Sans MS" pitchFamily="66" charset="0"/>
                <a:ea typeface="Times New Roman" pitchFamily="18" charset="0"/>
                <a:cs typeface="Arial" pitchFamily="34" charset="0"/>
              </a:rPr>
              <a:t> </a:t>
            </a:r>
          </a:p>
          <a:p>
            <a:pPr algn="just" eaLnBrk="0" hangingPunct="0"/>
            <a:r>
              <a:rPr lang="ru-RU" sz="1200" dirty="0" smtClean="0">
                <a:solidFill>
                  <a:srgbClr val="00181F"/>
                </a:solidFill>
                <a:latin typeface="Comic Sans MS" pitchFamily="66" charset="0"/>
                <a:ea typeface="Times New Roman" pitchFamily="18" charset="0"/>
                <a:cs typeface="Arial" pitchFamily="34" charset="0"/>
              </a:rPr>
              <a:t>        В 2023 году</a:t>
            </a:r>
            <a:r>
              <a:rPr lang="ru-RU" sz="1200" dirty="0" smtClean="0">
                <a:latin typeface="Comic Sans MS" pitchFamily="66" charset="0"/>
                <a:ea typeface="Calibri" pitchFamily="34" charset="0"/>
                <a:cs typeface="Arial" pitchFamily="34" charset="0"/>
              </a:rPr>
              <a:t> выполнены работы </a:t>
            </a:r>
            <a:r>
              <a:rPr lang="ru-RU" sz="1200" dirty="0" smtClean="0">
                <a:latin typeface="Comic Sans MS" pitchFamily="66" charset="0"/>
              </a:rPr>
              <a:t>по благоустройству дворовой территории многоквартирного дома № 2а по улице Глинки, обустроена общественная территория, по улице Глинки (сквер).</a:t>
            </a:r>
          </a:p>
          <a:p>
            <a:pPr lvl="0" algn="just" eaLnBrk="0" hangingPunct="0"/>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851" name="Picture 3" descr="C:\Users\Смирнова\Documents\09.06.2020_23.08.08_1.jpg"/>
          <p:cNvPicPr>
            <a:picLocks noChangeAspect="1" noChangeArrowheads="1"/>
          </p:cNvPicPr>
          <p:nvPr/>
        </p:nvPicPr>
        <p:blipFill>
          <a:blip r:embed="rId2" cstate="print"/>
          <a:srcRect/>
          <a:stretch>
            <a:fillRect/>
          </a:stretch>
        </p:blipFill>
        <p:spPr bwMode="auto">
          <a:xfrm>
            <a:off x="6286512" y="1285860"/>
            <a:ext cx="2428892" cy="1357322"/>
          </a:xfrm>
          <a:prstGeom prst="rect">
            <a:avLst/>
          </a:prstGeom>
          <a:noFill/>
        </p:spPr>
      </p:pic>
      <p:pic>
        <p:nvPicPr>
          <p:cNvPr id="10" name="Picture 2" descr="http://kras-kray.ru/cache/multithumb_thumbs/b_800_600_0_00_images_13_49.jpeg"/>
          <p:cNvPicPr>
            <a:picLocks noChangeAspect="1" noChangeArrowheads="1"/>
          </p:cNvPicPr>
          <p:nvPr/>
        </p:nvPicPr>
        <p:blipFill>
          <a:blip r:embed="rId3"/>
          <a:srcRect/>
          <a:stretch>
            <a:fillRect/>
          </a:stretch>
        </p:blipFill>
        <p:spPr bwMode="auto">
          <a:xfrm>
            <a:off x="6215074" y="4714884"/>
            <a:ext cx="2630475" cy="1571636"/>
          </a:xfrm>
          <a:prstGeom prst="rect">
            <a:avLst/>
          </a:prstGeom>
          <a:noFill/>
        </p:spPr>
      </p:pic>
      <p:pic>
        <p:nvPicPr>
          <p:cNvPr id="174089" name="Picture 9" descr="C:\Users\Смирнова\Documents\30.08.2019_12.54.24_dsc1097.jpg"/>
          <p:cNvPicPr>
            <a:picLocks noChangeAspect="1" noChangeArrowheads="1"/>
          </p:cNvPicPr>
          <p:nvPr/>
        </p:nvPicPr>
        <p:blipFill>
          <a:blip r:embed="rId4" cstate="print"/>
          <a:srcRect/>
          <a:stretch>
            <a:fillRect/>
          </a:stretch>
        </p:blipFill>
        <p:spPr bwMode="auto">
          <a:xfrm>
            <a:off x="6286512" y="2857496"/>
            <a:ext cx="2500330" cy="15716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4</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20" y="5286388"/>
            <a:ext cx="8572530" cy="649269"/>
          </a:xfrm>
        </p:spPr>
        <p:txBody>
          <a:bodyPr lIns="0" rIns="0" bIns="0" anchor="b"/>
          <a:lstStyle/>
          <a:p>
            <a:pPr fontAlgn="auto">
              <a:spcAft>
                <a:spcPts val="0"/>
              </a:spcAft>
              <a:defRPr/>
            </a:pPr>
            <a:r>
              <a:rPr lang="ru-RU" sz="1400" b="1" i="1" dirty="0" smtClean="0">
                <a:solidFill>
                  <a:srgbClr val="0000CC"/>
                </a:solidFill>
                <a:latin typeface="Times New Roman" pitchFamily="18" charset="0"/>
                <a:cs typeface="Times New Roman" pitchFamily="18" charset="0"/>
              </a:rPr>
              <a:t/>
            </a:r>
            <a:br>
              <a:rPr lang="ru-RU" sz="1400" b="1" i="1" dirty="0" smtClean="0">
                <a:solidFill>
                  <a:srgbClr val="0000CC"/>
                </a:solidFill>
                <a:latin typeface="Times New Roman" pitchFamily="18" charset="0"/>
                <a:cs typeface="Times New Roman" pitchFamily="18" charset="0"/>
              </a:rPr>
            </a:br>
            <a:r>
              <a:rPr lang="ru-RU" sz="1400" b="1" i="1" dirty="0" smtClean="0">
                <a:solidFill>
                  <a:srgbClr val="0000CC"/>
                </a:solidFill>
                <a:latin typeface="Times New Roman" pitchFamily="18" charset="0"/>
                <a:cs typeface="Times New Roman" pitchFamily="18" charset="0"/>
              </a:rPr>
              <a:t>Если расходная часть превышает доходную, то бюджет исполнен с дефицитом.</a:t>
            </a:r>
            <a:br>
              <a:rPr lang="ru-RU" sz="1400" b="1" i="1" dirty="0" smtClean="0">
                <a:solidFill>
                  <a:srgbClr val="0000CC"/>
                </a:solidFill>
                <a:latin typeface="Times New Roman" pitchFamily="18" charset="0"/>
                <a:cs typeface="Times New Roman" pitchFamily="18" charset="0"/>
              </a:rPr>
            </a:br>
            <a:r>
              <a:rPr lang="ru-RU" sz="1400" b="1" i="1" dirty="0" smtClean="0">
                <a:solidFill>
                  <a:srgbClr val="0000CC"/>
                </a:solidFill>
                <a:latin typeface="Times New Roman" pitchFamily="18" charset="0"/>
                <a:cs typeface="Times New Roman" pitchFamily="18" charset="0"/>
              </a:rPr>
              <a:t>Превышение доходов над расходами образует положительный остаток – профицит.</a:t>
            </a:r>
            <a:endParaRPr lang="ru-RU" sz="1400" b="1" i="1" dirty="0">
              <a:solidFill>
                <a:srgbClr val="0000CC"/>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642910" y="1"/>
          <a:ext cx="8258175"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sp>
        <p:nvSpPr>
          <p:cNvPr id="4" name="Прямоугольник 3"/>
          <p:cNvSpPr/>
          <p:nvPr/>
        </p:nvSpPr>
        <p:spPr>
          <a:xfrm>
            <a:off x="571472" y="428604"/>
            <a:ext cx="5286412" cy="3046988"/>
          </a:xfrm>
          <a:prstGeom prst="rect">
            <a:avLst/>
          </a:prstGeom>
        </p:spPr>
        <p:txBody>
          <a:bodyPr wrap="square">
            <a:spAutoFit/>
          </a:bodyPr>
          <a:lstStyle/>
          <a:p>
            <a:pPr lvl="0" algn="just" eaLnBrk="0" hangingPunct="0"/>
            <a:r>
              <a:rPr lang="ru-RU" sz="1200" dirty="0" smtClean="0">
                <a:solidFill>
                  <a:srgbClr val="00181F"/>
                </a:solidFill>
                <a:latin typeface="Comic Sans MS" pitchFamily="66" charset="0"/>
                <a:ea typeface="Times New Roman" pitchFamily="18" charset="0"/>
                <a:cs typeface="Arial" pitchFamily="34" charset="0"/>
              </a:rPr>
              <a:t>         В рамках реализации регионального проекта </a:t>
            </a:r>
            <a:r>
              <a:rPr lang="ru-RU" sz="1200" b="1" dirty="0" smtClean="0">
                <a:solidFill>
                  <a:srgbClr val="6600FF"/>
                </a:solidFill>
                <a:latin typeface="Comic Sans MS" pitchFamily="66" charset="0"/>
                <a:ea typeface="Times New Roman" pitchFamily="18" charset="0"/>
                <a:cs typeface="Arial" pitchFamily="34" charset="0"/>
              </a:rPr>
              <a:t>«Чистая вода»:</a:t>
            </a:r>
          </a:p>
          <a:p>
            <a:pPr lvl="0" algn="just" eaLnBrk="0" hangingPunct="0"/>
            <a:r>
              <a:rPr lang="ru-RU" sz="1200" dirty="0" smtClean="0">
                <a:solidFill>
                  <a:srgbClr val="00181F"/>
                </a:solidFill>
                <a:latin typeface="Comic Sans MS" pitchFamily="66" charset="0"/>
                <a:ea typeface="Times New Roman" pitchFamily="18" charset="0"/>
                <a:cs typeface="Arial" pitchFamily="34" charset="0"/>
              </a:rPr>
              <a:t>         В 2020 году р</a:t>
            </a:r>
            <a:r>
              <a:rPr lang="ru-RU" sz="1200" dirty="0" smtClean="0">
                <a:latin typeface="Comic Sans MS" pitchFamily="66" charset="0"/>
                <a:ea typeface="Times New Roman" pitchFamily="18" charset="0"/>
                <a:cs typeface="Arial" pitchFamily="34" charset="0"/>
              </a:rPr>
              <a:t>еализованы мероприятия по строительству водозаборного сооружения и сетей питьевого водоснабжения в д. </a:t>
            </a:r>
            <a:r>
              <a:rPr lang="ru-RU" sz="1200" dirty="0" err="1" smtClean="0">
                <a:latin typeface="Comic Sans MS" pitchFamily="66" charset="0"/>
                <a:ea typeface="Times New Roman" pitchFamily="18" charset="0"/>
                <a:cs typeface="Arial" pitchFamily="34" charset="0"/>
              </a:rPr>
              <a:t>Мерлино</a:t>
            </a:r>
            <a:r>
              <a:rPr lang="ru-RU" sz="1200" dirty="0" smtClean="0">
                <a:latin typeface="Comic Sans MS" pitchFamily="66" charset="0"/>
                <a:ea typeface="Times New Roman" pitchFamily="18" charset="0"/>
                <a:cs typeface="Arial" pitchFamily="34" charset="0"/>
              </a:rPr>
              <a:t> Краснинского района Смоленской области.</a:t>
            </a:r>
          </a:p>
          <a:p>
            <a:pPr lvl="0" algn="just" eaLnBrk="0" hangingPunct="0"/>
            <a:r>
              <a:rPr lang="ru-RU" sz="1200" dirty="0" smtClean="0">
                <a:solidFill>
                  <a:srgbClr val="00181F"/>
                </a:solidFill>
                <a:latin typeface="Comic Sans MS" pitchFamily="66" charset="0"/>
                <a:ea typeface="Times New Roman" pitchFamily="18" charset="0"/>
                <a:cs typeface="Arial" pitchFamily="34" charset="0"/>
              </a:rPr>
              <a:t>         В 2021 году разработана проектно-сметная документация для реконструкции системы центрального водоснабжения поселка Красный со строительством станций обезжелезивания. Так же выделены из федерального и областного бюджетов субсидии на завершение строительства водозаборного сооружения и сетей питьевого водоснабжения в деревне </a:t>
            </a:r>
            <a:r>
              <a:rPr lang="ru-RU" sz="1200" dirty="0" err="1" smtClean="0">
                <a:solidFill>
                  <a:srgbClr val="00181F"/>
                </a:solidFill>
                <a:latin typeface="Comic Sans MS" pitchFamily="66" charset="0"/>
                <a:ea typeface="Times New Roman" pitchFamily="18" charset="0"/>
                <a:cs typeface="Arial" pitchFamily="34" charset="0"/>
              </a:rPr>
              <a:t>Мерлино</a:t>
            </a:r>
            <a:r>
              <a:rPr lang="ru-RU" sz="1200" dirty="0" smtClean="0">
                <a:solidFill>
                  <a:srgbClr val="00181F"/>
                </a:solidFill>
                <a:latin typeface="Comic Sans MS" pitchFamily="66" charset="0"/>
                <a:ea typeface="Times New Roman" pitchFamily="18" charset="0"/>
                <a:cs typeface="Arial" pitchFamily="34" charset="0"/>
              </a:rPr>
              <a:t>.</a:t>
            </a:r>
            <a:r>
              <a:rPr lang="ru-RU" sz="1200" dirty="0" smtClean="0"/>
              <a:t> </a:t>
            </a:r>
          </a:p>
          <a:p>
            <a:pPr lvl="0" algn="just" eaLnBrk="0" hangingPunct="0"/>
            <a:r>
              <a:rPr lang="ru-RU" sz="1200" dirty="0" smtClean="0">
                <a:solidFill>
                  <a:srgbClr val="00181F"/>
                </a:solidFill>
                <a:latin typeface="Comic Sans MS" pitchFamily="66" charset="0"/>
                <a:ea typeface="Times New Roman" pitchFamily="18" charset="0"/>
                <a:cs typeface="Arial" pitchFamily="34" charset="0"/>
              </a:rPr>
              <a:t>        В 2023 году производилась р</a:t>
            </a:r>
            <a:r>
              <a:rPr lang="ru-RU" sz="1200" dirty="0" smtClean="0"/>
              <a:t>еконструкция системы централизованного водоснабжения п. Красный со строительством станций обезжелезивания</a:t>
            </a:r>
            <a:endParaRPr lang="ru-RU" sz="1200" dirty="0" smtClean="0">
              <a:solidFill>
                <a:srgbClr val="00181F"/>
              </a:solidFill>
              <a:latin typeface="Comic Sans MS" pitchFamily="66" charset="0"/>
              <a:ea typeface="Times New Roman" pitchFamily="18" charset="0"/>
              <a:cs typeface="Arial" pitchFamily="34" charset="0"/>
            </a:endParaRPr>
          </a:p>
          <a:p>
            <a:pPr lvl="0" algn="just" eaLnBrk="0" hangingPunct="0"/>
            <a:endParaRPr lang="ru-RU" sz="1200" dirty="0" smtClean="0">
              <a:solidFill>
                <a:srgbClr val="00181F"/>
              </a:solidFill>
              <a:latin typeface="Comic Sans MS" pitchFamily="66" charset="0"/>
              <a:cs typeface="Arial" pitchFamily="34" charset="0"/>
            </a:endParaRPr>
          </a:p>
          <a:p>
            <a:pPr lvl="0" algn="just" eaLnBrk="0" hangingPunct="0"/>
            <a:endParaRPr lang="ru-RU" sz="1200" dirty="0" smtClean="0">
              <a:solidFill>
                <a:srgbClr val="00181F"/>
              </a:solidFill>
              <a:latin typeface="Comic Sans MS" pitchFamily="66" charset="0"/>
              <a:cs typeface="Arial" pitchFamily="34" charset="0"/>
            </a:endParaRPr>
          </a:p>
          <a:p>
            <a:pPr lvl="0" algn="just" eaLnBrk="0" hangingPunct="0"/>
            <a:endParaRPr lang="ru-RU" sz="1200" dirty="0" smtClean="0">
              <a:latin typeface="Comic Sans MS" pitchFamily="66" charset="0"/>
              <a:cs typeface="Arial" pitchFamily="34" charset="0"/>
            </a:endParaRPr>
          </a:p>
        </p:txBody>
      </p:sp>
      <p:pic>
        <p:nvPicPr>
          <p:cNvPr id="6" name="Picture 5" descr="C:\Users\Смирнова\Documents\Vodozabornoe-sooruzhenie.jpg"/>
          <p:cNvPicPr>
            <a:picLocks noChangeAspect="1" noChangeArrowheads="1"/>
          </p:cNvPicPr>
          <p:nvPr/>
        </p:nvPicPr>
        <p:blipFill>
          <a:blip r:embed="rId2"/>
          <a:srcRect/>
          <a:stretch>
            <a:fillRect/>
          </a:stretch>
        </p:blipFill>
        <p:spPr bwMode="auto">
          <a:xfrm>
            <a:off x="6429388" y="500042"/>
            <a:ext cx="2214578" cy="1606925"/>
          </a:xfrm>
          <a:prstGeom prst="rect">
            <a:avLst/>
          </a:prstGeom>
          <a:noFill/>
        </p:spPr>
      </p:pic>
      <p:sp>
        <p:nvSpPr>
          <p:cNvPr id="210948" name="AutoShape 4" descr="https://gtrksmolensk.ru/files/gallery/44329/main_big/23-06-pija-anohin-v-krasn_171110415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0950" name="AutoShape 6" descr="https://gtrksmolensk.ru/files/gallery/44329/main_big/23-06-pija-anohin-v-krasn_171110415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0951" name="Picture 7" descr="C:\Users\Смирнова\Documents\23-06-pija-anohin-v-krasn_1711104150.jpg"/>
          <p:cNvPicPr>
            <a:picLocks noChangeAspect="1" noChangeArrowheads="1"/>
          </p:cNvPicPr>
          <p:nvPr/>
        </p:nvPicPr>
        <p:blipFill>
          <a:blip r:embed="rId3" cstate="print"/>
          <a:srcRect/>
          <a:stretch>
            <a:fillRect/>
          </a:stretch>
        </p:blipFill>
        <p:spPr bwMode="auto">
          <a:xfrm>
            <a:off x="6500826" y="2285992"/>
            <a:ext cx="2143118" cy="150019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41</a:t>
            </a:fld>
            <a:endParaRPr lang="ru-RU"/>
          </a:p>
        </p:txBody>
      </p:sp>
      <p:sp>
        <p:nvSpPr>
          <p:cNvPr id="4" name="Прямоугольник 3"/>
          <p:cNvSpPr/>
          <p:nvPr/>
        </p:nvSpPr>
        <p:spPr>
          <a:xfrm>
            <a:off x="2285984" y="785794"/>
            <a:ext cx="4607352" cy="369332"/>
          </a:xfrm>
          <a:prstGeom prst="rect">
            <a:avLst/>
          </a:prstGeom>
        </p:spPr>
        <p:txBody>
          <a:bodyPr wrap="none">
            <a:spAutoFit/>
          </a:bodyPr>
          <a:lstStyle/>
          <a:p>
            <a:r>
              <a:rPr lang="ru-RU" b="1" dirty="0" smtClean="0">
                <a:solidFill>
                  <a:srgbClr val="0000CC"/>
                </a:solidFill>
                <a:latin typeface="Comic Sans MS" pitchFamily="66" charset="0"/>
                <a:cs typeface="Times New Roman" pitchFamily="18" charset="0"/>
              </a:rPr>
              <a:t>Национальный проект</a:t>
            </a:r>
            <a:r>
              <a:rPr lang="ru-RU" dirty="0" smtClean="0">
                <a:solidFill>
                  <a:srgbClr val="0000CC"/>
                </a:solidFill>
                <a:latin typeface="Comic Sans MS" pitchFamily="66" charset="0"/>
              </a:rPr>
              <a:t> </a:t>
            </a:r>
            <a:r>
              <a:rPr lang="ru-RU" b="1" dirty="0" smtClean="0">
                <a:solidFill>
                  <a:srgbClr val="0000CC"/>
                </a:solidFill>
                <a:latin typeface="Comic Sans MS" pitchFamily="66" charset="0"/>
              </a:rPr>
              <a:t>«Демография»</a:t>
            </a:r>
            <a:r>
              <a:rPr lang="ru-RU" b="1" dirty="0" smtClean="0">
                <a:solidFill>
                  <a:srgbClr val="0000CC"/>
                </a:solidFill>
                <a:latin typeface="Comic Sans MS" pitchFamily="66" charset="0"/>
                <a:cs typeface="Times New Roman" pitchFamily="18" charset="0"/>
              </a:rPr>
              <a:t> </a:t>
            </a:r>
            <a:endParaRPr lang="ru-RU" b="1" dirty="0">
              <a:solidFill>
                <a:srgbClr val="0000CC"/>
              </a:solidFill>
              <a:latin typeface="Comic Sans MS" pitchFamily="66" charset="0"/>
            </a:endParaRPr>
          </a:p>
        </p:txBody>
      </p:sp>
      <p:sp>
        <p:nvSpPr>
          <p:cNvPr id="5" name="Прямоугольник 4"/>
          <p:cNvSpPr/>
          <p:nvPr/>
        </p:nvSpPr>
        <p:spPr>
          <a:xfrm>
            <a:off x="428596" y="1142985"/>
            <a:ext cx="5500726" cy="1231106"/>
          </a:xfrm>
          <a:prstGeom prst="rect">
            <a:avLst/>
          </a:prstGeom>
        </p:spPr>
        <p:txBody>
          <a:bodyPr wrap="square">
            <a:spAutoFit/>
          </a:bodyPr>
          <a:lstStyle/>
          <a:p>
            <a:pPr algn="just"/>
            <a:r>
              <a:rPr lang="ru-RU" dirty="0" smtClean="0">
                <a:latin typeface="Comic Sans MS" pitchFamily="66" charset="0"/>
              </a:rPr>
              <a:t>         </a:t>
            </a:r>
            <a:r>
              <a:rPr lang="ru-RU" sz="1400" dirty="0" smtClean="0">
                <a:latin typeface="Comic Sans MS" pitchFamily="66" charset="0"/>
              </a:rPr>
              <a:t>В рамках реализации регионального проекта </a:t>
            </a:r>
            <a:r>
              <a:rPr lang="ru-RU" sz="1400" b="1" dirty="0" smtClean="0">
                <a:solidFill>
                  <a:srgbClr val="6600FF"/>
                </a:solidFill>
                <a:latin typeface="Comic Sans MS" pitchFamily="66" charset="0"/>
              </a:rPr>
              <a:t>«Спорт – норма жизни»</a:t>
            </a:r>
            <a:r>
              <a:rPr lang="ru-RU" sz="1400" dirty="0" smtClean="0">
                <a:solidFill>
                  <a:srgbClr val="6600FF"/>
                </a:solidFill>
                <a:latin typeface="Comic Sans MS" pitchFamily="66" charset="0"/>
              </a:rPr>
              <a:t> </a:t>
            </a:r>
            <a:r>
              <a:rPr lang="ru-RU" sz="1400" dirty="0" smtClean="0">
                <a:latin typeface="Comic Sans MS" pitchFamily="66" charset="0"/>
              </a:rPr>
              <a:t>национального проекта «Демография»         в 2023 году были произведены расходы на оснащение комплектом спортивно-технологического оборудования для создания малой спортивной площадки на стадионе "Восток". </a:t>
            </a:r>
            <a:endParaRPr lang="ru-RU" sz="1400" dirty="0">
              <a:latin typeface="Comic Sans MS" pitchFamily="66" charset="0"/>
            </a:endParaRPr>
          </a:p>
        </p:txBody>
      </p:sp>
      <p:sp>
        <p:nvSpPr>
          <p:cNvPr id="163842" name="AutoShape 2" descr="http://krasniy.admin-smolensk.ru/files/198/resize/dsc0240_300_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44" name="AutoShape 4" descr="http://krasniy.admin-smolensk.ru/files/198/resize/dsc0240_300_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46" name="AutoShape 6" descr="http://krasniy.admin-smolensk.ru/files/198/resize/dsc0240_300_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48" name="AutoShape 8" descr="http://krasniy.admin-smolensk.ru/files/198/resize/dsc0240_300_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50" name="AutoShape 10" descr="http://krasniy.admin-smolensk.ru/files/198/dsc02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52" name="AutoShape 12" descr="http://krasniy.admin-smolensk.ru/files/198/dsc02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854" name="Picture 14" descr="C:\Users\Смирнова\Downloads\IMG_2239.PNG"/>
          <p:cNvPicPr>
            <a:picLocks noChangeAspect="1" noChangeArrowheads="1"/>
          </p:cNvPicPr>
          <p:nvPr/>
        </p:nvPicPr>
        <p:blipFill>
          <a:blip r:embed="rId2" cstate="print"/>
          <a:srcRect/>
          <a:stretch>
            <a:fillRect/>
          </a:stretch>
        </p:blipFill>
        <p:spPr bwMode="auto">
          <a:xfrm>
            <a:off x="6429388" y="1142984"/>
            <a:ext cx="2095472" cy="157160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lumMod val="50000"/>
                    <a:lumOff val="50000"/>
                  </a:schemeClr>
                </a:solidFill>
                <a:latin typeface="+mn-lt"/>
                <a:cs typeface="+mn-cs"/>
              </a:rPr>
              <a:pPr fontAlgn="auto">
                <a:spcBef>
                  <a:spcPts val="0"/>
                </a:spcBef>
                <a:spcAft>
                  <a:spcPts val="0"/>
                </a:spcAft>
                <a:defRPr/>
              </a:pPr>
              <a:t>42</a:t>
            </a:fld>
            <a:endParaRPr lang="ru-RU" dirty="0">
              <a:solidFill>
                <a:schemeClr val="tx1">
                  <a:lumMod val="50000"/>
                  <a:lumOff val="50000"/>
                </a:schemeClr>
              </a:solidFill>
              <a:latin typeface="+mn-lt"/>
              <a:cs typeface="+mn-cs"/>
            </a:endParaRPr>
          </a:p>
        </p:txBody>
      </p:sp>
      <p:sp>
        <p:nvSpPr>
          <p:cNvPr id="9" name="Прямоугольник 8"/>
          <p:cNvSpPr/>
          <p:nvPr/>
        </p:nvSpPr>
        <p:spPr>
          <a:xfrm>
            <a:off x="2143108" y="1428736"/>
            <a:ext cx="4596130" cy="369332"/>
          </a:xfrm>
          <a:prstGeom prst="rect">
            <a:avLst/>
          </a:prstGeom>
        </p:spPr>
        <p:txBody>
          <a:bodyPr wrap="none">
            <a:spAutoFit/>
          </a:bodyPr>
          <a:lstStyle/>
          <a:p>
            <a:pPr algn="ctr">
              <a:defRPr sz="1800" b="1" i="0" u="none" strike="noStrike" kern="1200" baseline="0">
                <a:solidFill>
                  <a:srgbClr val="CC0099"/>
                </a:solidFill>
                <a:latin typeface="Times New Roman"/>
                <a:ea typeface="Times New Roman"/>
                <a:cs typeface="Times New Roman"/>
              </a:defRPr>
            </a:pPr>
            <a:r>
              <a:rPr lang="ru-RU" dirty="0" smtClean="0">
                <a:solidFill>
                  <a:srgbClr val="CC0099"/>
                </a:solidFill>
                <a:latin typeface="Comic Sans MS" pitchFamily="66" charset="0"/>
              </a:rPr>
              <a:t>Численность населения, тыс. человек</a:t>
            </a:r>
            <a:endParaRPr lang="ru-RU" dirty="0">
              <a:solidFill>
                <a:srgbClr val="CC0099"/>
              </a:solidFill>
              <a:latin typeface="Comic Sans MS" pitchFamily="66" charset="0"/>
            </a:endParaRPr>
          </a:p>
        </p:txBody>
      </p:sp>
      <p:graphicFrame>
        <p:nvGraphicFramePr>
          <p:cNvPr id="12" name="Диаграмма 11"/>
          <p:cNvGraphicFramePr/>
          <p:nvPr/>
        </p:nvGraphicFramePr>
        <p:xfrm>
          <a:off x="428596" y="857232"/>
          <a:ext cx="7620000" cy="5175272"/>
        </p:xfrm>
        <a:graphic>
          <a:graphicData uri="http://schemas.openxmlformats.org/drawingml/2006/chart">
            <c:chart xmlns:c="http://schemas.openxmlformats.org/drawingml/2006/chart" xmlns:r="http://schemas.openxmlformats.org/officeDocument/2006/relationships" r:id="rId3"/>
          </a:graphicData>
        </a:graphic>
      </p:graphicFrame>
      <p:sp>
        <p:nvSpPr>
          <p:cNvPr id="10" name="Нижний колонтитул 9"/>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71472" y="1571612"/>
          <a:ext cx="7956550" cy="2895600"/>
        </p:xfrm>
        <a:graphic>
          <a:graphicData uri="http://schemas.openxmlformats.org/drawingml/2006/table">
            <a:tbl>
              <a:tblPr/>
              <a:tblGrid>
                <a:gridCol w="7056438"/>
                <a:gridCol w="900112"/>
              </a:tblGrid>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Доходов 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36,4</a:t>
                      </a:r>
                      <a:endParaRPr kumimoji="0" lang="ru-RU" sz="14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Расходов 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34,5</a:t>
                      </a:r>
                      <a:endParaRPr kumimoji="0" lang="ru-RU" sz="14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Расходов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по образованию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18,4</a:t>
                      </a:r>
                      <a:endParaRPr kumimoji="0" lang="ru-RU" sz="14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Расходов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по культуре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и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кинематографии муниципального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4,3</a:t>
                      </a:r>
                      <a:endParaRPr kumimoji="0" lang="ru-RU" sz="14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Расходов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по социальной политике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1,6</a:t>
                      </a:r>
                      <a:endParaRPr kumimoji="0" lang="ru-RU" sz="14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142852"/>
            <a:ext cx="7777163" cy="1415772"/>
          </a:xfrm>
          <a:prstGeom prst="rect">
            <a:avLst/>
          </a:prstGeom>
          <a:noFill/>
          <a:ln w="9525">
            <a:noFill/>
            <a:miter lim="800000"/>
            <a:headEnd/>
            <a:tailEnd/>
          </a:ln>
        </p:spPr>
        <p:txBody>
          <a:bodyPr wrap="square">
            <a:spAutoFit/>
          </a:bodyPr>
          <a:lstStyle/>
          <a:p>
            <a:endParaRPr lang="ru-RU" b="1" dirty="0">
              <a:solidFill>
                <a:srgbClr val="660066"/>
              </a:solidFill>
              <a:latin typeface="Times New Roman" pitchFamily="18" charset="0"/>
            </a:endParaRPr>
          </a:p>
          <a:p>
            <a:r>
              <a:rPr lang="ru-RU" sz="2400" b="1" dirty="0" smtClean="0">
                <a:solidFill>
                  <a:srgbClr val="0000CC"/>
                </a:solidFill>
                <a:latin typeface="Comic Sans MS" pitchFamily="66" charset="0"/>
              </a:rPr>
              <a:t>    Расходы </a:t>
            </a:r>
            <a:r>
              <a:rPr lang="ru-RU" sz="2400" b="1" dirty="0">
                <a:solidFill>
                  <a:srgbClr val="0000CC"/>
                </a:solidFill>
                <a:latin typeface="Comic Sans MS" pitchFamily="66" charset="0"/>
              </a:rPr>
              <a:t>в расчете на душу </a:t>
            </a:r>
            <a:r>
              <a:rPr lang="ru-RU" sz="2400" b="1" dirty="0" smtClean="0">
                <a:solidFill>
                  <a:srgbClr val="0000CC"/>
                </a:solidFill>
                <a:latin typeface="Comic Sans MS" pitchFamily="66" charset="0"/>
              </a:rPr>
              <a:t>населения, в </a:t>
            </a:r>
            <a:r>
              <a:rPr lang="ru-RU" sz="2400" b="1" dirty="0">
                <a:solidFill>
                  <a:srgbClr val="0000CC"/>
                </a:solidFill>
                <a:latin typeface="Comic Sans MS" pitchFamily="66" charset="0"/>
              </a:rPr>
              <a:t>тыс. рублей</a:t>
            </a:r>
            <a:endParaRPr lang="ru-RU" sz="2400" dirty="0">
              <a:solidFill>
                <a:srgbClr val="0000CC"/>
              </a:solidFill>
              <a:latin typeface="Comic Sans MS" pitchFamily="66" charset="0"/>
            </a:endParaRPr>
          </a:p>
          <a:p>
            <a:r>
              <a:rPr lang="ru-RU" sz="2000" b="1" dirty="0">
                <a:solidFill>
                  <a:srgbClr val="0000CC"/>
                </a:solidFill>
                <a:latin typeface="Comic Sans MS" pitchFamily="66" charset="0"/>
              </a:rPr>
              <a:t> </a:t>
            </a:r>
            <a:endParaRPr lang="ru-RU" sz="2000" dirty="0">
              <a:solidFill>
                <a:srgbClr val="0000CC"/>
              </a:solidFill>
              <a:latin typeface="Comic Sans MS" pitchFamily="66" charset="0"/>
            </a:endParaRPr>
          </a:p>
        </p:txBody>
      </p:sp>
      <p:sp>
        <p:nvSpPr>
          <p:cNvPr id="6" name="Номер слайда 5"/>
          <p:cNvSpPr>
            <a:spLocks noGrp="1"/>
          </p:cNvSpPr>
          <p:nvPr>
            <p:ph type="sldNum" sz="quarter" idx="12"/>
          </p:nvPr>
        </p:nvSpPr>
        <p:spPr>
          <a:xfrm>
            <a:off x="6357950" y="6357958"/>
            <a:ext cx="2057400" cy="365125"/>
          </a:xfrm>
        </p:spPr>
        <p:txBody>
          <a:bodyPr/>
          <a:lstStyle/>
          <a:p>
            <a:pPr>
              <a:defRPr/>
            </a:pPr>
            <a:fld id="{FAAAF679-3C44-4EF6-93D2-DD6D0CD78DE9}" type="slidenum">
              <a:rPr lang="ru-RU" smtClean="0">
                <a:solidFill>
                  <a:schemeClr val="tx1">
                    <a:lumMod val="50000"/>
                    <a:lumOff val="50000"/>
                  </a:schemeClr>
                </a:solidFill>
              </a:rPr>
              <a:pPr>
                <a:defRPr/>
              </a:pPr>
              <a:t>43</a:t>
            </a:fld>
            <a:endParaRPr lang="ru-RU" dirty="0">
              <a:solidFill>
                <a:schemeClr val="tx1">
                  <a:lumMod val="50000"/>
                  <a:lumOff val="50000"/>
                </a:schemeClr>
              </a:solidFill>
            </a:endParaRPr>
          </a:p>
        </p:txBody>
      </p:sp>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000" b="1" cap="none" dirty="0" smtClean="0">
                <a:solidFill>
                  <a:srgbClr val="0000CC"/>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в </a:t>
            </a:r>
            <a:r>
              <a:rPr lang="ru-RU" sz="2000" b="1" cap="none" dirty="0" smtClean="0">
                <a:solidFill>
                  <a:srgbClr val="0000CC"/>
                </a:solidFill>
                <a:effectLst/>
                <a:latin typeface="Comic Sans MS" pitchFamily="66" charset="0"/>
                <a:ea typeface="Times New Roman" pitchFamily="18" charset="0"/>
                <a:cs typeface="Times New Roman" pitchFamily="18" charset="0"/>
              </a:rPr>
              <a:t>2020-2023 </a:t>
            </a:r>
            <a:r>
              <a:rPr lang="ru-RU" sz="2000" b="1" cap="none" dirty="0" smtClean="0">
                <a:solidFill>
                  <a:srgbClr val="0000CC"/>
                </a:solidFill>
                <a:effectLst/>
                <a:latin typeface="Comic Sans MS" pitchFamily="66" charset="0"/>
                <a:ea typeface="Times New Roman" pitchFamily="18" charset="0"/>
                <a:cs typeface="Times New Roman" pitchFamily="18" charset="0"/>
              </a:rPr>
              <a:t>году, в тыс. рублей</a:t>
            </a:r>
            <a:endParaRPr lang="ru-RU" sz="2000" dirty="0">
              <a:solidFill>
                <a:srgbClr val="0000CC"/>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lumMod val="50000"/>
                    <a:lumOff val="50000"/>
                  </a:schemeClr>
                </a:solidFill>
              </a:rPr>
              <a:pPr>
                <a:defRPr/>
              </a:pPr>
              <a:t>44</a:t>
            </a:fld>
            <a:endParaRPr lang="ru-RU" dirty="0">
              <a:solidFill>
                <a:schemeClr val="tx1">
                  <a:lumMod val="50000"/>
                  <a:lumOff val="50000"/>
                </a:schemeClr>
              </a:solidFill>
            </a:endParaRPr>
          </a:p>
        </p:txBody>
      </p:sp>
      <p:graphicFrame>
        <p:nvGraphicFramePr>
          <p:cNvPr id="4" name="Таблица 3"/>
          <p:cNvGraphicFramePr>
            <a:graphicFrameLocks noGrp="1"/>
          </p:cNvGraphicFramePr>
          <p:nvPr/>
        </p:nvGraphicFramePr>
        <p:xfrm>
          <a:off x="500034" y="1928802"/>
          <a:ext cx="8143933" cy="3310735"/>
        </p:xfrm>
        <a:graphic>
          <a:graphicData uri="http://schemas.openxmlformats.org/drawingml/2006/table">
            <a:tbl>
              <a:tblPr/>
              <a:tblGrid>
                <a:gridCol w="3340108"/>
                <a:gridCol w="1217505"/>
                <a:gridCol w="1135752"/>
                <a:gridCol w="1225284"/>
                <a:gridCol w="1225284"/>
              </a:tblGrid>
              <a:tr h="731678">
                <a:tc>
                  <a:txBody>
                    <a:bodyPr/>
                    <a:lstStyle/>
                    <a:p>
                      <a:pPr algn="ctr">
                        <a:spcAft>
                          <a:spcPts val="0"/>
                        </a:spcAft>
                      </a:pPr>
                      <a:r>
                        <a:rPr lang="ru-RU" sz="1400" dirty="0" smtClean="0">
                          <a:latin typeface="Comic Sans MS" pitchFamily="66" charset="0"/>
                          <a:ea typeface="Times New Roman"/>
                          <a:cs typeface="Times New Roman"/>
                        </a:rPr>
                        <a:t>Наименование</a:t>
                      </a:r>
                      <a:endParaRPr lang="ru-RU" sz="1400" dirty="0">
                        <a:latin typeface="Comic Sans MS" pitchFamily="66" charset="0"/>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smtClean="0">
                          <a:ln>
                            <a:noFill/>
                          </a:ln>
                          <a:solidFill>
                            <a:schemeClr val="tx1"/>
                          </a:solidFill>
                          <a:effectLst/>
                          <a:latin typeface="Comic Sans MS" pitchFamily="66" charset="0"/>
                        </a:rPr>
                        <a:t>2020 </a:t>
                      </a:r>
                      <a:r>
                        <a:rPr kumimoji="0" lang="ru-RU" altLang="ru-RU" sz="1400" b="0" i="0" u="none" strike="noStrike" cap="none" normalizeH="0" baseline="0" dirty="0">
                          <a:ln>
                            <a:noFill/>
                          </a:ln>
                          <a:solidFill>
                            <a:schemeClr val="tx1"/>
                          </a:solidFill>
                          <a:effectLst/>
                          <a:latin typeface="Comic Sans MS" pitchFamily="66" charset="0"/>
                        </a:rPr>
                        <a:t>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smtClean="0">
                          <a:ln>
                            <a:noFill/>
                          </a:ln>
                          <a:solidFill>
                            <a:schemeClr val="tx1"/>
                          </a:solidFill>
                          <a:effectLst/>
                          <a:latin typeface="Comic Sans MS" pitchFamily="66" charset="0"/>
                        </a:rPr>
                        <a:t>2021 </a:t>
                      </a:r>
                      <a:r>
                        <a:rPr kumimoji="0" lang="ru-RU" altLang="ru-RU" sz="1400" b="0" i="0" u="none" strike="noStrike" cap="none" normalizeH="0" baseline="0" dirty="0">
                          <a:ln>
                            <a:noFill/>
                          </a:ln>
                          <a:solidFill>
                            <a:schemeClr val="tx1"/>
                          </a:solidFill>
                          <a:effectLst/>
                          <a:latin typeface="Comic Sans MS" pitchFamily="66" charset="0"/>
                        </a:rPr>
                        <a:t>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smtClean="0">
                          <a:ln>
                            <a:noFill/>
                          </a:ln>
                          <a:solidFill>
                            <a:schemeClr val="tx1"/>
                          </a:solidFill>
                          <a:effectLst/>
                          <a:latin typeface="Comic Sans MS" pitchFamily="66" charset="0"/>
                        </a:rPr>
                        <a:t>2022 </a:t>
                      </a:r>
                      <a:r>
                        <a:rPr kumimoji="0" lang="ru-RU" altLang="ru-RU" sz="1400" b="0" i="0" u="none" strike="noStrike" cap="none" normalizeH="0" baseline="0" dirty="0">
                          <a:ln>
                            <a:noFill/>
                          </a:ln>
                          <a:solidFill>
                            <a:schemeClr val="tx1"/>
                          </a:solidFill>
                          <a:effectLst/>
                          <a:latin typeface="Comic Sans MS" pitchFamily="66" charset="0"/>
                        </a:rPr>
                        <a:t>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smtClean="0">
                          <a:ln>
                            <a:noFill/>
                          </a:ln>
                          <a:solidFill>
                            <a:schemeClr val="tx1"/>
                          </a:solidFill>
                          <a:effectLst/>
                          <a:latin typeface="Comic Sans MS" pitchFamily="66" charset="0"/>
                        </a:rPr>
                        <a:t>2023 год</a:t>
                      </a:r>
                      <a:endParaRPr kumimoji="0" lang="ru-RU" altLang="ru-RU" sz="1400" b="0" i="0" u="none" strike="noStrike" cap="none" normalizeH="0" baseline="0" dirty="0">
                        <a:ln>
                          <a:noFill/>
                        </a:ln>
                        <a:solidFill>
                          <a:schemeClr val="tx1"/>
                        </a:solidFill>
                        <a:effectLst/>
                        <a:latin typeface="Comic Sans MS" pitchFamily="66"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0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1</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Субвенции на осуществление полномочий органов государственной власти Смоленской области по расчету и предоставлению дотаций бюджетам </a:t>
                      </a:r>
                      <a:r>
                        <a:rPr kumimoji="0" lang="ru-RU" altLang="ru-RU" sz="1400" b="0" i="0" u="none" strike="noStrike" cap="none" normalizeH="0" baseline="0" dirty="0" smtClean="0">
                          <a:ln>
                            <a:noFill/>
                          </a:ln>
                          <a:solidFill>
                            <a:schemeClr val="tx1"/>
                          </a:solidFill>
                          <a:effectLst/>
                          <a:latin typeface="Comic Sans MS" pitchFamily="66" charset="0"/>
                        </a:rPr>
                        <a:t>поселений</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22846,0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21553,0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21380,9</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21581,7</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4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2</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Дотация на выравнивание за счет собственных средств </a:t>
                      </a:r>
                      <a:r>
                        <a:rPr kumimoji="0" lang="ru-RU" altLang="ru-RU" sz="1400" b="0" i="0" u="none" strike="noStrike" cap="none" normalizeH="0" baseline="0" dirty="0" smtClean="0">
                          <a:ln>
                            <a:noFill/>
                          </a:ln>
                          <a:solidFill>
                            <a:schemeClr val="tx1"/>
                          </a:solidFill>
                          <a:effectLst/>
                          <a:latin typeface="Comic Sans MS" pitchFamily="66" charset="0"/>
                        </a:rPr>
                        <a:t>бюджета</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1112,2</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1183,6</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1230,0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1528,6</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5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Comic Sans MS" pitchFamily="66" charset="0"/>
                          <a:ea typeface="Times New Roman"/>
                          <a:cs typeface="Times New Roman"/>
                        </a:rPr>
                        <a:t>ИТОГО</a:t>
                      </a:r>
                      <a:endParaRPr lang="ru-RU" sz="1400" dirty="0" smtClean="0">
                        <a:latin typeface="Comic Sans MS" pitchFamily="66" charset="0"/>
                        <a:ea typeface="Times New Roman"/>
                        <a:cs typeface="Times New Roman"/>
                      </a:endParaRPr>
                    </a:p>
                    <a:p>
                      <a:pPr algn="ctr">
                        <a:spcAft>
                          <a:spcPts val="0"/>
                        </a:spcAft>
                      </a:pPr>
                      <a:endParaRPr lang="ru-RU" sz="1400"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23958,2</a:t>
                      </a:r>
                      <a:endParaRPr lang="ru-RU" sz="1400" b="1"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22736,6</a:t>
                      </a:r>
                      <a:endParaRPr lang="ru-RU" sz="1400" b="1"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22611,4</a:t>
                      </a:r>
                      <a:endParaRPr lang="ru-RU" sz="1400" b="1"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23110,3</a:t>
                      </a:r>
                      <a:endParaRPr lang="ru-RU" sz="1400" b="1"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FF0066"/>
                </a:solidFill>
                <a:effectLst/>
                <a:latin typeface="Comic Sans MS" pitchFamily="66" charset="0"/>
              </a:rPr>
              <a:t>   </a:t>
            </a:r>
            <a:r>
              <a:rPr lang="ru-RU" sz="2700" b="1" cap="none" dirty="0" smtClean="0">
                <a:solidFill>
                  <a:srgbClr val="0000CC"/>
                </a:solidFill>
                <a:effectLst/>
                <a:latin typeface="Comic Sans MS" pitchFamily="66" charset="0"/>
              </a:rPr>
              <a:t>Источники  финансирования дефицита бюджета</a:t>
            </a:r>
            <a:br>
              <a:rPr lang="ru-RU" sz="2700" b="1" cap="none" dirty="0" smtClean="0">
                <a:solidFill>
                  <a:srgbClr val="0000CC"/>
                </a:solidFill>
                <a:effectLst/>
                <a:latin typeface="Comic Sans MS" pitchFamily="66" charset="0"/>
              </a:rPr>
            </a:br>
            <a:r>
              <a:rPr lang="ru-RU" sz="2700" b="1" cap="none" dirty="0" smtClean="0">
                <a:solidFill>
                  <a:srgbClr val="0000CC"/>
                </a:solidFill>
                <a:effectLst/>
                <a:latin typeface="Comic Sans MS" pitchFamily="66" charset="0"/>
              </a:rPr>
              <a:t>муниципального района,</a:t>
            </a:r>
            <a:r>
              <a:rPr lang="ru-RU" sz="2700" cap="none" dirty="0" smtClean="0">
                <a:solidFill>
                  <a:srgbClr val="0000CC"/>
                </a:solidFill>
                <a:effectLst/>
                <a:latin typeface="Comic Sans MS" pitchFamily="66" charset="0"/>
              </a:rPr>
              <a:t> </a:t>
            </a:r>
            <a:r>
              <a:rPr lang="ru-RU" sz="2700" b="1" cap="none" dirty="0" smtClean="0">
                <a:solidFill>
                  <a:srgbClr val="0000CC"/>
                </a:solidFill>
                <a:effectLst/>
                <a:latin typeface="Comic Sans MS" pitchFamily="66" charset="0"/>
              </a:rPr>
              <a:t>в тыс. рублей</a:t>
            </a:r>
            <a:r>
              <a:rPr lang="ru-RU" sz="2700" cap="none" dirty="0" smtClean="0">
                <a:solidFill>
                  <a:srgbClr val="0000CC"/>
                </a:solidFill>
                <a:effectLst/>
                <a:latin typeface="Comic Sans MS" pitchFamily="66" charset="0"/>
              </a:rPr>
              <a:t/>
            </a:r>
            <a:br>
              <a:rPr lang="ru-RU" sz="2700" cap="none" dirty="0" smtClean="0">
                <a:solidFill>
                  <a:srgbClr val="0000CC"/>
                </a:solidFill>
                <a:effectLst/>
                <a:latin typeface="Comic Sans MS" pitchFamily="66" charset="0"/>
              </a:rPr>
            </a:br>
            <a:r>
              <a:rPr lang="ru-RU" sz="1600" dirty="0" smtClean="0">
                <a:solidFill>
                  <a:srgbClr val="CC0099"/>
                </a:solidFill>
                <a:latin typeface="Comic Sans MS" pitchFamily="66" charset="0"/>
              </a:rPr>
              <a:t/>
            </a:r>
            <a:br>
              <a:rPr lang="ru-RU" sz="1600" dirty="0" smtClean="0">
                <a:solidFill>
                  <a:srgbClr val="CC0099"/>
                </a:solidFill>
                <a:latin typeface="Comic Sans MS" pitchFamily="66" charset="0"/>
              </a:rPr>
            </a:br>
            <a:r>
              <a:rPr lang="ru-RU" sz="1600" dirty="0" smtClean="0">
                <a:solidFill>
                  <a:srgbClr val="CC0099"/>
                </a:solidFill>
                <a:latin typeface="Comic Sans MS" pitchFamily="66" charset="0"/>
              </a:rPr>
              <a:t>    </a:t>
            </a:r>
            <a:r>
              <a:rPr lang="ru-RU" sz="1300" dirty="0" smtClean="0">
                <a:solidFill>
                  <a:srgbClr val="0000CC"/>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300" dirty="0">
              <a:solidFill>
                <a:srgbClr val="0000CC"/>
              </a:solidFill>
              <a:latin typeface="Comic Sans MS" pitchFamily="66" charset="0"/>
            </a:endParaRPr>
          </a:p>
        </p:txBody>
      </p:sp>
      <p:sp>
        <p:nvSpPr>
          <p:cNvPr id="2" name="Номер слайда 1"/>
          <p:cNvSpPr>
            <a:spLocks noGrp="1"/>
          </p:cNvSpPr>
          <p:nvPr>
            <p:ph type="sldNum" sz="quarter" idx="12"/>
          </p:nvPr>
        </p:nvSpPr>
        <p:spPr>
          <a:xfrm>
            <a:off x="6500826" y="6357958"/>
            <a:ext cx="2057400" cy="365125"/>
          </a:xfrm>
        </p:spPr>
        <p:txBody>
          <a:bodyPr/>
          <a:lstStyle/>
          <a:p>
            <a:pPr>
              <a:defRPr/>
            </a:pPr>
            <a:fld id="{FAAAF679-3C44-4EF6-93D2-DD6D0CD78DE9}" type="slidenum">
              <a:rPr lang="ru-RU" smtClean="0">
                <a:solidFill>
                  <a:schemeClr val="tx1">
                    <a:lumMod val="50000"/>
                    <a:lumOff val="50000"/>
                  </a:schemeClr>
                </a:solidFill>
              </a:rPr>
              <a:pPr>
                <a:defRPr/>
              </a:pPr>
              <a:t>45</a:t>
            </a:fld>
            <a:endParaRPr lang="ru-RU" dirty="0">
              <a:solidFill>
                <a:schemeClr val="tx1">
                  <a:lumMod val="50000"/>
                  <a:lumOff val="50000"/>
                </a:schemeClr>
              </a:solidFill>
            </a:endParaRPr>
          </a:p>
        </p:txBody>
      </p:sp>
      <p:graphicFrame>
        <p:nvGraphicFramePr>
          <p:cNvPr id="3" name="Таблица 2"/>
          <p:cNvGraphicFramePr>
            <a:graphicFrameLocks noGrp="1"/>
          </p:cNvGraphicFramePr>
          <p:nvPr/>
        </p:nvGraphicFramePr>
        <p:xfrm>
          <a:off x="500034" y="1714486"/>
          <a:ext cx="8286808" cy="3068193"/>
        </p:xfrm>
        <a:graphic>
          <a:graphicData uri="http://schemas.openxmlformats.org/drawingml/2006/table">
            <a:tbl>
              <a:tblPr/>
              <a:tblGrid>
                <a:gridCol w="3643338"/>
                <a:gridCol w="1143008"/>
                <a:gridCol w="1143008"/>
                <a:gridCol w="1143008"/>
                <a:gridCol w="1214446"/>
              </a:tblGrid>
              <a:tr h="4193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00"/>
                          </a:solidFill>
                          <a:effectLst/>
                          <a:latin typeface="Comic Sans MS" pitchFamily="66"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2020 </a:t>
                      </a:r>
                      <a:r>
                        <a:rPr kumimoji="0" lang="ru-RU" sz="1200" b="1" i="0" u="none" strike="noStrike" cap="none" normalizeH="0" baseline="0" dirty="0" smtClean="0">
                          <a:ln>
                            <a:noFill/>
                          </a:ln>
                          <a:solidFill>
                            <a:schemeClr val="tx1"/>
                          </a:solidFill>
                          <a:effectLst/>
                          <a:latin typeface="Comic Sans MS" pitchFamily="66" charset="0"/>
                          <a:cs typeface="Arial" charset="0"/>
                        </a:rPr>
                        <a:t>год</a:t>
                      </a:r>
                      <a:endParaRPr kumimoji="0" lang="ru-RU" sz="12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2021 </a:t>
                      </a:r>
                      <a:r>
                        <a:rPr kumimoji="0" lang="ru-RU" sz="1200" b="1" i="0" u="none" strike="noStrike" cap="none" normalizeH="0" baseline="0" dirty="0" smtClean="0">
                          <a:ln>
                            <a:noFill/>
                          </a:ln>
                          <a:solidFill>
                            <a:schemeClr val="tx1"/>
                          </a:solidFill>
                          <a:effectLst/>
                          <a:latin typeface="Comic Sans MS" pitchFamily="66" charset="0"/>
                          <a:cs typeface="Arial" charset="0"/>
                        </a:rPr>
                        <a:t>год</a:t>
                      </a:r>
                      <a:endParaRPr kumimoji="0" lang="ru-RU" sz="12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2022 </a:t>
                      </a:r>
                      <a:r>
                        <a:rPr kumimoji="0" lang="ru-RU" sz="1200" b="1" i="0" u="none" strike="noStrike" cap="none" normalizeH="0" baseline="0" dirty="0" smtClean="0">
                          <a:ln>
                            <a:noFill/>
                          </a:ln>
                          <a:solidFill>
                            <a:schemeClr val="tx1"/>
                          </a:solidFill>
                          <a:effectLst/>
                          <a:latin typeface="Comic Sans MS" pitchFamily="66" charset="0"/>
                          <a:cs typeface="Arial" charset="0"/>
                        </a:rPr>
                        <a:t>год</a:t>
                      </a:r>
                      <a:endParaRPr kumimoji="0" lang="ru-RU" sz="12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2023 год</a:t>
                      </a:r>
                      <a:endParaRPr kumimoji="0" lang="ru-RU" sz="12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5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Comic Sans MS" pitchFamily="66"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-20428,5</a:t>
                      </a:r>
                      <a:endParaRPr kumimoji="0" lang="ru-RU" sz="1400" b="1" i="0" u="none" strike="noStrike" cap="none" normalizeH="0" baseline="0" dirty="0" smtClean="0">
                        <a:ln>
                          <a:noFill/>
                        </a:ln>
                        <a:solidFill>
                          <a:srgbClr val="0000CC"/>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5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39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3399"/>
                          </a:solidFill>
                          <a:effectLst/>
                          <a:latin typeface="Comic Sans MS" pitchFamily="66" charset="0"/>
                          <a:cs typeface="Arial" charset="0"/>
                        </a:rPr>
                        <a:t>0,0</a:t>
                      </a:r>
                      <a:endParaRPr kumimoji="0" lang="ru-RU" sz="1400" b="1" i="0" u="none" strike="noStrike" cap="none" normalizeH="0" baseline="0" dirty="0" smtClean="0">
                        <a:ln>
                          <a:noFill/>
                        </a:ln>
                        <a:solidFill>
                          <a:srgbClr val="FF3399"/>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5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Comic Sans MS" pitchFamily="66" charset="0"/>
                          <a:cs typeface="Times New Roman" pitchFamily="18" charset="0"/>
                        </a:rPr>
                        <a:t>Изменение остатков средств на счетах по учету средств бюджетов</a:t>
                      </a:r>
                      <a:endParaRPr kumimoji="0" lang="ru-RU" sz="1200" b="0" i="0" u="none" strike="noStrike" cap="none" normalizeH="0" baseline="0" dirty="0" smtClean="0">
                        <a:ln>
                          <a:noFill/>
                        </a:ln>
                        <a:solidFill>
                          <a:schemeClr val="tx2"/>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rPr>
                        <a:t>598,7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-20428,5</a:t>
                      </a:r>
                      <a:endParaRPr kumimoji="0" lang="ru-RU" sz="1400" b="1" i="0" u="none" strike="noStrike" cap="none" normalizeH="0" baseline="0" dirty="0" smtClean="0">
                        <a:ln>
                          <a:noFill/>
                        </a:ln>
                        <a:solidFill>
                          <a:srgbClr val="0000CC"/>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51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-321980,4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rPr>
                        <a:t>-311987,6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-346988,3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-382740,3</a:t>
                      </a:r>
                      <a:endParaRPr kumimoji="0" lang="ru-RU" sz="1400" b="1" i="0" u="none" strike="noStrike" cap="none" normalizeH="0" baseline="0" dirty="0" smtClean="0">
                        <a:ln>
                          <a:noFill/>
                        </a:ln>
                        <a:solidFill>
                          <a:srgbClr val="0000CC"/>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67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322579,1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rPr>
                        <a:t>311235,9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341863,5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362311,8</a:t>
                      </a:r>
                      <a:endParaRPr kumimoji="0" lang="ru-RU" sz="1400" b="1" i="0" u="none" strike="noStrike" cap="none" normalizeH="0" baseline="0" dirty="0" smtClean="0">
                        <a:ln>
                          <a:noFill/>
                        </a:ln>
                        <a:solidFill>
                          <a:srgbClr val="0000CC"/>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Диаграмма 4"/>
          <p:cNvGraphicFramePr/>
          <p:nvPr/>
        </p:nvGraphicFramePr>
        <p:xfrm>
          <a:off x="428596" y="4714884"/>
          <a:ext cx="8501122"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714348" y="214290"/>
            <a:ext cx="8072494" cy="714380"/>
          </a:xfrm>
        </p:spPr>
        <p:txBody>
          <a:bodyPr>
            <a:normAutofit fontScale="90000"/>
          </a:bodyPr>
          <a:lstStyle/>
          <a:p>
            <a:r>
              <a:rPr lang="ru-RU" sz="1800" b="1" cap="none" dirty="0" smtClean="0">
                <a:solidFill>
                  <a:srgbClr val="FF0066"/>
                </a:solidFill>
                <a:latin typeface="Comic Sans MS" pitchFamily="66" charset="0"/>
                <a:cs typeface="Times New Roman" pitchFamily="18" charset="0"/>
              </a:rPr>
              <a:t>    </a:t>
            </a:r>
            <a:r>
              <a:rPr lang="ru-RU" sz="2400" b="1" cap="none" dirty="0" smtClean="0">
                <a:solidFill>
                  <a:srgbClr val="0000CC"/>
                </a:solidFill>
                <a:latin typeface="Comic Sans MS" pitchFamily="66" charset="0"/>
                <a:cs typeface="Times New Roman" pitchFamily="18" charset="0"/>
              </a:rPr>
              <a:t>Структура муниципального внутреннего долга, в тыс. рублей</a:t>
            </a:r>
            <a:br>
              <a:rPr lang="ru-RU" sz="2400" b="1" cap="none" dirty="0" smtClean="0">
                <a:solidFill>
                  <a:srgbClr val="0000CC"/>
                </a:solidFill>
                <a:latin typeface="Comic Sans MS" pitchFamily="66" charset="0"/>
                <a:cs typeface="Times New Roman" pitchFamily="18" charset="0"/>
              </a:rPr>
            </a:br>
            <a:r>
              <a:rPr lang="ru-RU" sz="1600" cap="none" dirty="0" smtClean="0">
                <a:solidFill>
                  <a:srgbClr val="0000CC"/>
                </a:solidFill>
                <a:latin typeface="Comic Sans MS" pitchFamily="66" charset="0"/>
                <a:cs typeface="Times New Roman" pitchFamily="18" charset="0"/>
              </a:rPr>
              <a:t> </a:t>
            </a:r>
            <a:r>
              <a:rPr lang="ru-RU" sz="1800" cap="none" dirty="0" smtClean="0">
                <a:solidFill>
                  <a:srgbClr val="0000CC"/>
                </a:solidFill>
                <a:latin typeface="Comic Sans MS" pitchFamily="66" charset="0"/>
                <a:cs typeface="Times New Roman" pitchFamily="18" charset="0"/>
              </a:rPr>
              <a:t> </a:t>
            </a:r>
            <a:endParaRPr lang="ru-RU" dirty="0">
              <a:solidFill>
                <a:srgbClr val="0000CC"/>
              </a:solidFill>
              <a:latin typeface="Comic Sans MS" pitchFamily="66" charset="0"/>
            </a:endParaRPr>
          </a:p>
        </p:txBody>
      </p:sp>
      <p:sp>
        <p:nvSpPr>
          <p:cNvPr id="2" name="Номер слайда 1"/>
          <p:cNvSpPr>
            <a:spLocks noGrp="1"/>
          </p:cNvSpPr>
          <p:nvPr>
            <p:ph type="sldNum" sz="quarter" idx="12"/>
          </p:nvPr>
        </p:nvSpPr>
        <p:spPr>
          <a:xfrm>
            <a:off x="6457950" y="6356350"/>
            <a:ext cx="2114578" cy="365125"/>
          </a:xfrm>
        </p:spPr>
        <p:txBody>
          <a:bodyPr/>
          <a:lstStyle/>
          <a:p>
            <a:pPr>
              <a:defRPr/>
            </a:pPr>
            <a:fld id="{FAAAF679-3C44-4EF6-93D2-DD6D0CD78DE9}" type="slidenum">
              <a:rPr lang="ru-RU" smtClean="0">
                <a:solidFill>
                  <a:schemeClr val="tx1">
                    <a:lumMod val="50000"/>
                    <a:lumOff val="50000"/>
                  </a:schemeClr>
                </a:solidFill>
              </a:rPr>
              <a:pPr>
                <a:defRPr/>
              </a:pPr>
              <a:t>46</a:t>
            </a:fld>
            <a:endParaRPr lang="ru-RU" dirty="0">
              <a:solidFill>
                <a:schemeClr val="tx1">
                  <a:lumMod val="50000"/>
                  <a:lumOff val="50000"/>
                </a:schemeClr>
              </a:solidFill>
            </a:endParaRPr>
          </a:p>
        </p:txBody>
      </p:sp>
      <p:graphicFrame>
        <p:nvGraphicFramePr>
          <p:cNvPr id="12" name="Таблица 11"/>
          <p:cNvGraphicFramePr>
            <a:graphicFrameLocks noGrp="1"/>
          </p:cNvGraphicFramePr>
          <p:nvPr/>
        </p:nvGraphicFramePr>
        <p:xfrm>
          <a:off x="571472" y="1285860"/>
          <a:ext cx="8286807" cy="2363810"/>
        </p:xfrm>
        <a:graphic>
          <a:graphicData uri="http://schemas.openxmlformats.org/drawingml/2006/table">
            <a:tbl>
              <a:tblPr/>
              <a:tblGrid>
                <a:gridCol w="550954"/>
                <a:gridCol w="3463365"/>
                <a:gridCol w="1068122"/>
                <a:gridCol w="1068122"/>
                <a:gridCol w="1068122"/>
                <a:gridCol w="1068122"/>
              </a:tblGrid>
              <a:tr h="571504">
                <a:tc>
                  <a:txBody>
                    <a:bodyPr/>
                    <a:lstStyle/>
                    <a:p>
                      <a:pPr algn="ctr">
                        <a:spcAft>
                          <a:spcPts val="0"/>
                        </a:spcAft>
                      </a:pPr>
                      <a:r>
                        <a:rPr lang="ru-RU" sz="1200" b="1" dirty="0">
                          <a:latin typeface="Comic Sans MS" pitchFamily="66" charset="0"/>
                          <a:ea typeface="Times New Roman"/>
                          <a:cs typeface="Times New Roman"/>
                        </a:rPr>
                        <a:t>№ </a:t>
                      </a:r>
                      <a:r>
                        <a:rPr lang="ru-RU" sz="1200" b="1" dirty="0" err="1">
                          <a:latin typeface="Comic Sans MS" pitchFamily="66" charset="0"/>
                          <a:ea typeface="Times New Roman"/>
                          <a:cs typeface="Times New Roman"/>
                        </a:rPr>
                        <a:t>п</a:t>
                      </a:r>
                      <a:r>
                        <a:rPr lang="ru-RU" sz="1200" b="1" dirty="0">
                          <a:latin typeface="Comic Sans MS" pitchFamily="66" charset="0"/>
                          <a:ea typeface="Times New Roman"/>
                          <a:cs typeface="Times New Roman"/>
                        </a:rPr>
                        <a:t>/</a:t>
                      </a:r>
                      <a:r>
                        <a:rPr lang="ru-RU" sz="1200" b="1" dirty="0" err="1">
                          <a:latin typeface="Comic Sans MS" pitchFamily="66" charset="0"/>
                          <a:ea typeface="Times New Roman"/>
                          <a:cs typeface="Times New Roman"/>
                        </a:rPr>
                        <a:t>п</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Вид </a:t>
                      </a:r>
                      <a:r>
                        <a:rPr lang="ru-RU" sz="1200" b="1" dirty="0">
                          <a:latin typeface="Comic Sans MS" pitchFamily="66" charset="0"/>
                          <a:ea typeface="Times New Roman"/>
                          <a:cs typeface="Times New Roman"/>
                        </a:rPr>
                        <a:t>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2020 год</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spcAft>
                          <a:spcPts val="0"/>
                        </a:spcAft>
                        <a:buNone/>
                      </a:pPr>
                      <a:endParaRPr lang="ru-RU" sz="1200" b="1" dirty="0" smtClean="0">
                        <a:latin typeface="Comic Sans MS" pitchFamily="66" charset="0"/>
                        <a:ea typeface="Times New Roman"/>
                        <a:cs typeface="Times New Roman"/>
                      </a:endParaRPr>
                    </a:p>
                    <a:p>
                      <a:pPr marL="228600" indent="-228600" algn="ctr">
                        <a:spcAft>
                          <a:spcPts val="0"/>
                        </a:spcAft>
                        <a:buNone/>
                      </a:pPr>
                      <a:r>
                        <a:rPr lang="ru-RU" sz="1200" b="1" dirty="0" smtClean="0">
                          <a:latin typeface="Comic Sans MS" pitchFamily="66" charset="0"/>
                          <a:ea typeface="Times New Roman"/>
                          <a:cs typeface="Times New Roman"/>
                        </a:rPr>
                        <a:t>2021</a:t>
                      </a:r>
                      <a:r>
                        <a:rPr lang="ru-RU" sz="1200" b="1" baseline="0" dirty="0" smtClean="0">
                          <a:latin typeface="Comic Sans MS" pitchFamily="66" charset="0"/>
                          <a:ea typeface="Times New Roman"/>
                          <a:cs typeface="Times New Roman"/>
                        </a:rPr>
                        <a:t> год</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2022 год</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2023 год</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999">
                <a:tc>
                  <a:txBody>
                    <a:bodyPr/>
                    <a:lstStyle/>
                    <a:p>
                      <a:pPr>
                        <a:spcAft>
                          <a:spcPts val="0"/>
                        </a:spcAft>
                      </a:pPr>
                      <a:r>
                        <a:rPr lang="ru-RU" sz="1200">
                          <a:latin typeface="Comic Sans MS" pitchFamily="66" charset="0"/>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Comic Sans MS" pitchFamily="66" charset="0"/>
                          <a:ea typeface="Times New Roman"/>
                          <a:cs typeface="Times New Roman"/>
                        </a:rPr>
                        <a:t>Бюджетные кредиты, привлеченные в  бюджет муниципального района из областного  бюджета, в том числе: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96">
                <a:tc>
                  <a:txBody>
                    <a:bodyPr/>
                    <a:lstStyle/>
                    <a:p>
                      <a:pPr>
                        <a:spcAft>
                          <a:spcPts val="0"/>
                        </a:spcAft>
                      </a:pPr>
                      <a:r>
                        <a:rPr lang="ru-RU" sz="1200" dirty="0" smtClean="0">
                          <a:latin typeface="Comic Sans MS" pitchFamily="66" charset="0"/>
                          <a:ea typeface="Times New Roman"/>
                          <a:cs typeface="Times New Roman"/>
                        </a:rPr>
                        <a:t>1.1</a:t>
                      </a:r>
                      <a:endParaRPr lang="ru-RU" sz="1200"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latin typeface="Comic Sans MS" pitchFamily="66" charset="0"/>
                          <a:ea typeface="Times New Roman"/>
                          <a:cs typeface="Times New Roman"/>
                        </a:rPr>
                        <a:t>бюджетные </a:t>
                      </a:r>
                      <a:r>
                        <a:rPr lang="ru-RU" sz="1200" dirty="0">
                          <a:latin typeface="Comic Sans MS" pitchFamily="66" charset="0"/>
                          <a:ea typeface="Times New Roman"/>
                          <a:cs typeface="Times New Roman"/>
                        </a:rPr>
                        <a:t>кредиты для частичного покрытия дефицита местного бюджета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999">
                <a:tc>
                  <a:txBody>
                    <a:bodyPr/>
                    <a:lstStyle/>
                    <a:p>
                      <a:pPr>
                        <a:spcAft>
                          <a:spcPts val="0"/>
                        </a:spcAft>
                      </a:pPr>
                      <a:r>
                        <a:rPr lang="ru-RU" sz="1200" dirty="0" smtClean="0">
                          <a:latin typeface="Comic Sans MS" pitchFamily="66" charset="0"/>
                          <a:ea typeface="Times New Roman"/>
                          <a:cs typeface="Times New Roman"/>
                        </a:rPr>
                        <a:t>2.</a:t>
                      </a:r>
                      <a:endParaRPr lang="ru-RU" sz="1200"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Comic Sans MS" pitchFamily="66" charset="0"/>
                          <a:ea typeface="Times New Roman"/>
                          <a:cs typeface="Times New Roman"/>
                        </a:rPr>
                        <a:t>Кредиты, привлеченные бюджетом муниципального района от кредитных организаций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730">
                <a:tc>
                  <a:txBody>
                    <a:bodyPr/>
                    <a:lstStyle/>
                    <a:p>
                      <a:pPr>
                        <a:spcAft>
                          <a:spcPts val="0"/>
                        </a:spcAft>
                      </a:pPr>
                      <a:endParaRPr lang="ru-RU" sz="120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latin typeface="Comic Sans MS" pitchFamily="66" charset="0"/>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CC0099"/>
                          </a:solidFill>
                          <a:latin typeface="Comic Sans MS" pitchFamily="66" charset="0"/>
                          <a:ea typeface="Times New Roman"/>
                          <a:cs typeface="Times New Roman"/>
                        </a:rPr>
                        <a:t>1371,0</a:t>
                      </a:r>
                      <a:endParaRPr lang="ru-RU" sz="1400" b="1" dirty="0">
                        <a:solidFill>
                          <a:srgbClr val="CC0099"/>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nvGraphicFramePr>
        <p:xfrm>
          <a:off x="571472" y="3929066"/>
          <a:ext cx="8286808" cy="2786082"/>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43932" cy="841248"/>
          </a:xfrm>
          <a:ln>
            <a:solidFill>
              <a:schemeClr val="accent1"/>
            </a:solidFill>
          </a:ln>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cap="none" dirty="0" smtClean="0">
                <a:latin typeface="+mn-lt"/>
              </a:rPr>
              <a:t>    </a:t>
            </a:r>
            <a:r>
              <a:rPr lang="ru-RU" sz="2700" b="1" cap="none" dirty="0" smtClean="0">
                <a:solidFill>
                  <a:srgbClr val="0000CC"/>
                </a:solidFill>
                <a:latin typeface="Comic Sans MS" pitchFamily="66" charset="0"/>
                <a:cs typeface="Times New Roman" pitchFamily="18" charset="0"/>
              </a:rPr>
              <a:t>Расходы на обслуживание долговых </a:t>
            </a:r>
            <a:r>
              <a:rPr lang="ru-RU" sz="2700" b="1" cap="none" dirty="0" smtClean="0">
                <a:solidFill>
                  <a:srgbClr val="0000CC"/>
                </a:solidFill>
                <a:latin typeface="Comic Sans MS" pitchFamily="66" charset="0"/>
                <a:cs typeface="Times New Roman" pitchFamily="18" charset="0"/>
              </a:rPr>
              <a:t>обязательств</a:t>
            </a:r>
            <a:r>
              <a:rPr lang="ru-RU" sz="2000" b="1" dirty="0" smtClean="0">
                <a:solidFill>
                  <a:srgbClr val="0000CC"/>
                </a:solidFill>
                <a:latin typeface="Comic Sans MS" pitchFamily="66" charset="0"/>
                <a:cs typeface="Times New Roman" pitchFamily="18" charset="0"/>
              </a:rPr>
              <a:t>, </a:t>
            </a:r>
            <a:r>
              <a:rPr lang="ru-RU" sz="2000" b="1" dirty="0" smtClean="0">
                <a:solidFill>
                  <a:srgbClr val="0000CC"/>
                </a:solidFill>
                <a:latin typeface="Comic Sans MS" pitchFamily="66" charset="0"/>
                <a:cs typeface="Times New Roman" pitchFamily="18" charset="0"/>
              </a:rPr>
              <a:t>в тыс. рублей </a:t>
            </a:r>
            <a:r>
              <a:rPr lang="ru-RU" sz="2200" cap="none" dirty="0" smtClean="0">
                <a:latin typeface="Comic Sans MS" pitchFamily="66" charset="0"/>
                <a:cs typeface="Times New Roman" pitchFamily="18" charset="0"/>
              </a:rPr>
              <a:t/>
            </a:r>
            <a:br>
              <a:rPr lang="ru-RU" sz="22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lumMod val="50000"/>
                    <a:lumOff val="50000"/>
                  </a:schemeClr>
                </a:solidFill>
              </a:rPr>
              <a:pPr>
                <a:defRPr/>
              </a:pPr>
              <a:t>47</a:t>
            </a:fld>
            <a:endParaRPr lang="ru-RU" dirty="0">
              <a:solidFill>
                <a:schemeClr val="tx1">
                  <a:lumMod val="50000"/>
                  <a:lumOff val="50000"/>
                </a:schemeClr>
              </a:solidFill>
            </a:endParaRPr>
          </a:p>
        </p:txBody>
      </p:sp>
      <p:graphicFrame>
        <p:nvGraphicFramePr>
          <p:cNvPr id="4" name="Таблица 3"/>
          <p:cNvGraphicFramePr>
            <a:graphicFrameLocks noGrp="1"/>
          </p:cNvGraphicFramePr>
          <p:nvPr/>
        </p:nvGraphicFramePr>
        <p:xfrm>
          <a:off x="500034" y="1714488"/>
          <a:ext cx="7929617" cy="2135448"/>
        </p:xfrm>
        <a:graphic>
          <a:graphicData uri="http://schemas.openxmlformats.org/drawingml/2006/table">
            <a:tbl>
              <a:tblPr/>
              <a:tblGrid>
                <a:gridCol w="3655058"/>
                <a:gridCol w="1115103"/>
                <a:gridCol w="1053152"/>
                <a:gridCol w="1053152"/>
                <a:gridCol w="1053152"/>
              </a:tblGrid>
              <a:tr h="428568">
                <a:tc>
                  <a:txBody>
                    <a:bodyPr/>
                    <a:lstStyle/>
                    <a:p>
                      <a:pPr>
                        <a:spcAft>
                          <a:spcPts val="0"/>
                        </a:spcAft>
                        <a:tabLst>
                          <a:tab pos="1879600" algn="l"/>
                        </a:tabLst>
                      </a:pPr>
                      <a:r>
                        <a:rPr lang="ru-RU" sz="1400" b="1" dirty="0" smtClean="0">
                          <a:latin typeface="Comic Sans MS" pitchFamily="66" charset="0"/>
                          <a:ea typeface="Times New Roman"/>
                        </a:rPr>
                        <a:t>Наименование</a:t>
                      </a:r>
                    </a:p>
                    <a:p>
                      <a:pPr>
                        <a:spcAft>
                          <a:spcPts val="0"/>
                        </a:spcAft>
                        <a:tabLst>
                          <a:tab pos="1879600" algn="l"/>
                        </a:tabLst>
                      </a:pPr>
                      <a:endParaRPr lang="ru-RU" sz="14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2020 </a:t>
                      </a:r>
                      <a:r>
                        <a:rPr lang="ru-RU" sz="1400" b="1" dirty="0" smtClean="0">
                          <a:latin typeface="Comic Sans MS" pitchFamily="66" charset="0"/>
                          <a:ea typeface="Times New Roman"/>
                        </a:rPr>
                        <a:t>год</a:t>
                      </a:r>
                      <a:endParaRPr lang="ru-RU" sz="12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2021 </a:t>
                      </a:r>
                      <a:r>
                        <a:rPr lang="ru-RU" sz="1400" b="1" dirty="0" smtClean="0">
                          <a:latin typeface="Comic Sans MS" pitchFamily="66" charset="0"/>
                          <a:ea typeface="Times New Roman"/>
                        </a:rPr>
                        <a:t>год</a:t>
                      </a:r>
                      <a:endParaRPr lang="ru-RU" sz="12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2022 </a:t>
                      </a:r>
                      <a:r>
                        <a:rPr lang="ru-RU" sz="1400" b="1" dirty="0" smtClean="0">
                          <a:latin typeface="Comic Sans MS" pitchFamily="66" charset="0"/>
                          <a:ea typeface="Times New Roman"/>
                        </a:rPr>
                        <a:t>год</a:t>
                      </a:r>
                      <a:endParaRPr lang="ru-RU" sz="12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b="1" dirty="0" smtClean="0">
                          <a:latin typeface="Comic Sans MS" pitchFamily="66" charset="0"/>
                          <a:ea typeface="Times New Roman"/>
                        </a:rPr>
                        <a:t>2023 год</a:t>
                      </a:r>
                      <a:endParaRPr lang="ru-RU" sz="12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50">
                <a:tc>
                  <a:txBody>
                    <a:bodyPr/>
                    <a:lstStyle/>
                    <a:p>
                      <a:pPr>
                        <a:spcAft>
                          <a:spcPts val="0"/>
                        </a:spcAft>
                        <a:tabLst>
                          <a:tab pos="1879600" algn="l"/>
                        </a:tabLst>
                      </a:pPr>
                      <a:r>
                        <a:rPr lang="ru-RU" sz="1400" dirty="0">
                          <a:latin typeface="Comic Sans MS" pitchFamily="66" charset="0"/>
                          <a:ea typeface="Times New Roman"/>
                        </a:rPr>
                        <a:t>объем бюджетных ассигнований (тыс. руб</a:t>
                      </a:r>
                      <a:r>
                        <a:rPr lang="ru-RU" sz="1400" dirty="0" smtClean="0">
                          <a:latin typeface="Comic Sans MS" pitchFamily="66" charset="0"/>
                          <a:ea typeface="Times New Roman"/>
                        </a:rPr>
                        <a:t>.)</a:t>
                      </a:r>
                    </a:p>
                    <a:p>
                      <a:pPr>
                        <a:spcAft>
                          <a:spcPts val="0"/>
                        </a:spcAft>
                        <a:tabLst>
                          <a:tab pos="1879600" algn="l"/>
                        </a:tabLst>
                      </a:pPr>
                      <a:endParaRPr lang="ru-RU" sz="1400"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0000FF"/>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0000FF"/>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0000FF"/>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0000FF"/>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243">
                <a:tc>
                  <a:txBody>
                    <a:bodyPr/>
                    <a:lstStyle/>
                    <a:p>
                      <a:pPr>
                        <a:spcAft>
                          <a:spcPts val="0"/>
                        </a:spcAft>
                        <a:tabLst>
                          <a:tab pos="1879600" algn="l"/>
                        </a:tabLst>
                      </a:pPr>
                      <a:r>
                        <a:rPr lang="ru-RU" sz="1400" dirty="0">
                          <a:latin typeface="Comic Sans MS" pitchFamily="66" charset="0"/>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400" dirty="0" smtClean="0">
                          <a:latin typeface="Comic Sans MS" pitchFamily="66" charset="0"/>
                          <a:ea typeface="Times New Roman"/>
                        </a:rPr>
                        <a:t>бюджета </a:t>
                      </a:r>
                      <a:r>
                        <a:rPr lang="ru-RU" sz="1400" dirty="0">
                          <a:latin typeface="Comic Sans MS" pitchFamily="66" charset="0"/>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357158" y="3857628"/>
          <a:ext cx="8501122"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smtClean="0">
                <a:solidFill>
                  <a:schemeClr val="tx1">
                    <a:lumMod val="50000"/>
                    <a:lumOff val="50000"/>
                  </a:schemeClr>
                </a:solidFill>
                <a:latin typeface="+mn-lt"/>
                <a:cs typeface="+mn-cs"/>
              </a:rPr>
              <a:pPr fontAlgn="auto">
                <a:spcBef>
                  <a:spcPts val="0"/>
                </a:spcBef>
                <a:spcAft>
                  <a:spcPts val="0"/>
                </a:spcAft>
                <a:defRPr/>
              </a:pPr>
              <a:t>48</a:t>
            </a:fld>
            <a:endParaRPr lang="ru-RU" dirty="0">
              <a:solidFill>
                <a:schemeClr val="tx1">
                  <a:lumMod val="50000"/>
                  <a:lumOff val="50000"/>
                </a:schemeClr>
              </a:solidFill>
              <a:latin typeface="+mn-lt"/>
              <a:cs typeface="+mn-cs"/>
            </a:endParaRPr>
          </a:p>
        </p:txBody>
      </p:sp>
      <p:sp>
        <p:nvSpPr>
          <p:cNvPr id="6" name="Облако 5"/>
          <p:cNvSpPr/>
          <p:nvPr/>
        </p:nvSpPr>
        <p:spPr>
          <a:xfrm>
            <a:off x="1285852" y="214290"/>
            <a:ext cx="764386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FF0066"/>
              </a:solidFill>
              <a:latin typeface="Comic Sans MS" pitchFamily="66" charset="0"/>
              <a:ea typeface="Calibri" pitchFamily="34" charset="0"/>
              <a:cs typeface="Times New Roman" pitchFamily="18" charset="0"/>
            </a:endParaRPr>
          </a:p>
          <a:p>
            <a:pPr algn="ctr"/>
            <a:r>
              <a:rPr lang="ru-RU" b="1" dirty="0" smtClean="0">
                <a:solidFill>
                  <a:srgbClr val="0000CC"/>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0000CC"/>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Электронная почта:</a:t>
            </a:r>
            <a:r>
              <a:rPr lang="ru-RU" dirty="0" smtClean="0">
                <a:solidFill>
                  <a:srgbClr val="0000CC"/>
                </a:solidFill>
                <a:latin typeface="Comic Sans MS" pitchFamily="66" charset="0"/>
                <a:ea typeface="Calibri" pitchFamily="34" charset="0"/>
                <a:cs typeface="Times New Roman" pitchFamily="18" charset="0"/>
              </a:rPr>
              <a:t>   </a:t>
            </a:r>
            <a:r>
              <a:rPr lang="en-US" b="1" dirty="0" err="1" smtClean="0">
                <a:solidFill>
                  <a:srgbClr val="0000CC"/>
                </a:solidFill>
                <a:latin typeface="Comic Sans MS" pitchFamily="66" charset="0"/>
                <a:ea typeface="Calibri" pitchFamily="34" charset="0"/>
                <a:cs typeface="Times New Roman" pitchFamily="18" charset="0"/>
                <a:hlinkClick r:id="rId2"/>
              </a:rPr>
              <a:t>rfo</a:t>
            </a:r>
            <a:r>
              <a:rPr lang="ru-RU" b="1" dirty="0" smtClean="0">
                <a:solidFill>
                  <a:srgbClr val="0000CC"/>
                </a:solidFill>
                <a:latin typeface="Comic Sans MS" pitchFamily="66" charset="0"/>
                <a:ea typeface="Calibri" pitchFamily="34" charset="0"/>
                <a:cs typeface="Times New Roman" pitchFamily="18" charset="0"/>
                <a:hlinkClick r:id="rId2"/>
              </a:rPr>
              <a:t>67@</a:t>
            </a:r>
            <a:r>
              <a:rPr lang="en-US" b="1" dirty="0" err="1" smtClean="0">
                <a:solidFill>
                  <a:srgbClr val="0000CC"/>
                </a:solidFill>
                <a:latin typeface="Comic Sans MS" pitchFamily="66" charset="0"/>
                <a:ea typeface="Calibri" pitchFamily="34" charset="0"/>
                <a:cs typeface="Times New Roman" pitchFamily="18" charset="0"/>
                <a:hlinkClick r:id="rId2"/>
              </a:rPr>
              <a:t>yandex</a:t>
            </a:r>
            <a:r>
              <a:rPr lang="ru-RU" b="1" dirty="0" smtClean="0">
                <a:solidFill>
                  <a:srgbClr val="0000CC"/>
                </a:solidFill>
                <a:latin typeface="Comic Sans MS" pitchFamily="66" charset="0"/>
                <a:ea typeface="Calibri" pitchFamily="34" charset="0"/>
                <a:cs typeface="Times New Roman" pitchFamily="18" charset="0"/>
                <a:hlinkClick r:id="rId2"/>
              </a:rPr>
              <a:t>.</a:t>
            </a:r>
            <a:r>
              <a:rPr lang="en-US" b="1" dirty="0" err="1" smtClean="0">
                <a:solidFill>
                  <a:srgbClr val="0000CC"/>
                </a:solidFill>
                <a:latin typeface="Comic Sans MS" pitchFamily="66" charset="0"/>
                <a:ea typeface="Calibri" pitchFamily="34" charset="0"/>
                <a:cs typeface="Times New Roman" pitchFamily="18" charset="0"/>
                <a:hlinkClick r:id="rId2"/>
              </a:rPr>
              <a:t>r</a:t>
            </a:r>
            <a:r>
              <a:rPr lang="en-US" b="1" dirty="0" err="1" smtClean="0">
                <a:solidFill>
                  <a:srgbClr val="FF0066"/>
                </a:solidFill>
                <a:latin typeface="Comic Sans MS" pitchFamily="66" charset="0"/>
                <a:ea typeface="Calibri" pitchFamily="34" charset="0"/>
                <a:cs typeface="Times New Roman" pitchFamily="18" charset="0"/>
                <a:hlinkClick r:id="rId2"/>
              </a:rPr>
              <a:t>u</a:t>
            </a:r>
            <a:r>
              <a:rPr lang="ru-RU" b="1" dirty="0" smtClean="0">
                <a:solidFill>
                  <a:srgbClr val="FF0066"/>
                </a:solidFill>
                <a:latin typeface="Comic Sans MS" pitchFamily="66" charset="0"/>
                <a:ea typeface="Calibri" pitchFamily="34" charset="0"/>
                <a:cs typeface="Times New Roman" pitchFamily="18" charset="0"/>
              </a:rPr>
              <a:t> </a:t>
            </a:r>
            <a:endParaRPr lang="ru-RU" b="1" dirty="0">
              <a:solidFill>
                <a:srgbClr val="FF0066"/>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CC"/>
                </a:solidFill>
                <a:latin typeface="Comic Sans MS" pitchFamily="66" charset="0"/>
              </a:rPr>
              <a:t>Спасибо за внимание!</a:t>
            </a:r>
            <a:endParaRPr lang="ru-RU" b="1" dirty="0">
              <a:solidFill>
                <a:srgbClr val="0000CC"/>
              </a:solidFill>
              <a:latin typeface="Comic Sans MS" pitchFamily="66"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0000CC"/>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143378" name="Organization Chart 18"/>
          <p:cNvGraphicFramePr>
            <a:graphicFrameLocks/>
          </p:cNvGraphicFramePr>
          <p:nvPr/>
        </p:nvGraphicFramePr>
        <p:xfrm>
          <a:off x="642910" y="1500174"/>
          <a:ext cx="8064499" cy="4322759"/>
        </p:xfrm>
        <a:graphic>
          <a:graphicData uri="http://schemas.openxmlformats.org/drawingml/2006/compatibility">
            <com:legacyDrawing xmlns:com="http://schemas.openxmlformats.org/drawingml/2006/compatibility" spid="_x0000_s143378"/>
          </a:graphicData>
        </a:graphic>
      </p:graphicFrame>
      <p:sp>
        <p:nvSpPr>
          <p:cNvPr id="4" name="Номер слайда 3"/>
          <p:cNvSpPr>
            <a:spLocks noGrp="1"/>
          </p:cNvSpPr>
          <p:nvPr>
            <p:ph type="sldNum" sz="quarter" idx="12"/>
          </p:nvPr>
        </p:nvSpPr>
        <p:spPr/>
        <p:txBody>
          <a:bodyPr/>
          <a:lstStyle/>
          <a:p>
            <a:pPr>
              <a:defRPr/>
            </a:pPr>
            <a:endParaRPr lang="ru-RU" dirty="0" smtClean="0">
              <a:solidFill>
                <a:schemeClr val="tx1"/>
              </a:solidFill>
            </a:endParaRPr>
          </a:p>
          <a:p>
            <a:pPr>
              <a:defRPr/>
            </a:pPr>
            <a:r>
              <a:rPr lang="ru-RU" dirty="0" smtClean="0">
                <a:solidFill>
                  <a:schemeClr val="tx1">
                    <a:lumMod val="50000"/>
                    <a:lumOff val="50000"/>
                  </a:schemeClr>
                </a:solidFill>
              </a:rPr>
              <a:t>5</a:t>
            </a:r>
            <a:endParaRPr lang="ru-RU" dirty="0">
              <a:solidFill>
                <a:schemeClr val="tx1">
                  <a:lumMod val="50000"/>
                  <a:lumOff val="50000"/>
                </a:schemeClr>
              </a:solidFill>
            </a:endParaRPr>
          </a:p>
        </p:txBody>
      </p:sp>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6</a:t>
            </a:fld>
            <a:endParaRPr lang="ru-RU"/>
          </a:p>
        </p:txBody>
      </p:sp>
      <p:sp>
        <p:nvSpPr>
          <p:cNvPr id="4" name="Прямоугольник 3"/>
          <p:cNvSpPr/>
          <p:nvPr/>
        </p:nvSpPr>
        <p:spPr>
          <a:xfrm>
            <a:off x="857224" y="500042"/>
            <a:ext cx="2920992" cy="461665"/>
          </a:xfrm>
          <a:prstGeom prst="rect">
            <a:avLst/>
          </a:prstGeom>
        </p:spPr>
        <p:txBody>
          <a:bodyPr wrap="none">
            <a:spAutoFit/>
          </a:bodyPr>
          <a:lstStyle/>
          <a:p>
            <a:r>
              <a:rPr lang="ru-RU" sz="2400" b="1" dirty="0" smtClean="0">
                <a:solidFill>
                  <a:srgbClr val="0000CC"/>
                </a:solidFill>
                <a:latin typeface="Comic Sans MS" pitchFamily="66" charset="0"/>
                <a:cs typeface="Times New Roman" pitchFamily="18" charset="0"/>
              </a:rPr>
              <a:t>Расходы бюджета</a:t>
            </a:r>
            <a:endParaRPr lang="ru-RU" sz="2400" dirty="0">
              <a:solidFill>
                <a:srgbClr val="0000CC"/>
              </a:solidFill>
            </a:endParaRPr>
          </a:p>
        </p:txBody>
      </p:sp>
      <p:sp>
        <p:nvSpPr>
          <p:cNvPr id="5" name="Прямоугольник 4"/>
          <p:cNvSpPr/>
          <p:nvPr/>
        </p:nvSpPr>
        <p:spPr>
          <a:xfrm>
            <a:off x="500034" y="1071546"/>
            <a:ext cx="8001056" cy="3139321"/>
          </a:xfrm>
          <a:prstGeom prst="rect">
            <a:avLst/>
          </a:prstGeom>
        </p:spPr>
        <p:txBody>
          <a:bodyPr wrap="square">
            <a:spAutoFit/>
          </a:bodyPr>
          <a:lstStyle/>
          <a:p>
            <a:pPr algn="just"/>
            <a:r>
              <a:rPr lang="ru-RU" sz="1400" dirty="0" smtClean="0">
                <a:latin typeface="Comic Sans MS" pitchFamily="66" charset="0"/>
                <a:cs typeface="Times New Roman" pitchFamily="18" charset="0"/>
              </a:rPr>
              <a:t>         </a:t>
            </a:r>
            <a:r>
              <a:rPr lang="ru-RU" dirty="0" smtClean="0">
                <a:latin typeface="Comic Sans MS" pitchFamily="66" charset="0"/>
                <a:cs typeface="Times New Roman" pitchFamily="18" charset="0"/>
              </a:rPr>
              <a:t>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a:t>
            </a:r>
            <a:r>
              <a:rPr lang="ru-RU" b="1" dirty="0" smtClean="0">
                <a:solidFill>
                  <a:srgbClr val="6600CC"/>
                </a:solidFill>
                <a:latin typeface="Comic Sans MS" pitchFamily="66" charset="0"/>
                <a:cs typeface="Times New Roman" pitchFamily="18" charset="0"/>
              </a:rPr>
              <a:t>расходами бюджета</a:t>
            </a:r>
            <a:r>
              <a:rPr lang="ru-RU" dirty="0" smtClean="0">
                <a:solidFill>
                  <a:srgbClr val="6600CC"/>
                </a:solidFill>
                <a:latin typeface="Comic Sans MS" pitchFamily="66" charset="0"/>
                <a:cs typeface="Times New Roman" pitchFamily="18" charset="0"/>
              </a:rPr>
              <a:t>.</a:t>
            </a:r>
          </a:p>
          <a:p>
            <a:pPr algn="just"/>
            <a:r>
              <a:rPr lang="ru-RU" dirty="0" smtClean="0">
                <a:latin typeface="Comic Sans MS" pitchFamily="66" charset="0"/>
              </a:rPr>
              <a:t>        </a:t>
            </a:r>
            <a:r>
              <a:rPr lang="ru-RU" b="1" dirty="0" smtClean="0">
                <a:solidFill>
                  <a:srgbClr val="6600CC"/>
                </a:solidFill>
                <a:latin typeface="Comic Sans MS" pitchFamily="66" charset="0"/>
              </a:rPr>
              <a:t>Исполнение бюджета </a:t>
            </a:r>
            <a:r>
              <a:rPr lang="ru-RU" dirty="0" smtClean="0">
                <a:solidFill>
                  <a:srgbClr val="6600CC"/>
                </a:solidFill>
                <a:latin typeface="Comic Sans MS" pitchFamily="66" charset="0"/>
              </a:rPr>
              <a:t>- </a:t>
            </a:r>
          </a:p>
          <a:p>
            <a:pPr algn="just"/>
            <a:r>
              <a:rPr lang="ru-RU" dirty="0" smtClean="0">
                <a:latin typeface="Comic Sans MS" pitchFamily="66" charset="0"/>
              </a:rPr>
              <a:t>Обеспечение   полного   и   своевременного   поступления   всех </a:t>
            </a:r>
          </a:p>
          <a:p>
            <a:pPr algn="just"/>
            <a:r>
              <a:rPr lang="ru-RU" dirty="0" smtClean="0">
                <a:latin typeface="Comic Sans MS" pitchFamily="66" charset="0"/>
              </a:rPr>
              <a:t>предусмотренных   по    бюджету   доходов   и    обеспечение </a:t>
            </a:r>
          </a:p>
          <a:p>
            <a:pPr algn="just"/>
            <a:r>
              <a:rPr lang="ru-RU" dirty="0" smtClean="0">
                <a:latin typeface="Comic Sans MS" pitchFamily="66" charset="0"/>
              </a:rPr>
              <a:t>финансирования    всех   запланированных    по    бюджету расходов. </a:t>
            </a:r>
          </a:p>
          <a:p>
            <a:pPr algn="just"/>
            <a:r>
              <a:rPr lang="ru-RU" dirty="0" smtClean="0">
                <a:latin typeface="Comic Sans MS" pitchFamily="66" charset="0"/>
              </a:rPr>
              <a:t>Исполнение    бюджета    начинается   после   вступления   в   силу</a:t>
            </a:r>
          </a:p>
          <a:p>
            <a:pPr algn="just"/>
            <a:r>
              <a:rPr lang="ru-RU" dirty="0" smtClean="0">
                <a:latin typeface="Comic Sans MS" pitchFamily="66" charset="0"/>
              </a:rPr>
              <a:t>нормативного акта представительного органа, утвердившего местный бюджет. </a:t>
            </a:r>
            <a:endParaRPr lang="ru-RU" dirty="0" smtClean="0">
              <a:latin typeface="Times New Roman" pitchFamily="18" charset="0"/>
              <a:cs typeface="Times New Roman" pitchFamily="18" charset="0"/>
            </a:endParaRPr>
          </a:p>
        </p:txBody>
      </p:sp>
      <p:sp>
        <p:nvSpPr>
          <p:cNvPr id="249857" name="Rectangle 1"/>
          <p:cNvSpPr>
            <a:spLocks noChangeArrowheads="1"/>
          </p:cNvSpPr>
          <p:nvPr/>
        </p:nvSpPr>
        <p:spPr bwMode="auto">
          <a:xfrm>
            <a:off x="0" y="0"/>
            <a:ext cx="65" cy="553998"/>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lumMod val="50000"/>
                    <a:lumOff val="50000"/>
                  </a:schemeClr>
                </a:solidFill>
                <a:latin typeface="+mn-lt"/>
                <a:cs typeface="+mn-cs"/>
              </a:rPr>
              <a:pPr fontAlgn="auto">
                <a:spcBef>
                  <a:spcPts val="0"/>
                </a:spcBef>
                <a:spcAft>
                  <a:spcPts val="0"/>
                </a:spcAft>
                <a:defRPr/>
              </a:pPr>
              <a:t>7</a:t>
            </a:fld>
            <a:endParaRPr lang="ru-RU" dirty="0">
              <a:solidFill>
                <a:schemeClr val="tx1">
                  <a:lumMod val="50000"/>
                  <a:lumOff val="50000"/>
                </a:schemeClr>
              </a:solidFill>
              <a:latin typeface="+mn-lt"/>
              <a:cs typeface="+mn-cs"/>
            </a:endParaRPr>
          </a:p>
        </p:txBody>
      </p:sp>
      <p:sp>
        <p:nvSpPr>
          <p:cNvPr id="5" name="Нижний колонтитул 4"/>
          <p:cNvSpPr>
            <a:spLocks noGrp="1"/>
          </p:cNvSpPr>
          <p:nvPr>
            <p:ph type="ftr" sz="quarter" idx="11"/>
          </p:nvPr>
        </p:nvSpPr>
        <p:spPr/>
        <p:txBody>
          <a:bodyPr/>
          <a:lstStyle/>
          <a:p>
            <a:pPr>
              <a:defRPr/>
            </a:pPr>
            <a:endParaRPr lang="ru-RU" dirty="0"/>
          </a:p>
        </p:txBody>
      </p:sp>
      <p:sp>
        <p:nvSpPr>
          <p:cNvPr id="269313" name="Rectangle 1"/>
          <p:cNvSpPr>
            <a:spLocks noChangeArrowheads="1"/>
          </p:cNvSpPr>
          <p:nvPr/>
        </p:nvSpPr>
        <p:spPr bwMode="auto">
          <a:xfrm>
            <a:off x="0" y="-500090"/>
            <a:ext cx="8929718"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30163" algn="just"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solidFill>
                  <a:srgbClr val="FF0066"/>
                </a:solidFill>
                <a:effectLst/>
                <a:latin typeface="Comic Sans MS" pitchFamily="66" charset="0"/>
                <a:ea typeface="Times New Roman" pitchFamily="18" charset="0"/>
                <a:cs typeface="Times New Roman" pitchFamily="18" charset="0"/>
              </a:rPr>
              <a:t>   </a:t>
            </a:r>
            <a:r>
              <a:rPr kumimoji="0" lang="ru-RU" sz="2200" b="1" u="none" strike="noStrike" cap="none" normalizeH="0" baseline="0" dirty="0" smtClean="0">
                <a:ln>
                  <a:noFill/>
                </a:ln>
                <a:solidFill>
                  <a:srgbClr val="0000CC"/>
                </a:solidFill>
                <a:effectLst/>
                <a:latin typeface="Comic Sans MS" pitchFamily="66" charset="0"/>
                <a:ea typeface="Times New Roman" pitchFamily="18" charset="0"/>
                <a:cs typeface="Times New Roman" pitchFamily="18" charset="0"/>
              </a:rPr>
              <a:t>Основные результаты реализации бюджетной политики</a:t>
            </a:r>
          </a:p>
          <a:p>
            <a:pPr marL="449263" marR="0" lvl="0" indent="-30163" algn="just" defTabSz="914400" rtl="0" eaLnBrk="1" fontAlgn="base" latinLnBrk="0" hangingPunct="1">
              <a:lnSpc>
                <a:spcPct val="100000"/>
              </a:lnSpc>
              <a:spcBef>
                <a:spcPct val="0"/>
              </a:spcBef>
              <a:spcAft>
                <a:spcPct val="0"/>
              </a:spcAft>
              <a:buClrTx/>
              <a:buSzTx/>
              <a:buFontTx/>
              <a:buNone/>
              <a:tabLst/>
            </a:pPr>
            <a:r>
              <a:rPr lang="ru-RU" sz="1200" dirty="0" smtClean="0">
                <a:solidFill>
                  <a:srgbClr val="0000CC"/>
                </a:solidFill>
                <a:latin typeface="Times New Roman" pitchFamily="18" charset="0"/>
                <a:ea typeface="Times New Roman" pitchFamily="18" charset="0"/>
                <a:cs typeface="Times New Roman" pitchFamily="18" charset="0"/>
              </a:rPr>
              <a:t>•</a:t>
            </a:r>
            <a:r>
              <a:rPr lang="ru-RU" sz="16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Comic Sans MS" pitchFamily="66" charset="0"/>
                <a:ea typeface="Times New Roman" pitchFamily="18" charset="0"/>
                <a:cs typeface="Times New Roman" pitchFamily="18" charset="0"/>
              </a:rPr>
              <a:t>Долговая политика проводилась с учетом сохранения безопасного уровня долговой нагрузки на местный бюджет, муниципальный долг на 01.01.2024 составила 1371,0  тыс. рублей. </a:t>
            </a:r>
            <a:endParaRPr lang="ru-RU" sz="1200" dirty="0" smtClean="0">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lang="ru-RU" sz="1200" dirty="0" smtClean="0">
                <a:latin typeface="Comic Sans MS" pitchFamily="66" charset="0"/>
                <a:ea typeface="Times New Roman" pitchFamily="18" charset="0"/>
                <a:cs typeface="Times New Roman" pitchFamily="18" charset="0"/>
              </a:rPr>
              <a:t>Проведена оценка эффективности налоговых льгот (понижение ставок по налогам) до 01 августа 2023 г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Увеличение темпа роста налоговых и неналоговых доходов в 2023 году по сравнению с 2022 годом.</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Выполнены мероприятия плана по росту доходного потенциала и оптимизации расходов бюджета.</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Увеличилось количества индивидуальных предпринимателей, применяющих патентную систему налогообложения до 94,0 ед.</a:t>
            </a:r>
            <a:endParaRPr lang="ru-RU" sz="1200" dirty="0" smtClean="0">
              <a:latin typeface="Comic Sans MS" pitchFamily="66" charset="0"/>
              <a:ea typeface="Times New Roman" pitchFamily="18"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Руководителями  структурных подразделений Администрации муниципального образования «Краснинский район» Смоленской области проводилась разъяснительная  работа с сотрудниками о необходимости недопущения образования недоимки по уплате имущественных налогов, а также погашении уже имеющейся задолженности в кратчайшие сроки. </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Отсутствует  просроченная задолженности по бюджетным и долговым обязательствам  муниципального образования. </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Выполнение  моратория на не увеличение численности работников  органов местного самоуправления,  и составляет  - 164,8 единиц.</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Норматив на содержание органов местного самоуправления не превышен.</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Сформированы бездефицитные бюджеты муниципальных образований Краснинского района Смоленской области на 2024 год и на плановый период 2025 и 2026 годов.</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Обеспечена прозрачность (открытости) и публичность процесса управления общественными финансами, гарантирующих обществу право на доступ к открытым муниципальным  данным  на официальном сайте Администрации муниципального образования Краснинский район Смоленской области, размещение основных положений решения  о бюджете в формате «Бюджет для граждан».</a:t>
            </a:r>
          </a:p>
          <a:p>
            <a:pPr marL="449263" indent="-30163" algn="just" eaLnBrk="0" hangingPunct="0"/>
            <a:r>
              <a:rPr lang="ru-RU" sz="1200" dirty="0" smtClean="0">
                <a:latin typeface="Comic Sans MS" pitchFamily="66" charset="0"/>
                <a:cs typeface="Times New Roman" pitchFamily="18" charset="0"/>
              </a:rPr>
              <a:t>        </a:t>
            </a:r>
            <a:r>
              <a:rPr lang="ru-RU" sz="1200" b="1" dirty="0" smtClean="0">
                <a:solidFill>
                  <a:srgbClr val="0000CC"/>
                </a:solidFill>
                <a:latin typeface="Comic Sans MS" pitchFamily="66" charset="0"/>
                <a:cs typeface="Times New Roman" pitchFamily="18" charset="0"/>
              </a:rPr>
              <a:t>Реализация налоговой и бюджетной политики  способствует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муниципального образования.</a:t>
            </a:r>
            <a:r>
              <a:rPr lang="en-US" sz="1200" b="1" dirty="0" smtClean="0">
                <a:solidFill>
                  <a:srgbClr val="0000CC"/>
                </a:solidFill>
                <a:latin typeface="Comic Sans MS" pitchFamily="66" charset="0"/>
                <a:cs typeface="Times New Roman" pitchFamily="18" charset="0"/>
              </a:rPr>
              <a:t> </a:t>
            </a:r>
            <a:endParaRPr lang="ru-RU" sz="1200" b="1" dirty="0" smtClean="0">
              <a:solidFill>
                <a:srgbClr val="0000CC"/>
              </a:solidFill>
              <a:latin typeface="Comic Sans MS" pitchFamily="66" charset="0"/>
              <a:cs typeface="Times New Roman" pitchFamily="18" charset="0"/>
            </a:endParaRPr>
          </a:p>
          <a:p>
            <a:pPr marL="449263" marR="0" lvl="0" indent="-30163" algn="just"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501122"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0000CC"/>
                </a:solidFill>
                <a:latin typeface="Comic Sans MS" pitchFamily="66" charset="0"/>
                <a:cs typeface="Times New Roman" pitchFamily="18" charset="0"/>
              </a:rPr>
              <a:t>Публичные слушания </a:t>
            </a: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t>
            </a:r>
            <a:r>
              <a:rPr lang="ru-RU" sz="1400" b="1" i="1" dirty="0" smtClean="0">
                <a:solidFill>
                  <a:srgbClr val="0000CC"/>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Решением Краснинской районной думы №70 от 24.05.2017 г.</a:t>
            </a:r>
            <a:r>
              <a:rPr lang="ru-RU" sz="1400" i="1" dirty="0" smtClean="0">
                <a:solidFill>
                  <a:srgbClr val="0000CC"/>
                </a:solidFill>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8</a:t>
            </a:fld>
            <a:endParaRPr lang="ru-RU" dirty="0">
              <a:solidFill>
                <a:schemeClr val="tx1">
                  <a:lumMod val="50000"/>
                  <a:lumOff val="50000"/>
                </a:schemeClr>
              </a:solidFill>
            </a:endParaRPr>
          </a:p>
        </p:txBody>
      </p:sp>
      <p:sp>
        <p:nvSpPr>
          <p:cNvPr id="8" name="Вертикальный свиток 7"/>
          <p:cNvSpPr/>
          <p:nvPr/>
        </p:nvSpPr>
        <p:spPr>
          <a:xfrm>
            <a:off x="1785918" y="1857364"/>
            <a:ext cx="5500726" cy="4786346"/>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1"/>
                </a:solidFill>
                <a:latin typeface="Comic Sans MS" pitchFamily="66" charset="0"/>
              </a:rPr>
              <a:t>                </a:t>
            </a:r>
            <a:r>
              <a:rPr lang="ru-RU" sz="1200" dirty="0" smtClean="0">
                <a:solidFill>
                  <a:srgbClr val="0000CC"/>
                </a:solidFill>
                <a:latin typeface="Comic Sans MS" pitchFamily="66" charset="0"/>
              </a:rPr>
              <a:t>02 мая 2024 г. в здании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 В. Архипенкова состоялись публичные слушания по проекту решения Краснинской районной Думы «Об исполнении бюджета муниципального района за 2023 год»</a:t>
            </a:r>
            <a:r>
              <a:rPr lang="ru-RU" sz="1200" b="1" dirty="0" smtClean="0">
                <a:solidFill>
                  <a:srgbClr val="0000CC"/>
                </a:solidFill>
                <a:latin typeface="Comic Sans MS" pitchFamily="66" charset="0"/>
              </a:rPr>
              <a:t>.</a:t>
            </a:r>
            <a:r>
              <a:rPr lang="ru-RU" sz="1200" dirty="0" smtClean="0">
                <a:solidFill>
                  <a:srgbClr val="0000CC"/>
                </a:solidFill>
                <a:latin typeface="Comic Sans MS" pitchFamily="66" charset="0"/>
              </a:rPr>
              <a:t> </a:t>
            </a:r>
          </a:p>
          <a:p>
            <a:r>
              <a:rPr lang="ru-RU" sz="1200" dirty="0" smtClean="0">
                <a:solidFill>
                  <a:srgbClr val="0000CC"/>
                </a:solidFill>
                <a:latin typeface="Comic Sans MS" pitchFamily="66" charset="0"/>
              </a:rPr>
              <a:t>        В слушаниях приняли участие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p>
          <a:p>
            <a:r>
              <a:rPr lang="ru-RU" sz="1200" dirty="0" smtClean="0">
                <a:solidFill>
                  <a:srgbClr val="0000CC"/>
                </a:solidFill>
                <a:latin typeface="Comic Sans MS" pitchFamily="66" charset="0"/>
              </a:rPr>
              <a:t>        Доклад по рассматриваемому вопросу представила Новикова Наталья Владимировна - начальник Финансового управления Администрации муниципального образования «Краснинский район» Смоленской области.</a:t>
            </a:r>
          </a:p>
          <a:p>
            <a:r>
              <a:rPr lang="ru-RU" sz="1200" dirty="0" smtClean="0">
                <a:solidFill>
                  <a:srgbClr val="0000CC"/>
                </a:solidFill>
                <a:latin typeface="Comic Sans MS" pitchFamily="66" charset="0"/>
              </a:rPr>
              <a:t>        По результатам публичных слушаний было принято решение:</a:t>
            </a:r>
          </a:p>
          <a:p>
            <a:r>
              <a:rPr lang="ru-RU" sz="1200" dirty="0" smtClean="0">
                <a:solidFill>
                  <a:srgbClr val="0000CC"/>
                </a:solidFill>
                <a:latin typeface="Comic Sans MS" pitchFamily="66" charset="0"/>
              </a:rPr>
              <a:t>- одобрить проект решения Краснинской районной Думы «Об исполнении бюджета муниципального района за 2023 год»</a:t>
            </a:r>
            <a:r>
              <a:rPr lang="ru-RU" sz="1200" b="1" dirty="0" smtClean="0">
                <a:solidFill>
                  <a:srgbClr val="0000CC"/>
                </a:solidFill>
                <a:latin typeface="Comic Sans MS" pitchFamily="66" charset="0"/>
              </a:rPr>
              <a:t>.</a:t>
            </a:r>
            <a:r>
              <a:rPr lang="ru-RU" sz="1200" dirty="0" smtClean="0">
                <a:solidFill>
                  <a:srgbClr val="0000CC"/>
                </a:solidFill>
                <a:latin typeface="Comic Sans MS" pitchFamily="66" charset="0"/>
              </a:rPr>
              <a:t> </a:t>
            </a:r>
            <a:endParaRPr lang="ru-RU" sz="1200" dirty="0">
              <a:solidFill>
                <a:srgbClr val="0000CC"/>
              </a:solidFill>
              <a:latin typeface="Comic Sans MS" pitchFamily="66"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18" name="AutoShape 2"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5220" name="AutoShape 4"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lumMod val="50000"/>
                    <a:lumOff val="50000"/>
                  </a:schemeClr>
                </a:solidFill>
              </a:rPr>
              <a:pPr>
                <a:defRPr/>
              </a:pPr>
              <a:t>9</a:t>
            </a:fld>
            <a:endParaRPr lang="ru-RU" dirty="0">
              <a:solidFill>
                <a:schemeClr val="tx1">
                  <a:lumMod val="50000"/>
                  <a:lumOff val="50000"/>
                </a:schemeClr>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solidFill>
                  <a:srgbClr val="0000CC"/>
                </a:solidFill>
                <a:effectLst/>
                <a:latin typeface="Times New Roman" pitchFamily="18" charset="0"/>
              </a:rPr>
              <a:t>      </a:t>
            </a:r>
            <a:r>
              <a:rPr lang="ru-RU" sz="2700" b="1" cap="none" dirty="0" smtClean="0">
                <a:solidFill>
                  <a:srgbClr val="0000CC"/>
                </a:solidFill>
                <a:effectLst/>
                <a:latin typeface="Comic Sans MS" pitchFamily="66" charset="0"/>
              </a:rPr>
              <a:t>Динамика исполнения бюджета муниципального района в 2020-2023 годах, в тыс. рублей</a:t>
            </a:r>
          </a:p>
        </p:txBody>
      </p:sp>
      <p:graphicFrame>
        <p:nvGraphicFramePr>
          <p:cNvPr id="5" name="Object 4"/>
          <p:cNvGraphicFramePr>
            <a:graphicFrameLocks noGrp="1" noChangeAspect="1"/>
          </p:cNvGraphicFramePr>
          <p:nvPr>
            <p:ph idx="4294967295"/>
          </p:nvPr>
        </p:nvGraphicFramePr>
        <p:xfrm>
          <a:off x="785786" y="1451596"/>
          <a:ext cx="7464425"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16354</TotalTime>
  <Words>5221</Words>
  <Application>Microsoft Office PowerPoint</Application>
  <PresentationFormat>Экран (4:3)</PresentationFormat>
  <Paragraphs>1261</Paragraphs>
  <Slides>48</Slides>
  <Notes>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48</vt:i4>
      </vt:variant>
    </vt:vector>
  </HeadingPairs>
  <TitlesOfParts>
    <vt:vector size="57" baseType="lpstr">
      <vt:lpstr>Arial</vt:lpstr>
      <vt:lpstr>Wingdings 2</vt:lpstr>
      <vt:lpstr>Calibri</vt:lpstr>
      <vt:lpstr>Times New Roman</vt:lpstr>
      <vt:lpstr>Wingdings</vt:lpstr>
      <vt:lpstr>Courier New</vt:lpstr>
      <vt:lpstr>Tahoma</vt:lpstr>
      <vt:lpstr>Cambria</vt:lpstr>
      <vt:lpstr>139</vt:lpstr>
      <vt:lpstr>Слайд 1</vt:lpstr>
      <vt:lpstr>Слайд 2</vt:lpstr>
      <vt:lpstr>Содержание</vt:lpstr>
      <vt:lpstr> Если расходная часть превышает доходную, то бюджет исполнен с дефицитом. Превышение доходов над расходами образует положительный остаток – профицит.</vt:lpstr>
      <vt:lpstr>Слайд 5</vt:lpstr>
      <vt:lpstr>Слайд 6</vt:lpstr>
      <vt:lpstr>Слайд 7</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Решением Краснинской районной думы №70 от 24.05.2017 г.  </vt:lpstr>
      <vt:lpstr>      Динамика исполнения бюджета муниципального района в 2020-2023 годах, в тыс. рублей</vt:lpstr>
      <vt:lpstr>     Основные параметры исполнения бюджета, в тыс. рублей</vt:lpstr>
      <vt:lpstr>Слайд 11</vt:lpstr>
      <vt:lpstr> Структура налоговых доходов, в тыс. рублей   </vt:lpstr>
      <vt:lpstr>Слайд 13</vt:lpstr>
      <vt:lpstr>Структура безвозмездных поступлений, в тыс. рублей</vt:lpstr>
      <vt:lpstr>Слайд 15</vt:lpstr>
      <vt:lpstr>Слайд 16</vt:lpstr>
      <vt:lpstr>Слайд 17</vt:lpstr>
      <vt:lpstr>Слайд 18</vt:lpstr>
      <vt:lpstr>Слайд 19</vt:lpstr>
      <vt:lpstr>Слайд 20</vt:lpstr>
      <vt:lpstr>Слайд 21</vt:lpstr>
      <vt:lpstr>    </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   Непрограммные направления расходов, в тыс. рублей</vt:lpstr>
      <vt:lpstr>     Сведения об объемах бюджетных инвестиций в объекты капитального строительства, в тыс. рублей  </vt:lpstr>
      <vt:lpstr>   Динамика бюджетных инвестиций в объекты капитального строительства по годам реализации, в тыс. рублей </vt:lpstr>
      <vt:lpstr>             Финансовое обеспечение на реализацию национальных проектов, в тыс. рублей     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vt:lpstr>
      <vt:lpstr>Слайд 37</vt:lpstr>
      <vt:lpstr>Слайд 38</vt:lpstr>
      <vt:lpstr>Слайд 39</vt:lpstr>
      <vt:lpstr>Слайд 40</vt:lpstr>
      <vt:lpstr>Слайд 41</vt:lpstr>
      <vt:lpstr>Слайд 42</vt:lpstr>
      <vt:lpstr>Слайд 43</vt:lpstr>
      <vt:lpstr>    Распределение дотации на выравнивание  бюджетной обеспеченности поселений из бюджета муниципального района в 2020-2023 году, в тыс. рублей</vt:lpstr>
      <vt:lpstr>   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    Структура муниципального внутреннего долга, в тыс. рублей   </vt:lpstr>
      <vt:lpstr>      Расходы на обслуживание долговых обязательств, в тыс. рублей    </vt:lpstr>
      <vt:lpstr>Слайд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1956</cp:revision>
  <dcterms:created xsi:type="dcterms:W3CDTF">2014-03-05T08:04:44Z</dcterms:created>
  <dcterms:modified xsi:type="dcterms:W3CDTF">2024-05-28T09:27:37Z</dcterms:modified>
</cp:coreProperties>
</file>